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07" r:id="rId2"/>
    <p:sldId id="349" r:id="rId3"/>
    <p:sldId id="259" r:id="rId4"/>
    <p:sldId id="291" r:id="rId5"/>
    <p:sldId id="260" r:id="rId6"/>
    <p:sldId id="343" r:id="rId7"/>
    <p:sldId id="311" r:id="rId8"/>
    <p:sldId id="358" r:id="rId9"/>
    <p:sldId id="348" r:id="rId10"/>
    <p:sldId id="344" r:id="rId11"/>
    <p:sldId id="318" r:id="rId12"/>
    <p:sldId id="312" r:id="rId13"/>
    <p:sldId id="356" r:id="rId14"/>
    <p:sldId id="347" r:id="rId15"/>
    <p:sldId id="298" r:id="rId16"/>
    <p:sldId id="340" r:id="rId17"/>
    <p:sldId id="324" r:id="rId18"/>
    <p:sldId id="354" r:id="rId19"/>
    <p:sldId id="319" r:id="rId20"/>
    <p:sldId id="327" r:id="rId21"/>
    <p:sldId id="316" r:id="rId22"/>
    <p:sldId id="285" r:id="rId23"/>
    <p:sldId id="325" r:id="rId24"/>
    <p:sldId id="357" r:id="rId25"/>
    <p:sldId id="289" r:id="rId26"/>
  </p:sldIdLst>
  <p:sldSz cx="9144000" cy="7132638"/>
  <p:notesSz cx="9296400" cy="7010400"/>
  <p:defaultTextStyle>
    <a:defPPr>
      <a:defRPr lang="en-GB"/>
    </a:defPPr>
    <a:lvl1pPr algn="l" rtl="0" fontAlgn="base">
      <a:spcBef>
        <a:spcPct val="0"/>
      </a:spcBef>
      <a:spcAft>
        <a:spcPct val="0"/>
      </a:spcAft>
      <a:defRPr sz="1500" kern="1200">
        <a:solidFill>
          <a:schemeClr val="tx1"/>
        </a:solidFill>
        <a:latin typeface="Calibri" pitchFamily="34" charset="0"/>
        <a:ea typeface="+mn-ea"/>
        <a:cs typeface="Arial" charset="0"/>
      </a:defRPr>
    </a:lvl1pPr>
    <a:lvl2pPr marL="457200" algn="l" rtl="0" fontAlgn="base">
      <a:spcBef>
        <a:spcPct val="0"/>
      </a:spcBef>
      <a:spcAft>
        <a:spcPct val="0"/>
      </a:spcAft>
      <a:defRPr sz="1500" kern="1200">
        <a:solidFill>
          <a:schemeClr val="tx1"/>
        </a:solidFill>
        <a:latin typeface="Calibri" pitchFamily="34" charset="0"/>
        <a:ea typeface="+mn-ea"/>
        <a:cs typeface="Arial" charset="0"/>
      </a:defRPr>
    </a:lvl2pPr>
    <a:lvl3pPr marL="914400" algn="l" rtl="0" fontAlgn="base">
      <a:spcBef>
        <a:spcPct val="0"/>
      </a:spcBef>
      <a:spcAft>
        <a:spcPct val="0"/>
      </a:spcAft>
      <a:defRPr sz="1500" kern="1200">
        <a:solidFill>
          <a:schemeClr val="tx1"/>
        </a:solidFill>
        <a:latin typeface="Calibri" pitchFamily="34" charset="0"/>
        <a:ea typeface="+mn-ea"/>
        <a:cs typeface="Arial" charset="0"/>
      </a:defRPr>
    </a:lvl3pPr>
    <a:lvl4pPr marL="1371600" algn="l" rtl="0" fontAlgn="base">
      <a:spcBef>
        <a:spcPct val="0"/>
      </a:spcBef>
      <a:spcAft>
        <a:spcPct val="0"/>
      </a:spcAft>
      <a:defRPr sz="1500" kern="1200">
        <a:solidFill>
          <a:schemeClr val="tx1"/>
        </a:solidFill>
        <a:latin typeface="Calibri" pitchFamily="34" charset="0"/>
        <a:ea typeface="+mn-ea"/>
        <a:cs typeface="Arial" charset="0"/>
      </a:defRPr>
    </a:lvl4pPr>
    <a:lvl5pPr marL="1828800" algn="l" rtl="0" fontAlgn="base">
      <a:spcBef>
        <a:spcPct val="0"/>
      </a:spcBef>
      <a:spcAft>
        <a:spcPct val="0"/>
      </a:spcAft>
      <a:defRPr sz="1500" kern="1200">
        <a:solidFill>
          <a:schemeClr val="tx1"/>
        </a:solidFill>
        <a:latin typeface="Calibri" pitchFamily="34" charset="0"/>
        <a:ea typeface="+mn-ea"/>
        <a:cs typeface="Arial" charset="0"/>
      </a:defRPr>
    </a:lvl5pPr>
    <a:lvl6pPr marL="2286000" algn="l" defTabSz="914400" rtl="0" eaLnBrk="1" latinLnBrk="0" hangingPunct="1">
      <a:defRPr sz="1500" kern="1200">
        <a:solidFill>
          <a:schemeClr val="tx1"/>
        </a:solidFill>
        <a:latin typeface="Calibri" pitchFamily="34" charset="0"/>
        <a:ea typeface="+mn-ea"/>
        <a:cs typeface="Arial" charset="0"/>
      </a:defRPr>
    </a:lvl6pPr>
    <a:lvl7pPr marL="2743200" algn="l" defTabSz="914400" rtl="0" eaLnBrk="1" latinLnBrk="0" hangingPunct="1">
      <a:defRPr sz="1500" kern="1200">
        <a:solidFill>
          <a:schemeClr val="tx1"/>
        </a:solidFill>
        <a:latin typeface="Calibri" pitchFamily="34" charset="0"/>
        <a:ea typeface="+mn-ea"/>
        <a:cs typeface="Arial" charset="0"/>
      </a:defRPr>
    </a:lvl7pPr>
    <a:lvl8pPr marL="3200400" algn="l" defTabSz="914400" rtl="0" eaLnBrk="1" latinLnBrk="0" hangingPunct="1">
      <a:defRPr sz="1500" kern="1200">
        <a:solidFill>
          <a:schemeClr val="tx1"/>
        </a:solidFill>
        <a:latin typeface="Calibri" pitchFamily="34" charset="0"/>
        <a:ea typeface="+mn-ea"/>
        <a:cs typeface="Arial" charset="0"/>
      </a:defRPr>
    </a:lvl8pPr>
    <a:lvl9pPr marL="3657600" algn="l" defTabSz="914400" rtl="0" eaLnBrk="1" latinLnBrk="0" hangingPunct="1">
      <a:defRPr sz="15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24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dramouli Ramanathan" initials="C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CC"/>
    <a:srgbClr val="66FFCC"/>
    <a:srgbClr val="00FF99"/>
    <a:srgbClr val="99FFCC"/>
    <a:srgbClr val="CCFFCC"/>
    <a:srgbClr val="CCFF99"/>
    <a:srgbClr val="99FF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p:cViewPr varScale="1">
        <p:scale>
          <a:sx n="80" d="100"/>
          <a:sy n="80" d="100"/>
        </p:scale>
        <p:origin x="1387" y="48"/>
      </p:cViewPr>
      <p:guideLst>
        <p:guide orient="horz" pos="224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13651990684305E-2"/>
          <c:y val="4.1666623067465415E-2"/>
          <c:w val="0.9064171122994652"/>
          <c:h val="0.86458333333333359"/>
        </c:manualLayout>
      </c:layout>
      <c:barChart>
        <c:barDir val="col"/>
        <c:grouping val="clustered"/>
        <c:varyColors val="0"/>
        <c:dLbls>
          <c:showLegendKey val="0"/>
          <c:showVal val="0"/>
          <c:showCatName val="0"/>
          <c:showSerName val="0"/>
          <c:showPercent val="0"/>
          <c:showBubbleSize val="0"/>
        </c:dLbls>
        <c:gapWidth val="150"/>
        <c:axId val="33785728"/>
        <c:axId val="33787264"/>
      </c:barChart>
      <c:catAx>
        <c:axId val="33785728"/>
        <c:scaling>
          <c:orientation val="minMax"/>
        </c:scaling>
        <c:delete val="0"/>
        <c:axPos val="b"/>
        <c:numFmt formatCode="General" sourceLinked="1"/>
        <c:majorTickMark val="out"/>
        <c:minorTickMark val="none"/>
        <c:tickLblPos val="nextTo"/>
        <c:spPr>
          <a:ln w="6536">
            <a:solidFill>
              <a:srgbClr val="000000"/>
            </a:solidFill>
            <a:prstDash val="solid"/>
          </a:ln>
        </c:spPr>
        <c:txPr>
          <a:bodyPr rot="0" vert="horz"/>
          <a:lstStyle/>
          <a:p>
            <a:pPr>
              <a:defRPr sz="1235" b="1" i="0" u="none" strike="noStrike" baseline="0">
                <a:solidFill>
                  <a:srgbClr val="000000"/>
                </a:solidFill>
                <a:latin typeface="Calibri"/>
                <a:ea typeface="Calibri"/>
                <a:cs typeface="Calibri"/>
              </a:defRPr>
            </a:pPr>
            <a:endParaRPr lang="en-US"/>
          </a:p>
        </c:txPr>
        <c:crossAx val="33787264"/>
        <c:crossesAt val="50"/>
        <c:auto val="1"/>
        <c:lblAlgn val="ctr"/>
        <c:lblOffset val="100"/>
        <c:tickLblSkip val="1"/>
        <c:tickMarkSkip val="1"/>
        <c:noMultiLvlLbl val="0"/>
      </c:catAx>
      <c:valAx>
        <c:axId val="33787264"/>
        <c:scaling>
          <c:orientation val="minMax"/>
          <c:max val="150"/>
          <c:min val="50"/>
        </c:scaling>
        <c:delete val="0"/>
        <c:axPos val="l"/>
        <c:majorGridlines>
          <c:spPr>
            <a:ln w="6536">
              <a:solidFill>
                <a:srgbClr val="FFFFFF"/>
              </a:solidFill>
              <a:prstDash val="solid"/>
            </a:ln>
          </c:spPr>
        </c:majorGridlines>
        <c:numFmt formatCode="General" sourceLinked="1"/>
        <c:majorTickMark val="out"/>
        <c:minorTickMark val="none"/>
        <c:tickLblPos val="nextTo"/>
        <c:spPr>
          <a:ln w="6536">
            <a:solidFill>
              <a:srgbClr val="000000"/>
            </a:solidFill>
            <a:prstDash val="solid"/>
          </a:ln>
        </c:spPr>
        <c:txPr>
          <a:bodyPr rot="0" vert="horz"/>
          <a:lstStyle/>
          <a:p>
            <a:pPr>
              <a:defRPr sz="1285" b="1" i="0" u="none" strike="noStrike" baseline="0">
                <a:solidFill>
                  <a:srgbClr val="000000"/>
                </a:solidFill>
                <a:latin typeface="Arial"/>
                <a:ea typeface="Arial"/>
                <a:cs typeface="Arial"/>
              </a:defRPr>
            </a:pPr>
            <a:endParaRPr lang="en-US"/>
          </a:p>
        </c:txPr>
        <c:crossAx val="33785728"/>
        <c:crosses val="autoZero"/>
        <c:crossBetween val="between"/>
        <c:majorUnit val="20"/>
        <c:minorUnit val="1"/>
      </c:valAx>
      <c:spPr>
        <a:noFill/>
        <a:ln w="25398">
          <a:noFill/>
        </a:ln>
      </c:spPr>
    </c:plotArea>
    <c:plotVisOnly val="1"/>
    <c:dispBlanksAs val="gap"/>
    <c:showDLblsOverMax val="0"/>
  </c:chart>
  <c:spPr>
    <a:solidFill>
      <a:srgbClr val="FFFFFF"/>
    </a:solidFill>
    <a:ln>
      <a:noFill/>
    </a:ln>
  </c:spPr>
  <c:txPr>
    <a:bodyPr/>
    <a:lstStyle/>
    <a:p>
      <a:pPr>
        <a:defRPr sz="164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13651990684305E-2"/>
          <c:y val="4.1666623067465415E-2"/>
          <c:w val="0.9064171122994652"/>
          <c:h val="0.86458333333333359"/>
        </c:manualLayout>
      </c:layout>
      <c:barChart>
        <c:barDir val="col"/>
        <c:grouping val="clustered"/>
        <c:varyColors val="0"/>
        <c:ser>
          <c:idx val="0"/>
          <c:order val="0"/>
          <c:spPr>
            <a:solidFill>
              <a:srgbClr val="FF0000"/>
            </a:solidFill>
            <a:ln w="52292">
              <a:noFill/>
            </a:ln>
          </c:spPr>
          <c:invertIfNegative val="0"/>
          <c:dLbls>
            <c:numFmt formatCode="General" sourceLinked="0"/>
            <c:spPr>
              <a:noFill/>
              <a:ln w="52292">
                <a:noFill/>
              </a:ln>
            </c:spPr>
            <c:txPr>
              <a:bodyPr/>
              <a:lstStyle/>
              <a:p>
                <a:pPr>
                  <a:defRPr sz="1285"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Sheet1!$A$1:$K$1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Sheet1!$A$2:$K$2</c:f>
              <c:numCache>
                <c:formatCode>General</c:formatCode>
                <c:ptCount val="11"/>
                <c:pt idx="0">
                  <c:v>136</c:v>
                </c:pt>
                <c:pt idx="1">
                  <c:v>138</c:v>
                </c:pt>
                <c:pt idx="2">
                  <c:v>143</c:v>
                </c:pt>
                <c:pt idx="3">
                  <c:v>143</c:v>
                </c:pt>
                <c:pt idx="4">
                  <c:v>146</c:v>
                </c:pt>
                <c:pt idx="5">
                  <c:v>144</c:v>
                </c:pt>
                <c:pt idx="6">
                  <c:v>142</c:v>
                </c:pt>
                <c:pt idx="7">
                  <c:v>145</c:v>
                </c:pt>
                <c:pt idx="8">
                  <c:v>145</c:v>
                </c:pt>
                <c:pt idx="9">
                  <c:v>152</c:v>
                </c:pt>
                <c:pt idx="10">
                  <c:v>128</c:v>
                </c:pt>
              </c:numCache>
            </c:numRef>
          </c:val>
          <c:extLst>
            <c:ext xmlns:c16="http://schemas.microsoft.com/office/drawing/2014/chart" uri="{C3380CC4-5D6E-409C-BE32-E72D297353CC}">
              <c16:uniqueId val="{00000000-E9F8-4787-91E4-00C2057572CD}"/>
            </c:ext>
          </c:extLst>
        </c:ser>
        <c:dLbls>
          <c:showLegendKey val="0"/>
          <c:showVal val="0"/>
          <c:showCatName val="0"/>
          <c:showSerName val="0"/>
          <c:showPercent val="0"/>
          <c:showBubbleSize val="0"/>
        </c:dLbls>
        <c:gapWidth val="150"/>
        <c:axId val="33815936"/>
        <c:axId val="168293504"/>
      </c:barChart>
      <c:catAx>
        <c:axId val="33815936"/>
        <c:scaling>
          <c:orientation val="minMax"/>
        </c:scaling>
        <c:delete val="0"/>
        <c:axPos val="b"/>
        <c:numFmt formatCode="General" sourceLinked="1"/>
        <c:majorTickMark val="out"/>
        <c:minorTickMark val="none"/>
        <c:tickLblPos val="nextTo"/>
        <c:spPr>
          <a:ln w="6536">
            <a:solidFill>
              <a:srgbClr val="000000"/>
            </a:solidFill>
            <a:prstDash val="solid"/>
          </a:ln>
        </c:spPr>
        <c:txPr>
          <a:bodyPr rot="0" vert="horz"/>
          <a:lstStyle/>
          <a:p>
            <a:pPr>
              <a:defRPr sz="1235" b="1" i="0" u="none" strike="noStrike" baseline="0">
                <a:solidFill>
                  <a:srgbClr val="000000"/>
                </a:solidFill>
                <a:latin typeface="Calibri"/>
                <a:ea typeface="Calibri"/>
                <a:cs typeface="Calibri"/>
              </a:defRPr>
            </a:pPr>
            <a:endParaRPr lang="en-US"/>
          </a:p>
        </c:txPr>
        <c:crossAx val="168293504"/>
        <c:crossesAt val="50"/>
        <c:auto val="1"/>
        <c:lblAlgn val="ctr"/>
        <c:lblOffset val="100"/>
        <c:tickLblSkip val="1"/>
        <c:tickMarkSkip val="1"/>
        <c:noMultiLvlLbl val="0"/>
      </c:catAx>
      <c:valAx>
        <c:axId val="168293504"/>
        <c:scaling>
          <c:orientation val="minMax"/>
          <c:max val="170"/>
          <c:min val="50"/>
        </c:scaling>
        <c:delete val="0"/>
        <c:axPos val="l"/>
        <c:majorGridlines>
          <c:spPr>
            <a:ln w="6536">
              <a:solidFill>
                <a:srgbClr val="FFFFFF"/>
              </a:solidFill>
              <a:prstDash val="solid"/>
            </a:ln>
          </c:spPr>
        </c:majorGridlines>
        <c:numFmt formatCode="General" sourceLinked="1"/>
        <c:majorTickMark val="out"/>
        <c:minorTickMark val="none"/>
        <c:tickLblPos val="nextTo"/>
        <c:spPr>
          <a:ln w="6536">
            <a:solidFill>
              <a:srgbClr val="000000"/>
            </a:solidFill>
            <a:prstDash val="solid"/>
          </a:ln>
        </c:spPr>
        <c:txPr>
          <a:bodyPr rot="0" vert="horz"/>
          <a:lstStyle/>
          <a:p>
            <a:pPr>
              <a:defRPr sz="1285" b="1" i="0" u="none" strike="noStrike" baseline="0">
                <a:solidFill>
                  <a:srgbClr val="000000"/>
                </a:solidFill>
                <a:latin typeface="Arial"/>
                <a:ea typeface="Arial"/>
                <a:cs typeface="Arial"/>
              </a:defRPr>
            </a:pPr>
            <a:endParaRPr lang="en-US"/>
          </a:p>
        </c:txPr>
        <c:crossAx val="33815936"/>
        <c:crosses val="autoZero"/>
        <c:crossBetween val="between"/>
        <c:majorUnit val="20"/>
        <c:minorUnit val="1"/>
      </c:valAx>
      <c:spPr>
        <a:noFill/>
        <a:ln w="25398">
          <a:noFill/>
        </a:ln>
      </c:spPr>
    </c:plotArea>
    <c:plotVisOnly val="1"/>
    <c:dispBlanksAs val="gap"/>
    <c:showDLblsOverMax val="0"/>
  </c:chart>
  <c:spPr>
    <a:solidFill>
      <a:srgbClr val="FFFFFF"/>
    </a:solidFill>
    <a:ln>
      <a:noFill/>
    </a:ln>
  </c:spPr>
  <c:txPr>
    <a:bodyPr/>
    <a:lstStyle/>
    <a:p>
      <a:pPr>
        <a:defRPr sz="164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92915815204133E-2"/>
          <c:y val="9.9617285931672711E-2"/>
          <c:w val="0.91506213923682889"/>
          <c:h val="0.79302745761017279"/>
        </c:manualLayout>
      </c:layout>
      <c:barChart>
        <c:barDir val="col"/>
        <c:grouping val="stacked"/>
        <c:varyColors val="0"/>
        <c:ser>
          <c:idx val="0"/>
          <c:order val="0"/>
          <c:tx>
            <c:strRef>
              <c:f>Sheet1!$B$1</c:f>
              <c:strCache>
                <c:ptCount val="1"/>
                <c:pt idx="0">
                  <c:v>Grand Total</c:v>
                </c:pt>
              </c:strCache>
            </c:strRef>
          </c:tx>
          <c:spPr>
            <a:solidFill>
              <a:srgbClr val="0070C0"/>
            </a:solidFill>
            <a:ln w="6350" cap="flat">
              <a:solidFill>
                <a:srgbClr val="FFFFFF"/>
              </a:solidFill>
              <a:prstDash val="solid"/>
              <a:miter lim="800000"/>
            </a:ln>
            <a:effectLst/>
          </c:spPr>
          <c:invertIfNegative val="0"/>
          <c:dLbls>
            <c:numFmt formatCode="&quot;$&quot;#,##0.0" sourceLinked="0"/>
            <c:spPr>
              <a:noFill/>
              <a:ln>
                <a:noFill/>
              </a:ln>
              <a:effectLst/>
            </c:spPr>
            <c:txPr>
              <a:bodyPr/>
              <a:lstStyle/>
              <a:p>
                <a:pPr>
                  <a:defRPr sz="1400" b="1" i="0" u="none" strike="noStrike" baseline="0">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Jul-19</c:v>
                </c:pt>
                <c:pt idx="1">
                  <c:v> Aug-19</c:v>
                </c:pt>
                <c:pt idx="2">
                  <c:v> Sep-19</c:v>
                </c:pt>
                <c:pt idx="3">
                  <c:v> Oct-19</c:v>
                </c:pt>
              </c:strCache>
            </c:strRef>
          </c:cat>
          <c:val>
            <c:numRef>
              <c:f>Sheet1!$B$2:$B$5</c:f>
              <c:numCache>
                <c:formatCode>General</c:formatCode>
                <c:ptCount val="4"/>
                <c:pt idx="0">
                  <c:v>21.8</c:v>
                </c:pt>
                <c:pt idx="1">
                  <c:v>97.2</c:v>
                </c:pt>
                <c:pt idx="2">
                  <c:v>7.9</c:v>
                </c:pt>
                <c:pt idx="3">
                  <c:v>45.5</c:v>
                </c:pt>
              </c:numCache>
            </c:numRef>
          </c:val>
          <c:extLst>
            <c:ext xmlns:c16="http://schemas.microsoft.com/office/drawing/2014/chart" uri="{C3380CC4-5D6E-409C-BE32-E72D297353CC}">
              <c16:uniqueId val="{00000000-0D48-44DB-93B0-ABF3F5EA0CF1}"/>
            </c:ext>
          </c:extLst>
        </c:ser>
        <c:dLbls>
          <c:showLegendKey val="0"/>
          <c:showVal val="0"/>
          <c:showCatName val="0"/>
          <c:showSerName val="0"/>
          <c:showPercent val="0"/>
          <c:showBubbleSize val="0"/>
        </c:dLbls>
        <c:gapWidth val="169"/>
        <c:overlap val="100"/>
        <c:axId val="175068672"/>
        <c:axId val="175070208"/>
      </c:barChart>
      <c:catAx>
        <c:axId val="175068672"/>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1200" b="1" i="1" u="none" strike="noStrike" baseline="0">
                <a:solidFill>
                  <a:schemeClr val="tx2">
                    <a:lumMod val="75000"/>
                  </a:schemeClr>
                </a:solidFill>
                <a:latin typeface="Calibri"/>
              </a:defRPr>
            </a:pPr>
            <a:endParaRPr lang="en-US"/>
          </a:p>
        </c:txPr>
        <c:crossAx val="175070208"/>
        <c:crosses val="autoZero"/>
        <c:auto val="1"/>
        <c:lblAlgn val="ctr"/>
        <c:lblOffset val="100"/>
        <c:noMultiLvlLbl val="1"/>
      </c:catAx>
      <c:valAx>
        <c:axId val="175070208"/>
        <c:scaling>
          <c:orientation val="minMax"/>
          <c:max val="100"/>
          <c:min val="0"/>
        </c:scaling>
        <c:delete val="0"/>
        <c:axPos val="l"/>
        <c:numFmt formatCode="#,##0" sourceLinked="0"/>
        <c:majorTickMark val="none"/>
        <c:minorTickMark val="none"/>
        <c:tickLblPos val="nextTo"/>
        <c:spPr>
          <a:ln w="12700" cap="flat">
            <a:solidFill>
              <a:srgbClr val="000000"/>
            </a:solidFill>
            <a:prstDash val="solid"/>
            <a:miter lim="400000"/>
          </a:ln>
        </c:spPr>
        <c:txPr>
          <a:bodyPr rot="0"/>
          <a:lstStyle/>
          <a:p>
            <a:pPr>
              <a:defRPr sz="1000" b="1" i="0" u="none" strike="noStrike" baseline="0">
                <a:solidFill>
                  <a:schemeClr val="tx2">
                    <a:lumMod val="75000"/>
                  </a:schemeClr>
                </a:solidFill>
                <a:latin typeface="Calibri"/>
              </a:defRPr>
            </a:pPr>
            <a:endParaRPr lang="en-US"/>
          </a:p>
        </c:txPr>
        <c:crossAx val="175068672"/>
        <c:crosses val="autoZero"/>
        <c:crossBetween val="between"/>
        <c:majorUnit val="25"/>
        <c:minorUnit val="12.5"/>
      </c:valAx>
      <c:spPr>
        <a:solidFill>
          <a:srgbClr val="FFFFFF"/>
        </a:solidFill>
        <a:ln w="12700" cap="flat">
          <a:noFill/>
          <a:miter lim="400000"/>
        </a:ln>
        <a:effectLst/>
      </c:spPr>
    </c:plotArea>
    <c:plotVisOnly val="1"/>
    <c:dispBlanksAs val="gap"/>
    <c:showDLblsOverMax val="1"/>
  </c:chart>
  <c:spPr>
    <a:solidFill>
      <a:srgbClr val="FFFFFF"/>
    </a:solidFill>
    <a:ln w="12700" cap="flat">
      <a:solidFill>
        <a:schemeClr val="bg1"/>
      </a:solidFill>
      <a:prstDash val="solid"/>
      <a:miter lim="800000"/>
    </a:ln>
    <a:effectLst/>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261753494282084E-2"/>
          <c:y val="2.3012552301255231E-2"/>
          <c:w val="0.91232528589580686"/>
          <c:h val="0.86610878661087864"/>
        </c:manualLayout>
      </c:layout>
      <c:barChart>
        <c:barDir val="col"/>
        <c:grouping val="stacked"/>
        <c:varyColors val="0"/>
        <c:ser>
          <c:idx val="2"/>
          <c:order val="0"/>
          <c:tx>
            <c:strRef>
              <c:f>Sheet1!$A$2</c:f>
              <c:strCache>
                <c:ptCount val="1"/>
                <c:pt idx="0">
                  <c:v>Closed Missions</c:v>
                </c:pt>
              </c:strCache>
            </c:strRef>
          </c:tx>
          <c:spPr>
            <a:solidFill>
              <a:schemeClr val="accent2">
                <a:lumMod val="75000"/>
              </a:schemeClr>
            </a:solidFill>
            <a:ln w="12278">
              <a:solidFill>
                <a:srgbClr val="000000"/>
              </a:solidFill>
              <a:prstDash val="solid"/>
            </a:ln>
          </c:spPr>
          <c:invertIfNegative val="0"/>
          <c:cat>
            <c:numRef>
              <c:f>Sheet1!$B$1:$AI$1</c:f>
              <c:numCache>
                <c:formatCode>mmm\-yy</c:formatCode>
                <c:ptCount val="3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formatCode="[$-409]d\-mmm\-yy;@">
                  <c:v>43748</c:v>
                </c:pt>
              </c:numCache>
            </c:numRef>
          </c:cat>
          <c:val>
            <c:numRef>
              <c:f>Sheet1!$B$2:$AI$2</c:f>
              <c:numCache>
                <c:formatCode>General</c:formatCode>
                <c:ptCount val="34"/>
                <c:pt idx="0">
                  <c:v>172</c:v>
                </c:pt>
                <c:pt idx="1">
                  <c:v>168</c:v>
                </c:pt>
                <c:pt idx="2">
                  <c:v>168</c:v>
                </c:pt>
                <c:pt idx="3">
                  <c:v>160</c:v>
                </c:pt>
                <c:pt idx="4">
                  <c:v>155</c:v>
                </c:pt>
                <c:pt idx="5">
                  <c:v>148</c:v>
                </c:pt>
                <c:pt idx="6">
                  <c:v>147</c:v>
                </c:pt>
                <c:pt idx="7">
                  <c:v>150</c:v>
                </c:pt>
                <c:pt idx="8">
                  <c:v>174</c:v>
                </c:pt>
                <c:pt idx="9">
                  <c:v>174</c:v>
                </c:pt>
                <c:pt idx="10">
                  <c:v>175</c:v>
                </c:pt>
                <c:pt idx="11">
                  <c:v>177</c:v>
                </c:pt>
                <c:pt idx="12">
                  <c:v>174</c:v>
                </c:pt>
                <c:pt idx="13">
                  <c:v>174</c:v>
                </c:pt>
                <c:pt idx="14">
                  <c:v>164</c:v>
                </c:pt>
                <c:pt idx="15">
                  <c:v>159</c:v>
                </c:pt>
                <c:pt idx="16">
                  <c:v>202</c:v>
                </c:pt>
                <c:pt idx="17">
                  <c:v>193</c:v>
                </c:pt>
                <c:pt idx="18">
                  <c:v>192</c:v>
                </c:pt>
                <c:pt idx="19">
                  <c:v>188</c:v>
                </c:pt>
                <c:pt idx="20">
                  <c:v>37</c:v>
                </c:pt>
                <c:pt idx="21">
                  <c:v>20</c:v>
                </c:pt>
                <c:pt idx="22">
                  <c:v>170</c:v>
                </c:pt>
                <c:pt idx="23">
                  <c:v>23</c:v>
                </c:pt>
                <c:pt idx="24">
                  <c:v>180</c:v>
                </c:pt>
                <c:pt idx="25">
                  <c:v>179</c:v>
                </c:pt>
                <c:pt idx="26">
                  <c:v>179</c:v>
                </c:pt>
                <c:pt idx="27">
                  <c:v>180</c:v>
                </c:pt>
                <c:pt idx="28">
                  <c:v>173</c:v>
                </c:pt>
                <c:pt idx="29">
                  <c:v>170</c:v>
                </c:pt>
                <c:pt idx="30">
                  <c:v>124</c:v>
                </c:pt>
                <c:pt idx="31">
                  <c:v>177</c:v>
                </c:pt>
                <c:pt idx="32">
                  <c:v>100</c:v>
                </c:pt>
                <c:pt idx="33">
                  <c:v>144</c:v>
                </c:pt>
              </c:numCache>
            </c:numRef>
          </c:val>
          <c:extLst>
            <c:ext xmlns:c16="http://schemas.microsoft.com/office/drawing/2014/chart" uri="{C3380CC4-5D6E-409C-BE32-E72D297353CC}">
              <c16:uniqueId val="{00000000-CC84-4D16-B28E-C7DFF019DB27}"/>
            </c:ext>
          </c:extLst>
        </c:ser>
        <c:ser>
          <c:idx val="1"/>
          <c:order val="1"/>
          <c:tx>
            <c:strRef>
              <c:f>Sheet1!$A$3</c:f>
              <c:strCache>
                <c:ptCount val="1"/>
                <c:pt idx="0">
                  <c:v>PK Reserve Fund</c:v>
                </c:pt>
              </c:strCache>
            </c:strRef>
          </c:tx>
          <c:spPr>
            <a:solidFill>
              <a:srgbClr val="006600"/>
            </a:solidFill>
            <a:ln w="12278">
              <a:solidFill>
                <a:srgbClr val="000000"/>
              </a:solidFill>
              <a:prstDash val="solid"/>
            </a:ln>
          </c:spPr>
          <c:invertIfNegative val="0"/>
          <c:cat>
            <c:numRef>
              <c:f>Sheet1!$B$1:$AI$1</c:f>
              <c:numCache>
                <c:formatCode>mmm\-yy</c:formatCode>
                <c:ptCount val="3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formatCode="[$-409]d\-mmm\-yy;@">
                  <c:v>43748</c:v>
                </c:pt>
              </c:numCache>
            </c:numRef>
          </c:cat>
          <c:val>
            <c:numRef>
              <c:f>Sheet1!$B$3:$AI$3</c:f>
              <c:numCache>
                <c:formatCode>General</c:formatCode>
                <c:ptCount val="34"/>
                <c:pt idx="0">
                  <c:v>139</c:v>
                </c:pt>
                <c:pt idx="1">
                  <c:v>139</c:v>
                </c:pt>
                <c:pt idx="2">
                  <c:v>139</c:v>
                </c:pt>
                <c:pt idx="3">
                  <c:v>139</c:v>
                </c:pt>
                <c:pt idx="4">
                  <c:v>139</c:v>
                </c:pt>
                <c:pt idx="5">
                  <c:v>139</c:v>
                </c:pt>
                <c:pt idx="6">
                  <c:v>138</c:v>
                </c:pt>
                <c:pt idx="7">
                  <c:v>138</c:v>
                </c:pt>
                <c:pt idx="8">
                  <c:v>138</c:v>
                </c:pt>
                <c:pt idx="9">
                  <c:v>138</c:v>
                </c:pt>
                <c:pt idx="10">
                  <c:v>138</c:v>
                </c:pt>
                <c:pt idx="11">
                  <c:v>138</c:v>
                </c:pt>
                <c:pt idx="12">
                  <c:v>139</c:v>
                </c:pt>
                <c:pt idx="13">
                  <c:v>139</c:v>
                </c:pt>
                <c:pt idx="14">
                  <c:v>139</c:v>
                </c:pt>
                <c:pt idx="15">
                  <c:v>139</c:v>
                </c:pt>
                <c:pt idx="16">
                  <c:v>139</c:v>
                </c:pt>
                <c:pt idx="17">
                  <c:v>139</c:v>
                </c:pt>
                <c:pt idx="18">
                  <c:v>141</c:v>
                </c:pt>
                <c:pt idx="19">
                  <c:v>141</c:v>
                </c:pt>
                <c:pt idx="20">
                  <c:v>141</c:v>
                </c:pt>
                <c:pt idx="21">
                  <c:v>141</c:v>
                </c:pt>
                <c:pt idx="22">
                  <c:v>141</c:v>
                </c:pt>
                <c:pt idx="23">
                  <c:v>141</c:v>
                </c:pt>
                <c:pt idx="24">
                  <c:v>142</c:v>
                </c:pt>
                <c:pt idx="25">
                  <c:v>142</c:v>
                </c:pt>
                <c:pt idx="26">
                  <c:v>142</c:v>
                </c:pt>
                <c:pt idx="27">
                  <c:v>142</c:v>
                </c:pt>
                <c:pt idx="28">
                  <c:v>142</c:v>
                </c:pt>
                <c:pt idx="29">
                  <c:v>142</c:v>
                </c:pt>
                <c:pt idx="30">
                  <c:v>141</c:v>
                </c:pt>
                <c:pt idx="31">
                  <c:v>141</c:v>
                </c:pt>
                <c:pt idx="32">
                  <c:v>141</c:v>
                </c:pt>
                <c:pt idx="33">
                  <c:v>141</c:v>
                </c:pt>
              </c:numCache>
            </c:numRef>
          </c:val>
          <c:extLst>
            <c:ext xmlns:c16="http://schemas.microsoft.com/office/drawing/2014/chart" uri="{C3380CC4-5D6E-409C-BE32-E72D297353CC}">
              <c16:uniqueId val="{00000001-CC84-4D16-B28E-C7DFF019DB27}"/>
            </c:ext>
          </c:extLst>
        </c:ser>
        <c:ser>
          <c:idx val="3"/>
          <c:order val="2"/>
          <c:tx>
            <c:strRef>
              <c:f>Sheet1!$A$4</c:f>
              <c:strCache>
                <c:ptCount val="1"/>
                <c:pt idx="0">
                  <c:v>Active Missions</c:v>
                </c:pt>
              </c:strCache>
            </c:strRef>
          </c:tx>
          <c:spPr>
            <a:solidFill>
              <a:srgbClr val="0070C0"/>
            </a:solidFill>
            <a:ln w="12278">
              <a:solidFill>
                <a:srgbClr val="000000"/>
              </a:solidFill>
              <a:prstDash val="solid"/>
            </a:ln>
          </c:spPr>
          <c:invertIfNegative val="0"/>
          <c:cat>
            <c:numRef>
              <c:f>Sheet1!$B$1:$AI$1</c:f>
              <c:numCache>
                <c:formatCode>mmm\-yy</c:formatCode>
                <c:ptCount val="3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formatCode="[$-409]d\-mmm\-yy;@">
                  <c:v>43748</c:v>
                </c:pt>
              </c:numCache>
            </c:numRef>
          </c:cat>
          <c:val>
            <c:numRef>
              <c:f>Sheet1!$B$4:$AI$4</c:f>
              <c:numCache>
                <c:formatCode>General</c:formatCode>
                <c:ptCount val="34"/>
                <c:pt idx="0">
                  <c:v>3786</c:v>
                </c:pt>
                <c:pt idx="1">
                  <c:v>3542</c:v>
                </c:pt>
                <c:pt idx="2">
                  <c:v>2885</c:v>
                </c:pt>
                <c:pt idx="3">
                  <c:v>2729</c:v>
                </c:pt>
                <c:pt idx="4">
                  <c:v>2519</c:v>
                </c:pt>
                <c:pt idx="5">
                  <c:v>1753</c:v>
                </c:pt>
                <c:pt idx="6">
                  <c:v>1510</c:v>
                </c:pt>
                <c:pt idx="7">
                  <c:v>2128</c:v>
                </c:pt>
                <c:pt idx="8">
                  <c:v>3092</c:v>
                </c:pt>
                <c:pt idx="9">
                  <c:v>2913</c:v>
                </c:pt>
                <c:pt idx="10">
                  <c:v>3037</c:v>
                </c:pt>
                <c:pt idx="11">
                  <c:v>2661</c:v>
                </c:pt>
                <c:pt idx="12">
                  <c:v>2391</c:v>
                </c:pt>
                <c:pt idx="13">
                  <c:v>2230</c:v>
                </c:pt>
                <c:pt idx="14">
                  <c:v>1962</c:v>
                </c:pt>
                <c:pt idx="15">
                  <c:v>1871</c:v>
                </c:pt>
                <c:pt idx="16">
                  <c:v>1673</c:v>
                </c:pt>
                <c:pt idx="17">
                  <c:v>1086</c:v>
                </c:pt>
                <c:pt idx="18">
                  <c:v>908</c:v>
                </c:pt>
                <c:pt idx="19">
                  <c:v>2167</c:v>
                </c:pt>
                <c:pt idx="20">
                  <c:v>1571</c:v>
                </c:pt>
                <c:pt idx="21">
                  <c:v>1960</c:v>
                </c:pt>
                <c:pt idx="22">
                  <c:v>1890</c:v>
                </c:pt>
                <c:pt idx="23">
                  <c:v>1282</c:v>
                </c:pt>
                <c:pt idx="24">
                  <c:v>1244</c:v>
                </c:pt>
                <c:pt idx="25">
                  <c:v>1527</c:v>
                </c:pt>
                <c:pt idx="26">
                  <c:v>1803</c:v>
                </c:pt>
                <c:pt idx="27">
                  <c:v>1798</c:v>
                </c:pt>
                <c:pt idx="28">
                  <c:v>1606</c:v>
                </c:pt>
                <c:pt idx="29">
                  <c:v>983</c:v>
                </c:pt>
                <c:pt idx="30">
                  <c:v>838</c:v>
                </c:pt>
                <c:pt idx="31">
                  <c:v>2029</c:v>
                </c:pt>
                <c:pt idx="32">
                  <c:v>2119</c:v>
                </c:pt>
                <c:pt idx="33">
                  <c:v>1859</c:v>
                </c:pt>
              </c:numCache>
            </c:numRef>
          </c:val>
          <c:extLst>
            <c:ext xmlns:c16="http://schemas.microsoft.com/office/drawing/2014/chart" uri="{C3380CC4-5D6E-409C-BE32-E72D297353CC}">
              <c16:uniqueId val="{00000002-CC84-4D16-B28E-C7DFF019DB27}"/>
            </c:ext>
          </c:extLst>
        </c:ser>
        <c:dLbls>
          <c:showLegendKey val="0"/>
          <c:showVal val="0"/>
          <c:showCatName val="0"/>
          <c:showSerName val="0"/>
          <c:showPercent val="0"/>
          <c:showBubbleSize val="0"/>
        </c:dLbls>
        <c:gapWidth val="150"/>
        <c:overlap val="100"/>
        <c:axId val="179978240"/>
        <c:axId val="179979776"/>
      </c:barChart>
      <c:catAx>
        <c:axId val="179978240"/>
        <c:scaling>
          <c:orientation val="minMax"/>
        </c:scaling>
        <c:delete val="0"/>
        <c:axPos val="b"/>
        <c:numFmt formatCode="mmm\-yy" sourceLinked="1"/>
        <c:majorTickMark val="out"/>
        <c:minorTickMark val="none"/>
        <c:tickLblPos val="nextTo"/>
        <c:spPr>
          <a:ln w="3070">
            <a:solidFill>
              <a:srgbClr val="000000"/>
            </a:solidFill>
            <a:prstDash val="solid"/>
          </a:ln>
        </c:spPr>
        <c:txPr>
          <a:bodyPr rot="-3600000" vert="horz"/>
          <a:lstStyle/>
          <a:p>
            <a:pPr>
              <a:defRPr sz="773" b="1" i="0" u="none" strike="noStrike" baseline="0">
                <a:solidFill>
                  <a:srgbClr val="000000"/>
                </a:solidFill>
                <a:latin typeface="Calibri"/>
                <a:ea typeface="Calibri"/>
                <a:cs typeface="Calibri"/>
              </a:defRPr>
            </a:pPr>
            <a:endParaRPr lang="en-US"/>
          </a:p>
        </c:txPr>
        <c:crossAx val="179979776"/>
        <c:crosses val="autoZero"/>
        <c:auto val="0"/>
        <c:lblAlgn val="ctr"/>
        <c:lblOffset val="100"/>
        <c:tickLblSkip val="1"/>
        <c:tickMarkSkip val="1"/>
        <c:noMultiLvlLbl val="0"/>
      </c:catAx>
      <c:valAx>
        <c:axId val="179979776"/>
        <c:scaling>
          <c:orientation val="minMax"/>
          <c:max val="4200"/>
          <c:min val="0"/>
        </c:scaling>
        <c:delete val="0"/>
        <c:axPos val="l"/>
        <c:majorGridlines>
          <c:spPr>
            <a:ln w="12278">
              <a:solidFill>
                <a:srgbClr val="FFFFFF"/>
              </a:solidFill>
              <a:prstDash val="solid"/>
            </a:ln>
          </c:spPr>
        </c:majorGridlines>
        <c:numFmt formatCode="#,##0" sourceLinked="0"/>
        <c:majorTickMark val="out"/>
        <c:minorTickMark val="none"/>
        <c:tickLblPos val="nextTo"/>
        <c:spPr>
          <a:ln w="3070">
            <a:solidFill>
              <a:srgbClr val="000000"/>
            </a:solidFill>
            <a:prstDash val="solid"/>
          </a:ln>
        </c:spPr>
        <c:txPr>
          <a:bodyPr rot="0" vert="horz"/>
          <a:lstStyle/>
          <a:p>
            <a:pPr>
              <a:defRPr sz="773" b="0" i="0" u="none" strike="noStrike" baseline="0">
                <a:solidFill>
                  <a:srgbClr val="000000"/>
                </a:solidFill>
                <a:latin typeface="Calibri"/>
                <a:ea typeface="Calibri"/>
                <a:cs typeface="Calibri"/>
              </a:defRPr>
            </a:pPr>
            <a:endParaRPr lang="en-US"/>
          </a:p>
        </c:txPr>
        <c:crossAx val="179978240"/>
        <c:crosses val="autoZero"/>
        <c:crossBetween val="between"/>
      </c:valAx>
    </c:plotArea>
    <c:legend>
      <c:legendPos val="r"/>
      <c:layout>
        <c:manualLayout>
          <c:xMode val="edge"/>
          <c:yMode val="edge"/>
          <c:x val="0.76276255060281251"/>
          <c:y val="1.7968526899200039E-2"/>
          <c:w val="0.23018363143212389"/>
          <c:h val="0.21102886756017059"/>
        </c:manualLayout>
      </c:layout>
      <c:overlay val="0"/>
      <c:spPr>
        <a:solidFill>
          <a:srgbClr val="FFFFFF"/>
        </a:solidFill>
        <a:ln w="3070">
          <a:solidFill>
            <a:srgbClr val="000000"/>
          </a:solidFill>
          <a:prstDash val="solid"/>
        </a:ln>
      </c:spPr>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1716" b="1" i="0" u="none" strike="noStrike" baseline="0">
          <a:solidFill>
            <a:srgbClr val="000000"/>
          </a:solidFill>
          <a:latin typeface="Tahoma"/>
          <a:ea typeface="Tahoma"/>
          <a:cs typeface="Tahoma"/>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26181102362206"/>
          <c:y val="0.17383465259454706"/>
          <c:w val="0.81151596675415572"/>
          <c:h val="0.7777924362357080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000" b="1" i="0" baseline="0" dirty="0">
                <a:effectLst/>
              </a:rPr>
              <a:t>Amounts payable to troop- and police-contributing countries</a:t>
            </a:r>
            <a:endParaRPr lang="en-US" sz="1000" dirty="0">
              <a:effectLst/>
            </a:endParaRPr>
          </a:p>
          <a:p>
            <a:pPr>
              <a:defRPr/>
            </a:pPr>
            <a:r>
              <a:rPr lang="en-US" sz="1000" b="1" i="0" baseline="0" dirty="0">
                <a:effectLst/>
              </a:rPr>
              <a:t>Total:$70 million*</a:t>
            </a:r>
            <a:endParaRPr lang="en-US" sz="1000" dirty="0">
              <a:effectLst/>
            </a:endParaRPr>
          </a:p>
        </c:rich>
      </c:tx>
      <c:layout>
        <c:manualLayout>
          <c:xMode val="edge"/>
          <c:yMode val="edge"/>
          <c:x val="0.26633303446990209"/>
          <c:y val="3.070910106085985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107-4E79-A357-647F29061EC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107-4E79-A357-647F29061EC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107-4E79-A357-647F29061EC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107-4E79-A357-647F29061EC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107-4E79-A357-647F29061EC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B107-4E79-A357-647F29061ECF}"/>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B107-4E79-A357-647F29061ECF}"/>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B107-4E79-A357-647F29061ECF}"/>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B107-4E79-A357-647F29061ECF}"/>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B107-4E79-A357-647F29061ECF}"/>
              </c:ext>
            </c:extLst>
          </c:dPt>
          <c:dPt>
            <c:idx val="10"/>
            <c:bubble3D val="0"/>
            <c:spPr>
              <a:solidFill>
                <a:schemeClr val="accent6">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B107-4E79-A357-647F29061ECF}"/>
              </c:ext>
            </c:extLst>
          </c:dPt>
          <c:dLbls>
            <c:dLbl>
              <c:idx val="0"/>
              <c:layout>
                <c:manualLayout>
                  <c:x val="2.1837669812130305E-2"/>
                  <c:y val="3.669550728269518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07-4E79-A357-647F29061ECF}"/>
                </c:ext>
              </c:extLst>
            </c:dLbl>
            <c:dLbl>
              <c:idx val="1"/>
              <c:layout>
                <c:manualLayout>
                  <c:x val="2.3568784454367107E-3"/>
                  <c:y val="7.728933380814835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07-4E79-A357-647F29061ECF}"/>
                </c:ext>
              </c:extLst>
            </c:dLbl>
            <c:dLbl>
              <c:idx val="2"/>
              <c:layout>
                <c:manualLayout>
                  <c:x val="2.1749194400305372E-2"/>
                  <c:y val="-2.201932672988730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07-4E79-A357-647F29061ECF}"/>
                </c:ext>
              </c:extLst>
            </c:dLbl>
            <c:dLbl>
              <c:idx val="3"/>
              <c:layout>
                <c:manualLayout>
                  <c:x val="-7.8254874285021026E-3"/>
                  <c:y val="-4.570754032630445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07-4E79-A357-647F29061ECF}"/>
                </c:ext>
              </c:extLst>
            </c:dLbl>
            <c:dLbl>
              <c:idx val="6"/>
              <c:layout>
                <c:manualLayout>
                  <c:x val="2.8352078876272809E-3"/>
                  <c:y val="3.722469473924348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107-4E79-A357-647F29061ECF}"/>
                </c:ext>
              </c:extLst>
            </c:dLbl>
            <c:dLbl>
              <c:idx val="7"/>
              <c:layout>
                <c:manualLayout>
                  <c:x val="1.889349513385235E-3"/>
                  <c:y val="-4.6279076924429672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107-4E79-A357-647F29061ECF}"/>
                </c:ext>
              </c:extLst>
            </c:dLbl>
            <c:dLbl>
              <c:idx val="8"/>
              <c:layout>
                <c:manualLayout>
                  <c:x val="3.4961103368279299E-3"/>
                  <c:y val="-7.116290111977208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107-4E79-A357-647F29061ECF}"/>
                </c:ext>
              </c:extLst>
            </c:dLbl>
            <c:dLbl>
              <c:idx val="9"/>
              <c:layout>
                <c:manualLayout>
                  <c:x val="-7.3436071336629711E-4"/>
                  <c:y val="-1.143952483326518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107-4E79-A357-647F29061ECF}"/>
                </c:ext>
              </c:extLst>
            </c:dLbl>
            <c:dLbl>
              <c:idx val="10"/>
              <c:layout>
                <c:manualLayout>
                  <c:x val="-1.4350401098397086E-2"/>
                  <c:y val="3.49562774502433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107-4E79-A357-647F29061E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'Pie chart'!$A$1:$A$11</c:f>
              <c:strCache>
                <c:ptCount val="11"/>
                <c:pt idx="0">
                  <c:v>Ethiopia</c:v>
                </c:pt>
                <c:pt idx="1">
                  <c:v>Pakistan</c:v>
                </c:pt>
                <c:pt idx="2">
                  <c:v>India</c:v>
                </c:pt>
                <c:pt idx="3">
                  <c:v>Rwanda</c:v>
                </c:pt>
                <c:pt idx="4">
                  <c:v>Bangladesh</c:v>
                </c:pt>
                <c:pt idx="5">
                  <c:v>Republic of Tanzania</c:v>
                </c:pt>
                <c:pt idx="6">
                  <c:v>Nepal</c:v>
                </c:pt>
                <c:pt idx="7">
                  <c:v>Egypt</c:v>
                </c:pt>
                <c:pt idx="8">
                  <c:v>Jordan</c:v>
                </c:pt>
                <c:pt idx="9">
                  <c:v>Senegal</c:v>
                </c:pt>
                <c:pt idx="10">
                  <c:v>Other countries</c:v>
                </c:pt>
              </c:strCache>
            </c:strRef>
          </c:cat>
          <c:val>
            <c:numRef>
              <c:f>'Pie chart'!$B$1:$B$11</c:f>
              <c:numCache>
                <c:formatCode>_(* #,##0_);_(* \(#,##0\);_(* "-"??_);_(@_)</c:formatCode>
                <c:ptCount val="11"/>
                <c:pt idx="0">
                  <c:v>12.724915830000004</c:v>
                </c:pt>
                <c:pt idx="1">
                  <c:v>9.1346145399999994</c:v>
                </c:pt>
                <c:pt idx="2">
                  <c:v>9.0495652700000004</c:v>
                </c:pt>
                <c:pt idx="3">
                  <c:v>4.9930661700000005</c:v>
                </c:pt>
                <c:pt idx="4">
                  <c:v>4.2606683900000002</c:v>
                </c:pt>
                <c:pt idx="5">
                  <c:v>3.5147809299999997</c:v>
                </c:pt>
                <c:pt idx="6">
                  <c:v>3.0510453000000011</c:v>
                </c:pt>
                <c:pt idx="7">
                  <c:v>2.9597957900000011</c:v>
                </c:pt>
                <c:pt idx="8">
                  <c:v>2.8315300400000001</c:v>
                </c:pt>
                <c:pt idx="9">
                  <c:v>2.7953915599999997</c:v>
                </c:pt>
                <c:pt idx="10">
                  <c:v>14.314726479999997</c:v>
                </c:pt>
              </c:numCache>
            </c:numRef>
          </c:val>
          <c:extLst>
            <c:ext xmlns:c16="http://schemas.microsoft.com/office/drawing/2014/chart" uri="{C3380CC4-5D6E-409C-BE32-E72D297353CC}">
              <c16:uniqueId val="{00000016-B107-4E79-A357-647F29061ECF}"/>
            </c:ext>
          </c:extLst>
        </c:ser>
        <c:dLbls>
          <c:showLegendKey val="0"/>
          <c:showVal val="1"/>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5094152626362E-2"/>
          <c:y val="1.9639934533551555E-2"/>
          <c:w val="0.93359762140733393"/>
          <c:h val="0.87561374795417346"/>
        </c:manualLayout>
      </c:layout>
      <c:barChart>
        <c:barDir val="col"/>
        <c:grouping val="clustered"/>
        <c:varyColors val="0"/>
        <c:ser>
          <c:idx val="0"/>
          <c:order val="0"/>
          <c:tx>
            <c:strRef>
              <c:f>Sheet1!$A$2</c:f>
              <c:strCache>
                <c:ptCount val="1"/>
                <c:pt idx="0">
                  <c:v>Tribunals</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76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Sheet1!$B$1:$AH$1</c:f>
              <c:strCache>
                <c:ptCount val="33"/>
                <c:pt idx="0">
                  <c:v>JAN. 17</c:v>
                </c:pt>
                <c:pt idx="1">
                  <c:v>FEB.</c:v>
                </c:pt>
                <c:pt idx="2">
                  <c:v>MAR.</c:v>
                </c:pt>
                <c:pt idx="3">
                  <c:v>APRIL</c:v>
                </c:pt>
                <c:pt idx="4">
                  <c:v>MAY</c:v>
                </c:pt>
                <c:pt idx="5">
                  <c:v>JUNE</c:v>
                </c:pt>
                <c:pt idx="6">
                  <c:v>JULY</c:v>
                </c:pt>
                <c:pt idx="7">
                  <c:v>AUG.</c:v>
                </c:pt>
                <c:pt idx="8">
                  <c:v>SEPT.</c:v>
                </c:pt>
                <c:pt idx="9">
                  <c:v>OCT.</c:v>
                </c:pt>
                <c:pt idx="10">
                  <c:v>NOV.</c:v>
                </c:pt>
                <c:pt idx="11">
                  <c:v>DEC.</c:v>
                </c:pt>
                <c:pt idx="12">
                  <c:v>JAN. 18</c:v>
                </c:pt>
                <c:pt idx="13">
                  <c:v>FEB.</c:v>
                </c:pt>
                <c:pt idx="14">
                  <c:v>MAR.</c:v>
                </c:pt>
                <c:pt idx="15">
                  <c:v>APRIL</c:v>
                </c:pt>
                <c:pt idx="16">
                  <c:v>MAY</c:v>
                </c:pt>
                <c:pt idx="17">
                  <c:v>JUNE</c:v>
                </c:pt>
                <c:pt idx="18">
                  <c:v>JULY</c:v>
                </c:pt>
                <c:pt idx="19">
                  <c:v>AUG.</c:v>
                </c:pt>
                <c:pt idx="20">
                  <c:v>SEPT.</c:v>
                </c:pt>
                <c:pt idx="21">
                  <c:v>OCT.</c:v>
                </c:pt>
                <c:pt idx="22">
                  <c:v>NOV.</c:v>
                </c:pt>
                <c:pt idx="23">
                  <c:v>DEC.</c:v>
                </c:pt>
                <c:pt idx="24">
                  <c:v>JAN. 19</c:v>
                </c:pt>
                <c:pt idx="25">
                  <c:v>FEB.</c:v>
                </c:pt>
                <c:pt idx="26">
                  <c:v>MAR.</c:v>
                </c:pt>
                <c:pt idx="27">
                  <c:v>APRIL</c:v>
                </c:pt>
                <c:pt idx="28">
                  <c:v>MAY</c:v>
                </c:pt>
                <c:pt idx="29">
                  <c:v>JUNE</c:v>
                </c:pt>
                <c:pt idx="30">
                  <c:v>JULY</c:v>
                </c:pt>
                <c:pt idx="31">
                  <c:v>AUG.</c:v>
                </c:pt>
                <c:pt idx="32">
                  <c:v>SEPT.</c:v>
                </c:pt>
              </c:strCache>
            </c:strRef>
          </c:cat>
          <c:val>
            <c:numRef>
              <c:f>Sheet1!$B$2:$AH$2</c:f>
              <c:numCache>
                <c:formatCode>#,##0_);[Red]\(#,##0\)</c:formatCode>
                <c:ptCount val="33"/>
                <c:pt idx="0">
                  <c:v>145</c:v>
                </c:pt>
                <c:pt idx="1">
                  <c:v>151</c:v>
                </c:pt>
                <c:pt idx="2">
                  <c:v>170</c:v>
                </c:pt>
                <c:pt idx="3">
                  <c:v>172</c:v>
                </c:pt>
                <c:pt idx="4">
                  <c:v>177</c:v>
                </c:pt>
                <c:pt idx="5">
                  <c:v>171</c:v>
                </c:pt>
                <c:pt idx="6">
                  <c:v>163</c:v>
                </c:pt>
                <c:pt idx="7">
                  <c:v>155</c:v>
                </c:pt>
                <c:pt idx="8">
                  <c:v>171</c:v>
                </c:pt>
                <c:pt idx="9">
                  <c:v>162</c:v>
                </c:pt>
                <c:pt idx="10">
                  <c:v>152</c:v>
                </c:pt>
                <c:pt idx="11">
                  <c:v>143</c:v>
                </c:pt>
                <c:pt idx="12">
                  <c:v>147</c:v>
                </c:pt>
                <c:pt idx="13">
                  <c:v>155</c:v>
                </c:pt>
                <c:pt idx="14">
                  <c:v>160</c:v>
                </c:pt>
                <c:pt idx="15">
                  <c:v>166</c:v>
                </c:pt>
                <c:pt idx="16">
                  <c:v>160</c:v>
                </c:pt>
                <c:pt idx="17">
                  <c:v>152</c:v>
                </c:pt>
                <c:pt idx="18">
                  <c:v>155</c:v>
                </c:pt>
                <c:pt idx="19">
                  <c:v>157</c:v>
                </c:pt>
                <c:pt idx="20">
                  <c:v>155</c:v>
                </c:pt>
                <c:pt idx="21">
                  <c:v>152</c:v>
                </c:pt>
                <c:pt idx="22">
                  <c:v>161</c:v>
                </c:pt>
                <c:pt idx="23">
                  <c:v>156</c:v>
                </c:pt>
                <c:pt idx="24">
                  <c:v>157</c:v>
                </c:pt>
                <c:pt idx="25">
                  <c:v>165</c:v>
                </c:pt>
                <c:pt idx="26">
                  <c:v>188</c:v>
                </c:pt>
                <c:pt idx="27">
                  <c:v>183</c:v>
                </c:pt>
                <c:pt idx="28">
                  <c:v>183</c:v>
                </c:pt>
                <c:pt idx="29">
                  <c:v>178</c:v>
                </c:pt>
                <c:pt idx="30">
                  <c:v>171</c:v>
                </c:pt>
                <c:pt idx="31">
                  <c:v>169</c:v>
                </c:pt>
                <c:pt idx="32">
                  <c:v>162</c:v>
                </c:pt>
              </c:numCache>
            </c:numRef>
          </c:val>
          <c:extLst>
            <c:ext xmlns:c16="http://schemas.microsoft.com/office/drawing/2014/chart" uri="{C3380CC4-5D6E-409C-BE32-E72D297353CC}">
              <c16:uniqueId val="{00000000-0735-4DB5-9D62-A00979164C7C}"/>
            </c:ext>
          </c:extLst>
        </c:ser>
        <c:dLbls>
          <c:showLegendKey val="0"/>
          <c:showVal val="0"/>
          <c:showCatName val="0"/>
          <c:showSerName val="0"/>
          <c:showPercent val="0"/>
          <c:showBubbleSize val="0"/>
        </c:dLbls>
        <c:gapWidth val="150"/>
        <c:axId val="184699136"/>
        <c:axId val="184709120"/>
      </c:barChart>
      <c:catAx>
        <c:axId val="184699136"/>
        <c:scaling>
          <c:orientation val="minMax"/>
        </c:scaling>
        <c:delete val="0"/>
        <c:axPos val="b"/>
        <c:numFmt formatCode="General" sourceLinked="1"/>
        <c:majorTickMark val="out"/>
        <c:minorTickMark val="none"/>
        <c:tickLblPos val="nextTo"/>
        <c:spPr>
          <a:ln w="3010">
            <a:solidFill>
              <a:srgbClr val="000000"/>
            </a:solidFill>
            <a:prstDash val="solid"/>
          </a:ln>
        </c:spPr>
        <c:txPr>
          <a:bodyPr rot="-3600000" vert="horz"/>
          <a:lstStyle/>
          <a:p>
            <a:pPr>
              <a:defRPr sz="759" b="1" i="0" u="none" strike="noStrike" baseline="0">
                <a:solidFill>
                  <a:srgbClr val="000000"/>
                </a:solidFill>
                <a:latin typeface="Calibri"/>
                <a:ea typeface="Calibri"/>
                <a:cs typeface="Calibri"/>
              </a:defRPr>
            </a:pPr>
            <a:endParaRPr lang="en-US"/>
          </a:p>
        </c:txPr>
        <c:crossAx val="184709120"/>
        <c:crosses val="autoZero"/>
        <c:auto val="0"/>
        <c:lblAlgn val="ctr"/>
        <c:lblOffset val="100"/>
        <c:tickLblSkip val="1"/>
        <c:tickMarkSkip val="1"/>
        <c:noMultiLvlLbl val="0"/>
      </c:catAx>
      <c:valAx>
        <c:axId val="184709120"/>
        <c:scaling>
          <c:orientation val="minMax"/>
          <c:max val="300"/>
          <c:min val="0"/>
        </c:scaling>
        <c:delete val="0"/>
        <c:axPos val="l"/>
        <c:majorGridlines>
          <c:spPr>
            <a:ln w="12042">
              <a:solidFill>
                <a:srgbClr val="FFFFFF"/>
              </a:solidFill>
              <a:prstDash val="solid"/>
            </a:ln>
          </c:spPr>
        </c:majorGridlines>
        <c:numFmt formatCode="0" sourceLinked="0"/>
        <c:majorTickMark val="out"/>
        <c:minorTickMark val="none"/>
        <c:tickLblPos val="nextTo"/>
        <c:spPr>
          <a:ln w="3010">
            <a:solidFill>
              <a:srgbClr val="000000"/>
            </a:solidFill>
            <a:prstDash val="solid"/>
          </a:ln>
        </c:spPr>
        <c:txPr>
          <a:bodyPr rot="0" vert="horz"/>
          <a:lstStyle/>
          <a:p>
            <a:pPr>
              <a:defRPr sz="759" b="0" i="0" u="none" strike="noStrike" baseline="0">
                <a:solidFill>
                  <a:srgbClr val="000000"/>
                </a:solidFill>
                <a:latin typeface="Calibri"/>
                <a:ea typeface="Calibri"/>
                <a:cs typeface="Calibri"/>
              </a:defRPr>
            </a:pPr>
            <a:endParaRPr lang="en-US"/>
          </a:p>
        </c:txPr>
        <c:crossAx val="184699136"/>
        <c:crosses val="autoZero"/>
        <c:crossBetween val="between"/>
        <c:majorUnit val="50"/>
      </c:valAx>
      <c:spPr>
        <a:noFill/>
        <a:ln w="24084">
          <a:noFill/>
        </a:ln>
      </c:spPr>
    </c:plotArea>
    <c:plotVisOnly val="1"/>
    <c:dispBlanksAs val="gap"/>
    <c:showDLblsOverMax val="0"/>
  </c:chart>
  <c:spPr>
    <a:noFill/>
    <a:ln>
      <a:noFill/>
    </a:ln>
  </c:spPr>
  <c:txPr>
    <a:bodyPr/>
    <a:lstStyle/>
    <a:p>
      <a:pPr>
        <a:defRPr sz="1707" b="1" i="0" u="none" strike="noStrike" baseline="0">
          <a:solidFill>
            <a:srgbClr val="000000"/>
          </a:solidFill>
          <a:latin typeface="Tahoma"/>
          <a:ea typeface="Tahoma"/>
          <a:cs typeface="Tahom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cdr:x>
      <cdr:y>0.09356</cdr:y>
    </cdr:from>
    <cdr:to>
      <cdr:x>1</cdr:x>
      <cdr:y>0.16912</cdr:y>
    </cdr:to>
    <cdr:sp macro="" textlink="">
      <cdr:nvSpPr>
        <cdr:cNvPr id="3" name="TextBox 1">
          <a:extLst xmlns:a="http://schemas.openxmlformats.org/drawingml/2006/main">
            <a:ext uri="{FF2B5EF4-FFF2-40B4-BE49-F238E27FC236}">
              <a16:creationId xmlns:a16="http://schemas.microsoft.com/office/drawing/2014/main" id="{BA31DC9C-B522-429B-8C4D-20BC12353A87}"/>
            </a:ext>
          </a:extLst>
        </cdr:cNvPr>
        <cdr:cNvSpPr txBox="1"/>
      </cdr:nvSpPr>
      <cdr:spPr>
        <a:xfrm xmlns:a="http://schemas.openxmlformats.org/drawingml/2006/main">
          <a:off x="0" y="603483"/>
          <a:ext cx="10102715" cy="48731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dk1"/>
              </a:solidFill>
              <a:effectLst/>
              <a:uFillTx/>
              <a:latin typeface="+mn-lt"/>
              <a:ea typeface="+mn-ea"/>
              <a:cs typeface="+mn-cs"/>
              <a:sym typeface="Helvetica Neue"/>
            </a:defRPr>
          </a:lvl9pPr>
        </a:lstStyle>
        <a:p xmlns:a="http://schemas.openxmlformats.org/drawingml/2006/main">
          <a:pPr marL="0" marR="0" indent="0" defTabSz="584200" rtl="0" fontAlgn="auto" latinLnBrk="0" hangingPunct="0">
            <a:lnSpc>
              <a:spcPct val="100000"/>
            </a:lnSpc>
            <a:spcBef>
              <a:spcPts val="0"/>
            </a:spcBef>
            <a:spcAft>
              <a:spcPts val="600"/>
            </a:spcAft>
            <a:buClrTx/>
            <a:buSzTx/>
            <a:buFontTx/>
            <a:buNone/>
            <a:tabLst/>
          </a:pPr>
          <a:endParaRPr lang="en-US" sz="2000" i="1" dirty="0">
            <a:solidFill>
              <a:schemeClr val="accent1">
                <a:lumMod val="50000"/>
              </a:schemeClr>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0" y="6"/>
            <a:ext cx="4029075" cy="350838"/>
          </a:xfrm>
          <a:prstGeom prst="rect">
            <a:avLst/>
          </a:prstGeom>
          <a:noFill/>
          <a:ln w="9525">
            <a:noFill/>
            <a:miter lim="800000"/>
            <a:headEnd/>
            <a:tailEnd/>
          </a:ln>
          <a:effectLst/>
        </p:spPr>
        <p:txBody>
          <a:bodyPr vert="horz" wrap="square" lIns="91368" tIns="45680" rIns="91368" bIns="45680" numCol="1" anchor="t" anchorCtr="0" compatLnSpc="1">
            <a:prstTxWarp prst="textNoShape">
              <a:avLst/>
            </a:prstTxWarp>
          </a:bodyPr>
          <a:lstStyle>
            <a:lvl1pPr defTabSz="912234" eaLnBrk="0" hangingPunct="0">
              <a:defRPr sz="1200">
                <a:latin typeface="Arial" charset="0"/>
                <a:ea typeface="Arial" charset="0"/>
              </a:defRPr>
            </a:lvl1pPr>
          </a:lstStyle>
          <a:p>
            <a:pPr>
              <a:defRPr/>
            </a:pPr>
            <a:endParaRPr lang="en-US" dirty="0"/>
          </a:p>
        </p:txBody>
      </p:sp>
      <p:sp>
        <p:nvSpPr>
          <p:cNvPr id="33795" name="Rectangle 3"/>
          <p:cNvSpPr>
            <a:spLocks noGrp="1" noChangeArrowheads="1"/>
          </p:cNvSpPr>
          <p:nvPr>
            <p:ph type="dt" sz="quarter" idx="1"/>
          </p:nvPr>
        </p:nvSpPr>
        <p:spPr bwMode="auto">
          <a:xfrm>
            <a:off x="5265764" y="6"/>
            <a:ext cx="4029075" cy="350838"/>
          </a:xfrm>
          <a:prstGeom prst="rect">
            <a:avLst/>
          </a:prstGeom>
          <a:noFill/>
          <a:ln w="9525">
            <a:noFill/>
            <a:miter lim="800000"/>
            <a:headEnd/>
            <a:tailEnd/>
          </a:ln>
          <a:effectLst/>
        </p:spPr>
        <p:txBody>
          <a:bodyPr vert="horz" wrap="square" lIns="91368" tIns="45680" rIns="91368" bIns="45680" numCol="1" anchor="t" anchorCtr="0" compatLnSpc="1">
            <a:prstTxWarp prst="textNoShape">
              <a:avLst/>
            </a:prstTxWarp>
          </a:bodyPr>
          <a:lstStyle>
            <a:lvl1pPr algn="r" defTabSz="912234" eaLnBrk="0" hangingPunct="0">
              <a:defRPr sz="1200">
                <a:latin typeface="Arial" charset="0"/>
              </a:defRPr>
            </a:lvl1pPr>
          </a:lstStyle>
          <a:p>
            <a:pPr>
              <a:defRPr/>
            </a:pPr>
            <a:fld id="{350DBAAA-CCC6-40ED-B9B6-109C2035596C}" type="datetime1">
              <a:rPr lang="en-GB" altLang="en-US"/>
              <a:pPr>
                <a:defRPr/>
              </a:pPr>
              <a:t>11/10/2019</a:t>
            </a:fld>
            <a:endParaRPr lang="en-GB" altLang="en-US" dirty="0"/>
          </a:p>
        </p:txBody>
      </p:sp>
      <p:sp>
        <p:nvSpPr>
          <p:cNvPr id="33796" name="Rectangle 4"/>
          <p:cNvSpPr>
            <a:spLocks noGrp="1" noChangeArrowheads="1"/>
          </p:cNvSpPr>
          <p:nvPr>
            <p:ph type="ftr" sz="quarter" idx="2"/>
          </p:nvPr>
        </p:nvSpPr>
        <p:spPr bwMode="auto">
          <a:xfrm>
            <a:off x="10" y="6657981"/>
            <a:ext cx="4029075" cy="350838"/>
          </a:xfrm>
          <a:prstGeom prst="rect">
            <a:avLst/>
          </a:prstGeom>
          <a:noFill/>
          <a:ln w="9525">
            <a:noFill/>
            <a:miter lim="800000"/>
            <a:headEnd/>
            <a:tailEnd/>
          </a:ln>
          <a:effectLst/>
        </p:spPr>
        <p:txBody>
          <a:bodyPr vert="horz" wrap="square" lIns="91368" tIns="45680" rIns="91368" bIns="45680" numCol="1" anchor="b" anchorCtr="0" compatLnSpc="1">
            <a:prstTxWarp prst="textNoShape">
              <a:avLst/>
            </a:prstTxWarp>
          </a:bodyPr>
          <a:lstStyle>
            <a:lvl1pPr defTabSz="912234" eaLnBrk="0" hangingPunct="0">
              <a:defRPr sz="1200">
                <a:latin typeface="Arial" charset="0"/>
                <a:ea typeface="Arial" charset="0"/>
              </a:defRPr>
            </a:lvl1pPr>
          </a:lstStyle>
          <a:p>
            <a:pPr>
              <a:defRPr/>
            </a:pPr>
            <a:endParaRPr lang="en-US" dirty="0"/>
          </a:p>
        </p:txBody>
      </p:sp>
      <p:sp>
        <p:nvSpPr>
          <p:cNvPr id="33797" name="Rectangle 5"/>
          <p:cNvSpPr>
            <a:spLocks noGrp="1" noChangeArrowheads="1"/>
          </p:cNvSpPr>
          <p:nvPr>
            <p:ph type="sldNum" sz="quarter" idx="3"/>
          </p:nvPr>
        </p:nvSpPr>
        <p:spPr bwMode="auto">
          <a:xfrm>
            <a:off x="5265764" y="6657981"/>
            <a:ext cx="4029075" cy="350838"/>
          </a:xfrm>
          <a:prstGeom prst="rect">
            <a:avLst/>
          </a:prstGeom>
          <a:noFill/>
          <a:ln w="9525">
            <a:noFill/>
            <a:miter lim="800000"/>
            <a:headEnd/>
            <a:tailEnd/>
          </a:ln>
          <a:effectLst/>
        </p:spPr>
        <p:txBody>
          <a:bodyPr vert="horz" wrap="square" lIns="91368" tIns="45680" rIns="91368" bIns="45680" numCol="1" anchor="b" anchorCtr="0" compatLnSpc="1">
            <a:prstTxWarp prst="textNoShape">
              <a:avLst/>
            </a:prstTxWarp>
          </a:bodyPr>
          <a:lstStyle>
            <a:lvl1pPr algn="r" defTabSz="912234" eaLnBrk="0" hangingPunct="0">
              <a:defRPr sz="1200">
                <a:latin typeface="Arial" charset="0"/>
              </a:defRPr>
            </a:lvl1pPr>
          </a:lstStyle>
          <a:p>
            <a:pPr>
              <a:defRPr/>
            </a:pPr>
            <a:fld id="{77D3586D-D019-41A1-85D5-821F60B7C843}" type="slidenum">
              <a:rPr lang="en-GB" altLang="en-US"/>
              <a:pPr>
                <a:defRPr/>
              </a:pPr>
              <a:t>‹#›</a:t>
            </a:fld>
            <a:endParaRPr lang="en-GB" altLang="en-US" dirty="0"/>
          </a:p>
        </p:txBody>
      </p:sp>
    </p:spTree>
    <p:extLst>
      <p:ext uri="{BB962C8B-B14F-4D97-AF65-F5344CB8AC3E}">
        <p14:creationId xmlns:p14="http://schemas.microsoft.com/office/powerpoint/2010/main" val="182894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0" y="6"/>
            <a:ext cx="4029075" cy="350838"/>
          </a:xfrm>
          <a:prstGeom prst="rect">
            <a:avLst/>
          </a:prstGeom>
          <a:noFill/>
          <a:ln w="9525">
            <a:noFill/>
            <a:miter lim="800000"/>
            <a:headEnd/>
            <a:tailEnd/>
          </a:ln>
          <a:effectLst/>
        </p:spPr>
        <p:txBody>
          <a:bodyPr vert="horz" wrap="square" lIns="91368" tIns="45680" rIns="91368" bIns="45680" numCol="1" anchor="t" anchorCtr="0" compatLnSpc="1">
            <a:prstTxWarp prst="textNoShape">
              <a:avLst/>
            </a:prstTxWarp>
          </a:bodyPr>
          <a:lstStyle>
            <a:lvl1pPr defTabSz="912234" eaLnBrk="0" hangingPunct="0">
              <a:defRPr sz="1200">
                <a:latin typeface="Arial" charset="0"/>
                <a:ea typeface="Arial" charset="0"/>
              </a:defRPr>
            </a:lvl1pPr>
          </a:lstStyle>
          <a:p>
            <a:pPr>
              <a:defRPr/>
            </a:pPr>
            <a:endParaRPr lang="en-US" dirty="0"/>
          </a:p>
        </p:txBody>
      </p:sp>
      <p:sp>
        <p:nvSpPr>
          <p:cNvPr id="30723" name="Rectangle 3"/>
          <p:cNvSpPr>
            <a:spLocks noGrp="1" noChangeArrowheads="1"/>
          </p:cNvSpPr>
          <p:nvPr>
            <p:ph type="dt" idx="1"/>
          </p:nvPr>
        </p:nvSpPr>
        <p:spPr bwMode="auto">
          <a:xfrm>
            <a:off x="5265764" y="6"/>
            <a:ext cx="4029075" cy="350838"/>
          </a:xfrm>
          <a:prstGeom prst="rect">
            <a:avLst/>
          </a:prstGeom>
          <a:noFill/>
          <a:ln w="9525">
            <a:noFill/>
            <a:miter lim="800000"/>
            <a:headEnd/>
            <a:tailEnd/>
          </a:ln>
          <a:effectLst/>
        </p:spPr>
        <p:txBody>
          <a:bodyPr vert="horz" wrap="square" lIns="91368" tIns="45680" rIns="91368" bIns="45680" numCol="1" anchor="t" anchorCtr="0" compatLnSpc="1">
            <a:prstTxWarp prst="textNoShape">
              <a:avLst/>
            </a:prstTxWarp>
          </a:bodyPr>
          <a:lstStyle>
            <a:lvl1pPr algn="r" defTabSz="912234" eaLnBrk="0" hangingPunct="0">
              <a:defRPr sz="1200">
                <a:latin typeface="Arial" charset="0"/>
              </a:defRPr>
            </a:lvl1pPr>
          </a:lstStyle>
          <a:p>
            <a:pPr>
              <a:defRPr/>
            </a:pPr>
            <a:fld id="{85A5EAA4-8FC4-4444-8996-C606687F5308}" type="datetime1">
              <a:rPr lang="en-GB" altLang="en-US"/>
              <a:pPr>
                <a:defRPr/>
              </a:pPr>
              <a:t>11/10/2019</a:t>
            </a:fld>
            <a:endParaRPr lang="en-GB" altLang="en-US" dirty="0"/>
          </a:p>
        </p:txBody>
      </p:sp>
      <p:sp>
        <p:nvSpPr>
          <p:cNvPr id="14340" name="Rectangle 4"/>
          <p:cNvSpPr>
            <a:spLocks noGrp="1" noRot="1" noChangeAspect="1" noChangeArrowheads="1" noTextEdit="1"/>
          </p:cNvSpPr>
          <p:nvPr>
            <p:ph type="sldImg" idx="2"/>
          </p:nvPr>
        </p:nvSpPr>
        <p:spPr bwMode="auto">
          <a:xfrm>
            <a:off x="2963863" y="525463"/>
            <a:ext cx="3368675" cy="26289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0276" y="3330581"/>
            <a:ext cx="7435850" cy="3154363"/>
          </a:xfrm>
          <a:prstGeom prst="rect">
            <a:avLst/>
          </a:prstGeom>
          <a:noFill/>
          <a:ln w="9525">
            <a:noFill/>
            <a:miter lim="800000"/>
            <a:headEnd/>
            <a:tailEnd/>
          </a:ln>
          <a:effectLst/>
        </p:spPr>
        <p:txBody>
          <a:bodyPr vert="horz" wrap="square" lIns="91368" tIns="45680" rIns="91368" bIns="4568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26" name="Rectangle 6"/>
          <p:cNvSpPr>
            <a:spLocks noGrp="1" noChangeArrowheads="1"/>
          </p:cNvSpPr>
          <p:nvPr>
            <p:ph type="ftr" sz="quarter" idx="4"/>
          </p:nvPr>
        </p:nvSpPr>
        <p:spPr bwMode="auto">
          <a:xfrm>
            <a:off x="10" y="6657981"/>
            <a:ext cx="4029075" cy="350838"/>
          </a:xfrm>
          <a:prstGeom prst="rect">
            <a:avLst/>
          </a:prstGeom>
          <a:noFill/>
          <a:ln w="9525">
            <a:noFill/>
            <a:miter lim="800000"/>
            <a:headEnd/>
            <a:tailEnd/>
          </a:ln>
          <a:effectLst/>
        </p:spPr>
        <p:txBody>
          <a:bodyPr vert="horz" wrap="square" lIns="91368" tIns="45680" rIns="91368" bIns="45680" numCol="1" anchor="b" anchorCtr="0" compatLnSpc="1">
            <a:prstTxWarp prst="textNoShape">
              <a:avLst/>
            </a:prstTxWarp>
          </a:bodyPr>
          <a:lstStyle>
            <a:lvl1pPr defTabSz="912234" eaLnBrk="0" hangingPunct="0">
              <a:defRPr sz="1200">
                <a:latin typeface="Arial" charset="0"/>
                <a:ea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5265764" y="6657981"/>
            <a:ext cx="4029075" cy="350838"/>
          </a:xfrm>
          <a:prstGeom prst="rect">
            <a:avLst/>
          </a:prstGeom>
          <a:noFill/>
          <a:ln w="9525">
            <a:noFill/>
            <a:miter lim="800000"/>
            <a:headEnd/>
            <a:tailEnd/>
          </a:ln>
          <a:effectLst/>
        </p:spPr>
        <p:txBody>
          <a:bodyPr vert="horz" wrap="square" lIns="91368" tIns="45680" rIns="91368" bIns="45680" numCol="1" anchor="b" anchorCtr="0" compatLnSpc="1">
            <a:prstTxWarp prst="textNoShape">
              <a:avLst/>
            </a:prstTxWarp>
          </a:bodyPr>
          <a:lstStyle>
            <a:lvl1pPr algn="r" defTabSz="912234" eaLnBrk="0" hangingPunct="0">
              <a:defRPr sz="1200">
                <a:latin typeface="Arial" charset="0"/>
              </a:defRPr>
            </a:lvl1pPr>
          </a:lstStyle>
          <a:p>
            <a:pPr>
              <a:defRPr/>
            </a:pPr>
            <a:fld id="{958F369F-CDB3-46D5-BA5C-61210F068B31}" type="slidenum">
              <a:rPr lang="en-GB" altLang="en-US"/>
              <a:pPr>
                <a:defRPr/>
              </a:pPr>
              <a:t>‹#›</a:t>
            </a:fld>
            <a:endParaRPr lang="en-GB" altLang="en-US" dirty="0"/>
          </a:p>
        </p:txBody>
      </p:sp>
    </p:spTree>
    <p:extLst>
      <p:ext uri="{BB962C8B-B14F-4D97-AF65-F5344CB8AC3E}">
        <p14:creationId xmlns:p14="http://schemas.microsoft.com/office/powerpoint/2010/main" val="110849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5265764" y="6657981"/>
            <a:ext cx="4029075" cy="350838"/>
          </a:xfrm>
          <a:prstGeom prst="rect">
            <a:avLst/>
          </a:prstGeom>
          <a:noFill/>
          <a:ln w="9525">
            <a:noFill/>
            <a:miter lim="800000"/>
            <a:headEnd/>
            <a:tailEnd/>
          </a:ln>
        </p:spPr>
        <p:txBody>
          <a:bodyPr lIns="91368" tIns="45680" rIns="91368" bIns="45680" anchor="b"/>
          <a:lstStyle/>
          <a:p>
            <a:pPr algn="r" defTabSz="912234" eaLnBrk="0" hangingPunct="0"/>
            <a:fld id="{6B003A88-FA00-4184-A8AA-6D158CA3E7B0}" type="slidenum">
              <a:rPr lang="en-GB" altLang="ja-JP" sz="1200">
                <a:latin typeface="Arial" charset="0"/>
              </a:rPr>
              <a:pPr algn="r" defTabSz="912234" eaLnBrk="0" hangingPunct="0"/>
              <a:t>1</a:t>
            </a:fld>
            <a:endParaRPr lang="en-GB" altLang="ja-JP" sz="1200">
              <a:latin typeface="Arial" charset="0"/>
            </a:endParaRPr>
          </a:p>
        </p:txBody>
      </p:sp>
      <p:sp>
        <p:nvSpPr>
          <p:cNvPr id="18434" name="Rectangle 2"/>
          <p:cNvSpPr>
            <a:spLocks noGrp="1" noRot="1" noChangeAspect="1" noChangeArrowheads="1" noTextEdit="1"/>
          </p:cNvSpPr>
          <p:nvPr>
            <p:ph type="sldImg"/>
          </p:nvPr>
        </p:nvSpPr>
        <p:spPr>
          <a:xfrm>
            <a:off x="2963863" y="525463"/>
            <a:ext cx="3368675" cy="2628900"/>
          </a:xfrm>
          <a:ln/>
        </p:spPr>
      </p:sp>
      <p:sp>
        <p:nvSpPr>
          <p:cNvPr id="18435" name="Rectangle 3"/>
          <p:cNvSpPr>
            <a:spLocks noGrp="1" noChangeArrowheads="1"/>
          </p:cNvSpPr>
          <p:nvPr>
            <p:ph type="body" idx="1"/>
          </p:nvPr>
        </p:nvSpPr>
        <p:spPr>
          <a:noFill/>
          <a:ln/>
        </p:spPr>
        <p:txBody>
          <a:bodyPr/>
          <a:lstStyle/>
          <a:p>
            <a:pPr eaLnBrk="1" hangingPunct="1"/>
            <a:endParaRPr lang="en-US" altLang="en-US">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ED8018-2FCA-46FD-9041-86DDECB1FE58}" type="slidenum">
              <a:rPr lang="en-GB" altLang="ja-JP" smtClean="0"/>
              <a:pPr>
                <a:defRPr/>
              </a:pPr>
              <a:t>6</a:t>
            </a:fld>
            <a:endParaRPr lang="en-GB" altLang="ja-JP"/>
          </a:p>
        </p:txBody>
      </p:sp>
    </p:spTree>
    <p:extLst>
      <p:ext uri="{BB962C8B-B14F-4D97-AF65-F5344CB8AC3E}">
        <p14:creationId xmlns:p14="http://schemas.microsoft.com/office/powerpoint/2010/main" val="128522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8F369F-CDB3-46D5-BA5C-61210F068B31}" type="slidenum">
              <a:rPr lang="en-GB" altLang="en-US" smtClean="0"/>
              <a:pPr>
                <a:defRPr/>
              </a:pPr>
              <a:t>11</a:t>
            </a:fld>
            <a:endParaRPr lang="en-GB" altLang="en-US" dirty="0"/>
          </a:p>
        </p:txBody>
      </p:sp>
    </p:spTree>
    <p:extLst>
      <p:ext uri="{BB962C8B-B14F-4D97-AF65-F5344CB8AC3E}">
        <p14:creationId xmlns:p14="http://schemas.microsoft.com/office/powerpoint/2010/main" val="344658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8F369F-CDB3-46D5-BA5C-61210F068B31}" type="slidenum">
              <a:rPr lang="en-GB" altLang="en-US" smtClean="0"/>
              <a:pPr>
                <a:defRPr/>
              </a:pPr>
              <a:t>15</a:t>
            </a:fld>
            <a:endParaRPr lang="en-GB" altLang="en-US" dirty="0"/>
          </a:p>
        </p:txBody>
      </p:sp>
    </p:spTree>
    <p:extLst>
      <p:ext uri="{BB962C8B-B14F-4D97-AF65-F5344CB8AC3E}">
        <p14:creationId xmlns:p14="http://schemas.microsoft.com/office/powerpoint/2010/main" val="105834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8F369F-CDB3-46D5-BA5C-61210F068B31}" type="slidenum">
              <a:rPr lang="en-GB" altLang="en-US" smtClean="0"/>
              <a:pPr>
                <a:defRPr/>
              </a:pPr>
              <a:t>21</a:t>
            </a:fld>
            <a:endParaRPr lang="en-GB" altLang="en-US" dirty="0"/>
          </a:p>
        </p:txBody>
      </p:sp>
    </p:spTree>
    <p:extLst>
      <p:ext uri="{BB962C8B-B14F-4D97-AF65-F5344CB8AC3E}">
        <p14:creationId xmlns:p14="http://schemas.microsoft.com/office/powerpoint/2010/main" val="181700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8F369F-CDB3-46D5-BA5C-61210F068B31}" type="slidenum">
              <a:rPr lang="en-GB" altLang="en-US" smtClean="0"/>
              <a:pPr>
                <a:defRPr/>
              </a:pPr>
              <a:t>25</a:t>
            </a:fld>
            <a:endParaRPr lang="en-GB" altLang="en-US" dirty="0"/>
          </a:p>
        </p:txBody>
      </p:sp>
    </p:spTree>
    <p:extLst>
      <p:ext uri="{BB962C8B-B14F-4D97-AF65-F5344CB8AC3E}">
        <p14:creationId xmlns:p14="http://schemas.microsoft.com/office/powerpoint/2010/main" val="149684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5741"/>
            <a:ext cx="7772400" cy="1528894"/>
          </a:xfrm>
        </p:spPr>
        <p:txBody>
          <a:bodyPr/>
          <a:lstStyle/>
          <a:p>
            <a:r>
              <a:rPr lang="en-US"/>
              <a:t>Click to edit Master title style</a:t>
            </a:r>
          </a:p>
        </p:txBody>
      </p:sp>
      <p:sp>
        <p:nvSpPr>
          <p:cNvPr id="3" name="Subtitle 2"/>
          <p:cNvSpPr>
            <a:spLocks noGrp="1"/>
          </p:cNvSpPr>
          <p:nvPr>
            <p:ph type="subTitle" idx="1"/>
          </p:nvPr>
        </p:nvSpPr>
        <p:spPr>
          <a:xfrm>
            <a:off x="1371600" y="4041828"/>
            <a:ext cx="6400800" cy="182278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AC5EABB-1108-419D-8B94-B03205BE66B8}" type="datetime1">
              <a:rPr lang="en-US" altLang="en-US" smtClean="0"/>
              <a:pPr>
                <a:defRPr/>
              </a:pPr>
              <a:t>11/10/2019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64773B-0D37-4A7D-B3AE-CE3EB68FFBEB}" type="slidenum">
              <a:rPr lang="en-GB" altLang="en-US"/>
              <a:pPr>
                <a:defRPr/>
              </a:pPr>
              <a:t>‹#›</a:t>
            </a:fld>
            <a:endParaRPr lang="en-GB"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5FE2442-BC89-41E0-AC1C-CD90C709D3E3}" type="datetime1">
              <a:rPr lang="en-US" altLang="en-US" smtClean="0"/>
              <a:pPr>
                <a:defRPr/>
              </a:pPr>
              <a:t>11/10/2019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A2E07C-0ABD-4A50-BCC2-03C9AEB900BB}" type="slidenum">
              <a:rPr lang="en-GB" altLang="en-US"/>
              <a:pPr>
                <a:defRPr/>
              </a:pPr>
              <a:t>‹#›</a:t>
            </a:fld>
            <a:endParaRPr lang="en-GB"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5637"/>
            <a:ext cx="2057400" cy="60858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85637"/>
            <a:ext cx="6019800" cy="6085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8DAA2D7-AE0D-477E-84F1-2126EE164C91}" type="datetime1">
              <a:rPr lang="en-US" altLang="en-US" smtClean="0"/>
              <a:pPr>
                <a:defRPr/>
              </a:pPr>
              <a:t>11/10/2019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C9433A-7B29-4E63-9870-2A42B6FDBCF9}" type="slidenum">
              <a:rPr lang="en-GB" altLang="en-US"/>
              <a:pPr>
                <a:defRPr/>
              </a:pPr>
              <a:t>‹#›</a:t>
            </a:fld>
            <a:endParaRPr lang="en-GB"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85637"/>
            <a:ext cx="8229600" cy="6085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091CA97-EDE3-42E6-BC1E-0DA33649FE7B}" type="datetime1">
              <a:rPr lang="en-US" altLang="en-US" smtClean="0"/>
              <a:pPr>
                <a:defRPr/>
              </a:pPr>
              <a:t>11/10/2019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BF73546-8B75-43FC-9022-FA8576FB54DE}" type="slidenum">
              <a:rPr lang="en-GB" altLang="en-US"/>
              <a:pPr>
                <a:defRPr/>
              </a:pPr>
              <a:t>‹#›</a:t>
            </a:fld>
            <a:endParaRPr lang="en-GB"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02AB44E-5107-490C-87A5-7E51DA0BC122}" type="datetime1">
              <a:rPr lang="en-US" altLang="en-US" smtClean="0"/>
              <a:pPr>
                <a:defRPr/>
              </a:pPr>
              <a:t>11/10/2019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37C117-6255-497F-967D-E8B50F38CD25}" type="slidenum">
              <a:rPr lang="en-GB" altLang="en-US"/>
              <a:pPr>
                <a:defRPr/>
              </a:pPr>
              <a:t>‹#›</a:t>
            </a:fld>
            <a:endParaRPr lang="en-GB"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3381"/>
            <a:ext cx="7772400" cy="14166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023117"/>
            <a:ext cx="7772400" cy="156026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4F3EC3-EAD1-4356-9F57-1AA4DFD2E9A4}" type="datetime1">
              <a:rPr lang="en-US" altLang="en-US" smtClean="0"/>
              <a:pPr>
                <a:defRPr/>
              </a:pPr>
              <a:t>11/10/2019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B6E579-E98B-432A-8F98-B41AB7A6E8BB}" type="slidenum">
              <a:rPr lang="en-GB" altLang="en-US"/>
              <a:pPr>
                <a:defRPr/>
              </a:pPr>
              <a:t>‹#›</a:t>
            </a:fld>
            <a:endParaRPr lang="en-GB"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64283"/>
            <a:ext cx="4038600" cy="4707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64283"/>
            <a:ext cx="4038600" cy="4707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DCBCF27-D406-4C36-BA4B-53A09589FC7A}" type="datetime1">
              <a:rPr lang="en-US" altLang="en-US" smtClean="0"/>
              <a:pPr>
                <a:defRPr/>
              </a:pPr>
              <a:t>11/10/2019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7229A3-3D97-4081-BCF2-7283D568CCB2}" type="slidenum">
              <a:rPr lang="en-GB" altLang="en-US"/>
              <a:pPr>
                <a:defRPr/>
              </a:pPr>
              <a:t>‹#›</a:t>
            </a:fld>
            <a:endParaRPr lang="en-GB"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96589"/>
            <a:ext cx="4040188" cy="6653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61971"/>
            <a:ext cx="4040188" cy="41095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96589"/>
            <a:ext cx="4041775" cy="6653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61971"/>
            <a:ext cx="4041775" cy="41095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A08F56F-02BC-4903-AD42-C96AE73850D3}" type="datetime1">
              <a:rPr lang="en-US" altLang="en-US" smtClean="0"/>
              <a:pPr>
                <a:defRPr/>
              </a:pPr>
              <a:t>11/10/2019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6C463A3-910B-4B25-B8BA-BD48B5758562}" type="slidenum">
              <a:rPr lang="en-GB" altLang="en-US"/>
              <a:pPr>
                <a:defRPr/>
              </a:pPr>
              <a:t>‹#›</a:t>
            </a:fld>
            <a:endParaRPr lang="en-GB"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E69ED1E-81AC-4D3D-9193-D5C0CC1BA7D6}" type="datetime1">
              <a:rPr lang="en-US" altLang="en-US" smtClean="0"/>
              <a:pPr>
                <a:defRPr/>
              </a:pPr>
              <a:t>11/10/2019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E2C7EB-FAC6-48FC-AC18-7C2CE3F5C069}" type="slidenum">
              <a:rPr lang="en-GB" altLang="en-US"/>
              <a:pPr>
                <a:defRPr/>
              </a:pPr>
              <a:t>‹#›</a:t>
            </a:fld>
            <a:endParaRPr lang="en-GB"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03EB977-F0E1-4FEC-91AF-06C9FFD42731}" type="datetime1">
              <a:rPr lang="en-US" altLang="en-US" smtClean="0"/>
              <a:pPr>
                <a:defRPr/>
              </a:pPr>
              <a:t>11/10/2019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4B4C50B-9D86-4D5C-AF4C-46A36B5A5496}" type="slidenum">
              <a:rPr lang="en-GB" altLang="en-US"/>
              <a:pPr>
                <a:defRPr/>
              </a:pPr>
              <a:t>‹#›</a:t>
            </a:fld>
            <a:endParaRPr lang="en-GB"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83985"/>
            <a:ext cx="3008313" cy="12085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83985"/>
            <a:ext cx="5111750" cy="60875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92571"/>
            <a:ext cx="3008313" cy="48789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C95CB1-4963-41F3-B287-C1AF1F2B4D07}" type="datetime1">
              <a:rPr lang="en-US" altLang="en-US" smtClean="0"/>
              <a:pPr>
                <a:defRPr/>
              </a:pPr>
              <a:t>11/10/2019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6E8B5E5-0866-48D6-A1AA-FC2BE82D4763}" type="slidenum">
              <a:rPr lang="en-GB" altLang="en-US"/>
              <a:pPr>
                <a:defRPr/>
              </a:pPr>
              <a:t>‹#›</a:t>
            </a:fld>
            <a:endParaRPr lang="en-GB"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2846"/>
            <a:ext cx="5486400" cy="58943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37314"/>
            <a:ext cx="5486400" cy="42795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582280"/>
            <a:ext cx="5486400" cy="837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3BF5BC-E45A-4C4B-A34D-22BB247B2960}" type="datetime1">
              <a:rPr lang="en-US" altLang="en-US" smtClean="0"/>
              <a:pPr>
                <a:defRPr/>
              </a:pPr>
              <a:t>11/10/2019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933577-E755-45A1-B7F6-AD14F2C8FFB2}" type="slidenum">
              <a:rPr lang="en-GB" altLang="en-US"/>
              <a:pPr>
                <a:defRPr/>
              </a:pPr>
              <a:t>‹#›</a:t>
            </a:fld>
            <a:endParaRPr lang="en-GB"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85636"/>
            <a:ext cx="8229600" cy="11887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64283"/>
            <a:ext cx="8229600" cy="47072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495324"/>
            <a:ext cx="2133600" cy="495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B5466B4-C4FA-43F9-859F-A798C2298EBB}" type="datetime1">
              <a:rPr lang="en-US" altLang="en-US" smtClean="0"/>
              <a:pPr>
                <a:defRPr/>
              </a:pPr>
              <a:t>11/10/2019</a:t>
            </a:fld>
            <a:endParaRPr lang="en-GB" altLang="en-US" dirty="0"/>
          </a:p>
        </p:txBody>
      </p:sp>
      <p:sp>
        <p:nvSpPr>
          <p:cNvPr id="1029" name="Rectangle 5"/>
          <p:cNvSpPr>
            <a:spLocks noGrp="1" noChangeArrowheads="1"/>
          </p:cNvSpPr>
          <p:nvPr>
            <p:ph type="ftr" sz="quarter" idx="3"/>
          </p:nvPr>
        </p:nvSpPr>
        <p:spPr bwMode="auto">
          <a:xfrm>
            <a:off x="3124200" y="6495324"/>
            <a:ext cx="2895600" cy="495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495324"/>
            <a:ext cx="2133600" cy="495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F8B8406-F478-4238-B5A6-F8FBE7FF6F6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3.xlsx"/><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 name="Rectangle 47"/>
          <p:cNvSpPr>
            <a:spLocks/>
          </p:cNvSpPr>
          <p:nvPr/>
        </p:nvSpPr>
        <p:spPr bwMode="auto">
          <a:xfrm>
            <a:off x="155576" y="208036"/>
            <a:ext cx="7007225" cy="6766100"/>
          </a:xfrm>
          <a:prstGeom prst="rect">
            <a:avLst/>
          </a:prstGeom>
          <a:noFill/>
          <a:ln w="9525">
            <a:noFill/>
            <a:miter lim="800000"/>
            <a:headEnd/>
            <a:tailEnd/>
          </a:ln>
        </p:spPr>
        <p:txBody>
          <a:bodyPr lIns="274320" tIns="914400" rIns="274320" anchor="ctr"/>
          <a:lstStyle/>
          <a:p>
            <a:pPr algn="r">
              <a:spcAft>
                <a:spcPts val="1500"/>
              </a:spcAft>
            </a:pPr>
            <a:br>
              <a:rPr lang="en-US" altLang="zh-CN" sz="2400" b="1" dirty="0">
                <a:solidFill>
                  <a:srgbClr val="CCECFF"/>
                </a:solidFill>
                <a:latin typeface="Cambria" pitchFamily="18" charset="0"/>
                <a:ea typeface="SimSun" pitchFamily="2" charset="-122"/>
              </a:rPr>
            </a:br>
            <a:r>
              <a:rPr lang="en-US" altLang="zh-CN" sz="2400" b="1" dirty="0">
                <a:solidFill>
                  <a:srgbClr val="CCECFF"/>
                </a:solidFill>
                <a:latin typeface="Cambria" pitchFamily="18" charset="0"/>
                <a:ea typeface="SimSun" pitchFamily="2" charset="-122"/>
              </a:rPr>
              <a:t> </a:t>
            </a:r>
            <a:r>
              <a:rPr lang="en-US" altLang="zh-CN" sz="4000" b="1" dirty="0">
                <a:solidFill>
                  <a:srgbClr val="003366"/>
                </a:solidFill>
                <a:ea typeface="SimSun" pitchFamily="2" charset="-122"/>
              </a:rPr>
              <a:t>The United Nations</a:t>
            </a:r>
          </a:p>
          <a:p>
            <a:pPr algn="r">
              <a:spcAft>
                <a:spcPts val="1500"/>
              </a:spcAft>
            </a:pPr>
            <a:r>
              <a:rPr lang="en-US" altLang="zh-CN" sz="4000" b="1" dirty="0">
                <a:solidFill>
                  <a:srgbClr val="003366"/>
                </a:solidFill>
                <a:ea typeface="SimSun" pitchFamily="2" charset="-122"/>
              </a:rPr>
              <a:t>Financial Situation</a:t>
            </a:r>
          </a:p>
          <a:p>
            <a:pPr algn="ctr"/>
            <a:endParaRPr lang="en-US" altLang="zh-CN" sz="1600" dirty="0">
              <a:solidFill>
                <a:srgbClr val="CCECFF"/>
              </a:solidFill>
              <a:ea typeface="SimSun" pitchFamily="2" charset="-122"/>
            </a:endParaRPr>
          </a:p>
          <a:p>
            <a:pPr algn="ctr"/>
            <a:endParaRPr lang="en-US" altLang="zh-CN" sz="1600" dirty="0">
              <a:solidFill>
                <a:srgbClr val="CCECFF"/>
              </a:solidFill>
              <a:ea typeface="SimSun" pitchFamily="2" charset="-122"/>
            </a:endParaRPr>
          </a:p>
          <a:p>
            <a:pPr lvl="1" algn="r">
              <a:spcBef>
                <a:spcPts val="1200"/>
              </a:spcBef>
            </a:pPr>
            <a:endParaRPr lang="en-GB" altLang="ja-JP" sz="1600" dirty="0">
              <a:solidFill>
                <a:srgbClr val="CCECFF"/>
              </a:solidFill>
              <a:ea typeface="ＭＳ 明朝" charset="-128"/>
            </a:endParaRPr>
          </a:p>
          <a:p>
            <a:pPr lvl="1" algn="r">
              <a:spcBef>
                <a:spcPts val="1200"/>
              </a:spcBef>
            </a:pPr>
            <a:endParaRPr lang="en-GB" altLang="ja-JP" sz="1600" dirty="0">
              <a:solidFill>
                <a:srgbClr val="CCECFF"/>
              </a:solidFill>
              <a:ea typeface="ＭＳ 明朝" charset="-128"/>
            </a:endParaRPr>
          </a:p>
          <a:p>
            <a:pPr lvl="1" algn="r">
              <a:spcBef>
                <a:spcPts val="1200"/>
              </a:spcBef>
            </a:pPr>
            <a:endParaRPr lang="en-GB" altLang="ja-JP" sz="1600" dirty="0">
              <a:solidFill>
                <a:srgbClr val="CCECFF"/>
              </a:solidFill>
              <a:ea typeface="ＭＳ 明朝" charset="-128"/>
            </a:endParaRPr>
          </a:p>
          <a:p>
            <a:pPr lvl="1" algn="r">
              <a:spcBef>
                <a:spcPts val="1200"/>
              </a:spcBef>
            </a:pPr>
            <a:endParaRPr lang="en-GB" altLang="ja-JP" sz="1200" dirty="0">
              <a:solidFill>
                <a:srgbClr val="CCECFF"/>
              </a:solidFill>
              <a:latin typeface="Times New Roman" pitchFamily="18" charset="0"/>
              <a:ea typeface="ＭＳ 明朝" charset="-128"/>
            </a:endParaRPr>
          </a:p>
          <a:p>
            <a:pPr lvl="2" algn="r">
              <a:spcBef>
                <a:spcPts val="1200"/>
              </a:spcBef>
            </a:pPr>
            <a:endParaRPr lang="en-GB" altLang="ja-JP" sz="1200" dirty="0">
              <a:solidFill>
                <a:srgbClr val="CCECFF"/>
              </a:solidFill>
              <a:latin typeface="Times New Roman" pitchFamily="18" charset="0"/>
              <a:ea typeface="ＭＳ 明朝" charset="-128"/>
            </a:endParaRPr>
          </a:p>
          <a:p>
            <a:pPr lvl="1" algn="r">
              <a:spcBef>
                <a:spcPts val="1200"/>
              </a:spcBef>
            </a:pPr>
            <a:r>
              <a:rPr lang="en-GB" altLang="ja-JP" sz="1400" b="1" dirty="0">
                <a:solidFill>
                  <a:srgbClr val="CCECFF"/>
                </a:solidFill>
                <a:latin typeface="Times New Roman" pitchFamily="18" charset="0"/>
                <a:ea typeface="ＭＳ 明朝" charset="-128"/>
              </a:rPr>
              <a:t>                                                                              </a:t>
            </a:r>
            <a:endParaRPr lang="en-GB" altLang="ja-JP" sz="1400" b="1" dirty="0">
              <a:solidFill>
                <a:srgbClr val="CCECFF"/>
              </a:solidFill>
              <a:ea typeface="ＭＳ 明朝" charset="-128"/>
            </a:endParaRPr>
          </a:p>
        </p:txBody>
      </p:sp>
      <p:sp>
        <p:nvSpPr>
          <p:cNvPr id="2111" name="Rectangle 48"/>
          <p:cNvSpPr>
            <a:spLocks/>
          </p:cNvSpPr>
          <p:nvPr/>
        </p:nvSpPr>
        <p:spPr bwMode="auto">
          <a:xfrm>
            <a:off x="7543801" y="209687"/>
            <a:ext cx="1458913" cy="6764448"/>
          </a:xfrm>
          <a:prstGeom prst="rect">
            <a:avLst/>
          </a:prstGeom>
          <a:solidFill>
            <a:srgbClr val="1F497D"/>
          </a:solidFill>
          <a:ln w="9525">
            <a:noFill/>
            <a:miter lim="800000"/>
            <a:headEnd/>
            <a:tailEnd/>
          </a:ln>
        </p:spPr>
        <p:txBody>
          <a:bodyPr lIns="182880" rIns="182880" anchor="ctr"/>
          <a:lstStyle/>
          <a:p>
            <a:pPr>
              <a:spcAft>
                <a:spcPts val="1000"/>
              </a:spcAft>
            </a:pPr>
            <a:endParaRPr lang="en-US" altLang="ja-JP" sz="800" i="1" dirty="0">
              <a:solidFill>
                <a:srgbClr val="FFFFFF"/>
              </a:solidFill>
              <a:latin typeface="Cambria" pitchFamily="18" charset="0"/>
              <a:ea typeface="SimSun" pitchFamily="2" charset="-122"/>
            </a:endParaRPr>
          </a:p>
          <a:p>
            <a:endParaRPr lang="en-GB" altLang="ja-JP" sz="1200" dirty="0">
              <a:latin typeface="Times New Roman" pitchFamily="18" charset="0"/>
              <a:ea typeface="ＭＳ 明朝" charset="-128"/>
            </a:endParaRPr>
          </a:p>
          <a:p>
            <a:endParaRPr lang="en-GB" altLang="ja-JP" sz="1200" dirty="0">
              <a:latin typeface="Times New Roman" pitchFamily="18" charset="0"/>
              <a:ea typeface="ＭＳ 明朝" charset="-128"/>
            </a:endParaRPr>
          </a:p>
          <a:p>
            <a:endParaRPr lang="en-GB" altLang="ja-JP" sz="1200" dirty="0">
              <a:latin typeface="Times New Roman" pitchFamily="18" charset="0"/>
              <a:ea typeface="ＭＳ 明朝" charset="-128"/>
            </a:endParaRPr>
          </a:p>
          <a:p>
            <a:endParaRPr lang="en-GB" altLang="ja-JP" sz="1200" dirty="0">
              <a:latin typeface="Times New Roman" pitchFamily="18" charset="0"/>
              <a:ea typeface="ＭＳ 明朝" charset="-128"/>
            </a:endParaRPr>
          </a:p>
          <a:p>
            <a:endParaRPr lang="en-GB" altLang="ja-JP" sz="1200" dirty="0">
              <a:latin typeface="Times New Roman" pitchFamily="18" charset="0"/>
              <a:ea typeface="ＭＳ 明朝" charset="-128"/>
            </a:endParaRPr>
          </a:p>
          <a:p>
            <a:endParaRPr lang="en-GB" altLang="ja-JP" sz="1200" dirty="0">
              <a:latin typeface="Times New Roman" pitchFamily="18" charset="0"/>
              <a:ea typeface="ＭＳ 明朝" charset="-128"/>
            </a:endParaRPr>
          </a:p>
          <a:p>
            <a:endParaRPr lang="en-GB" altLang="ja-JP" sz="1200" dirty="0">
              <a:latin typeface="Times New Roman" pitchFamily="18" charset="0"/>
              <a:ea typeface="ＭＳ 明朝" charset="-128"/>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endParaRPr lang="en-US" altLang="ja-JP" sz="1400" i="1" dirty="0">
              <a:solidFill>
                <a:srgbClr val="FFFFFF"/>
              </a:solidFill>
              <a:latin typeface="Cambria" pitchFamily="18" charset="0"/>
              <a:ea typeface="SimSun" pitchFamily="2" charset="-122"/>
            </a:endParaRPr>
          </a:p>
          <a:p>
            <a:pPr algn="r"/>
            <a:endParaRPr lang="ja-JP" altLang="en-GB" sz="1600" b="1">
              <a:latin typeface="Arial" charset="0"/>
              <a:ea typeface="ＭＳ Ｐゴシック" charset="-128"/>
            </a:endParaRPr>
          </a:p>
        </p:txBody>
      </p:sp>
      <p:graphicFrame>
        <p:nvGraphicFramePr>
          <p:cNvPr id="2109" name="Object 61"/>
          <p:cNvGraphicFramePr>
            <a:graphicFrameLocks noChangeAspect="1"/>
          </p:cNvGraphicFramePr>
          <p:nvPr/>
        </p:nvGraphicFramePr>
        <p:xfrm>
          <a:off x="7772400" y="396258"/>
          <a:ext cx="1066800" cy="939461"/>
        </p:xfrm>
        <a:graphic>
          <a:graphicData uri="http://schemas.openxmlformats.org/presentationml/2006/ole">
            <mc:AlternateContent xmlns:mc="http://schemas.openxmlformats.org/markup-compatibility/2006">
              <mc:Choice xmlns:v="urn:schemas-microsoft-com:vml" Requires="v">
                <p:oleObj spid="_x0000_s6448" name="Image" r:id="rId4" imgW="3707937" imgH="3136508" progId="">
                  <p:embed/>
                </p:oleObj>
              </mc:Choice>
              <mc:Fallback>
                <p:oleObj name="Image" r:id="rId4" imgW="3707937" imgH="3136508"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96258"/>
                        <a:ext cx="1066800" cy="93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2" name="Text Box 8"/>
          <p:cNvSpPr txBox="1">
            <a:spLocks noChangeArrowheads="1"/>
          </p:cNvSpPr>
          <p:nvPr/>
        </p:nvSpPr>
        <p:spPr bwMode="auto">
          <a:xfrm>
            <a:off x="5651734" y="6131069"/>
            <a:ext cx="1594924" cy="338554"/>
          </a:xfrm>
          <a:prstGeom prst="rect">
            <a:avLst/>
          </a:prstGeom>
          <a:noFill/>
          <a:ln w="9525">
            <a:noFill/>
            <a:miter lim="800000"/>
            <a:headEnd/>
            <a:tailEnd/>
          </a:ln>
        </p:spPr>
        <p:txBody>
          <a:bodyPr wrap="none">
            <a:spAutoFit/>
          </a:bodyPr>
          <a:lstStyle/>
          <a:p>
            <a:r>
              <a:rPr lang="en-GB" altLang="ja-JP" sz="1600" b="1" dirty="0">
                <a:solidFill>
                  <a:srgbClr val="336699"/>
                </a:solidFill>
                <a:ea typeface="ＭＳ Ｐゴシック" charset="-128"/>
              </a:rPr>
              <a:t>11 October 2019</a:t>
            </a:r>
          </a:p>
        </p:txBody>
      </p:sp>
      <p:sp>
        <p:nvSpPr>
          <p:cNvPr id="6" name="Text Box 12">
            <a:extLst>
              <a:ext uri="{FF2B5EF4-FFF2-40B4-BE49-F238E27FC236}">
                <a16:creationId xmlns:a16="http://schemas.microsoft.com/office/drawing/2014/main" id="{436397D6-22BA-4897-8BE3-1CAB796A008D}"/>
              </a:ext>
            </a:extLst>
          </p:cNvPr>
          <p:cNvSpPr txBox="1">
            <a:spLocks noChangeArrowheads="1"/>
          </p:cNvSpPr>
          <p:nvPr/>
        </p:nvSpPr>
        <p:spPr bwMode="auto">
          <a:xfrm>
            <a:off x="2779324" y="4099719"/>
            <a:ext cx="4150560" cy="1569660"/>
          </a:xfrm>
          <a:prstGeom prst="rect">
            <a:avLst/>
          </a:prstGeom>
          <a:noFill/>
          <a:ln w="9525">
            <a:noFill/>
            <a:miter lim="800000"/>
            <a:headEnd/>
            <a:tailEnd/>
          </a:ln>
        </p:spPr>
        <p:txBody>
          <a:bodyPr wrap="none">
            <a:spAutoFit/>
          </a:bodyPr>
          <a:lstStyle/>
          <a:p>
            <a:pPr algn="r">
              <a:buNone/>
            </a:pPr>
            <a:r>
              <a:rPr lang="en-US" altLang="ja-JP" sz="1600" b="1" dirty="0">
                <a:solidFill>
                  <a:srgbClr val="336699"/>
                </a:solidFill>
                <a:ea typeface="ＭＳ Ｐゴシック" charset="-128"/>
              </a:rPr>
              <a:t>Catherine Pollard</a:t>
            </a:r>
          </a:p>
          <a:p>
            <a:pPr algn="r">
              <a:buNone/>
            </a:pPr>
            <a:r>
              <a:rPr lang="en-US" altLang="ja-JP" sz="1600" b="1" dirty="0">
                <a:solidFill>
                  <a:srgbClr val="336699"/>
                </a:solidFill>
                <a:ea typeface="ＭＳ Ｐゴシック" charset="-128"/>
              </a:rPr>
              <a:t>Under-Secretary-General</a:t>
            </a:r>
          </a:p>
          <a:p>
            <a:pPr algn="r">
              <a:buNone/>
            </a:pPr>
            <a:r>
              <a:rPr lang="en-US" altLang="ja-JP" sz="1600" b="1" dirty="0">
                <a:solidFill>
                  <a:srgbClr val="336699"/>
                </a:solidFill>
                <a:ea typeface="ＭＳ Ｐゴシック" charset="-128"/>
              </a:rPr>
              <a:t>Management Strategy, Policy and Compliance</a:t>
            </a:r>
          </a:p>
          <a:p>
            <a:pPr algn="r">
              <a:buNone/>
            </a:pPr>
            <a:endParaRPr lang="en-US" altLang="ja-JP" sz="1600" b="1" dirty="0">
              <a:solidFill>
                <a:srgbClr val="336699"/>
              </a:solidFill>
              <a:ea typeface="ＭＳ Ｐゴシック" charset="-128"/>
            </a:endParaRPr>
          </a:p>
          <a:p>
            <a:pPr>
              <a:buNone/>
            </a:pPr>
            <a:endParaRPr lang="en-US" altLang="ja-JP" sz="1600" b="1" dirty="0">
              <a:solidFill>
                <a:srgbClr val="336699"/>
              </a:solidFill>
              <a:ea typeface="ＭＳ Ｐゴシック" charset="-128"/>
            </a:endParaRPr>
          </a:p>
          <a:p>
            <a:pPr>
              <a:buNone/>
            </a:pPr>
            <a:endParaRPr lang="en-US" altLang="ja-JP" sz="1600" b="1" dirty="0">
              <a:solidFill>
                <a:srgbClr val="336699"/>
              </a:solidFill>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495324"/>
            <a:ext cx="2133600" cy="495322"/>
          </a:xfrm>
          <a:prstGeom prst="rect">
            <a:avLst/>
          </a:prstGeom>
          <a:noFill/>
          <a:ln w="9525">
            <a:noFill/>
            <a:miter lim="800000"/>
            <a:headEnd/>
            <a:tailEnd/>
          </a:ln>
        </p:spPr>
        <p:txBody>
          <a:bodyPr/>
          <a:lstStyle/>
          <a:p>
            <a:pPr algn="r"/>
            <a:r>
              <a:rPr lang="en-GB" altLang="en-US" sz="1400" dirty="0"/>
              <a:t>9</a:t>
            </a:r>
          </a:p>
        </p:txBody>
      </p:sp>
      <p:sp>
        <p:nvSpPr>
          <p:cNvPr id="35842" name="Text Box 7"/>
          <p:cNvSpPr txBox="1">
            <a:spLocks noChangeArrowheads="1"/>
          </p:cNvSpPr>
          <p:nvPr/>
        </p:nvSpPr>
        <p:spPr bwMode="auto">
          <a:xfrm>
            <a:off x="1050925" y="6115481"/>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35843" name="Text Box 46"/>
          <p:cNvSpPr txBox="1">
            <a:spLocks noChangeArrowheads="1"/>
          </p:cNvSpPr>
          <p:nvPr/>
        </p:nvSpPr>
        <p:spPr bwMode="auto">
          <a:xfrm>
            <a:off x="218872" y="6607826"/>
            <a:ext cx="4814203" cy="338554"/>
          </a:xfrm>
          <a:prstGeom prst="rect">
            <a:avLst/>
          </a:prstGeom>
          <a:noFill/>
          <a:ln w="9525">
            <a:noFill/>
            <a:miter lim="800000"/>
            <a:headEnd/>
            <a:tailEnd/>
          </a:ln>
        </p:spPr>
        <p:txBody>
          <a:bodyPr wrap="none">
            <a:spAutoFit/>
          </a:bodyPr>
          <a:lstStyle/>
          <a:p>
            <a:r>
              <a:rPr lang="en-US" altLang="en-US" sz="1600" dirty="0"/>
              <a:t>*Compared to 41 Member States as 30 September 2018</a:t>
            </a:r>
          </a:p>
        </p:txBody>
      </p:sp>
      <p:sp>
        <p:nvSpPr>
          <p:cNvPr id="35844" name="Line 58"/>
          <p:cNvSpPr>
            <a:spLocks noChangeShapeType="1"/>
          </p:cNvSpPr>
          <p:nvPr/>
        </p:nvSpPr>
        <p:spPr bwMode="auto">
          <a:xfrm>
            <a:off x="76200" y="2273432"/>
            <a:ext cx="1487488" cy="0"/>
          </a:xfrm>
          <a:prstGeom prst="line">
            <a:avLst/>
          </a:prstGeom>
          <a:noFill/>
          <a:ln w="9525">
            <a:noFill/>
            <a:round/>
            <a:headEnd/>
            <a:tailEnd/>
          </a:ln>
        </p:spPr>
        <p:txBody>
          <a:bodyPr wrap="none"/>
          <a:lstStyle/>
          <a:p>
            <a:endParaRPr lang="en-US"/>
          </a:p>
        </p:txBody>
      </p:sp>
      <p:sp>
        <p:nvSpPr>
          <p:cNvPr id="35845"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35846" name="Line 6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35847"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35848" name="Line 62"/>
          <p:cNvSpPr>
            <a:spLocks noChangeShapeType="1"/>
          </p:cNvSpPr>
          <p:nvPr/>
        </p:nvSpPr>
        <p:spPr bwMode="auto">
          <a:xfrm>
            <a:off x="1563689" y="2273432"/>
            <a:ext cx="1558925" cy="0"/>
          </a:xfrm>
          <a:prstGeom prst="line">
            <a:avLst/>
          </a:prstGeom>
          <a:noFill/>
          <a:ln w="9525">
            <a:noFill/>
            <a:round/>
            <a:headEnd/>
            <a:tailEnd/>
          </a:ln>
        </p:spPr>
        <p:txBody>
          <a:bodyPr wrap="none"/>
          <a:lstStyle/>
          <a:p>
            <a:endParaRPr lang="en-US"/>
          </a:p>
        </p:txBody>
      </p:sp>
      <p:sp>
        <p:nvSpPr>
          <p:cNvPr id="35849"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35850" name="Line 64"/>
          <p:cNvSpPr>
            <a:spLocks noChangeShapeType="1"/>
          </p:cNvSpPr>
          <p:nvPr/>
        </p:nvSpPr>
        <p:spPr bwMode="auto">
          <a:xfrm>
            <a:off x="3122614" y="2273432"/>
            <a:ext cx="1558925" cy="0"/>
          </a:xfrm>
          <a:prstGeom prst="line">
            <a:avLst/>
          </a:prstGeom>
          <a:noFill/>
          <a:ln w="9525">
            <a:noFill/>
            <a:round/>
            <a:headEnd/>
            <a:tailEnd/>
          </a:ln>
        </p:spPr>
        <p:txBody>
          <a:bodyPr wrap="none"/>
          <a:lstStyle/>
          <a:p>
            <a:endParaRPr lang="en-US"/>
          </a:p>
        </p:txBody>
      </p:sp>
      <p:sp>
        <p:nvSpPr>
          <p:cNvPr id="35851"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35852" name="Line 66"/>
          <p:cNvSpPr>
            <a:spLocks noChangeShapeType="1"/>
          </p:cNvSpPr>
          <p:nvPr/>
        </p:nvSpPr>
        <p:spPr bwMode="auto">
          <a:xfrm>
            <a:off x="4648200" y="2194181"/>
            <a:ext cx="1557338" cy="0"/>
          </a:xfrm>
          <a:prstGeom prst="line">
            <a:avLst/>
          </a:prstGeom>
          <a:noFill/>
          <a:ln w="9525">
            <a:noFill/>
            <a:round/>
            <a:headEnd/>
            <a:tailEnd/>
          </a:ln>
        </p:spPr>
        <p:txBody>
          <a:bodyPr wrap="none"/>
          <a:lstStyle/>
          <a:p>
            <a:endParaRPr lang="en-US"/>
          </a:p>
        </p:txBody>
      </p:sp>
      <p:sp>
        <p:nvSpPr>
          <p:cNvPr id="35853"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35854" name="Line 68"/>
          <p:cNvSpPr>
            <a:spLocks noChangeShapeType="1"/>
          </p:cNvSpPr>
          <p:nvPr/>
        </p:nvSpPr>
        <p:spPr bwMode="auto">
          <a:xfrm>
            <a:off x="6238876" y="2273432"/>
            <a:ext cx="1609725" cy="0"/>
          </a:xfrm>
          <a:prstGeom prst="line">
            <a:avLst/>
          </a:prstGeom>
          <a:noFill/>
          <a:ln w="9525">
            <a:noFill/>
            <a:round/>
            <a:headEnd/>
            <a:tailEnd/>
          </a:ln>
        </p:spPr>
        <p:txBody>
          <a:bodyPr wrap="none"/>
          <a:lstStyle/>
          <a:p>
            <a:endParaRPr lang="en-US"/>
          </a:p>
        </p:txBody>
      </p:sp>
      <p:sp>
        <p:nvSpPr>
          <p:cNvPr id="35855"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35856" name="Text Box 77"/>
          <p:cNvSpPr txBox="1">
            <a:spLocks noChangeArrowheads="1"/>
          </p:cNvSpPr>
          <p:nvPr/>
        </p:nvSpPr>
        <p:spPr bwMode="auto">
          <a:xfrm>
            <a:off x="240510" y="83757"/>
            <a:ext cx="6303777" cy="1200329"/>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9 -</a:t>
            </a:r>
            <a:r>
              <a:rPr lang="en-GB" altLang="ja-JP" sz="3200" dirty="0">
                <a:solidFill>
                  <a:srgbClr val="0066CC"/>
                </a:solidFill>
                <a:ea typeface="ＭＳ Ｐゴシック" pitchFamily="34" charset="-128"/>
              </a:rPr>
              <a:t> </a:t>
            </a:r>
            <a:r>
              <a:rPr lang="en-GB" altLang="en-US" sz="3200" dirty="0">
                <a:solidFill>
                  <a:srgbClr val="0066CC"/>
                </a:solidFill>
              </a:rPr>
              <a:t>Peacekeeping Assessments</a:t>
            </a:r>
            <a:r>
              <a:rPr lang="en-GB" altLang="en-US" sz="3200" dirty="0"/>
              <a:t> </a:t>
            </a:r>
            <a:br>
              <a:rPr lang="en-GB" altLang="en-US" sz="3600" dirty="0"/>
            </a:br>
            <a:r>
              <a:rPr lang="en-GB" altLang="en-US" sz="2000" dirty="0"/>
              <a:t>Fully paid as at 4 October 2019: 30 Member States*</a:t>
            </a:r>
          </a:p>
          <a:p>
            <a:r>
              <a:rPr lang="en-GB" altLang="en-US" sz="2000" dirty="0"/>
              <a:t>Up to	u	</a:t>
            </a:r>
          </a:p>
        </p:txBody>
      </p:sp>
      <p:pic>
        <p:nvPicPr>
          <p:cNvPr id="35857" name="Picture 4"/>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35858" name="Rectangle 48"/>
          <p:cNvSpPr>
            <a:spLocks/>
          </p:cNvSpPr>
          <p:nvPr/>
        </p:nvSpPr>
        <p:spPr bwMode="auto">
          <a:xfrm>
            <a:off x="7543800" y="209687"/>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35859" name="Text Box 6"/>
          <p:cNvSpPr txBox="1">
            <a:spLocks noChangeArrowheads="1"/>
          </p:cNvSpPr>
          <p:nvPr/>
        </p:nvSpPr>
        <p:spPr bwMode="auto">
          <a:xfrm>
            <a:off x="7573962" y="1505779"/>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grpSp>
        <p:nvGrpSpPr>
          <p:cNvPr id="35860" name="Group 37"/>
          <p:cNvGrpSpPr>
            <a:grpSpLocks/>
          </p:cNvGrpSpPr>
          <p:nvPr/>
        </p:nvGrpSpPr>
        <p:grpSpPr bwMode="auto">
          <a:xfrm>
            <a:off x="7686676" y="2153701"/>
            <a:ext cx="1162050" cy="630710"/>
            <a:chOff x="7658100" y="2106614"/>
            <a:chExt cx="1162050" cy="606425"/>
          </a:xfrm>
        </p:grpSpPr>
        <p:grpSp>
          <p:nvGrpSpPr>
            <p:cNvPr id="35866" name="Group 58"/>
            <p:cNvGrpSpPr>
              <a:grpSpLocks/>
            </p:cNvGrpSpPr>
            <p:nvPr/>
          </p:nvGrpSpPr>
          <p:grpSpPr bwMode="auto">
            <a:xfrm>
              <a:off x="7667625" y="2106614"/>
              <a:ext cx="1152525" cy="606425"/>
              <a:chOff x="4830" y="1327"/>
              <a:chExt cx="726" cy="382"/>
            </a:xfrm>
          </p:grpSpPr>
          <p:sp>
            <p:nvSpPr>
              <p:cNvPr id="35868"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35869"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0066CC"/>
                    </a:solidFill>
                  </a:rPr>
                  <a:t>Peacekeeping</a:t>
                </a:r>
              </a:p>
            </p:txBody>
          </p:sp>
          <p:sp>
            <p:nvSpPr>
              <p:cNvPr id="35870"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dirty="0">
                    <a:solidFill>
                      <a:srgbClr val="B2B2B2"/>
                    </a:solidFill>
                  </a:rPr>
                  <a:t>Tribunals</a:t>
                </a:r>
              </a:p>
            </p:txBody>
          </p:sp>
        </p:grpSp>
        <p:sp>
          <p:nvSpPr>
            <p:cNvPr id="35867"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pic>
        <p:nvPicPr>
          <p:cNvPr id="35861" name="Picture 30"/>
          <p:cNvPicPr>
            <a:picLocks noChangeAspect="1" noChangeArrowheads="1"/>
          </p:cNvPicPr>
          <p:nvPr/>
        </p:nvPicPr>
        <p:blipFill>
          <a:blip r:embed="rId3"/>
          <a:srcRect/>
          <a:stretch>
            <a:fillRect/>
          </a:stretch>
        </p:blipFill>
        <p:spPr bwMode="auto">
          <a:xfrm>
            <a:off x="137701" y="986941"/>
            <a:ext cx="1323178" cy="1256899"/>
          </a:xfrm>
          <a:prstGeom prst="rect">
            <a:avLst/>
          </a:prstGeom>
          <a:noFill/>
          <a:ln w="9525">
            <a:noFill/>
            <a:miter lim="800000"/>
            <a:headEnd/>
            <a:tailEnd/>
          </a:ln>
        </p:spPr>
      </p:pic>
      <p:sp>
        <p:nvSpPr>
          <p:cNvPr id="35864" name="Rectangle 57"/>
          <p:cNvSpPr>
            <a:spLocks noChangeArrowheads="1"/>
          </p:cNvSpPr>
          <p:nvPr/>
        </p:nvSpPr>
        <p:spPr bwMode="auto">
          <a:xfrm>
            <a:off x="5334000" y="1664282"/>
            <a:ext cx="2590800" cy="5230601"/>
          </a:xfrm>
          <a:prstGeom prst="rect">
            <a:avLst/>
          </a:prstGeom>
          <a:noFill/>
          <a:ln w="9525">
            <a:noFill/>
            <a:miter lim="800000"/>
            <a:headEnd/>
            <a:tailEnd/>
          </a:ln>
        </p:spPr>
        <p:txBody>
          <a:bodyPr lIns="101870" tIns="50935" rIns="101870" bIns="50935"/>
          <a:lstStyle/>
          <a:p>
            <a:pPr>
              <a:spcBef>
                <a:spcPct val="20000"/>
              </a:spcBef>
            </a:pPr>
            <a:endParaRPr lang="en-US" altLang="en-US" sz="1600">
              <a:solidFill>
                <a:schemeClr val="folHlink"/>
              </a:solidFill>
              <a:latin typeface="Arial" charset="0"/>
            </a:endParaRPr>
          </a:p>
        </p:txBody>
      </p:sp>
      <p:sp>
        <p:nvSpPr>
          <p:cNvPr id="35865" name="Rectangle 252"/>
          <p:cNvSpPr>
            <a:spLocks noChangeArrowheads="1"/>
          </p:cNvSpPr>
          <p:nvPr/>
        </p:nvSpPr>
        <p:spPr bwMode="auto">
          <a:xfrm>
            <a:off x="4876800" y="3145199"/>
            <a:ext cx="2362200" cy="3328564"/>
          </a:xfrm>
          <a:prstGeom prst="rect">
            <a:avLst/>
          </a:prstGeom>
          <a:noFill/>
          <a:ln w="9525">
            <a:noFill/>
            <a:miter lim="800000"/>
            <a:headEnd/>
            <a:tailEnd/>
          </a:ln>
        </p:spPr>
        <p:txBody>
          <a:bodyPr lIns="97234" tIns="48617" rIns="97234" bIns="48617"/>
          <a:lstStyle/>
          <a:p>
            <a:pPr marL="365125" indent="-365125" defTabSz="973138">
              <a:lnSpc>
                <a:spcPct val="80000"/>
              </a:lnSpc>
              <a:spcBef>
                <a:spcPct val="20000"/>
              </a:spcBef>
            </a:pPr>
            <a:endParaRPr lang="en-US" altLang="en-US" sz="1600" b="1"/>
          </a:p>
        </p:txBody>
      </p:sp>
      <p:sp>
        <p:nvSpPr>
          <p:cNvPr id="35" name="Text Box 7"/>
          <p:cNvSpPr txBox="1">
            <a:spLocks noChangeArrowheads="1"/>
          </p:cNvSpPr>
          <p:nvPr/>
        </p:nvSpPr>
        <p:spPr bwMode="auto">
          <a:xfrm>
            <a:off x="-1039014" y="8244586"/>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36" name="Line 58"/>
          <p:cNvSpPr>
            <a:spLocks noChangeShapeType="1"/>
          </p:cNvSpPr>
          <p:nvPr/>
        </p:nvSpPr>
        <p:spPr bwMode="auto">
          <a:xfrm>
            <a:off x="-599282" y="5047713"/>
            <a:ext cx="1410492" cy="44676"/>
          </a:xfrm>
          <a:prstGeom prst="line">
            <a:avLst/>
          </a:prstGeom>
          <a:noFill/>
          <a:ln w="9525">
            <a:noFill/>
            <a:round/>
            <a:headEnd/>
            <a:tailEnd/>
          </a:ln>
        </p:spPr>
        <p:txBody>
          <a:bodyPr wrap="none"/>
          <a:lstStyle/>
          <a:p>
            <a:endParaRPr lang="en-US"/>
          </a:p>
        </p:txBody>
      </p:sp>
      <p:sp>
        <p:nvSpPr>
          <p:cNvPr id="37" name="Line 62"/>
          <p:cNvSpPr>
            <a:spLocks noChangeShapeType="1"/>
          </p:cNvSpPr>
          <p:nvPr/>
        </p:nvSpPr>
        <p:spPr bwMode="auto">
          <a:xfrm>
            <a:off x="811211" y="5092389"/>
            <a:ext cx="1558925" cy="0"/>
          </a:xfrm>
          <a:prstGeom prst="line">
            <a:avLst/>
          </a:prstGeom>
          <a:noFill/>
          <a:ln w="9525">
            <a:noFill/>
            <a:round/>
            <a:headEnd/>
            <a:tailEnd/>
          </a:ln>
        </p:spPr>
        <p:txBody>
          <a:bodyPr wrap="none"/>
          <a:lstStyle/>
          <a:p>
            <a:endParaRPr lang="en-US"/>
          </a:p>
        </p:txBody>
      </p:sp>
      <p:sp>
        <p:nvSpPr>
          <p:cNvPr id="38" name="Line 64"/>
          <p:cNvSpPr>
            <a:spLocks noChangeShapeType="1"/>
          </p:cNvSpPr>
          <p:nvPr/>
        </p:nvSpPr>
        <p:spPr bwMode="auto">
          <a:xfrm>
            <a:off x="2370136" y="5092389"/>
            <a:ext cx="1558925" cy="0"/>
          </a:xfrm>
          <a:prstGeom prst="line">
            <a:avLst/>
          </a:prstGeom>
          <a:noFill/>
          <a:ln w="9525">
            <a:noFill/>
            <a:round/>
            <a:headEnd/>
            <a:tailEnd/>
          </a:ln>
        </p:spPr>
        <p:txBody>
          <a:bodyPr wrap="none"/>
          <a:lstStyle/>
          <a:p>
            <a:endParaRPr lang="en-US"/>
          </a:p>
        </p:txBody>
      </p:sp>
      <p:sp>
        <p:nvSpPr>
          <p:cNvPr id="39" name="Line 66"/>
          <p:cNvSpPr>
            <a:spLocks noChangeShapeType="1"/>
          </p:cNvSpPr>
          <p:nvPr/>
        </p:nvSpPr>
        <p:spPr bwMode="auto">
          <a:xfrm>
            <a:off x="3929061" y="5092389"/>
            <a:ext cx="1557337" cy="0"/>
          </a:xfrm>
          <a:prstGeom prst="line">
            <a:avLst/>
          </a:prstGeom>
          <a:noFill/>
          <a:ln w="9525">
            <a:noFill/>
            <a:round/>
            <a:headEnd/>
            <a:tailEnd/>
          </a:ln>
        </p:spPr>
        <p:txBody>
          <a:bodyPr wrap="none"/>
          <a:lstStyle/>
          <a:p>
            <a:endParaRPr lang="en-US"/>
          </a:p>
        </p:txBody>
      </p:sp>
      <p:sp>
        <p:nvSpPr>
          <p:cNvPr id="40" name="Line 68"/>
          <p:cNvSpPr>
            <a:spLocks noChangeShapeType="1"/>
          </p:cNvSpPr>
          <p:nvPr/>
        </p:nvSpPr>
        <p:spPr bwMode="auto">
          <a:xfrm>
            <a:off x="4575965" y="5037044"/>
            <a:ext cx="1609725" cy="0"/>
          </a:xfrm>
          <a:prstGeom prst="line">
            <a:avLst/>
          </a:prstGeom>
          <a:noFill/>
          <a:ln w="9525">
            <a:noFill/>
            <a:round/>
            <a:headEnd/>
            <a:tailEnd/>
          </a:ln>
        </p:spPr>
        <p:txBody>
          <a:bodyPr wrap="none"/>
          <a:lstStyle/>
          <a:p>
            <a:endParaRPr lang="en-US"/>
          </a:p>
        </p:txBody>
      </p:sp>
      <p:sp>
        <p:nvSpPr>
          <p:cNvPr id="42" name="Rectangle 251"/>
          <p:cNvSpPr>
            <a:spLocks noChangeArrowheads="1"/>
          </p:cNvSpPr>
          <p:nvPr/>
        </p:nvSpPr>
        <p:spPr bwMode="auto">
          <a:xfrm>
            <a:off x="701074" y="2449001"/>
            <a:ext cx="2751929" cy="3862493"/>
          </a:xfrm>
          <a:prstGeom prst="rect">
            <a:avLst/>
          </a:prstGeom>
          <a:noFill/>
          <a:ln w="9525">
            <a:noFill/>
            <a:miter lim="800000"/>
            <a:headEnd/>
            <a:tailEnd/>
          </a:ln>
        </p:spPr>
        <p:txBody>
          <a:bodyPr lIns="97234" tIns="48617" rIns="97234" bIns="48617"/>
          <a:lstStyle/>
          <a:p>
            <a:pPr marL="365125" indent="-365125" defTabSz="973138">
              <a:lnSpc>
                <a:spcPct val="80000"/>
              </a:lnSpc>
              <a:spcBef>
                <a:spcPct val="20000"/>
              </a:spcBef>
            </a:pPr>
            <a:endParaRPr lang="en-US" altLang="en-US" sz="2000" b="1" dirty="0"/>
          </a:p>
        </p:txBody>
      </p:sp>
      <p:sp>
        <p:nvSpPr>
          <p:cNvPr id="43" name="Rectangle 251"/>
          <p:cNvSpPr>
            <a:spLocks noChangeArrowheads="1"/>
          </p:cNvSpPr>
          <p:nvPr/>
        </p:nvSpPr>
        <p:spPr bwMode="auto">
          <a:xfrm>
            <a:off x="3216275" y="2211280"/>
            <a:ext cx="1833563" cy="3176984"/>
          </a:xfrm>
          <a:prstGeom prst="rect">
            <a:avLst/>
          </a:prstGeom>
          <a:noFill/>
          <a:ln w="9525">
            <a:noFill/>
            <a:miter lim="800000"/>
            <a:headEnd/>
            <a:tailEnd/>
          </a:ln>
        </p:spPr>
        <p:txBody>
          <a:bodyPr lIns="97234" tIns="48617" rIns="97234" bIns="48617"/>
          <a:lstStyle/>
          <a:p>
            <a:pPr fontAlgn="b"/>
            <a:r>
              <a:rPr lang="en-US" sz="1800" b="1" dirty="0"/>
              <a:t>Iceland</a:t>
            </a:r>
          </a:p>
          <a:p>
            <a:pPr fontAlgn="b"/>
            <a:r>
              <a:rPr lang="en-US" sz="1800" b="1" dirty="0"/>
              <a:t>Indonesia</a:t>
            </a:r>
          </a:p>
          <a:p>
            <a:pPr fontAlgn="b"/>
            <a:r>
              <a:rPr lang="en-US" sz="1800" b="1" dirty="0"/>
              <a:t>Ireland</a:t>
            </a:r>
          </a:p>
          <a:p>
            <a:pPr fontAlgn="b"/>
            <a:r>
              <a:rPr lang="en-US" sz="1800" b="1" dirty="0"/>
              <a:t>Italy</a:t>
            </a:r>
          </a:p>
          <a:p>
            <a:pPr fontAlgn="b"/>
            <a:r>
              <a:rPr lang="en-US" sz="1800" b="1" dirty="0"/>
              <a:t>Latvia</a:t>
            </a:r>
          </a:p>
          <a:p>
            <a:pPr fontAlgn="b"/>
            <a:r>
              <a:rPr lang="en-US" sz="1800" b="1" dirty="0"/>
              <a:t>Liechtenstein</a:t>
            </a:r>
          </a:p>
          <a:p>
            <a:pPr fontAlgn="b"/>
            <a:r>
              <a:rPr lang="en-US" sz="1800" b="1" dirty="0"/>
              <a:t>Malawi</a:t>
            </a:r>
          </a:p>
          <a:p>
            <a:pPr fontAlgn="b"/>
            <a:r>
              <a:rPr lang="en-US" sz="1800" b="1" dirty="0"/>
              <a:t>Namibia</a:t>
            </a:r>
          </a:p>
          <a:p>
            <a:pPr fontAlgn="b"/>
            <a:r>
              <a:rPr lang="en-US" sz="1800" b="1" dirty="0"/>
              <a:t>Netherlands</a:t>
            </a:r>
          </a:p>
          <a:p>
            <a:pPr fontAlgn="b"/>
            <a:r>
              <a:rPr lang="en-US" sz="1800" b="1" dirty="0"/>
              <a:t>New Zealand</a:t>
            </a:r>
          </a:p>
        </p:txBody>
      </p:sp>
      <p:sp>
        <p:nvSpPr>
          <p:cNvPr id="44" name="Rectangle 251"/>
          <p:cNvSpPr>
            <a:spLocks noChangeArrowheads="1"/>
          </p:cNvSpPr>
          <p:nvPr/>
        </p:nvSpPr>
        <p:spPr bwMode="auto">
          <a:xfrm>
            <a:off x="5451030" y="2243840"/>
            <a:ext cx="2218394" cy="3166415"/>
          </a:xfrm>
          <a:prstGeom prst="rect">
            <a:avLst/>
          </a:prstGeom>
          <a:noFill/>
          <a:ln w="9525">
            <a:noFill/>
            <a:miter lim="800000"/>
            <a:headEnd/>
            <a:tailEnd/>
          </a:ln>
        </p:spPr>
        <p:txBody>
          <a:bodyPr lIns="97234" tIns="48617" rIns="97234" bIns="48617"/>
          <a:lstStyle/>
          <a:p>
            <a:pPr fontAlgn="b"/>
            <a:r>
              <a:rPr lang="en-US" sz="1800" b="1" dirty="0"/>
              <a:t>Norway</a:t>
            </a:r>
          </a:p>
          <a:p>
            <a:pPr fontAlgn="b"/>
            <a:r>
              <a:rPr lang="en-US" sz="1800" b="1" dirty="0"/>
              <a:t>Poland</a:t>
            </a:r>
          </a:p>
          <a:p>
            <a:pPr fontAlgn="b"/>
            <a:r>
              <a:rPr lang="en-US" sz="1800" b="1" dirty="0"/>
              <a:t>Rwanda</a:t>
            </a:r>
          </a:p>
          <a:p>
            <a:pPr fontAlgn="b"/>
            <a:r>
              <a:rPr lang="en-US" sz="1800" b="1" dirty="0"/>
              <a:t>Samoa</a:t>
            </a:r>
          </a:p>
          <a:p>
            <a:pPr fontAlgn="b"/>
            <a:r>
              <a:rPr lang="en-US" sz="1800" b="1" dirty="0"/>
              <a:t>Singapore</a:t>
            </a:r>
          </a:p>
          <a:p>
            <a:pPr fontAlgn="b"/>
            <a:r>
              <a:rPr lang="en-US" sz="1800" b="1" dirty="0"/>
              <a:t>Slovenia</a:t>
            </a:r>
          </a:p>
          <a:p>
            <a:pPr fontAlgn="b"/>
            <a:r>
              <a:rPr lang="en-US" sz="1800" b="1" dirty="0"/>
              <a:t>Solomon Islands</a:t>
            </a:r>
          </a:p>
          <a:p>
            <a:pPr fontAlgn="b"/>
            <a:r>
              <a:rPr lang="en-US" sz="1800" b="1" dirty="0"/>
              <a:t>Sweden</a:t>
            </a:r>
          </a:p>
          <a:p>
            <a:pPr fontAlgn="b"/>
            <a:r>
              <a:rPr lang="en-US" sz="1800" b="1" dirty="0"/>
              <a:t>Switzerland</a:t>
            </a:r>
          </a:p>
          <a:p>
            <a:pPr fontAlgn="b"/>
            <a:r>
              <a:rPr lang="en-US" sz="1800" b="1" dirty="0"/>
              <a:t>Zambia</a:t>
            </a:r>
          </a:p>
          <a:p>
            <a:pPr marL="365125" indent="-365125" defTabSz="973138">
              <a:lnSpc>
                <a:spcPct val="80000"/>
              </a:lnSpc>
              <a:spcBef>
                <a:spcPct val="20000"/>
              </a:spcBef>
            </a:pPr>
            <a:endParaRPr lang="en-US" altLang="en-US" sz="1600" b="1" dirty="0"/>
          </a:p>
        </p:txBody>
      </p:sp>
      <p:sp>
        <p:nvSpPr>
          <p:cNvPr id="2" name="Rectangle 1">
            <a:extLst>
              <a:ext uri="{FF2B5EF4-FFF2-40B4-BE49-F238E27FC236}">
                <a16:creationId xmlns:a16="http://schemas.microsoft.com/office/drawing/2014/main" id="{EB1E1F91-D43F-4C88-AE48-017A3CE77CB1}"/>
              </a:ext>
            </a:extLst>
          </p:cNvPr>
          <p:cNvSpPr/>
          <p:nvPr/>
        </p:nvSpPr>
        <p:spPr>
          <a:xfrm>
            <a:off x="762735" y="2243840"/>
            <a:ext cx="2294813" cy="2862322"/>
          </a:xfrm>
          <a:prstGeom prst="rect">
            <a:avLst/>
          </a:prstGeom>
        </p:spPr>
        <p:txBody>
          <a:bodyPr wrap="square">
            <a:spAutoFit/>
          </a:bodyPr>
          <a:lstStyle/>
          <a:p>
            <a:r>
              <a:rPr lang="en-US" sz="1800" b="1" dirty="0"/>
              <a:t>Armenia</a:t>
            </a:r>
          </a:p>
          <a:p>
            <a:r>
              <a:rPr lang="en-US" sz="1800" b="1" dirty="0"/>
              <a:t>Australia</a:t>
            </a:r>
          </a:p>
          <a:p>
            <a:r>
              <a:rPr lang="en-US" sz="1800" b="1" dirty="0"/>
              <a:t>Bhutan</a:t>
            </a:r>
          </a:p>
          <a:p>
            <a:r>
              <a:rPr lang="en-US" sz="1800" b="1" dirty="0"/>
              <a:t>Canada</a:t>
            </a:r>
          </a:p>
          <a:p>
            <a:r>
              <a:rPr lang="en-US" sz="1800" b="1" dirty="0"/>
              <a:t>Cote d’Ivoire</a:t>
            </a:r>
          </a:p>
          <a:p>
            <a:r>
              <a:rPr lang="en-US" sz="1800" b="1" dirty="0"/>
              <a:t>Denmark</a:t>
            </a:r>
          </a:p>
          <a:p>
            <a:r>
              <a:rPr lang="en-US" sz="1800" b="1" dirty="0"/>
              <a:t>Estonia</a:t>
            </a:r>
          </a:p>
          <a:p>
            <a:r>
              <a:rPr lang="en-US" sz="1800" b="1" dirty="0"/>
              <a:t>Finland</a:t>
            </a:r>
          </a:p>
          <a:p>
            <a:r>
              <a:rPr lang="en-US" sz="1800" b="1" dirty="0"/>
              <a:t>Germany</a:t>
            </a:r>
          </a:p>
          <a:p>
            <a:r>
              <a:rPr lang="en-US" sz="1800" b="1" dirty="0"/>
              <a:t>Guyana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D97006-5089-4BA0-A752-AC3419C71F06}"/>
              </a:ext>
            </a:extLst>
          </p:cNvPr>
          <p:cNvPicPr>
            <a:picLocks noChangeAspect="1" noChangeArrowheads="1"/>
          </p:cNvPicPr>
          <p:nvPr/>
        </p:nvPicPr>
        <p:blipFill>
          <a:blip r:embed="rId4"/>
          <a:srcRect/>
          <a:stretch>
            <a:fillRect/>
          </a:stretch>
        </p:blipFill>
        <p:spPr bwMode="auto">
          <a:xfrm>
            <a:off x="7827158" y="506879"/>
            <a:ext cx="1066800" cy="998900"/>
          </a:xfrm>
          <a:prstGeom prst="rect">
            <a:avLst/>
          </a:prstGeom>
          <a:noFill/>
          <a:ln w="9525">
            <a:noFill/>
            <a:miter lim="800000"/>
            <a:headEnd/>
            <a:tailEnd/>
          </a:ln>
        </p:spPr>
      </p:pic>
      <p:grpSp>
        <p:nvGrpSpPr>
          <p:cNvPr id="5" name="Group 37">
            <a:extLst>
              <a:ext uri="{FF2B5EF4-FFF2-40B4-BE49-F238E27FC236}">
                <a16:creationId xmlns:a16="http://schemas.microsoft.com/office/drawing/2014/main" id="{42E2CFF4-8CB6-4556-BD8A-AFE3EFDEDC95}"/>
              </a:ext>
            </a:extLst>
          </p:cNvPr>
          <p:cNvGrpSpPr>
            <a:grpSpLocks/>
          </p:cNvGrpSpPr>
          <p:nvPr/>
        </p:nvGrpSpPr>
        <p:grpSpPr bwMode="auto">
          <a:xfrm>
            <a:off x="7776359" y="2116072"/>
            <a:ext cx="1162050" cy="630711"/>
            <a:chOff x="7658100" y="2106614"/>
            <a:chExt cx="1162050" cy="606425"/>
          </a:xfrm>
        </p:grpSpPr>
        <p:grpSp>
          <p:nvGrpSpPr>
            <p:cNvPr id="6" name="Group 58">
              <a:extLst>
                <a:ext uri="{FF2B5EF4-FFF2-40B4-BE49-F238E27FC236}">
                  <a16:creationId xmlns:a16="http://schemas.microsoft.com/office/drawing/2014/main" id="{8D3BDC9F-D356-45AE-AF9B-5BDFD46D48CF}"/>
                </a:ext>
              </a:extLst>
            </p:cNvPr>
            <p:cNvGrpSpPr>
              <a:grpSpLocks/>
            </p:cNvGrpSpPr>
            <p:nvPr/>
          </p:nvGrpSpPr>
          <p:grpSpPr bwMode="auto">
            <a:xfrm>
              <a:off x="7667625" y="2106614"/>
              <a:ext cx="1152525" cy="606425"/>
              <a:chOff x="4830" y="1327"/>
              <a:chExt cx="726" cy="382"/>
            </a:xfrm>
          </p:grpSpPr>
          <p:sp>
            <p:nvSpPr>
              <p:cNvPr id="8" name="Text Box 59">
                <a:extLst>
                  <a:ext uri="{FF2B5EF4-FFF2-40B4-BE49-F238E27FC236}">
                    <a16:creationId xmlns:a16="http://schemas.microsoft.com/office/drawing/2014/main" id="{913FD3DC-7A61-4568-B8D0-5FE34996D197}"/>
                  </a:ext>
                </a:extLst>
              </p:cNvPr>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9" name="Text Box 60">
                <a:extLst>
                  <a:ext uri="{FF2B5EF4-FFF2-40B4-BE49-F238E27FC236}">
                    <a16:creationId xmlns:a16="http://schemas.microsoft.com/office/drawing/2014/main" id="{3942FCE4-D559-4820-8F24-92666B61E08C}"/>
                  </a:ext>
                </a:extLst>
              </p:cNvPr>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0066CC"/>
                    </a:solidFill>
                  </a:rPr>
                  <a:t>Peacekeeping</a:t>
                </a:r>
              </a:p>
            </p:txBody>
          </p:sp>
          <p:sp>
            <p:nvSpPr>
              <p:cNvPr id="10" name="Text Box 61">
                <a:extLst>
                  <a:ext uri="{FF2B5EF4-FFF2-40B4-BE49-F238E27FC236}">
                    <a16:creationId xmlns:a16="http://schemas.microsoft.com/office/drawing/2014/main" id="{74BF5566-D7C4-4B11-9CFC-3C0DEDA21D12}"/>
                  </a:ext>
                </a:extLst>
              </p:cNvPr>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dirty="0">
                    <a:solidFill>
                      <a:srgbClr val="B2B2B2"/>
                    </a:solidFill>
                  </a:rPr>
                  <a:t>Tribunals</a:t>
                </a:r>
              </a:p>
            </p:txBody>
          </p:sp>
        </p:grpSp>
        <p:sp>
          <p:nvSpPr>
            <p:cNvPr id="7" name="Rectangle 63">
              <a:extLst>
                <a:ext uri="{FF2B5EF4-FFF2-40B4-BE49-F238E27FC236}">
                  <a16:creationId xmlns:a16="http://schemas.microsoft.com/office/drawing/2014/main" id="{89009BA1-6CCA-43D5-B08B-0AE79506B580}"/>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11" name="Rectangle 6">
            <a:extLst>
              <a:ext uri="{FF2B5EF4-FFF2-40B4-BE49-F238E27FC236}">
                <a16:creationId xmlns:a16="http://schemas.microsoft.com/office/drawing/2014/main" id="{70B50E7F-BEB5-49CD-B442-8EA7B2A9DFFB}"/>
              </a:ext>
            </a:extLst>
          </p:cNvPr>
          <p:cNvSpPr txBox="1">
            <a:spLocks noGrp="1" noChangeArrowheads="1"/>
          </p:cNvSpPr>
          <p:nvPr/>
        </p:nvSpPr>
        <p:spPr bwMode="auto">
          <a:xfrm>
            <a:off x="6658358" y="6474926"/>
            <a:ext cx="2133600" cy="495322"/>
          </a:xfrm>
          <a:prstGeom prst="rect">
            <a:avLst/>
          </a:prstGeom>
          <a:noFill/>
          <a:ln w="9525">
            <a:noFill/>
            <a:miter lim="800000"/>
            <a:headEnd/>
            <a:tailEnd/>
          </a:ln>
        </p:spPr>
        <p:txBody>
          <a:bodyPr/>
          <a:lstStyle/>
          <a:p>
            <a:pPr algn="r"/>
            <a:r>
              <a:rPr lang="en-GB" altLang="en-US" sz="1400" dirty="0"/>
              <a:t>10</a:t>
            </a:r>
          </a:p>
          <a:p>
            <a:pPr algn="r"/>
            <a:endParaRPr lang="en-GB" altLang="en-US" sz="1400" dirty="0"/>
          </a:p>
        </p:txBody>
      </p:sp>
      <p:sp>
        <p:nvSpPr>
          <p:cNvPr id="12" name="Text Box 2">
            <a:extLst>
              <a:ext uri="{FF2B5EF4-FFF2-40B4-BE49-F238E27FC236}">
                <a16:creationId xmlns:a16="http://schemas.microsoft.com/office/drawing/2014/main" id="{C673E021-C52E-4308-9484-FD50068970AF}"/>
              </a:ext>
            </a:extLst>
          </p:cNvPr>
          <p:cNvSpPr txBox="1">
            <a:spLocks noChangeArrowheads="1"/>
          </p:cNvSpPr>
          <p:nvPr/>
        </p:nvSpPr>
        <p:spPr bwMode="auto">
          <a:xfrm>
            <a:off x="76200" y="274521"/>
            <a:ext cx="7776359" cy="1323439"/>
          </a:xfrm>
          <a:prstGeom prst="rect">
            <a:avLst/>
          </a:prstGeom>
          <a:noFill/>
          <a:ln w="9525">
            <a:noFill/>
            <a:miter lim="800000"/>
            <a:headEnd/>
            <a:tailEnd/>
          </a:ln>
        </p:spPr>
        <p:txBody>
          <a:bodyPr wrap="square">
            <a:spAutoFit/>
          </a:bodyPr>
          <a:lstStyle/>
          <a:p>
            <a:r>
              <a:rPr lang="en-GB" altLang="ja-JP" sz="3000" dirty="0">
                <a:ea typeface="ＭＳ Ｐゴシック" pitchFamily="34" charset="-128"/>
              </a:rPr>
              <a:t>Chart 10</a:t>
            </a:r>
            <a:r>
              <a:rPr lang="en-GB" altLang="ja-JP" sz="3000" b="1" dirty="0">
                <a:ea typeface="ＭＳ Ｐゴシック" pitchFamily="34" charset="-128"/>
              </a:rPr>
              <a:t> -</a:t>
            </a:r>
            <a:r>
              <a:rPr lang="en-GB" altLang="ja-JP" sz="3000" b="1" dirty="0">
                <a:solidFill>
                  <a:srgbClr val="0066CC"/>
                </a:solidFill>
                <a:ea typeface="ＭＳ Ｐゴシック" pitchFamily="34" charset="-128"/>
              </a:rPr>
              <a:t> </a:t>
            </a:r>
            <a:r>
              <a:rPr lang="en-GB" altLang="en-US" sz="3000" dirty="0">
                <a:solidFill>
                  <a:srgbClr val="0066CC"/>
                </a:solidFill>
              </a:rPr>
              <a:t>Unpaid Peacekeeping Assessments by </a:t>
            </a:r>
          </a:p>
          <a:p>
            <a:r>
              <a:rPr lang="en-GB" altLang="en-US" sz="3000" dirty="0">
                <a:solidFill>
                  <a:srgbClr val="0066CC"/>
                </a:solidFill>
              </a:rPr>
              <a:t>Operation as at 4 October 2019 </a:t>
            </a:r>
          </a:p>
          <a:p>
            <a:r>
              <a:rPr lang="en-GB" altLang="en-US" sz="2000" dirty="0"/>
              <a:t>(US$ millions)</a:t>
            </a:r>
          </a:p>
        </p:txBody>
      </p:sp>
      <p:sp>
        <p:nvSpPr>
          <p:cNvPr id="13" name="Text Box 6">
            <a:extLst>
              <a:ext uri="{FF2B5EF4-FFF2-40B4-BE49-F238E27FC236}">
                <a16:creationId xmlns:a16="http://schemas.microsoft.com/office/drawing/2014/main" id="{0BB1C98F-BC7E-42C1-8213-E266128E3A23}"/>
              </a:ext>
            </a:extLst>
          </p:cNvPr>
          <p:cNvSpPr txBox="1">
            <a:spLocks noChangeArrowheads="1"/>
          </p:cNvSpPr>
          <p:nvPr/>
        </p:nvSpPr>
        <p:spPr bwMode="auto">
          <a:xfrm>
            <a:off x="7639833" y="1603191"/>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sp>
        <p:nvSpPr>
          <p:cNvPr id="15" name="Rectangle 48">
            <a:extLst>
              <a:ext uri="{FF2B5EF4-FFF2-40B4-BE49-F238E27FC236}">
                <a16:creationId xmlns:a16="http://schemas.microsoft.com/office/drawing/2014/main" id="{B172AF05-E20E-4862-B88D-267BCB00BB20}"/>
              </a:ext>
            </a:extLst>
          </p:cNvPr>
          <p:cNvSpPr>
            <a:spLocks/>
          </p:cNvSpPr>
          <p:nvPr/>
        </p:nvSpPr>
        <p:spPr bwMode="auto">
          <a:xfrm>
            <a:off x="7627782" y="205800"/>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aphicFrame>
        <p:nvGraphicFramePr>
          <p:cNvPr id="17" name="Object 16">
            <a:extLst>
              <a:ext uri="{FF2B5EF4-FFF2-40B4-BE49-F238E27FC236}">
                <a16:creationId xmlns:a16="http://schemas.microsoft.com/office/drawing/2014/main" id="{2F02EBE2-9BDB-46D1-B2FA-DC55EC06C511}"/>
              </a:ext>
            </a:extLst>
          </p:cNvPr>
          <p:cNvGraphicFramePr>
            <a:graphicFrameLocks noChangeAspect="1"/>
          </p:cNvGraphicFramePr>
          <p:nvPr>
            <p:extLst>
              <p:ext uri="{D42A27DB-BD31-4B8C-83A1-F6EECF244321}">
                <p14:modId xmlns:p14="http://schemas.microsoft.com/office/powerpoint/2010/main" val="919217606"/>
              </p:ext>
            </p:extLst>
          </p:nvPr>
        </p:nvGraphicFramePr>
        <p:xfrm>
          <a:off x="1203325" y="1254125"/>
          <a:ext cx="5075238" cy="6969125"/>
        </p:xfrm>
        <a:graphic>
          <a:graphicData uri="http://schemas.openxmlformats.org/presentationml/2006/ole">
            <mc:AlternateContent xmlns:mc="http://schemas.openxmlformats.org/markup-compatibility/2006">
              <mc:Choice xmlns:v="urn:schemas-microsoft-com:vml" Requires="v">
                <p:oleObj spid="_x0000_s4703" name="Worksheet" r:id="rId5" imgW="4467292" imgH="6172200" progId="Excel.Sheet.12">
                  <p:embed/>
                </p:oleObj>
              </mc:Choice>
              <mc:Fallback>
                <p:oleObj name="Worksheet" r:id="rId5" imgW="4467292" imgH="6172200" progId="Excel.Sheet.12">
                  <p:embed/>
                  <p:pic>
                    <p:nvPicPr>
                      <p:cNvPr id="16" name="Object 15">
                        <a:extLst>
                          <a:ext uri="{FF2B5EF4-FFF2-40B4-BE49-F238E27FC236}">
                            <a16:creationId xmlns:a16="http://schemas.microsoft.com/office/drawing/2014/main" id="{4254A000-E0E9-43D0-B9AD-43C900D74F14}"/>
                          </a:ext>
                        </a:extLst>
                      </p:cNvPr>
                      <p:cNvPicPr/>
                      <p:nvPr/>
                    </p:nvPicPr>
                    <p:blipFill>
                      <a:blip r:embed="rId6"/>
                      <a:stretch>
                        <a:fillRect/>
                      </a:stretch>
                    </p:blipFill>
                    <p:spPr>
                      <a:xfrm>
                        <a:off x="1203325" y="1254125"/>
                        <a:ext cx="5075238" cy="6969125"/>
                      </a:xfrm>
                      <a:prstGeom prst="rect">
                        <a:avLst/>
                      </a:prstGeom>
                    </p:spPr>
                  </p:pic>
                </p:oleObj>
              </mc:Fallback>
            </mc:AlternateContent>
          </a:graphicData>
        </a:graphic>
      </p:graphicFrame>
    </p:spTree>
    <p:extLst>
      <p:ext uri="{BB962C8B-B14F-4D97-AF65-F5344CB8AC3E}">
        <p14:creationId xmlns:p14="http://schemas.microsoft.com/office/powerpoint/2010/main" val="123646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8"/>
          <p:cNvSpPr>
            <a:spLocks/>
          </p:cNvSpPr>
          <p:nvPr/>
        </p:nvSpPr>
        <p:spPr bwMode="auto">
          <a:xfrm>
            <a:off x="7543800" y="209687"/>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pic>
        <p:nvPicPr>
          <p:cNvPr id="32770" name="Picture 4"/>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grpSp>
        <p:nvGrpSpPr>
          <p:cNvPr id="32771" name="Group 37"/>
          <p:cNvGrpSpPr>
            <a:grpSpLocks/>
          </p:cNvGrpSpPr>
          <p:nvPr/>
        </p:nvGrpSpPr>
        <p:grpSpPr bwMode="auto">
          <a:xfrm>
            <a:off x="7721601" y="2005451"/>
            <a:ext cx="1162050" cy="630711"/>
            <a:chOff x="7658100" y="2106614"/>
            <a:chExt cx="1162050" cy="606425"/>
          </a:xfrm>
        </p:grpSpPr>
        <p:grpSp>
          <p:nvGrpSpPr>
            <p:cNvPr id="32814" name="Group 58"/>
            <p:cNvGrpSpPr>
              <a:grpSpLocks/>
            </p:cNvGrpSpPr>
            <p:nvPr/>
          </p:nvGrpSpPr>
          <p:grpSpPr bwMode="auto">
            <a:xfrm>
              <a:off x="7667625" y="2106614"/>
              <a:ext cx="1152525" cy="606425"/>
              <a:chOff x="4830" y="1327"/>
              <a:chExt cx="726" cy="382"/>
            </a:xfrm>
          </p:grpSpPr>
          <p:sp>
            <p:nvSpPr>
              <p:cNvPr id="32816"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32817"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0066CC"/>
                    </a:solidFill>
                  </a:rPr>
                  <a:t>Peacekeeping</a:t>
                </a:r>
              </a:p>
            </p:txBody>
          </p:sp>
          <p:sp>
            <p:nvSpPr>
              <p:cNvPr id="32818"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32815"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32772" name="Rectangle 6"/>
          <p:cNvSpPr txBox="1">
            <a:spLocks noGrp="1" noChangeArrowheads="1"/>
          </p:cNvSpPr>
          <p:nvPr/>
        </p:nvSpPr>
        <p:spPr bwMode="auto">
          <a:xfrm>
            <a:off x="6553200" y="6495324"/>
            <a:ext cx="2133600" cy="495322"/>
          </a:xfrm>
          <a:prstGeom prst="rect">
            <a:avLst/>
          </a:prstGeom>
          <a:noFill/>
          <a:ln w="9525">
            <a:noFill/>
            <a:miter lim="800000"/>
            <a:headEnd/>
            <a:tailEnd/>
          </a:ln>
        </p:spPr>
        <p:txBody>
          <a:bodyPr/>
          <a:lstStyle/>
          <a:p>
            <a:pPr algn="r"/>
            <a:r>
              <a:rPr lang="en-GB" altLang="en-US" sz="1400" dirty="0"/>
              <a:t>11</a:t>
            </a:r>
          </a:p>
        </p:txBody>
      </p:sp>
      <p:sp>
        <p:nvSpPr>
          <p:cNvPr id="32800" name="Text Box 2"/>
          <p:cNvSpPr txBox="1">
            <a:spLocks noChangeArrowheads="1"/>
          </p:cNvSpPr>
          <p:nvPr/>
        </p:nvSpPr>
        <p:spPr bwMode="auto">
          <a:xfrm>
            <a:off x="51926" y="243934"/>
            <a:ext cx="7233455" cy="861774"/>
          </a:xfrm>
          <a:prstGeom prst="rect">
            <a:avLst/>
          </a:prstGeom>
          <a:noFill/>
          <a:ln w="9525">
            <a:noFill/>
            <a:miter lim="800000"/>
            <a:headEnd/>
            <a:tailEnd/>
          </a:ln>
        </p:spPr>
        <p:txBody>
          <a:bodyPr wrap="none">
            <a:spAutoFit/>
          </a:bodyPr>
          <a:lstStyle/>
          <a:p>
            <a:r>
              <a:rPr lang="en-GB" altLang="ja-JP" sz="3000" dirty="0">
                <a:ea typeface="ＭＳ Ｐゴシック" pitchFamily="34" charset="-128"/>
              </a:rPr>
              <a:t>Chart 11 -</a:t>
            </a:r>
            <a:r>
              <a:rPr lang="en-GB" altLang="ja-JP" sz="3000" dirty="0">
                <a:solidFill>
                  <a:srgbClr val="0066CC"/>
                </a:solidFill>
                <a:ea typeface="ＭＳ Ｐゴシック" pitchFamily="34" charset="-128"/>
              </a:rPr>
              <a:t> </a:t>
            </a:r>
            <a:r>
              <a:rPr lang="en-GB" altLang="en-US" sz="3000" dirty="0">
                <a:solidFill>
                  <a:srgbClr val="0066CC"/>
                </a:solidFill>
              </a:rPr>
              <a:t>Unpaid Peacekeeping Assessments</a:t>
            </a:r>
            <a:br>
              <a:rPr lang="en-GB" altLang="en-US" sz="3000" dirty="0"/>
            </a:br>
            <a:r>
              <a:rPr lang="en-GB" altLang="en-US" sz="2000" dirty="0"/>
              <a:t>(US$ millions)</a:t>
            </a:r>
          </a:p>
        </p:txBody>
      </p:sp>
      <p:sp>
        <p:nvSpPr>
          <p:cNvPr id="14"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graphicFrame>
        <p:nvGraphicFramePr>
          <p:cNvPr id="16" name="Group 87">
            <a:extLst>
              <a:ext uri="{FF2B5EF4-FFF2-40B4-BE49-F238E27FC236}">
                <a16:creationId xmlns:a16="http://schemas.microsoft.com/office/drawing/2014/main" id="{B22A303B-094E-4771-ADF5-528930E86376}"/>
              </a:ext>
            </a:extLst>
          </p:cNvPr>
          <p:cNvGraphicFramePr>
            <a:graphicFrameLocks noGrp="1"/>
          </p:cNvGraphicFramePr>
          <p:nvPr>
            <p:extLst>
              <p:ext uri="{D42A27DB-BD31-4B8C-83A1-F6EECF244321}">
                <p14:modId xmlns:p14="http://schemas.microsoft.com/office/powerpoint/2010/main" val="2960681886"/>
              </p:ext>
            </p:extLst>
          </p:nvPr>
        </p:nvGraphicFramePr>
        <p:xfrm>
          <a:off x="1003713" y="1737531"/>
          <a:ext cx="5532024" cy="3199518"/>
        </p:xfrm>
        <a:graphic>
          <a:graphicData uri="http://schemas.openxmlformats.org/drawingml/2006/table">
            <a:tbl>
              <a:tblPr/>
              <a:tblGrid>
                <a:gridCol w="2383382">
                  <a:extLst>
                    <a:ext uri="{9D8B030D-6E8A-4147-A177-3AD203B41FA5}">
                      <a16:colId xmlns:a16="http://schemas.microsoft.com/office/drawing/2014/main" val="20000"/>
                    </a:ext>
                  </a:extLst>
                </a:gridCol>
                <a:gridCol w="1574321">
                  <a:extLst>
                    <a:ext uri="{9D8B030D-6E8A-4147-A177-3AD203B41FA5}">
                      <a16:colId xmlns:a16="http://schemas.microsoft.com/office/drawing/2014/main" val="2865480575"/>
                    </a:ext>
                  </a:extLst>
                </a:gridCol>
                <a:gridCol w="1574321">
                  <a:extLst>
                    <a:ext uri="{9D8B030D-6E8A-4147-A177-3AD203B41FA5}">
                      <a16:colId xmlns:a16="http://schemas.microsoft.com/office/drawing/2014/main" val="20002"/>
                    </a:ext>
                  </a:extLst>
                </a:gridCol>
              </a:tblGrid>
              <a:tr h="43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Member State</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19" marB="45719" anchor="ctr" anchorCtr="1" horzOverflow="overflow">
                    <a:lnL w="12700" cmpd="sng">
                      <a:noFill/>
                      <a:prstDash val="soli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4 Oct 2019</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United States</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1,216</a:t>
                      </a:r>
                    </a:p>
                  </a:txBody>
                  <a:tcPr marT="45762" marB="45762" anchor="ctr" anchorCtr="1" horzOverflow="overflow">
                    <a:lnL w="12700" cmpd="sng">
                      <a:noFill/>
                      <a:prstDash val="soli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2,378</a:t>
                      </a:r>
                    </a:p>
                  </a:txBody>
                  <a:tcPr marT="45762" marB="4576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686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Brazil</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268</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287</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1064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Spain</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75</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110</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1185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France</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183</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103</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Ukraine</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103</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100</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98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Other Member States</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678</a:t>
                      </a:r>
                    </a:p>
                  </a:txBody>
                  <a:tcPr marT="45762" marB="45762" anchor="ctr" anchorCtr="1" horzOverflow="overflow">
                    <a:lnL w="12700" cmpd="sng">
                      <a:noFill/>
                      <a:prstDash val="soli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729</a:t>
                      </a:r>
                    </a:p>
                  </a:txBody>
                  <a:tcPr marT="45762" marB="4576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0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Total</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2,523</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3,707</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8"/>
          <p:cNvSpPr>
            <a:spLocks/>
          </p:cNvSpPr>
          <p:nvPr/>
        </p:nvSpPr>
        <p:spPr bwMode="auto">
          <a:xfrm>
            <a:off x="7543800" y="209687"/>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pic>
        <p:nvPicPr>
          <p:cNvPr id="32770" name="Picture 4"/>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grpSp>
        <p:nvGrpSpPr>
          <p:cNvPr id="32771" name="Group 37"/>
          <p:cNvGrpSpPr>
            <a:grpSpLocks/>
          </p:cNvGrpSpPr>
          <p:nvPr/>
        </p:nvGrpSpPr>
        <p:grpSpPr bwMode="auto">
          <a:xfrm>
            <a:off x="7721601" y="2005451"/>
            <a:ext cx="1162050" cy="630711"/>
            <a:chOff x="7658100" y="2106614"/>
            <a:chExt cx="1162050" cy="606425"/>
          </a:xfrm>
        </p:grpSpPr>
        <p:grpSp>
          <p:nvGrpSpPr>
            <p:cNvPr id="32814" name="Group 58"/>
            <p:cNvGrpSpPr>
              <a:grpSpLocks/>
            </p:cNvGrpSpPr>
            <p:nvPr/>
          </p:nvGrpSpPr>
          <p:grpSpPr bwMode="auto">
            <a:xfrm>
              <a:off x="7667625" y="2106614"/>
              <a:ext cx="1152525" cy="606425"/>
              <a:chOff x="4830" y="1327"/>
              <a:chExt cx="726" cy="382"/>
            </a:xfrm>
          </p:grpSpPr>
          <p:sp>
            <p:nvSpPr>
              <p:cNvPr id="32816"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32817"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0066CC"/>
                    </a:solidFill>
                  </a:rPr>
                  <a:t>Peacekeeping</a:t>
                </a:r>
              </a:p>
            </p:txBody>
          </p:sp>
          <p:sp>
            <p:nvSpPr>
              <p:cNvPr id="32818"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32815"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32772" name="Rectangle 6"/>
          <p:cNvSpPr txBox="1">
            <a:spLocks noGrp="1" noChangeArrowheads="1"/>
          </p:cNvSpPr>
          <p:nvPr/>
        </p:nvSpPr>
        <p:spPr bwMode="auto">
          <a:xfrm>
            <a:off x="6654801" y="6488719"/>
            <a:ext cx="2133600" cy="495322"/>
          </a:xfrm>
          <a:prstGeom prst="rect">
            <a:avLst/>
          </a:prstGeom>
          <a:noFill/>
          <a:ln w="9525">
            <a:noFill/>
            <a:miter lim="800000"/>
            <a:headEnd/>
            <a:tailEnd/>
          </a:ln>
        </p:spPr>
        <p:txBody>
          <a:bodyPr/>
          <a:lstStyle/>
          <a:p>
            <a:pPr algn="r"/>
            <a:r>
              <a:rPr lang="en-GB" altLang="en-US" sz="1400" dirty="0"/>
              <a:t>12</a:t>
            </a:r>
          </a:p>
        </p:txBody>
      </p:sp>
      <p:sp>
        <p:nvSpPr>
          <p:cNvPr id="32800" name="Text Box 2"/>
          <p:cNvSpPr txBox="1">
            <a:spLocks noChangeArrowheads="1"/>
          </p:cNvSpPr>
          <p:nvPr/>
        </p:nvSpPr>
        <p:spPr bwMode="auto">
          <a:xfrm>
            <a:off x="51926" y="243934"/>
            <a:ext cx="7491874" cy="1492716"/>
          </a:xfrm>
          <a:prstGeom prst="rect">
            <a:avLst/>
          </a:prstGeom>
          <a:noFill/>
          <a:ln w="9525">
            <a:noFill/>
            <a:miter lim="800000"/>
            <a:headEnd/>
            <a:tailEnd/>
          </a:ln>
        </p:spPr>
        <p:txBody>
          <a:bodyPr wrap="square">
            <a:spAutoFit/>
          </a:bodyPr>
          <a:lstStyle/>
          <a:p>
            <a:r>
              <a:rPr lang="en-GB" altLang="ja-JP" sz="3000" dirty="0">
                <a:ea typeface="ＭＳ Ｐゴシック" pitchFamily="34" charset="-128"/>
              </a:rPr>
              <a:t>Chart 12 –</a:t>
            </a:r>
            <a:r>
              <a:rPr lang="en-GB" altLang="ja-JP" sz="3000" dirty="0">
                <a:solidFill>
                  <a:srgbClr val="0066CC"/>
                </a:solidFill>
                <a:ea typeface="ＭＳ Ｐゴシック" pitchFamily="34" charset="-128"/>
              </a:rPr>
              <a:t> </a:t>
            </a:r>
            <a:r>
              <a:rPr lang="en-GB" altLang="en-US" sz="3000" dirty="0">
                <a:solidFill>
                  <a:srgbClr val="0066CC"/>
                </a:solidFill>
              </a:rPr>
              <a:t>Additional Liquidity</a:t>
            </a:r>
          </a:p>
          <a:p>
            <a:r>
              <a:rPr lang="en-GB" altLang="en-US" sz="2100" dirty="0">
                <a:solidFill>
                  <a:srgbClr val="0066CC"/>
                </a:solidFill>
              </a:rPr>
              <a:t>Contributions collected for assessments for non-mandated periods</a:t>
            </a:r>
          </a:p>
          <a:p>
            <a:r>
              <a:rPr lang="en-GB" altLang="en-US" sz="2000" dirty="0"/>
              <a:t>Actual (US$ millions)</a:t>
            </a:r>
          </a:p>
          <a:p>
            <a:endParaRPr lang="en-GB" altLang="en-US" sz="2000" dirty="0"/>
          </a:p>
        </p:txBody>
      </p:sp>
      <p:sp>
        <p:nvSpPr>
          <p:cNvPr id="14"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graphicFrame>
        <p:nvGraphicFramePr>
          <p:cNvPr id="15" name="Chart 4">
            <a:extLst>
              <a:ext uri="{FF2B5EF4-FFF2-40B4-BE49-F238E27FC236}">
                <a16:creationId xmlns:a16="http://schemas.microsoft.com/office/drawing/2014/main" id="{D7DA0FDB-F20B-463B-9F9C-825106A5074C}"/>
              </a:ext>
            </a:extLst>
          </p:cNvPr>
          <p:cNvGraphicFramePr/>
          <p:nvPr>
            <p:extLst>
              <p:ext uri="{D42A27DB-BD31-4B8C-83A1-F6EECF244321}">
                <p14:modId xmlns:p14="http://schemas.microsoft.com/office/powerpoint/2010/main" val="3723107037"/>
              </p:ext>
            </p:extLst>
          </p:nvPr>
        </p:nvGraphicFramePr>
        <p:xfrm>
          <a:off x="222787" y="1794223"/>
          <a:ext cx="7110412" cy="398325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BE937D95-9830-4EC2-9034-DFF1D27C720C}"/>
              </a:ext>
            </a:extLst>
          </p:cNvPr>
          <p:cNvSpPr txBox="1"/>
          <p:nvPr/>
        </p:nvSpPr>
        <p:spPr>
          <a:xfrm>
            <a:off x="304799" y="6250686"/>
            <a:ext cx="7028399" cy="72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0" dirty="0">
                <a:solidFill>
                  <a:schemeClr val="tx1"/>
                </a:solidFill>
                <a:latin typeface="Calibri" panose="020F0502020204030204" pitchFamily="34" charset="0"/>
              </a:rPr>
              <a:t>Peacekeeping assessments in July 2019 </a:t>
            </a:r>
            <a:r>
              <a:rPr lang="en-GB" altLang="en-US" b="0" dirty="0">
                <a:latin typeface="Calibri" panose="020F0502020204030204" pitchFamily="34" charset="0"/>
              </a:rPr>
              <a:t>for non-mandated periods </a:t>
            </a:r>
            <a:r>
              <a:rPr lang="en-US" b="0" dirty="0">
                <a:solidFill>
                  <a:schemeClr val="tx1"/>
                </a:solidFill>
                <a:latin typeface="Calibri" panose="020F0502020204030204" pitchFamily="34" charset="0"/>
              </a:rPr>
              <a:t>– </a:t>
            </a:r>
            <a:r>
              <a:rPr lang="en-US" dirty="0">
                <a:solidFill>
                  <a:schemeClr val="tx1"/>
                </a:solidFill>
                <a:latin typeface="Calibri" panose="020F0502020204030204" pitchFamily="34" charset="0"/>
              </a:rPr>
              <a:t>$2.4 billion</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46083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495324"/>
            <a:ext cx="2133600" cy="495322"/>
          </a:xfrm>
          <a:prstGeom prst="rect">
            <a:avLst/>
          </a:prstGeom>
          <a:noFill/>
          <a:ln w="9525">
            <a:noFill/>
            <a:miter lim="800000"/>
            <a:headEnd/>
            <a:tailEnd/>
          </a:ln>
        </p:spPr>
        <p:txBody>
          <a:bodyPr/>
          <a:lstStyle/>
          <a:p>
            <a:pPr algn="r"/>
            <a:r>
              <a:rPr lang="en-GB" altLang="en-US" sz="1400" dirty="0"/>
              <a:t>13</a:t>
            </a:r>
          </a:p>
        </p:txBody>
      </p:sp>
      <p:sp>
        <p:nvSpPr>
          <p:cNvPr id="35842" name="Text Box 7"/>
          <p:cNvSpPr txBox="1">
            <a:spLocks noChangeArrowheads="1"/>
          </p:cNvSpPr>
          <p:nvPr/>
        </p:nvSpPr>
        <p:spPr bwMode="auto">
          <a:xfrm>
            <a:off x="1050925" y="6115481"/>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35844" name="Line 58"/>
          <p:cNvSpPr>
            <a:spLocks noChangeShapeType="1"/>
          </p:cNvSpPr>
          <p:nvPr/>
        </p:nvSpPr>
        <p:spPr bwMode="auto">
          <a:xfrm>
            <a:off x="76200" y="2273432"/>
            <a:ext cx="1487488" cy="0"/>
          </a:xfrm>
          <a:prstGeom prst="line">
            <a:avLst/>
          </a:prstGeom>
          <a:noFill/>
          <a:ln w="9525">
            <a:noFill/>
            <a:round/>
            <a:headEnd/>
            <a:tailEnd/>
          </a:ln>
        </p:spPr>
        <p:txBody>
          <a:bodyPr wrap="none"/>
          <a:lstStyle/>
          <a:p>
            <a:endParaRPr lang="en-US"/>
          </a:p>
        </p:txBody>
      </p:sp>
      <p:sp>
        <p:nvSpPr>
          <p:cNvPr id="35845"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35846" name="Line 6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35847"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35848" name="Line 62"/>
          <p:cNvSpPr>
            <a:spLocks noChangeShapeType="1"/>
          </p:cNvSpPr>
          <p:nvPr/>
        </p:nvSpPr>
        <p:spPr bwMode="auto">
          <a:xfrm>
            <a:off x="1563689" y="2273432"/>
            <a:ext cx="1558925" cy="0"/>
          </a:xfrm>
          <a:prstGeom prst="line">
            <a:avLst/>
          </a:prstGeom>
          <a:noFill/>
          <a:ln w="9525">
            <a:noFill/>
            <a:round/>
            <a:headEnd/>
            <a:tailEnd/>
          </a:ln>
        </p:spPr>
        <p:txBody>
          <a:bodyPr wrap="none"/>
          <a:lstStyle/>
          <a:p>
            <a:endParaRPr lang="en-US"/>
          </a:p>
        </p:txBody>
      </p:sp>
      <p:sp>
        <p:nvSpPr>
          <p:cNvPr id="35849"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35850" name="Line 64"/>
          <p:cNvSpPr>
            <a:spLocks noChangeShapeType="1"/>
          </p:cNvSpPr>
          <p:nvPr/>
        </p:nvSpPr>
        <p:spPr bwMode="auto">
          <a:xfrm>
            <a:off x="3122614" y="2273432"/>
            <a:ext cx="1558925" cy="0"/>
          </a:xfrm>
          <a:prstGeom prst="line">
            <a:avLst/>
          </a:prstGeom>
          <a:noFill/>
          <a:ln w="9525">
            <a:noFill/>
            <a:round/>
            <a:headEnd/>
            <a:tailEnd/>
          </a:ln>
        </p:spPr>
        <p:txBody>
          <a:bodyPr wrap="none"/>
          <a:lstStyle/>
          <a:p>
            <a:endParaRPr lang="en-US"/>
          </a:p>
        </p:txBody>
      </p:sp>
      <p:sp>
        <p:nvSpPr>
          <p:cNvPr id="35851"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35852" name="Line 66"/>
          <p:cNvSpPr>
            <a:spLocks noChangeShapeType="1"/>
          </p:cNvSpPr>
          <p:nvPr/>
        </p:nvSpPr>
        <p:spPr bwMode="auto">
          <a:xfrm>
            <a:off x="4648200" y="2194181"/>
            <a:ext cx="1557338" cy="0"/>
          </a:xfrm>
          <a:prstGeom prst="line">
            <a:avLst/>
          </a:prstGeom>
          <a:noFill/>
          <a:ln w="9525">
            <a:noFill/>
            <a:round/>
            <a:headEnd/>
            <a:tailEnd/>
          </a:ln>
        </p:spPr>
        <p:txBody>
          <a:bodyPr wrap="none"/>
          <a:lstStyle/>
          <a:p>
            <a:endParaRPr lang="en-US"/>
          </a:p>
        </p:txBody>
      </p:sp>
      <p:sp>
        <p:nvSpPr>
          <p:cNvPr id="35853"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35854" name="Line 68"/>
          <p:cNvSpPr>
            <a:spLocks noChangeShapeType="1"/>
          </p:cNvSpPr>
          <p:nvPr/>
        </p:nvSpPr>
        <p:spPr bwMode="auto">
          <a:xfrm>
            <a:off x="6238876" y="2273432"/>
            <a:ext cx="1609725" cy="0"/>
          </a:xfrm>
          <a:prstGeom prst="line">
            <a:avLst/>
          </a:prstGeom>
          <a:noFill/>
          <a:ln w="9525">
            <a:noFill/>
            <a:round/>
            <a:headEnd/>
            <a:tailEnd/>
          </a:ln>
        </p:spPr>
        <p:txBody>
          <a:bodyPr wrap="none"/>
          <a:lstStyle/>
          <a:p>
            <a:endParaRPr lang="en-US"/>
          </a:p>
        </p:txBody>
      </p:sp>
      <p:sp>
        <p:nvSpPr>
          <p:cNvPr id="35855"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35856" name="Text Box 77"/>
          <p:cNvSpPr txBox="1">
            <a:spLocks noChangeArrowheads="1"/>
          </p:cNvSpPr>
          <p:nvPr/>
        </p:nvSpPr>
        <p:spPr bwMode="auto">
          <a:xfrm>
            <a:off x="240510" y="83757"/>
            <a:ext cx="6890669" cy="1200329"/>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13 -</a:t>
            </a:r>
            <a:r>
              <a:rPr lang="en-GB" altLang="ja-JP" sz="3200" dirty="0">
                <a:solidFill>
                  <a:srgbClr val="0066CC"/>
                </a:solidFill>
                <a:ea typeface="ＭＳ Ｐゴシック" pitchFamily="34" charset="-128"/>
              </a:rPr>
              <a:t> </a:t>
            </a:r>
            <a:r>
              <a:rPr lang="en-GB" altLang="en-US" sz="3200" dirty="0">
                <a:solidFill>
                  <a:srgbClr val="0066CC"/>
                </a:solidFill>
              </a:rPr>
              <a:t>Peacekeeping Assessments</a:t>
            </a:r>
            <a:r>
              <a:rPr lang="en-GB" altLang="en-US" sz="3200" dirty="0"/>
              <a:t> </a:t>
            </a:r>
            <a:br>
              <a:rPr lang="en-GB" altLang="en-US" sz="3600" dirty="0"/>
            </a:br>
            <a:r>
              <a:rPr lang="en-GB" altLang="en-US" sz="2000" dirty="0"/>
              <a:t>Paid in full for peacekeeping 2019/20 fiscal year for all missions: </a:t>
            </a:r>
          </a:p>
          <a:p>
            <a:r>
              <a:rPr lang="en-GB" altLang="en-US" sz="2000" dirty="0"/>
              <a:t>	   10 Member States* </a:t>
            </a:r>
          </a:p>
        </p:txBody>
      </p:sp>
      <p:pic>
        <p:nvPicPr>
          <p:cNvPr id="35857" name="Picture 4"/>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35858" name="Rectangle 48"/>
          <p:cNvSpPr>
            <a:spLocks/>
          </p:cNvSpPr>
          <p:nvPr/>
        </p:nvSpPr>
        <p:spPr bwMode="auto">
          <a:xfrm>
            <a:off x="7543800" y="209687"/>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35859" name="Text Box 6"/>
          <p:cNvSpPr txBox="1">
            <a:spLocks noChangeArrowheads="1"/>
          </p:cNvSpPr>
          <p:nvPr/>
        </p:nvSpPr>
        <p:spPr bwMode="auto">
          <a:xfrm>
            <a:off x="7573962" y="1505779"/>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grpSp>
        <p:nvGrpSpPr>
          <p:cNvPr id="35860" name="Group 37"/>
          <p:cNvGrpSpPr>
            <a:grpSpLocks/>
          </p:cNvGrpSpPr>
          <p:nvPr/>
        </p:nvGrpSpPr>
        <p:grpSpPr bwMode="auto">
          <a:xfrm>
            <a:off x="7686676" y="2153701"/>
            <a:ext cx="1162050" cy="630710"/>
            <a:chOff x="7658100" y="2106614"/>
            <a:chExt cx="1162050" cy="606425"/>
          </a:xfrm>
        </p:grpSpPr>
        <p:grpSp>
          <p:nvGrpSpPr>
            <p:cNvPr id="35866" name="Group 58"/>
            <p:cNvGrpSpPr>
              <a:grpSpLocks/>
            </p:cNvGrpSpPr>
            <p:nvPr/>
          </p:nvGrpSpPr>
          <p:grpSpPr bwMode="auto">
            <a:xfrm>
              <a:off x="7667625" y="2106614"/>
              <a:ext cx="1152525" cy="606425"/>
              <a:chOff x="4830" y="1327"/>
              <a:chExt cx="726" cy="382"/>
            </a:xfrm>
          </p:grpSpPr>
          <p:sp>
            <p:nvSpPr>
              <p:cNvPr id="35868"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35869"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0066CC"/>
                    </a:solidFill>
                  </a:rPr>
                  <a:t>Peacekeeping</a:t>
                </a:r>
              </a:p>
            </p:txBody>
          </p:sp>
          <p:sp>
            <p:nvSpPr>
              <p:cNvPr id="35870"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dirty="0">
                    <a:solidFill>
                      <a:srgbClr val="B2B2B2"/>
                    </a:solidFill>
                  </a:rPr>
                  <a:t>Tribunals</a:t>
                </a:r>
              </a:p>
            </p:txBody>
          </p:sp>
        </p:grpSp>
        <p:sp>
          <p:nvSpPr>
            <p:cNvPr id="35867"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pic>
        <p:nvPicPr>
          <p:cNvPr id="35861" name="Picture 30"/>
          <p:cNvPicPr>
            <a:picLocks noChangeAspect="1" noChangeArrowheads="1"/>
          </p:cNvPicPr>
          <p:nvPr/>
        </p:nvPicPr>
        <p:blipFill>
          <a:blip r:embed="rId3"/>
          <a:srcRect/>
          <a:stretch>
            <a:fillRect/>
          </a:stretch>
        </p:blipFill>
        <p:spPr bwMode="auto">
          <a:xfrm>
            <a:off x="137701" y="986941"/>
            <a:ext cx="1323178" cy="1256899"/>
          </a:xfrm>
          <a:prstGeom prst="rect">
            <a:avLst/>
          </a:prstGeom>
          <a:noFill/>
          <a:ln w="9525">
            <a:noFill/>
            <a:miter lim="800000"/>
            <a:headEnd/>
            <a:tailEnd/>
          </a:ln>
        </p:spPr>
      </p:pic>
      <p:sp>
        <p:nvSpPr>
          <p:cNvPr id="35864" name="Rectangle 57"/>
          <p:cNvSpPr>
            <a:spLocks noChangeArrowheads="1"/>
          </p:cNvSpPr>
          <p:nvPr/>
        </p:nvSpPr>
        <p:spPr bwMode="auto">
          <a:xfrm>
            <a:off x="5334000" y="1664282"/>
            <a:ext cx="2590800" cy="5230601"/>
          </a:xfrm>
          <a:prstGeom prst="rect">
            <a:avLst/>
          </a:prstGeom>
          <a:noFill/>
          <a:ln w="9525">
            <a:noFill/>
            <a:miter lim="800000"/>
            <a:headEnd/>
            <a:tailEnd/>
          </a:ln>
        </p:spPr>
        <p:txBody>
          <a:bodyPr lIns="101870" tIns="50935" rIns="101870" bIns="50935"/>
          <a:lstStyle/>
          <a:p>
            <a:pPr>
              <a:spcBef>
                <a:spcPct val="20000"/>
              </a:spcBef>
            </a:pPr>
            <a:endParaRPr lang="en-US" altLang="en-US" sz="1600">
              <a:solidFill>
                <a:schemeClr val="folHlink"/>
              </a:solidFill>
              <a:latin typeface="Arial" charset="0"/>
            </a:endParaRPr>
          </a:p>
        </p:txBody>
      </p:sp>
      <p:sp>
        <p:nvSpPr>
          <p:cNvPr id="35865" name="Rectangle 252"/>
          <p:cNvSpPr>
            <a:spLocks noChangeArrowheads="1"/>
          </p:cNvSpPr>
          <p:nvPr/>
        </p:nvSpPr>
        <p:spPr bwMode="auto">
          <a:xfrm>
            <a:off x="4876800" y="3145199"/>
            <a:ext cx="2362200" cy="3328564"/>
          </a:xfrm>
          <a:prstGeom prst="rect">
            <a:avLst/>
          </a:prstGeom>
          <a:noFill/>
          <a:ln w="9525">
            <a:noFill/>
            <a:miter lim="800000"/>
            <a:headEnd/>
            <a:tailEnd/>
          </a:ln>
        </p:spPr>
        <p:txBody>
          <a:bodyPr lIns="97234" tIns="48617" rIns="97234" bIns="48617"/>
          <a:lstStyle/>
          <a:p>
            <a:pPr marL="365125" indent="-365125" defTabSz="973138">
              <a:lnSpc>
                <a:spcPct val="80000"/>
              </a:lnSpc>
              <a:spcBef>
                <a:spcPct val="20000"/>
              </a:spcBef>
            </a:pPr>
            <a:endParaRPr lang="en-US" altLang="en-US" sz="1600" b="1"/>
          </a:p>
        </p:txBody>
      </p:sp>
      <p:sp>
        <p:nvSpPr>
          <p:cNvPr id="35" name="Text Box 7"/>
          <p:cNvSpPr txBox="1">
            <a:spLocks noChangeArrowheads="1"/>
          </p:cNvSpPr>
          <p:nvPr/>
        </p:nvSpPr>
        <p:spPr bwMode="auto">
          <a:xfrm>
            <a:off x="-1039014" y="8244586"/>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36" name="Line 58"/>
          <p:cNvSpPr>
            <a:spLocks noChangeShapeType="1"/>
          </p:cNvSpPr>
          <p:nvPr/>
        </p:nvSpPr>
        <p:spPr bwMode="auto">
          <a:xfrm>
            <a:off x="-599282" y="5047713"/>
            <a:ext cx="1410492" cy="44676"/>
          </a:xfrm>
          <a:prstGeom prst="line">
            <a:avLst/>
          </a:prstGeom>
          <a:noFill/>
          <a:ln w="9525">
            <a:noFill/>
            <a:round/>
            <a:headEnd/>
            <a:tailEnd/>
          </a:ln>
        </p:spPr>
        <p:txBody>
          <a:bodyPr wrap="none"/>
          <a:lstStyle/>
          <a:p>
            <a:endParaRPr lang="en-US"/>
          </a:p>
        </p:txBody>
      </p:sp>
      <p:sp>
        <p:nvSpPr>
          <p:cNvPr id="37" name="Line 62"/>
          <p:cNvSpPr>
            <a:spLocks noChangeShapeType="1"/>
          </p:cNvSpPr>
          <p:nvPr/>
        </p:nvSpPr>
        <p:spPr bwMode="auto">
          <a:xfrm>
            <a:off x="811211" y="5092389"/>
            <a:ext cx="1558925" cy="0"/>
          </a:xfrm>
          <a:prstGeom prst="line">
            <a:avLst/>
          </a:prstGeom>
          <a:noFill/>
          <a:ln w="9525">
            <a:noFill/>
            <a:round/>
            <a:headEnd/>
            <a:tailEnd/>
          </a:ln>
        </p:spPr>
        <p:txBody>
          <a:bodyPr wrap="none"/>
          <a:lstStyle/>
          <a:p>
            <a:endParaRPr lang="en-US"/>
          </a:p>
        </p:txBody>
      </p:sp>
      <p:sp>
        <p:nvSpPr>
          <p:cNvPr id="38" name="Line 64"/>
          <p:cNvSpPr>
            <a:spLocks noChangeShapeType="1"/>
          </p:cNvSpPr>
          <p:nvPr/>
        </p:nvSpPr>
        <p:spPr bwMode="auto">
          <a:xfrm>
            <a:off x="2370136" y="5092389"/>
            <a:ext cx="1558925" cy="0"/>
          </a:xfrm>
          <a:prstGeom prst="line">
            <a:avLst/>
          </a:prstGeom>
          <a:noFill/>
          <a:ln w="9525">
            <a:noFill/>
            <a:round/>
            <a:headEnd/>
            <a:tailEnd/>
          </a:ln>
        </p:spPr>
        <p:txBody>
          <a:bodyPr wrap="none"/>
          <a:lstStyle/>
          <a:p>
            <a:endParaRPr lang="en-US"/>
          </a:p>
        </p:txBody>
      </p:sp>
      <p:sp>
        <p:nvSpPr>
          <p:cNvPr id="39" name="Line 66"/>
          <p:cNvSpPr>
            <a:spLocks noChangeShapeType="1"/>
          </p:cNvSpPr>
          <p:nvPr/>
        </p:nvSpPr>
        <p:spPr bwMode="auto">
          <a:xfrm>
            <a:off x="3929061" y="5092389"/>
            <a:ext cx="1557337" cy="0"/>
          </a:xfrm>
          <a:prstGeom prst="line">
            <a:avLst/>
          </a:prstGeom>
          <a:noFill/>
          <a:ln w="9525">
            <a:noFill/>
            <a:round/>
            <a:headEnd/>
            <a:tailEnd/>
          </a:ln>
        </p:spPr>
        <p:txBody>
          <a:bodyPr wrap="none"/>
          <a:lstStyle/>
          <a:p>
            <a:endParaRPr lang="en-US"/>
          </a:p>
        </p:txBody>
      </p:sp>
      <p:sp>
        <p:nvSpPr>
          <p:cNvPr id="40" name="Line 68"/>
          <p:cNvSpPr>
            <a:spLocks noChangeShapeType="1"/>
          </p:cNvSpPr>
          <p:nvPr/>
        </p:nvSpPr>
        <p:spPr bwMode="auto">
          <a:xfrm>
            <a:off x="4575965" y="5037044"/>
            <a:ext cx="1609725" cy="0"/>
          </a:xfrm>
          <a:prstGeom prst="line">
            <a:avLst/>
          </a:prstGeom>
          <a:noFill/>
          <a:ln w="9525">
            <a:noFill/>
            <a:round/>
            <a:headEnd/>
            <a:tailEnd/>
          </a:ln>
        </p:spPr>
        <p:txBody>
          <a:bodyPr wrap="none"/>
          <a:lstStyle/>
          <a:p>
            <a:endParaRPr lang="en-US"/>
          </a:p>
        </p:txBody>
      </p:sp>
      <p:sp>
        <p:nvSpPr>
          <p:cNvPr id="44" name="Rectangle 251"/>
          <p:cNvSpPr>
            <a:spLocks noChangeArrowheads="1"/>
          </p:cNvSpPr>
          <p:nvPr/>
        </p:nvSpPr>
        <p:spPr bwMode="auto">
          <a:xfrm>
            <a:off x="4571299" y="2069140"/>
            <a:ext cx="2218394" cy="3166415"/>
          </a:xfrm>
          <a:prstGeom prst="rect">
            <a:avLst/>
          </a:prstGeom>
          <a:noFill/>
          <a:ln w="9525">
            <a:noFill/>
            <a:miter lim="800000"/>
            <a:headEnd/>
            <a:tailEnd/>
          </a:ln>
        </p:spPr>
        <p:txBody>
          <a:bodyPr lIns="97234" tIns="48617" rIns="97234" bIns="48617"/>
          <a:lstStyle/>
          <a:p>
            <a:pPr fontAlgn="b"/>
            <a:r>
              <a:rPr lang="en-US" sz="1800" b="1" dirty="0"/>
              <a:t>Netherlands</a:t>
            </a:r>
          </a:p>
          <a:p>
            <a:pPr fontAlgn="b"/>
            <a:r>
              <a:rPr lang="en-US" sz="1800" b="1" dirty="0"/>
              <a:t>New Zealand</a:t>
            </a:r>
          </a:p>
          <a:p>
            <a:pPr fontAlgn="b"/>
            <a:r>
              <a:rPr lang="en-US" sz="1800" b="1" dirty="0"/>
              <a:t>Singapore</a:t>
            </a:r>
          </a:p>
          <a:p>
            <a:pPr fontAlgn="b"/>
            <a:r>
              <a:rPr lang="en-US" sz="1800" b="1" dirty="0"/>
              <a:t>Slovenia</a:t>
            </a:r>
          </a:p>
          <a:p>
            <a:pPr fontAlgn="b"/>
            <a:r>
              <a:rPr lang="en-US" sz="1800" b="1" dirty="0"/>
              <a:t>Zambia</a:t>
            </a:r>
          </a:p>
          <a:p>
            <a:pPr marL="365125" indent="-365125" defTabSz="973138">
              <a:lnSpc>
                <a:spcPct val="80000"/>
              </a:lnSpc>
              <a:spcBef>
                <a:spcPct val="20000"/>
              </a:spcBef>
            </a:pPr>
            <a:endParaRPr lang="en-US" altLang="en-US" sz="1600" b="1" dirty="0"/>
          </a:p>
        </p:txBody>
      </p:sp>
      <p:sp>
        <p:nvSpPr>
          <p:cNvPr id="2" name="Rectangle 1">
            <a:extLst>
              <a:ext uri="{FF2B5EF4-FFF2-40B4-BE49-F238E27FC236}">
                <a16:creationId xmlns:a16="http://schemas.microsoft.com/office/drawing/2014/main" id="{EB1E1F91-D43F-4C88-AE48-017A3CE77CB1}"/>
              </a:ext>
            </a:extLst>
          </p:cNvPr>
          <p:cNvSpPr/>
          <p:nvPr/>
        </p:nvSpPr>
        <p:spPr>
          <a:xfrm>
            <a:off x="2033935" y="2088991"/>
            <a:ext cx="2294813" cy="1477328"/>
          </a:xfrm>
          <a:prstGeom prst="rect">
            <a:avLst/>
          </a:prstGeom>
        </p:spPr>
        <p:txBody>
          <a:bodyPr wrap="square">
            <a:spAutoFit/>
          </a:bodyPr>
          <a:lstStyle/>
          <a:p>
            <a:r>
              <a:rPr lang="en-US" sz="1800" b="1" dirty="0"/>
              <a:t>Armenia</a:t>
            </a:r>
          </a:p>
          <a:p>
            <a:r>
              <a:rPr lang="en-US" sz="1800" b="1" dirty="0"/>
              <a:t>Denmark</a:t>
            </a:r>
          </a:p>
          <a:p>
            <a:r>
              <a:rPr lang="en-US" sz="1800" b="1" dirty="0"/>
              <a:t>Estonia</a:t>
            </a:r>
          </a:p>
          <a:p>
            <a:r>
              <a:rPr lang="en-US" sz="1800" b="1" dirty="0"/>
              <a:t>Guyana</a:t>
            </a:r>
          </a:p>
          <a:p>
            <a:r>
              <a:rPr lang="en-US" sz="1800" b="1" dirty="0"/>
              <a:t>Malawi</a:t>
            </a:r>
          </a:p>
        </p:txBody>
      </p:sp>
      <p:sp>
        <p:nvSpPr>
          <p:cNvPr id="41" name="Text Box 46">
            <a:extLst>
              <a:ext uri="{FF2B5EF4-FFF2-40B4-BE49-F238E27FC236}">
                <a16:creationId xmlns:a16="http://schemas.microsoft.com/office/drawing/2014/main" id="{4BDFB5F8-95F9-48C6-89B2-B00945666E72}"/>
              </a:ext>
            </a:extLst>
          </p:cNvPr>
          <p:cNvSpPr txBox="1">
            <a:spLocks noChangeArrowheads="1"/>
          </p:cNvSpPr>
          <p:nvPr/>
        </p:nvSpPr>
        <p:spPr bwMode="auto">
          <a:xfrm>
            <a:off x="314325" y="5081721"/>
            <a:ext cx="7065961" cy="1815882"/>
          </a:xfrm>
          <a:prstGeom prst="rect">
            <a:avLst/>
          </a:prstGeom>
          <a:noFill/>
          <a:ln w="9525">
            <a:noFill/>
            <a:miter lim="800000"/>
            <a:headEnd/>
            <a:tailEnd/>
          </a:ln>
        </p:spPr>
        <p:txBody>
          <a:bodyPr wrap="square">
            <a:spAutoFit/>
          </a:bodyPr>
          <a:lstStyle/>
          <a:p>
            <a:r>
              <a:rPr lang="en-US" altLang="en-US" sz="1154" dirty="0"/>
              <a:t>*</a:t>
            </a:r>
            <a:r>
              <a:rPr lang="en-GB" sz="1400" dirty="0"/>
              <a:t>As requested by the General Assembly in its resolution 73/307 relating to the Secretary-General’s report A/73/809 on “Improving the financial situation of the United Nations”, the Secretary-General issued assessment letters for peacekeeping operations for the full budget period approved by the General Assembly, including the estimated budget for the period for which the mandate has not yet been approved by the Security Council with the understanding that this amount is considered due within 30 days of the effective date of the extension of a peacekeeping operation’s mandate.</a:t>
            </a:r>
          </a:p>
          <a:p>
            <a:endParaRPr lang="en-US" altLang="en-US" sz="1400" dirty="0">
              <a:highlight>
                <a:srgbClr val="FFFF00"/>
              </a:highlight>
            </a:endParaRPr>
          </a:p>
        </p:txBody>
      </p:sp>
      <p:sp>
        <p:nvSpPr>
          <p:cNvPr id="3" name="Rectangle 2">
            <a:extLst>
              <a:ext uri="{FF2B5EF4-FFF2-40B4-BE49-F238E27FC236}">
                <a16:creationId xmlns:a16="http://schemas.microsoft.com/office/drawing/2014/main" id="{48328BA5-A025-A14C-874F-4937F8A21F72}"/>
              </a:ext>
            </a:extLst>
          </p:cNvPr>
          <p:cNvSpPr/>
          <p:nvPr/>
        </p:nvSpPr>
        <p:spPr>
          <a:xfrm>
            <a:off x="342900" y="4125928"/>
            <a:ext cx="6890668" cy="587789"/>
          </a:xfrm>
          <a:prstGeom prst="rect">
            <a:avLst/>
          </a:prstGeom>
        </p:spPr>
        <p:txBody>
          <a:bodyPr wrap="square">
            <a:spAutoFit/>
          </a:bodyPr>
          <a:lstStyle/>
          <a:p>
            <a:r>
              <a:rPr lang="en-US" altLang="en-US" sz="1600" b="1" dirty="0"/>
              <a:t>Canada</a:t>
            </a:r>
            <a:r>
              <a:rPr lang="en-US" altLang="en-US" sz="1600" dirty="0"/>
              <a:t> paid in full for 12 of 13 peacekeeping missions for the 2019/20 fiscal period</a:t>
            </a:r>
          </a:p>
        </p:txBody>
      </p:sp>
    </p:spTree>
    <p:extLst>
      <p:ext uri="{BB962C8B-B14F-4D97-AF65-F5344CB8AC3E}">
        <p14:creationId xmlns:p14="http://schemas.microsoft.com/office/powerpoint/2010/main" val="322300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7"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17518" name="Line 6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17519"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17521"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17523"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17525"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17527"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17530"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17531" name="Line 6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17532"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17534"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17536"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17538"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17540"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17544"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17545" name="Line 6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17546"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17548"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17550"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17552"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17554"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54"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55"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56"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57"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58"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59"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60"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61"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62"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63"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64"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65"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67"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68"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69"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70"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71"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72"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pic>
        <p:nvPicPr>
          <p:cNvPr id="74" name="Picture 4"/>
          <p:cNvPicPr>
            <a:picLocks noChangeAspect="1" noChangeArrowheads="1"/>
          </p:cNvPicPr>
          <p:nvPr/>
        </p:nvPicPr>
        <p:blipFill>
          <a:blip r:embed="rId3"/>
          <a:srcRect/>
          <a:stretch>
            <a:fillRect/>
          </a:stretch>
        </p:blipFill>
        <p:spPr bwMode="auto">
          <a:xfrm>
            <a:off x="7772400" y="396258"/>
            <a:ext cx="1066800" cy="998900"/>
          </a:xfrm>
          <a:prstGeom prst="rect">
            <a:avLst/>
          </a:prstGeom>
          <a:noFill/>
          <a:ln w="9525">
            <a:noFill/>
            <a:miter lim="800000"/>
            <a:headEnd/>
            <a:tailEnd/>
          </a:ln>
        </p:spPr>
      </p:pic>
      <p:sp>
        <p:nvSpPr>
          <p:cNvPr id="75" name="Rectangle 48"/>
          <p:cNvSpPr>
            <a:spLocks/>
          </p:cNvSpPr>
          <p:nvPr/>
        </p:nvSpPr>
        <p:spPr bwMode="auto">
          <a:xfrm>
            <a:off x="7620000" y="237755"/>
            <a:ext cx="76200" cy="6764449"/>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76"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grpSp>
        <p:nvGrpSpPr>
          <p:cNvPr id="77" name="Group 37"/>
          <p:cNvGrpSpPr>
            <a:grpSpLocks/>
          </p:cNvGrpSpPr>
          <p:nvPr/>
        </p:nvGrpSpPr>
        <p:grpSpPr bwMode="auto">
          <a:xfrm>
            <a:off x="7712076" y="2219043"/>
            <a:ext cx="1162050" cy="630711"/>
            <a:chOff x="7658100" y="2106614"/>
            <a:chExt cx="1162050" cy="606425"/>
          </a:xfrm>
        </p:grpSpPr>
        <p:grpSp>
          <p:nvGrpSpPr>
            <p:cNvPr id="78" name="Group 58"/>
            <p:cNvGrpSpPr>
              <a:grpSpLocks/>
            </p:cNvGrpSpPr>
            <p:nvPr/>
          </p:nvGrpSpPr>
          <p:grpSpPr bwMode="auto">
            <a:xfrm>
              <a:off x="7667625" y="2106614"/>
              <a:ext cx="1152525" cy="606425"/>
              <a:chOff x="4830" y="1327"/>
              <a:chExt cx="726" cy="382"/>
            </a:xfrm>
          </p:grpSpPr>
          <p:sp>
            <p:nvSpPr>
              <p:cNvPr id="80"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Regular budget</a:t>
                </a:r>
              </a:p>
            </p:txBody>
          </p:sp>
          <p:sp>
            <p:nvSpPr>
              <p:cNvPr id="81"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ja-JP" sz="1200" b="1">
                    <a:solidFill>
                      <a:srgbClr val="0066CC"/>
                    </a:solidFill>
                    <a:ea typeface="ＭＳ Ｐゴシック" charset="-128"/>
                  </a:rPr>
                  <a:t>Peacekeeping</a:t>
                </a:r>
              </a:p>
            </p:txBody>
          </p:sp>
          <p:sp>
            <p:nvSpPr>
              <p:cNvPr id="82"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79"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85"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86"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87"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88"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89"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90"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91"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92"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93"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94"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95"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96"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98"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99"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00"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01"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02"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03"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pic>
        <p:nvPicPr>
          <p:cNvPr id="105" name="Picture 4"/>
          <p:cNvPicPr>
            <a:picLocks noChangeAspect="1" noChangeArrowheads="1"/>
          </p:cNvPicPr>
          <p:nvPr/>
        </p:nvPicPr>
        <p:blipFill>
          <a:blip r:embed="rId3"/>
          <a:srcRect/>
          <a:stretch>
            <a:fillRect/>
          </a:stretch>
        </p:blipFill>
        <p:spPr bwMode="auto">
          <a:xfrm>
            <a:off x="7772400" y="396258"/>
            <a:ext cx="1066800" cy="998900"/>
          </a:xfrm>
          <a:prstGeom prst="rect">
            <a:avLst/>
          </a:prstGeom>
          <a:noFill/>
          <a:ln w="9525">
            <a:noFill/>
            <a:miter lim="800000"/>
            <a:headEnd/>
            <a:tailEnd/>
          </a:ln>
        </p:spPr>
      </p:pic>
      <p:sp>
        <p:nvSpPr>
          <p:cNvPr id="106" name="Rectangle 48"/>
          <p:cNvSpPr>
            <a:spLocks/>
          </p:cNvSpPr>
          <p:nvPr/>
        </p:nvSpPr>
        <p:spPr bwMode="auto">
          <a:xfrm>
            <a:off x="7620000" y="237755"/>
            <a:ext cx="76200" cy="6764449"/>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107"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grpSp>
        <p:nvGrpSpPr>
          <p:cNvPr id="108" name="Group 37"/>
          <p:cNvGrpSpPr>
            <a:grpSpLocks/>
          </p:cNvGrpSpPr>
          <p:nvPr/>
        </p:nvGrpSpPr>
        <p:grpSpPr bwMode="auto">
          <a:xfrm>
            <a:off x="7712076" y="2219043"/>
            <a:ext cx="1162050" cy="630711"/>
            <a:chOff x="7658100" y="2106614"/>
            <a:chExt cx="1162050" cy="606425"/>
          </a:xfrm>
        </p:grpSpPr>
        <p:grpSp>
          <p:nvGrpSpPr>
            <p:cNvPr id="109" name="Group 58"/>
            <p:cNvGrpSpPr>
              <a:grpSpLocks/>
            </p:cNvGrpSpPr>
            <p:nvPr/>
          </p:nvGrpSpPr>
          <p:grpSpPr bwMode="auto">
            <a:xfrm>
              <a:off x="7667625" y="2106614"/>
              <a:ext cx="1152525" cy="606425"/>
              <a:chOff x="4830" y="1327"/>
              <a:chExt cx="726" cy="382"/>
            </a:xfrm>
          </p:grpSpPr>
          <p:sp>
            <p:nvSpPr>
              <p:cNvPr id="111"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Regular budget</a:t>
                </a:r>
              </a:p>
            </p:txBody>
          </p:sp>
          <p:sp>
            <p:nvSpPr>
              <p:cNvPr id="112"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ja-JP" sz="1200" b="1">
                    <a:solidFill>
                      <a:srgbClr val="0066CC"/>
                    </a:solidFill>
                    <a:ea typeface="ＭＳ Ｐゴシック" charset="-128"/>
                  </a:rPr>
                  <a:t>Peacekeeping</a:t>
                </a:r>
              </a:p>
            </p:txBody>
          </p:sp>
          <p:sp>
            <p:nvSpPr>
              <p:cNvPr id="113"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110"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116"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17"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18"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19"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20"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21"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22"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23"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24"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25"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26"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27"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28" name="Rectangle 6"/>
          <p:cNvSpPr txBox="1">
            <a:spLocks noGrp="1" noChangeArrowheads="1"/>
          </p:cNvSpPr>
          <p:nvPr/>
        </p:nvSpPr>
        <p:spPr bwMode="auto">
          <a:xfrm>
            <a:off x="6553200" y="6495324"/>
            <a:ext cx="2133600" cy="495322"/>
          </a:xfrm>
          <a:prstGeom prst="rect">
            <a:avLst/>
          </a:prstGeom>
          <a:noFill/>
          <a:ln w="9525">
            <a:noFill/>
            <a:miter lim="800000"/>
            <a:headEnd/>
            <a:tailEnd/>
          </a:ln>
        </p:spPr>
        <p:txBody>
          <a:bodyPr/>
          <a:lstStyle/>
          <a:p>
            <a:pPr algn="r"/>
            <a:r>
              <a:rPr lang="en-GB" altLang="ja-JP" sz="1400" dirty="0">
                <a:ea typeface="ＭＳ Ｐゴシック" charset="-128"/>
              </a:rPr>
              <a:t>14</a:t>
            </a:r>
          </a:p>
        </p:txBody>
      </p:sp>
      <p:sp>
        <p:nvSpPr>
          <p:cNvPr id="129"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30"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31"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32"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33"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34"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pic>
        <p:nvPicPr>
          <p:cNvPr id="136" name="Picture 4"/>
          <p:cNvPicPr>
            <a:picLocks noChangeAspect="1" noChangeArrowheads="1"/>
          </p:cNvPicPr>
          <p:nvPr/>
        </p:nvPicPr>
        <p:blipFill>
          <a:blip r:embed="rId3"/>
          <a:srcRect/>
          <a:stretch>
            <a:fillRect/>
          </a:stretch>
        </p:blipFill>
        <p:spPr bwMode="auto">
          <a:xfrm>
            <a:off x="7772400" y="396258"/>
            <a:ext cx="1066800" cy="998900"/>
          </a:xfrm>
          <a:prstGeom prst="rect">
            <a:avLst/>
          </a:prstGeom>
          <a:noFill/>
          <a:ln w="9525">
            <a:noFill/>
            <a:miter lim="800000"/>
            <a:headEnd/>
            <a:tailEnd/>
          </a:ln>
        </p:spPr>
      </p:pic>
      <p:sp>
        <p:nvSpPr>
          <p:cNvPr id="137" name="Rectangle 48"/>
          <p:cNvSpPr>
            <a:spLocks/>
          </p:cNvSpPr>
          <p:nvPr/>
        </p:nvSpPr>
        <p:spPr bwMode="auto">
          <a:xfrm>
            <a:off x="7620000" y="237755"/>
            <a:ext cx="76200" cy="6764449"/>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138"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sp>
        <p:nvSpPr>
          <p:cNvPr id="147"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48"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49"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50"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51"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52"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53"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54"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55"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56"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57"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58"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59"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60"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61"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62"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63"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64"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65" name="Text Box 77"/>
          <p:cNvSpPr txBox="1">
            <a:spLocks noChangeArrowheads="1"/>
          </p:cNvSpPr>
          <p:nvPr/>
        </p:nvSpPr>
        <p:spPr bwMode="auto">
          <a:xfrm>
            <a:off x="122396" y="178398"/>
            <a:ext cx="7315200" cy="1123384"/>
          </a:xfrm>
          <a:prstGeom prst="rect">
            <a:avLst/>
          </a:prstGeom>
          <a:noFill/>
          <a:ln w="9525">
            <a:noFill/>
            <a:miter lim="800000"/>
            <a:headEnd/>
            <a:tailEnd/>
          </a:ln>
        </p:spPr>
        <p:txBody>
          <a:bodyPr>
            <a:spAutoFit/>
          </a:bodyPr>
          <a:lstStyle/>
          <a:p>
            <a:r>
              <a:rPr lang="en-GB" altLang="ja-JP" sz="3200" dirty="0">
                <a:ea typeface="ＭＳ Ｐゴシック" pitchFamily="34" charset="-128"/>
              </a:rPr>
              <a:t>Chart 14 -</a:t>
            </a:r>
            <a:r>
              <a:rPr lang="en-GB" altLang="ja-JP" sz="3200" dirty="0">
                <a:solidFill>
                  <a:srgbClr val="0066CC"/>
                </a:solidFill>
                <a:ea typeface="ＭＳ Ｐゴシック" pitchFamily="34" charset="-128"/>
              </a:rPr>
              <a:t> </a:t>
            </a:r>
            <a:r>
              <a:rPr lang="en-GB" altLang="ja-JP" sz="3200" dirty="0">
                <a:solidFill>
                  <a:srgbClr val="0066CC"/>
                </a:solidFill>
                <a:ea typeface="ＭＳ Ｐゴシック" charset="-128"/>
              </a:rPr>
              <a:t>Peacekeeping Cash Position</a:t>
            </a:r>
            <a:endParaRPr lang="en-GB" altLang="ja-JP" sz="3200" dirty="0">
              <a:ea typeface="ＭＳ Ｐゴシック" charset="-128"/>
            </a:endParaRPr>
          </a:p>
          <a:p>
            <a:r>
              <a:rPr lang="en-US" altLang="ja-JP" sz="2000" dirty="0">
                <a:ea typeface="ＭＳ Ｐゴシック" charset="-128"/>
              </a:rPr>
              <a:t>Actual Figures for Peacekeeping for 2017-2019</a:t>
            </a:r>
          </a:p>
          <a:p>
            <a:r>
              <a:rPr lang="en-GB" altLang="ja-JP" dirty="0">
                <a:ea typeface="ＭＳ Ｐゴシック" charset="-128"/>
              </a:rPr>
              <a:t>(US$ millions)</a:t>
            </a:r>
            <a:endParaRPr lang="en-GB" altLang="ja-JP" sz="2000" dirty="0">
              <a:ea typeface="ＭＳ Ｐゴシック" charset="-128"/>
            </a:endParaRPr>
          </a:p>
        </p:txBody>
      </p:sp>
      <p:sp>
        <p:nvSpPr>
          <p:cNvPr id="166" name="Rectangle 48"/>
          <p:cNvSpPr>
            <a:spLocks/>
          </p:cNvSpPr>
          <p:nvPr/>
        </p:nvSpPr>
        <p:spPr bwMode="auto">
          <a:xfrm>
            <a:off x="7620000" y="237755"/>
            <a:ext cx="76200" cy="6764449"/>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135" name="Text Box 7">
            <a:extLst>
              <a:ext uri="{FF2B5EF4-FFF2-40B4-BE49-F238E27FC236}">
                <a16:creationId xmlns:a16="http://schemas.microsoft.com/office/drawing/2014/main" id="{68834DF7-35C0-46CD-B39F-CDF31536661D}"/>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45" name="Line 58">
            <a:extLst>
              <a:ext uri="{FF2B5EF4-FFF2-40B4-BE49-F238E27FC236}">
                <a16:creationId xmlns:a16="http://schemas.microsoft.com/office/drawing/2014/main" id="{8E76BB7D-21C7-4CD0-AAC0-244B019885DA}"/>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46" name="Line 62">
            <a:extLst>
              <a:ext uri="{FF2B5EF4-FFF2-40B4-BE49-F238E27FC236}">
                <a16:creationId xmlns:a16="http://schemas.microsoft.com/office/drawing/2014/main" id="{E6B48894-4252-4E4F-A739-54E7C90CC1B8}"/>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68" name="Line 64">
            <a:extLst>
              <a:ext uri="{FF2B5EF4-FFF2-40B4-BE49-F238E27FC236}">
                <a16:creationId xmlns:a16="http://schemas.microsoft.com/office/drawing/2014/main" id="{B0AE3A43-C702-49C1-A9BC-0C125D4B298C}"/>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69" name="Line 66">
            <a:extLst>
              <a:ext uri="{FF2B5EF4-FFF2-40B4-BE49-F238E27FC236}">
                <a16:creationId xmlns:a16="http://schemas.microsoft.com/office/drawing/2014/main" id="{4F22EE4F-CCA6-4410-81FC-4A8C22A0085F}"/>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70" name="Line 68">
            <a:extLst>
              <a:ext uri="{FF2B5EF4-FFF2-40B4-BE49-F238E27FC236}">
                <a16:creationId xmlns:a16="http://schemas.microsoft.com/office/drawing/2014/main" id="{F1429BD4-573D-4AD9-A678-E6025BD58874}"/>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71" name="Text Box 7">
            <a:extLst>
              <a:ext uri="{FF2B5EF4-FFF2-40B4-BE49-F238E27FC236}">
                <a16:creationId xmlns:a16="http://schemas.microsoft.com/office/drawing/2014/main" id="{22E678EE-9989-48AB-86D9-3DD01659F35E}"/>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72" name="Line 58">
            <a:extLst>
              <a:ext uri="{FF2B5EF4-FFF2-40B4-BE49-F238E27FC236}">
                <a16:creationId xmlns:a16="http://schemas.microsoft.com/office/drawing/2014/main" id="{7142D7DB-A6A9-4647-9C3B-440C8380E6D7}"/>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73" name="Line 62">
            <a:extLst>
              <a:ext uri="{FF2B5EF4-FFF2-40B4-BE49-F238E27FC236}">
                <a16:creationId xmlns:a16="http://schemas.microsoft.com/office/drawing/2014/main" id="{A33E3587-1BC5-4B82-B032-B3FCA91458A0}"/>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74" name="Line 64">
            <a:extLst>
              <a:ext uri="{FF2B5EF4-FFF2-40B4-BE49-F238E27FC236}">
                <a16:creationId xmlns:a16="http://schemas.microsoft.com/office/drawing/2014/main" id="{7084FDCA-9BF9-42EA-BCC4-698D8D55F327}"/>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75" name="Line 66">
            <a:extLst>
              <a:ext uri="{FF2B5EF4-FFF2-40B4-BE49-F238E27FC236}">
                <a16:creationId xmlns:a16="http://schemas.microsoft.com/office/drawing/2014/main" id="{DE5C0C5A-8556-4179-9A61-BC2BF879E8B6}"/>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76" name="Line 68">
            <a:extLst>
              <a:ext uri="{FF2B5EF4-FFF2-40B4-BE49-F238E27FC236}">
                <a16:creationId xmlns:a16="http://schemas.microsoft.com/office/drawing/2014/main" id="{5E36DCEB-813B-4DF3-92C0-41C00A6BD4C9}"/>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77" name="Text Box 7">
            <a:extLst>
              <a:ext uri="{FF2B5EF4-FFF2-40B4-BE49-F238E27FC236}">
                <a16:creationId xmlns:a16="http://schemas.microsoft.com/office/drawing/2014/main" id="{6F8FFB06-ED68-4BBA-87FD-98AFD7B29BA8}"/>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78" name="Line 58">
            <a:extLst>
              <a:ext uri="{FF2B5EF4-FFF2-40B4-BE49-F238E27FC236}">
                <a16:creationId xmlns:a16="http://schemas.microsoft.com/office/drawing/2014/main" id="{E198FC94-CABB-4AE0-939D-B59C9ED60310}"/>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79" name="Line 62">
            <a:extLst>
              <a:ext uri="{FF2B5EF4-FFF2-40B4-BE49-F238E27FC236}">
                <a16:creationId xmlns:a16="http://schemas.microsoft.com/office/drawing/2014/main" id="{25F11481-293F-48BD-9D9A-E298D4B1C637}"/>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80" name="Line 64">
            <a:extLst>
              <a:ext uri="{FF2B5EF4-FFF2-40B4-BE49-F238E27FC236}">
                <a16:creationId xmlns:a16="http://schemas.microsoft.com/office/drawing/2014/main" id="{8C7C7D45-D3E0-46B2-962B-758C6B822CA3}"/>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81" name="Line 66">
            <a:extLst>
              <a:ext uri="{FF2B5EF4-FFF2-40B4-BE49-F238E27FC236}">
                <a16:creationId xmlns:a16="http://schemas.microsoft.com/office/drawing/2014/main" id="{6B60F980-F2E2-46B7-928F-1568BE132A59}"/>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82" name="Line 68">
            <a:extLst>
              <a:ext uri="{FF2B5EF4-FFF2-40B4-BE49-F238E27FC236}">
                <a16:creationId xmlns:a16="http://schemas.microsoft.com/office/drawing/2014/main" id="{40F61168-5E21-419A-8B1B-1835DFE2FBAF}"/>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83" name="Text Box 6">
            <a:extLst>
              <a:ext uri="{FF2B5EF4-FFF2-40B4-BE49-F238E27FC236}">
                <a16:creationId xmlns:a16="http://schemas.microsoft.com/office/drawing/2014/main" id="{BE0D984B-CE4A-4895-A94E-E63ED82D5979}"/>
              </a:ext>
            </a:extLst>
          </p:cNvPr>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sp>
        <p:nvSpPr>
          <p:cNvPr id="184" name="Text Box 7">
            <a:extLst>
              <a:ext uri="{FF2B5EF4-FFF2-40B4-BE49-F238E27FC236}">
                <a16:creationId xmlns:a16="http://schemas.microsoft.com/office/drawing/2014/main" id="{F96CFF58-1329-4F6C-9DDE-F9BF7EBFC97C}"/>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85" name="Line 58">
            <a:extLst>
              <a:ext uri="{FF2B5EF4-FFF2-40B4-BE49-F238E27FC236}">
                <a16:creationId xmlns:a16="http://schemas.microsoft.com/office/drawing/2014/main" id="{DFE1FD01-F175-492A-B532-68813F632BEF}"/>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86" name="Line 62">
            <a:extLst>
              <a:ext uri="{FF2B5EF4-FFF2-40B4-BE49-F238E27FC236}">
                <a16:creationId xmlns:a16="http://schemas.microsoft.com/office/drawing/2014/main" id="{4658D1D3-F724-419A-9D9C-9571D9F89A01}"/>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87" name="Line 64">
            <a:extLst>
              <a:ext uri="{FF2B5EF4-FFF2-40B4-BE49-F238E27FC236}">
                <a16:creationId xmlns:a16="http://schemas.microsoft.com/office/drawing/2014/main" id="{EF40A4FC-271E-4F74-9FA9-5222B398EE17}"/>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88" name="Line 66">
            <a:extLst>
              <a:ext uri="{FF2B5EF4-FFF2-40B4-BE49-F238E27FC236}">
                <a16:creationId xmlns:a16="http://schemas.microsoft.com/office/drawing/2014/main" id="{F59047DD-74F8-443D-BF6E-7AD06BE22755}"/>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89" name="Line 68">
            <a:extLst>
              <a:ext uri="{FF2B5EF4-FFF2-40B4-BE49-F238E27FC236}">
                <a16:creationId xmlns:a16="http://schemas.microsoft.com/office/drawing/2014/main" id="{1E515002-86EC-4E79-856A-087376D48C02}"/>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90" name="Text Box 7">
            <a:extLst>
              <a:ext uri="{FF2B5EF4-FFF2-40B4-BE49-F238E27FC236}">
                <a16:creationId xmlns:a16="http://schemas.microsoft.com/office/drawing/2014/main" id="{1C36369E-6D0D-47B4-B5EB-C1D924B0E1FB}"/>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91" name="Line 58">
            <a:extLst>
              <a:ext uri="{FF2B5EF4-FFF2-40B4-BE49-F238E27FC236}">
                <a16:creationId xmlns:a16="http://schemas.microsoft.com/office/drawing/2014/main" id="{6ECDE820-752D-4B33-A5DB-E925B3BEB822}"/>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92" name="Line 62">
            <a:extLst>
              <a:ext uri="{FF2B5EF4-FFF2-40B4-BE49-F238E27FC236}">
                <a16:creationId xmlns:a16="http://schemas.microsoft.com/office/drawing/2014/main" id="{84D80FFB-89E5-4031-ABD6-D1096906BE30}"/>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93" name="Line 64">
            <a:extLst>
              <a:ext uri="{FF2B5EF4-FFF2-40B4-BE49-F238E27FC236}">
                <a16:creationId xmlns:a16="http://schemas.microsoft.com/office/drawing/2014/main" id="{B7E569D6-F12A-4865-ADEB-E8D5E4FB3686}"/>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94" name="Line 66">
            <a:extLst>
              <a:ext uri="{FF2B5EF4-FFF2-40B4-BE49-F238E27FC236}">
                <a16:creationId xmlns:a16="http://schemas.microsoft.com/office/drawing/2014/main" id="{35000539-CD8A-47F1-9957-EE97BE8A3384}"/>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95" name="Line 68">
            <a:extLst>
              <a:ext uri="{FF2B5EF4-FFF2-40B4-BE49-F238E27FC236}">
                <a16:creationId xmlns:a16="http://schemas.microsoft.com/office/drawing/2014/main" id="{84CD9FD0-265A-4BB9-82D3-E1A2654B71CA}"/>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96" name="Text Box 7">
            <a:extLst>
              <a:ext uri="{FF2B5EF4-FFF2-40B4-BE49-F238E27FC236}">
                <a16:creationId xmlns:a16="http://schemas.microsoft.com/office/drawing/2014/main" id="{9BFF78F4-800A-4BD1-8F75-50122861CAB9}"/>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97" name="Line 58">
            <a:extLst>
              <a:ext uri="{FF2B5EF4-FFF2-40B4-BE49-F238E27FC236}">
                <a16:creationId xmlns:a16="http://schemas.microsoft.com/office/drawing/2014/main" id="{F7313226-36AB-4D4E-BB52-6B1A2EB0085D}"/>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98" name="Line 62">
            <a:extLst>
              <a:ext uri="{FF2B5EF4-FFF2-40B4-BE49-F238E27FC236}">
                <a16:creationId xmlns:a16="http://schemas.microsoft.com/office/drawing/2014/main" id="{A93F334D-98A2-4A64-A069-4C4E369BB627}"/>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99" name="Line 64">
            <a:extLst>
              <a:ext uri="{FF2B5EF4-FFF2-40B4-BE49-F238E27FC236}">
                <a16:creationId xmlns:a16="http://schemas.microsoft.com/office/drawing/2014/main" id="{01E89227-0957-402B-BA96-2E7162AE7F6D}"/>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00" name="Line 66">
            <a:extLst>
              <a:ext uri="{FF2B5EF4-FFF2-40B4-BE49-F238E27FC236}">
                <a16:creationId xmlns:a16="http://schemas.microsoft.com/office/drawing/2014/main" id="{A1871688-A287-4BAB-8C2A-FCFB1DFDBA5E}"/>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01" name="Line 68">
            <a:extLst>
              <a:ext uri="{FF2B5EF4-FFF2-40B4-BE49-F238E27FC236}">
                <a16:creationId xmlns:a16="http://schemas.microsoft.com/office/drawing/2014/main" id="{D96E34BB-742B-41D6-83E3-FB7396E43B7C}"/>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02" name="Text Box 6">
            <a:extLst>
              <a:ext uri="{FF2B5EF4-FFF2-40B4-BE49-F238E27FC236}">
                <a16:creationId xmlns:a16="http://schemas.microsoft.com/office/drawing/2014/main" id="{39C92E25-02BB-407F-88D0-2E5BD82E5AD8}"/>
              </a:ext>
            </a:extLst>
          </p:cNvPr>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sp>
        <p:nvSpPr>
          <p:cNvPr id="203" name="Text Box 7">
            <a:extLst>
              <a:ext uri="{FF2B5EF4-FFF2-40B4-BE49-F238E27FC236}">
                <a16:creationId xmlns:a16="http://schemas.microsoft.com/office/drawing/2014/main" id="{35066F06-5159-4A70-9F46-E94623DB655D}"/>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04" name="Line 58">
            <a:extLst>
              <a:ext uri="{FF2B5EF4-FFF2-40B4-BE49-F238E27FC236}">
                <a16:creationId xmlns:a16="http://schemas.microsoft.com/office/drawing/2014/main" id="{BE14C1D0-8871-477C-B2BC-DC202EDC219D}"/>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05" name="Line 62">
            <a:extLst>
              <a:ext uri="{FF2B5EF4-FFF2-40B4-BE49-F238E27FC236}">
                <a16:creationId xmlns:a16="http://schemas.microsoft.com/office/drawing/2014/main" id="{185D1C4E-FB9A-4F7C-AD16-7AE2B9FED23A}"/>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06" name="Line 64">
            <a:extLst>
              <a:ext uri="{FF2B5EF4-FFF2-40B4-BE49-F238E27FC236}">
                <a16:creationId xmlns:a16="http://schemas.microsoft.com/office/drawing/2014/main" id="{002DAB39-0B0F-4B05-BB69-5B41B135B901}"/>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07" name="Line 66">
            <a:extLst>
              <a:ext uri="{FF2B5EF4-FFF2-40B4-BE49-F238E27FC236}">
                <a16:creationId xmlns:a16="http://schemas.microsoft.com/office/drawing/2014/main" id="{1F6001F3-3D71-49D8-9C22-AD9E7E2DDCAC}"/>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08" name="Line 68">
            <a:extLst>
              <a:ext uri="{FF2B5EF4-FFF2-40B4-BE49-F238E27FC236}">
                <a16:creationId xmlns:a16="http://schemas.microsoft.com/office/drawing/2014/main" id="{4AB93BCD-8666-43D8-95C0-369694D6F122}"/>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09" name="Text Box 7">
            <a:extLst>
              <a:ext uri="{FF2B5EF4-FFF2-40B4-BE49-F238E27FC236}">
                <a16:creationId xmlns:a16="http://schemas.microsoft.com/office/drawing/2014/main" id="{E2CCC75B-0F1B-4593-B2F6-EEBF705F4E6E}"/>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10" name="Line 58">
            <a:extLst>
              <a:ext uri="{FF2B5EF4-FFF2-40B4-BE49-F238E27FC236}">
                <a16:creationId xmlns:a16="http://schemas.microsoft.com/office/drawing/2014/main" id="{374F0B62-15B1-4085-87CC-F8ECC7E1436A}"/>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11" name="Line 62">
            <a:extLst>
              <a:ext uri="{FF2B5EF4-FFF2-40B4-BE49-F238E27FC236}">
                <a16:creationId xmlns:a16="http://schemas.microsoft.com/office/drawing/2014/main" id="{7BC06A23-274A-4895-9D04-C0B278494694}"/>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12" name="Line 64">
            <a:extLst>
              <a:ext uri="{FF2B5EF4-FFF2-40B4-BE49-F238E27FC236}">
                <a16:creationId xmlns:a16="http://schemas.microsoft.com/office/drawing/2014/main" id="{C0B47C10-1516-4A5C-B60E-6C0035588448}"/>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13" name="Line 66">
            <a:extLst>
              <a:ext uri="{FF2B5EF4-FFF2-40B4-BE49-F238E27FC236}">
                <a16:creationId xmlns:a16="http://schemas.microsoft.com/office/drawing/2014/main" id="{E965BF38-1F04-45BC-8E51-894F0FB9BFF4}"/>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14" name="Line 68">
            <a:extLst>
              <a:ext uri="{FF2B5EF4-FFF2-40B4-BE49-F238E27FC236}">
                <a16:creationId xmlns:a16="http://schemas.microsoft.com/office/drawing/2014/main" id="{21129703-770B-4258-9283-886B36B7366E}"/>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15" name="Text Box 7">
            <a:extLst>
              <a:ext uri="{FF2B5EF4-FFF2-40B4-BE49-F238E27FC236}">
                <a16:creationId xmlns:a16="http://schemas.microsoft.com/office/drawing/2014/main" id="{2B4C0C48-9969-4509-BE8C-31EA93391BC6}"/>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16" name="Line 58">
            <a:extLst>
              <a:ext uri="{FF2B5EF4-FFF2-40B4-BE49-F238E27FC236}">
                <a16:creationId xmlns:a16="http://schemas.microsoft.com/office/drawing/2014/main" id="{73886229-1E6A-4A7A-8EBE-743998F1D2BD}"/>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17" name="Line 62">
            <a:extLst>
              <a:ext uri="{FF2B5EF4-FFF2-40B4-BE49-F238E27FC236}">
                <a16:creationId xmlns:a16="http://schemas.microsoft.com/office/drawing/2014/main" id="{23D60778-5570-4D9B-9E5B-3802BE8E74F6}"/>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18" name="Line 64">
            <a:extLst>
              <a:ext uri="{FF2B5EF4-FFF2-40B4-BE49-F238E27FC236}">
                <a16:creationId xmlns:a16="http://schemas.microsoft.com/office/drawing/2014/main" id="{920296F3-6011-4F0D-9BEF-27E56D33744A}"/>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19" name="Line 66">
            <a:extLst>
              <a:ext uri="{FF2B5EF4-FFF2-40B4-BE49-F238E27FC236}">
                <a16:creationId xmlns:a16="http://schemas.microsoft.com/office/drawing/2014/main" id="{FC4555FF-DB4F-4080-B43B-C3E03447B938}"/>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20" name="Line 68">
            <a:extLst>
              <a:ext uri="{FF2B5EF4-FFF2-40B4-BE49-F238E27FC236}">
                <a16:creationId xmlns:a16="http://schemas.microsoft.com/office/drawing/2014/main" id="{DD907ECE-7C83-41C7-9584-ACC5BD32EAD0}"/>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22" name="Text Box 7">
            <a:extLst>
              <a:ext uri="{FF2B5EF4-FFF2-40B4-BE49-F238E27FC236}">
                <a16:creationId xmlns:a16="http://schemas.microsoft.com/office/drawing/2014/main" id="{FB16475C-E672-46FA-AB65-098D2B56104B}"/>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23" name="Line 58">
            <a:extLst>
              <a:ext uri="{FF2B5EF4-FFF2-40B4-BE49-F238E27FC236}">
                <a16:creationId xmlns:a16="http://schemas.microsoft.com/office/drawing/2014/main" id="{46090C83-D866-4AE2-8C8D-8723E20C77B9}"/>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24" name="Line 62">
            <a:extLst>
              <a:ext uri="{FF2B5EF4-FFF2-40B4-BE49-F238E27FC236}">
                <a16:creationId xmlns:a16="http://schemas.microsoft.com/office/drawing/2014/main" id="{C511BFAD-BA40-4781-B62C-A8BCCED9531F}"/>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25" name="Line 64">
            <a:extLst>
              <a:ext uri="{FF2B5EF4-FFF2-40B4-BE49-F238E27FC236}">
                <a16:creationId xmlns:a16="http://schemas.microsoft.com/office/drawing/2014/main" id="{17444445-626B-4255-9CBC-6CA940686962}"/>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26" name="Line 66">
            <a:extLst>
              <a:ext uri="{FF2B5EF4-FFF2-40B4-BE49-F238E27FC236}">
                <a16:creationId xmlns:a16="http://schemas.microsoft.com/office/drawing/2014/main" id="{0CD84644-F872-4E6C-8D1C-6455AAD8929A}"/>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27" name="Line 68">
            <a:extLst>
              <a:ext uri="{FF2B5EF4-FFF2-40B4-BE49-F238E27FC236}">
                <a16:creationId xmlns:a16="http://schemas.microsoft.com/office/drawing/2014/main" id="{46EC5854-E724-4F98-9E55-8572AB0AA6B4}"/>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28" name="Text Box 7">
            <a:extLst>
              <a:ext uri="{FF2B5EF4-FFF2-40B4-BE49-F238E27FC236}">
                <a16:creationId xmlns:a16="http://schemas.microsoft.com/office/drawing/2014/main" id="{7025D04E-0C09-45FA-B67A-6868E8D54C05}"/>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29" name="Line 58">
            <a:extLst>
              <a:ext uri="{FF2B5EF4-FFF2-40B4-BE49-F238E27FC236}">
                <a16:creationId xmlns:a16="http://schemas.microsoft.com/office/drawing/2014/main" id="{4C056A85-F743-4E3D-8F26-22F2C296CC99}"/>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30" name="Line 62">
            <a:extLst>
              <a:ext uri="{FF2B5EF4-FFF2-40B4-BE49-F238E27FC236}">
                <a16:creationId xmlns:a16="http://schemas.microsoft.com/office/drawing/2014/main" id="{6A726672-7EE5-49D5-A973-DE489AADD215}"/>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31" name="Line 64">
            <a:extLst>
              <a:ext uri="{FF2B5EF4-FFF2-40B4-BE49-F238E27FC236}">
                <a16:creationId xmlns:a16="http://schemas.microsoft.com/office/drawing/2014/main" id="{EFEBEF6C-8C44-4D74-AC10-05A3A342CF5D}"/>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32" name="Line 66">
            <a:extLst>
              <a:ext uri="{FF2B5EF4-FFF2-40B4-BE49-F238E27FC236}">
                <a16:creationId xmlns:a16="http://schemas.microsoft.com/office/drawing/2014/main" id="{D7C50B8F-DED6-4377-AA1E-508E9684B3F7}"/>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33" name="Line 68">
            <a:extLst>
              <a:ext uri="{FF2B5EF4-FFF2-40B4-BE49-F238E27FC236}">
                <a16:creationId xmlns:a16="http://schemas.microsoft.com/office/drawing/2014/main" id="{2E8A7043-D386-4A7E-8866-28AA4F71C3DA}"/>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34" name="Text Box 7">
            <a:extLst>
              <a:ext uri="{FF2B5EF4-FFF2-40B4-BE49-F238E27FC236}">
                <a16:creationId xmlns:a16="http://schemas.microsoft.com/office/drawing/2014/main" id="{97183825-00FD-479E-8BD3-04D7D3D91BB1}"/>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35" name="Line 58">
            <a:extLst>
              <a:ext uri="{FF2B5EF4-FFF2-40B4-BE49-F238E27FC236}">
                <a16:creationId xmlns:a16="http://schemas.microsoft.com/office/drawing/2014/main" id="{2023F741-2E29-4916-9081-9B6E7543B368}"/>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36" name="Line 62">
            <a:extLst>
              <a:ext uri="{FF2B5EF4-FFF2-40B4-BE49-F238E27FC236}">
                <a16:creationId xmlns:a16="http://schemas.microsoft.com/office/drawing/2014/main" id="{8D2A9681-2F52-4367-82E1-436ECDC59071}"/>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37" name="Line 64">
            <a:extLst>
              <a:ext uri="{FF2B5EF4-FFF2-40B4-BE49-F238E27FC236}">
                <a16:creationId xmlns:a16="http://schemas.microsoft.com/office/drawing/2014/main" id="{D61BCBAA-399E-484B-9315-01E79FB0C181}"/>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38" name="Line 66">
            <a:extLst>
              <a:ext uri="{FF2B5EF4-FFF2-40B4-BE49-F238E27FC236}">
                <a16:creationId xmlns:a16="http://schemas.microsoft.com/office/drawing/2014/main" id="{8D06EA9F-6233-4CBB-B2C0-FA2C80005A71}"/>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39" name="Line 68">
            <a:extLst>
              <a:ext uri="{FF2B5EF4-FFF2-40B4-BE49-F238E27FC236}">
                <a16:creationId xmlns:a16="http://schemas.microsoft.com/office/drawing/2014/main" id="{3CE9AB8B-049E-486E-82E8-E0D1BC3A0BB5}"/>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40" name="Text Box 7">
            <a:extLst>
              <a:ext uri="{FF2B5EF4-FFF2-40B4-BE49-F238E27FC236}">
                <a16:creationId xmlns:a16="http://schemas.microsoft.com/office/drawing/2014/main" id="{EEBA0422-0547-4D49-9E88-9ADF840C16C3}"/>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41" name="Line 58">
            <a:extLst>
              <a:ext uri="{FF2B5EF4-FFF2-40B4-BE49-F238E27FC236}">
                <a16:creationId xmlns:a16="http://schemas.microsoft.com/office/drawing/2014/main" id="{10B37E70-F075-4BAF-992E-A89A19F82974}"/>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42" name="Line 62">
            <a:extLst>
              <a:ext uri="{FF2B5EF4-FFF2-40B4-BE49-F238E27FC236}">
                <a16:creationId xmlns:a16="http://schemas.microsoft.com/office/drawing/2014/main" id="{7A47BD02-38AB-4234-86C8-DF38FBAEEEE9}"/>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43" name="Line 64">
            <a:extLst>
              <a:ext uri="{FF2B5EF4-FFF2-40B4-BE49-F238E27FC236}">
                <a16:creationId xmlns:a16="http://schemas.microsoft.com/office/drawing/2014/main" id="{CD9EDF75-AB29-4F76-BD54-F45A542B0575}"/>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44" name="Line 66">
            <a:extLst>
              <a:ext uri="{FF2B5EF4-FFF2-40B4-BE49-F238E27FC236}">
                <a16:creationId xmlns:a16="http://schemas.microsoft.com/office/drawing/2014/main" id="{3A9A34AE-D2B2-47E0-AF40-FDAEA4D9A994}"/>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45" name="Line 68">
            <a:extLst>
              <a:ext uri="{FF2B5EF4-FFF2-40B4-BE49-F238E27FC236}">
                <a16:creationId xmlns:a16="http://schemas.microsoft.com/office/drawing/2014/main" id="{FD1DE230-6E0A-4B92-9CAC-A549929E9745}"/>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46" name="Text Box 7">
            <a:extLst>
              <a:ext uri="{FF2B5EF4-FFF2-40B4-BE49-F238E27FC236}">
                <a16:creationId xmlns:a16="http://schemas.microsoft.com/office/drawing/2014/main" id="{DCD1E771-CDA1-4E5F-BC66-6741D711E9F2}"/>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47" name="Line 58">
            <a:extLst>
              <a:ext uri="{FF2B5EF4-FFF2-40B4-BE49-F238E27FC236}">
                <a16:creationId xmlns:a16="http://schemas.microsoft.com/office/drawing/2014/main" id="{C35CA606-6469-47DF-BA0E-A9F439419584}"/>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48" name="Line 62">
            <a:extLst>
              <a:ext uri="{FF2B5EF4-FFF2-40B4-BE49-F238E27FC236}">
                <a16:creationId xmlns:a16="http://schemas.microsoft.com/office/drawing/2014/main" id="{E43A0034-F816-4911-A6A7-4E3B1E4A1CCF}"/>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49" name="Line 64">
            <a:extLst>
              <a:ext uri="{FF2B5EF4-FFF2-40B4-BE49-F238E27FC236}">
                <a16:creationId xmlns:a16="http://schemas.microsoft.com/office/drawing/2014/main" id="{1DDBDF90-F0DD-4AFC-9D62-FDEC83255C39}"/>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50" name="Line 66">
            <a:extLst>
              <a:ext uri="{FF2B5EF4-FFF2-40B4-BE49-F238E27FC236}">
                <a16:creationId xmlns:a16="http://schemas.microsoft.com/office/drawing/2014/main" id="{EA2DDB95-C03D-4975-A9DA-10F5719847A0}"/>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51" name="Line 68">
            <a:extLst>
              <a:ext uri="{FF2B5EF4-FFF2-40B4-BE49-F238E27FC236}">
                <a16:creationId xmlns:a16="http://schemas.microsoft.com/office/drawing/2014/main" id="{E987A900-DE9F-4F76-A54B-1A59661A22F1}"/>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53" name="Text Box 7">
            <a:extLst>
              <a:ext uri="{FF2B5EF4-FFF2-40B4-BE49-F238E27FC236}">
                <a16:creationId xmlns:a16="http://schemas.microsoft.com/office/drawing/2014/main" id="{0EAFB1BC-9257-478B-B5E0-77BAEE73CBFA}"/>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54" name="Line 58">
            <a:extLst>
              <a:ext uri="{FF2B5EF4-FFF2-40B4-BE49-F238E27FC236}">
                <a16:creationId xmlns:a16="http://schemas.microsoft.com/office/drawing/2014/main" id="{A806C176-0E5D-4D7E-8387-064F5D8B8309}"/>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255" name="Line 62">
            <a:extLst>
              <a:ext uri="{FF2B5EF4-FFF2-40B4-BE49-F238E27FC236}">
                <a16:creationId xmlns:a16="http://schemas.microsoft.com/office/drawing/2014/main" id="{631C5134-3AA5-46F4-87BE-3DA4DEA352CC}"/>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256" name="Line 64">
            <a:extLst>
              <a:ext uri="{FF2B5EF4-FFF2-40B4-BE49-F238E27FC236}">
                <a16:creationId xmlns:a16="http://schemas.microsoft.com/office/drawing/2014/main" id="{5D166E4F-9E6D-4D48-8826-8A98D9AD24BF}"/>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57" name="Line 66">
            <a:extLst>
              <a:ext uri="{FF2B5EF4-FFF2-40B4-BE49-F238E27FC236}">
                <a16:creationId xmlns:a16="http://schemas.microsoft.com/office/drawing/2014/main" id="{086A3017-8FF7-4097-A0E0-CA29A094E70A}"/>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258" name="Line 68">
            <a:extLst>
              <a:ext uri="{FF2B5EF4-FFF2-40B4-BE49-F238E27FC236}">
                <a16:creationId xmlns:a16="http://schemas.microsoft.com/office/drawing/2014/main" id="{7422A566-4527-4F2F-8F9B-823C50D69323}"/>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64" name="Text Box 7">
            <a:extLst>
              <a:ext uri="{FF2B5EF4-FFF2-40B4-BE49-F238E27FC236}">
                <a16:creationId xmlns:a16="http://schemas.microsoft.com/office/drawing/2014/main" id="{642AE506-5F67-41F0-8331-145094B89FAE}"/>
              </a:ext>
            </a:extLst>
          </p:cNvPr>
          <p:cNvSpPr txBox="1">
            <a:spLocks noChangeArrowheads="1"/>
          </p:cNvSpPr>
          <p:nvPr/>
        </p:nvSpPr>
        <p:spPr bwMode="auto">
          <a:xfrm>
            <a:off x="1239546" y="5458450"/>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65" name="Line 58">
            <a:extLst>
              <a:ext uri="{FF2B5EF4-FFF2-40B4-BE49-F238E27FC236}">
                <a16:creationId xmlns:a16="http://schemas.microsoft.com/office/drawing/2014/main" id="{D090129A-9106-4361-884B-119B8651FDCD}"/>
              </a:ext>
            </a:extLst>
          </p:cNvPr>
          <p:cNvSpPr>
            <a:spLocks noChangeShapeType="1"/>
          </p:cNvSpPr>
          <p:nvPr/>
        </p:nvSpPr>
        <p:spPr bwMode="auto">
          <a:xfrm>
            <a:off x="264821" y="1616401"/>
            <a:ext cx="1487488" cy="0"/>
          </a:xfrm>
          <a:prstGeom prst="line">
            <a:avLst/>
          </a:prstGeom>
          <a:noFill/>
          <a:ln w="9525">
            <a:noFill/>
            <a:round/>
            <a:headEnd/>
            <a:tailEnd/>
          </a:ln>
        </p:spPr>
        <p:txBody>
          <a:bodyPr wrap="none"/>
          <a:lstStyle/>
          <a:p>
            <a:endParaRPr lang="en-US"/>
          </a:p>
        </p:txBody>
      </p:sp>
      <p:sp>
        <p:nvSpPr>
          <p:cNvPr id="266" name="Line 62">
            <a:extLst>
              <a:ext uri="{FF2B5EF4-FFF2-40B4-BE49-F238E27FC236}">
                <a16:creationId xmlns:a16="http://schemas.microsoft.com/office/drawing/2014/main" id="{BB017C68-91C6-464C-94DC-D90A02AC5A80}"/>
              </a:ext>
            </a:extLst>
          </p:cNvPr>
          <p:cNvSpPr>
            <a:spLocks noChangeShapeType="1"/>
          </p:cNvSpPr>
          <p:nvPr/>
        </p:nvSpPr>
        <p:spPr bwMode="auto">
          <a:xfrm>
            <a:off x="1752310" y="1616401"/>
            <a:ext cx="1558925" cy="0"/>
          </a:xfrm>
          <a:prstGeom prst="line">
            <a:avLst/>
          </a:prstGeom>
          <a:noFill/>
          <a:ln w="9525">
            <a:noFill/>
            <a:round/>
            <a:headEnd/>
            <a:tailEnd/>
          </a:ln>
        </p:spPr>
        <p:txBody>
          <a:bodyPr wrap="none"/>
          <a:lstStyle/>
          <a:p>
            <a:endParaRPr lang="en-US"/>
          </a:p>
        </p:txBody>
      </p:sp>
      <p:sp>
        <p:nvSpPr>
          <p:cNvPr id="267" name="Line 64">
            <a:extLst>
              <a:ext uri="{FF2B5EF4-FFF2-40B4-BE49-F238E27FC236}">
                <a16:creationId xmlns:a16="http://schemas.microsoft.com/office/drawing/2014/main" id="{8F04AFF4-DCEE-4A51-8938-514E3C9BBFBC}"/>
              </a:ext>
            </a:extLst>
          </p:cNvPr>
          <p:cNvSpPr>
            <a:spLocks noChangeShapeType="1"/>
          </p:cNvSpPr>
          <p:nvPr/>
        </p:nvSpPr>
        <p:spPr bwMode="auto">
          <a:xfrm>
            <a:off x="3311235" y="1616401"/>
            <a:ext cx="1558925" cy="0"/>
          </a:xfrm>
          <a:prstGeom prst="line">
            <a:avLst/>
          </a:prstGeom>
          <a:noFill/>
          <a:ln w="9525">
            <a:noFill/>
            <a:round/>
            <a:headEnd/>
            <a:tailEnd/>
          </a:ln>
        </p:spPr>
        <p:txBody>
          <a:bodyPr wrap="none"/>
          <a:lstStyle/>
          <a:p>
            <a:endParaRPr lang="en-US"/>
          </a:p>
        </p:txBody>
      </p:sp>
      <p:sp>
        <p:nvSpPr>
          <p:cNvPr id="268" name="Line 66">
            <a:extLst>
              <a:ext uri="{FF2B5EF4-FFF2-40B4-BE49-F238E27FC236}">
                <a16:creationId xmlns:a16="http://schemas.microsoft.com/office/drawing/2014/main" id="{EB198B28-C5B0-4AC6-8452-50F99A71E328}"/>
              </a:ext>
            </a:extLst>
          </p:cNvPr>
          <p:cNvSpPr>
            <a:spLocks noChangeShapeType="1"/>
          </p:cNvSpPr>
          <p:nvPr/>
        </p:nvSpPr>
        <p:spPr bwMode="auto">
          <a:xfrm>
            <a:off x="4870160" y="1616401"/>
            <a:ext cx="1557337" cy="0"/>
          </a:xfrm>
          <a:prstGeom prst="line">
            <a:avLst/>
          </a:prstGeom>
          <a:noFill/>
          <a:ln w="9525">
            <a:noFill/>
            <a:round/>
            <a:headEnd/>
            <a:tailEnd/>
          </a:ln>
        </p:spPr>
        <p:txBody>
          <a:bodyPr wrap="none"/>
          <a:lstStyle/>
          <a:p>
            <a:endParaRPr lang="en-US"/>
          </a:p>
        </p:txBody>
      </p:sp>
      <p:sp>
        <p:nvSpPr>
          <p:cNvPr id="269" name="Line 68">
            <a:extLst>
              <a:ext uri="{FF2B5EF4-FFF2-40B4-BE49-F238E27FC236}">
                <a16:creationId xmlns:a16="http://schemas.microsoft.com/office/drawing/2014/main" id="{1B82354D-C0BF-4D4C-AB8D-9577C98F2B9D}"/>
              </a:ext>
            </a:extLst>
          </p:cNvPr>
          <p:cNvSpPr>
            <a:spLocks noChangeShapeType="1"/>
          </p:cNvSpPr>
          <p:nvPr/>
        </p:nvSpPr>
        <p:spPr bwMode="auto">
          <a:xfrm>
            <a:off x="6427497" y="1616401"/>
            <a:ext cx="1609725" cy="0"/>
          </a:xfrm>
          <a:prstGeom prst="line">
            <a:avLst/>
          </a:prstGeom>
          <a:noFill/>
          <a:ln w="9525">
            <a:noFill/>
            <a:round/>
            <a:headEnd/>
            <a:tailEnd/>
          </a:ln>
        </p:spPr>
        <p:txBody>
          <a:bodyPr wrap="none"/>
          <a:lstStyle/>
          <a:p>
            <a:endParaRPr lang="en-US"/>
          </a:p>
        </p:txBody>
      </p:sp>
      <p:sp>
        <p:nvSpPr>
          <p:cNvPr id="270" name="Text Box 7">
            <a:extLst>
              <a:ext uri="{FF2B5EF4-FFF2-40B4-BE49-F238E27FC236}">
                <a16:creationId xmlns:a16="http://schemas.microsoft.com/office/drawing/2014/main" id="{09DFB397-E6D1-47DD-85D1-F17B96DD0458}"/>
              </a:ext>
            </a:extLst>
          </p:cNvPr>
          <p:cNvSpPr txBox="1">
            <a:spLocks noChangeArrowheads="1"/>
          </p:cNvSpPr>
          <p:nvPr/>
        </p:nvSpPr>
        <p:spPr bwMode="auto">
          <a:xfrm>
            <a:off x="1239546" y="5458450"/>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71" name="Line 58">
            <a:extLst>
              <a:ext uri="{FF2B5EF4-FFF2-40B4-BE49-F238E27FC236}">
                <a16:creationId xmlns:a16="http://schemas.microsoft.com/office/drawing/2014/main" id="{6E6B2B6C-0E86-41A9-83D7-5238CE919B06}"/>
              </a:ext>
            </a:extLst>
          </p:cNvPr>
          <p:cNvSpPr>
            <a:spLocks noChangeShapeType="1"/>
          </p:cNvSpPr>
          <p:nvPr/>
        </p:nvSpPr>
        <p:spPr bwMode="auto">
          <a:xfrm>
            <a:off x="264821" y="1616401"/>
            <a:ext cx="1487488" cy="0"/>
          </a:xfrm>
          <a:prstGeom prst="line">
            <a:avLst/>
          </a:prstGeom>
          <a:noFill/>
          <a:ln w="9525">
            <a:noFill/>
            <a:round/>
            <a:headEnd/>
            <a:tailEnd/>
          </a:ln>
        </p:spPr>
        <p:txBody>
          <a:bodyPr wrap="none"/>
          <a:lstStyle/>
          <a:p>
            <a:endParaRPr lang="en-US"/>
          </a:p>
        </p:txBody>
      </p:sp>
      <p:sp>
        <p:nvSpPr>
          <p:cNvPr id="272" name="Line 62">
            <a:extLst>
              <a:ext uri="{FF2B5EF4-FFF2-40B4-BE49-F238E27FC236}">
                <a16:creationId xmlns:a16="http://schemas.microsoft.com/office/drawing/2014/main" id="{2D207125-48F1-4DFF-A8A8-8CDDF442F995}"/>
              </a:ext>
            </a:extLst>
          </p:cNvPr>
          <p:cNvSpPr>
            <a:spLocks noChangeShapeType="1"/>
          </p:cNvSpPr>
          <p:nvPr/>
        </p:nvSpPr>
        <p:spPr bwMode="auto">
          <a:xfrm>
            <a:off x="1752310" y="1616401"/>
            <a:ext cx="1558925" cy="0"/>
          </a:xfrm>
          <a:prstGeom prst="line">
            <a:avLst/>
          </a:prstGeom>
          <a:noFill/>
          <a:ln w="9525">
            <a:noFill/>
            <a:round/>
            <a:headEnd/>
            <a:tailEnd/>
          </a:ln>
        </p:spPr>
        <p:txBody>
          <a:bodyPr wrap="none"/>
          <a:lstStyle/>
          <a:p>
            <a:endParaRPr lang="en-US"/>
          </a:p>
        </p:txBody>
      </p:sp>
      <p:sp>
        <p:nvSpPr>
          <p:cNvPr id="274" name="Line 66">
            <a:extLst>
              <a:ext uri="{FF2B5EF4-FFF2-40B4-BE49-F238E27FC236}">
                <a16:creationId xmlns:a16="http://schemas.microsoft.com/office/drawing/2014/main" id="{269E2ADF-D5A6-49C1-8183-2B3B6A032033}"/>
              </a:ext>
            </a:extLst>
          </p:cNvPr>
          <p:cNvSpPr>
            <a:spLocks noChangeShapeType="1"/>
          </p:cNvSpPr>
          <p:nvPr/>
        </p:nvSpPr>
        <p:spPr bwMode="auto">
          <a:xfrm>
            <a:off x="4870160" y="1616401"/>
            <a:ext cx="1557337" cy="0"/>
          </a:xfrm>
          <a:prstGeom prst="line">
            <a:avLst/>
          </a:prstGeom>
          <a:noFill/>
          <a:ln w="9525">
            <a:noFill/>
            <a:round/>
            <a:headEnd/>
            <a:tailEnd/>
          </a:ln>
        </p:spPr>
        <p:txBody>
          <a:bodyPr wrap="none"/>
          <a:lstStyle/>
          <a:p>
            <a:endParaRPr lang="en-US"/>
          </a:p>
        </p:txBody>
      </p:sp>
      <p:sp>
        <p:nvSpPr>
          <p:cNvPr id="275" name="Line 68">
            <a:extLst>
              <a:ext uri="{FF2B5EF4-FFF2-40B4-BE49-F238E27FC236}">
                <a16:creationId xmlns:a16="http://schemas.microsoft.com/office/drawing/2014/main" id="{D9954670-05BA-4197-AF03-7C1B77FD5E36}"/>
              </a:ext>
            </a:extLst>
          </p:cNvPr>
          <p:cNvSpPr>
            <a:spLocks noChangeShapeType="1"/>
          </p:cNvSpPr>
          <p:nvPr/>
        </p:nvSpPr>
        <p:spPr bwMode="auto">
          <a:xfrm>
            <a:off x="6427497" y="1616401"/>
            <a:ext cx="1609725" cy="0"/>
          </a:xfrm>
          <a:prstGeom prst="line">
            <a:avLst/>
          </a:prstGeom>
          <a:noFill/>
          <a:ln w="9525">
            <a:noFill/>
            <a:round/>
            <a:headEnd/>
            <a:tailEnd/>
          </a:ln>
        </p:spPr>
        <p:txBody>
          <a:bodyPr wrap="none"/>
          <a:lstStyle/>
          <a:p>
            <a:endParaRPr lang="en-US"/>
          </a:p>
        </p:txBody>
      </p:sp>
      <p:sp>
        <p:nvSpPr>
          <p:cNvPr id="276" name="Text Box 7">
            <a:extLst>
              <a:ext uri="{FF2B5EF4-FFF2-40B4-BE49-F238E27FC236}">
                <a16:creationId xmlns:a16="http://schemas.microsoft.com/office/drawing/2014/main" id="{7A1F8B8B-ED51-40DD-B37B-171179697A3F}"/>
              </a:ext>
            </a:extLst>
          </p:cNvPr>
          <p:cNvSpPr txBox="1">
            <a:spLocks noChangeArrowheads="1"/>
          </p:cNvSpPr>
          <p:nvPr/>
        </p:nvSpPr>
        <p:spPr bwMode="auto">
          <a:xfrm>
            <a:off x="1239546" y="5458450"/>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77" name="Line 58">
            <a:extLst>
              <a:ext uri="{FF2B5EF4-FFF2-40B4-BE49-F238E27FC236}">
                <a16:creationId xmlns:a16="http://schemas.microsoft.com/office/drawing/2014/main" id="{39BC323B-421F-4EF3-9E0C-DD30890454F3}"/>
              </a:ext>
            </a:extLst>
          </p:cNvPr>
          <p:cNvSpPr>
            <a:spLocks noChangeShapeType="1"/>
          </p:cNvSpPr>
          <p:nvPr/>
        </p:nvSpPr>
        <p:spPr bwMode="auto">
          <a:xfrm>
            <a:off x="264821" y="1616401"/>
            <a:ext cx="1487488" cy="0"/>
          </a:xfrm>
          <a:prstGeom prst="line">
            <a:avLst/>
          </a:prstGeom>
          <a:noFill/>
          <a:ln w="9525">
            <a:noFill/>
            <a:round/>
            <a:headEnd/>
            <a:tailEnd/>
          </a:ln>
        </p:spPr>
        <p:txBody>
          <a:bodyPr wrap="none"/>
          <a:lstStyle/>
          <a:p>
            <a:endParaRPr lang="en-US"/>
          </a:p>
        </p:txBody>
      </p:sp>
      <p:sp>
        <p:nvSpPr>
          <p:cNvPr id="278" name="Line 62">
            <a:extLst>
              <a:ext uri="{FF2B5EF4-FFF2-40B4-BE49-F238E27FC236}">
                <a16:creationId xmlns:a16="http://schemas.microsoft.com/office/drawing/2014/main" id="{099F2FEC-09B4-4467-B27C-256F154E5D0C}"/>
              </a:ext>
            </a:extLst>
          </p:cNvPr>
          <p:cNvSpPr>
            <a:spLocks noChangeShapeType="1"/>
          </p:cNvSpPr>
          <p:nvPr/>
        </p:nvSpPr>
        <p:spPr bwMode="auto">
          <a:xfrm>
            <a:off x="1752310" y="1616401"/>
            <a:ext cx="1558925" cy="0"/>
          </a:xfrm>
          <a:prstGeom prst="line">
            <a:avLst/>
          </a:prstGeom>
          <a:noFill/>
          <a:ln w="9525">
            <a:noFill/>
            <a:round/>
            <a:headEnd/>
            <a:tailEnd/>
          </a:ln>
        </p:spPr>
        <p:txBody>
          <a:bodyPr wrap="none"/>
          <a:lstStyle/>
          <a:p>
            <a:endParaRPr lang="en-US"/>
          </a:p>
        </p:txBody>
      </p:sp>
      <p:sp>
        <p:nvSpPr>
          <p:cNvPr id="281" name="Line 68">
            <a:extLst>
              <a:ext uri="{FF2B5EF4-FFF2-40B4-BE49-F238E27FC236}">
                <a16:creationId xmlns:a16="http://schemas.microsoft.com/office/drawing/2014/main" id="{6616FC81-9A28-4030-9B07-2B114BCFB9B9}"/>
              </a:ext>
            </a:extLst>
          </p:cNvPr>
          <p:cNvSpPr>
            <a:spLocks noChangeShapeType="1"/>
          </p:cNvSpPr>
          <p:nvPr/>
        </p:nvSpPr>
        <p:spPr bwMode="auto">
          <a:xfrm>
            <a:off x="6312590" y="1562432"/>
            <a:ext cx="1609725" cy="0"/>
          </a:xfrm>
          <a:prstGeom prst="line">
            <a:avLst/>
          </a:prstGeom>
          <a:noFill/>
          <a:ln w="9525">
            <a:noFill/>
            <a:round/>
            <a:headEnd/>
            <a:tailEnd/>
          </a:ln>
        </p:spPr>
        <p:txBody>
          <a:bodyPr wrap="none"/>
          <a:lstStyle/>
          <a:p>
            <a:endParaRPr lang="en-US"/>
          </a:p>
        </p:txBody>
      </p:sp>
      <p:sp>
        <p:nvSpPr>
          <p:cNvPr id="273" name="Line 64">
            <a:extLst>
              <a:ext uri="{FF2B5EF4-FFF2-40B4-BE49-F238E27FC236}">
                <a16:creationId xmlns:a16="http://schemas.microsoft.com/office/drawing/2014/main" id="{2F6C9BD5-F3B3-4BDA-8D27-C89F8847A432}"/>
              </a:ext>
            </a:extLst>
          </p:cNvPr>
          <p:cNvSpPr>
            <a:spLocks noChangeShapeType="1"/>
          </p:cNvSpPr>
          <p:nvPr/>
        </p:nvSpPr>
        <p:spPr bwMode="auto">
          <a:xfrm>
            <a:off x="3311234" y="1601343"/>
            <a:ext cx="1558925" cy="0"/>
          </a:xfrm>
          <a:prstGeom prst="line">
            <a:avLst/>
          </a:prstGeom>
          <a:noFill/>
          <a:ln w="9525">
            <a:noFill/>
            <a:round/>
            <a:headEnd/>
            <a:tailEnd/>
          </a:ln>
        </p:spPr>
        <p:txBody>
          <a:bodyPr wrap="none"/>
          <a:lstStyle/>
          <a:p>
            <a:endParaRPr lang="en-US"/>
          </a:p>
        </p:txBody>
      </p:sp>
      <p:sp>
        <p:nvSpPr>
          <p:cNvPr id="280" name="Line 66">
            <a:extLst>
              <a:ext uri="{FF2B5EF4-FFF2-40B4-BE49-F238E27FC236}">
                <a16:creationId xmlns:a16="http://schemas.microsoft.com/office/drawing/2014/main" id="{0D7DF340-BFD2-42B5-A838-D985D0EEAFEA}"/>
              </a:ext>
            </a:extLst>
          </p:cNvPr>
          <p:cNvSpPr>
            <a:spLocks noChangeShapeType="1"/>
          </p:cNvSpPr>
          <p:nvPr/>
        </p:nvSpPr>
        <p:spPr bwMode="auto">
          <a:xfrm>
            <a:off x="4887129" y="1735415"/>
            <a:ext cx="1557337" cy="0"/>
          </a:xfrm>
          <a:prstGeom prst="line">
            <a:avLst/>
          </a:prstGeom>
          <a:noFill/>
          <a:ln w="9525">
            <a:noFill/>
            <a:round/>
            <a:headEnd/>
            <a:tailEnd/>
          </a:ln>
        </p:spPr>
        <p:txBody>
          <a:bodyPr wrap="none"/>
          <a:lstStyle/>
          <a:p>
            <a:endParaRPr lang="en-US"/>
          </a:p>
        </p:txBody>
      </p:sp>
      <p:graphicFrame>
        <p:nvGraphicFramePr>
          <p:cNvPr id="259" name="Object 1">
            <a:extLst>
              <a:ext uri="{FF2B5EF4-FFF2-40B4-BE49-F238E27FC236}">
                <a16:creationId xmlns:a16="http://schemas.microsoft.com/office/drawing/2014/main" id="{A62AE587-010D-4650-96DF-780A5A878646}"/>
              </a:ext>
            </a:extLst>
          </p:cNvPr>
          <p:cNvGraphicFramePr>
            <a:graphicFrameLocks noChangeAspect="1"/>
          </p:cNvGraphicFramePr>
          <p:nvPr>
            <p:extLst>
              <p:ext uri="{D42A27DB-BD31-4B8C-83A1-F6EECF244321}">
                <p14:modId xmlns:p14="http://schemas.microsoft.com/office/powerpoint/2010/main" val="1865910717"/>
              </p:ext>
            </p:extLst>
          </p:nvPr>
        </p:nvGraphicFramePr>
        <p:xfrm>
          <a:off x="157162" y="1877052"/>
          <a:ext cx="7418388" cy="44670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8">
            <a:extLst>
              <a:ext uri="{FF2B5EF4-FFF2-40B4-BE49-F238E27FC236}">
                <a16:creationId xmlns:a16="http://schemas.microsoft.com/office/drawing/2014/main" id="{18B5A984-5107-4729-81B2-F600AC42F2B5}"/>
              </a:ext>
            </a:extLst>
          </p:cNvPr>
          <p:cNvSpPr>
            <a:spLocks noChangeShapeType="1"/>
          </p:cNvSpPr>
          <p:nvPr/>
        </p:nvSpPr>
        <p:spPr bwMode="auto">
          <a:xfrm>
            <a:off x="-200717" y="3134039"/>
            <a:ext cx="1487488" cy="0"/>
          </a:xfrm>
          <a:prstGeom prst="line">
            <a:avLst/>
          </a:prstGeom>
          <a:noFill/>
          <a:ln w="9525">
            <a:noFill/>
            <a:round/>
            <a:headEnd/>
            <a:tailEnd/>
          </a:ln>
        </p:spPr>
        <p:txBody>
          <a:bodyPr wrap="none"/>
          <a:lstStyle/>
          <a:p>
            <a:endParaRPr lang="en-US">
              <a:solidFill>
                <a:srgbClr val="000000"/>
              </a:solidFill>
            </a:endParaRPr>
          </a:p>
        </p:txBody>
      </p:sp>
      <p:sp>
        <p:nvSpPr>
          <p:cNvPr id="5" name="Line 58">
            <a:extLst>
              <a:ext uri="{FF2B5EF4-FFF2-40B4-BE49-F238E27FC236}">
                <a16:creationId xmlns:a16="http://schemas.microsoft.com/office/drawing/2014/main" id="{99E9A8BF-F0E3-423A-A62D-4CC520609559}"/>
              </a:ext>
            </a:extLst>
          </p:cNvPr>
          <p:cNvSpPr>
            <a:spLocks noChangeShapeType="1"/>
          </p:cNvSpPr>
          <p:nvPr/>
        </p:nvSpPr>
        <p:spPr bwMode="auto">
          <a:xfrm>
            <a:off x="-353117" y="3134039"/>
            <a:ext cx="1487488" cy="0"/>
          </a:xfrm>
          <a:prstGeom prst="line">
            <a:avLst/>
          </a:prstGeom>
          <a:noFill/>
          <a:ln w="9525">
            <a:noFill/>
            <a:round/>
            <a:headEnd/>
            <a:tailEnd/>
          </a:ln>
        </p:spPr>
        <p:txBody>
          <a:bodyPr wrap="none"/>
          <a:lstStyle/>
          <a:p>
            <a:endParaRPr lang="en-US">
              <a:solidFill>
                <a:srgbClr val="000000"/>
              </a:solidFill>
            </a:endParaRPr>
          </a:p>
        </p:txBody>
      </p:sp>
      <p:sp>
        <p:nvSpPr>
          <p:cNvPr id="6" name="Line 58">
            <a:extLst>
              <a:ext uri="{FF2B5EF4-FFF2-40B4-BE49-F238E27FC236}">
                <a16:creationId xmlns:a16="http://schemas.microsoft.com/office/drawing/2014/main" id="{498B0F93-7DCE-41E1-9A78-425117A0C09D}"/>
              </a:ext>
            </a:extLst>
          </p:cNvPr>
          <p:cNvSpPr>
            <a:spLocks noChangeShapeType="1"/>
          </p:cNvSpPr>
          <p:nvPr/>
        </p:nvSpPr>
        <p:spPr bwMode="auto">
          <a:xfrm>
            <a:off x="1356620" y="1889087"/>
            <a:ext cx="1487488" cy="0"/>
          </a:xfrm>
          <a:prstGeom prst="line">
            <a:avLst/>
          </a:prstGeom>
          <a:noFill/>
          <a:ln w="9525">
            <a:noFill/>
            <a:round/>
            <a:headEnd/>
            <a:tailEnd/>
          </a:ln>
        </p:spPr>
        <p:txBody>
          <a:bodyPr wrap="none"/>
          <a:lstStyle/>
          <a:p>
            <a:endParaRPr lang="en-US">
              <a:solidFill>
                <a:srgbClr val="000000"/>
              </a:solidFill>
            </a:endParaRPr>
          </a:p>
        </p:txBody>
      </p:sp>
      <p:sp>
        <p:nvSpPr>
          <p:cNvPr id="7" name="Line 62">
            <a:extLst>
              <a:ext uri="{FF2B5EF4-FFF2-40B4-BE49-F238E27FC236}">
                <a16:creationId xmlns:a16="http://schemas.microsoft.com/office/drawing/2014/main" id="{2C9577F8-A315-488E-AF4F-5BA3259C91D2}"/>
              </a:ext>
            </a:extLst>
          </p:cNvPr>
          <p:cNvSpPr>
            <a:spLocks noChangeShapeType="1"/>
          </p:cNvSpPr>
          <p:nvPr/>
        </p:nvSpPr>
        <p:spPr bwMode="auto">
          <a:xfrm>
            <a:off x="2844110"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8" name="Line 64">
            <a:extLst>
              <a:ext uri="{FF2B5EF4-FFF2-40B4-BE49-F238E27FC236}">
                <a16:creationId xmlns:a16="http://schemas.microsoft.com/office/drawing/2014/main" id="{E80492CA-8F2A-4AA8-932B-C1742DEA9398}"/>
              </a:ext>
            </a:extLst>
          </p:cNvPr>
          <p:cNvSpPr>
            <a:spLocks noChangeShapeType="1"/>
          </p:cNvSpPr>
          <p:nvPr/>
        </p:nvSpPr>
        <p:spPr bwMode="auto">
          <a:xfrm>
            <a:off x="4403043"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9" name="Line 58">
            <a:extLst>
              <a:ext uri="{FF2B5EF4-FFF2-40B4-BE49-F238E27FC236}">
                <a16:creationId xmlns:a16="http://schemas.microsoft.com/office/drawing/2014/main" id="{A7439296-DFAA-44BE-BDB4-143C91F38A9D}"/>
              </a:ext>
            </a:extLst>
          </p:cNvPr>
          <p:cNvSpPr>
            <a:spLocks noChangeShapeType="1"/>
          </p:cNvSpPr>
          <p:nvPr/>
        </p:nvSpPr>
        <p:spPr bwMode="auto">
          <a:xfrm>
            <a:off x="1204220" y="1889087"/>
            <a:ext cx="1487488" cy="0"/>
          </a:xfrm>
          <a:prstGeom prst="line">
            <a:avLst/>
          </a:prstGeom>
          <a:noFill/>
          <a:ln w="9525">
            <a:noFill/>
            <a:round/>
            <a:headEnd/>
            <a:tailEnd/>
          </a:ln>
        </p:spPr>
        <p:txBody>
          <a:bodyPr wrap="none"/>
          <a:lstStyle/>
          <a:p>
            <a:endParaRPr lang="en-US">
              <a:solidFill>
                <a:srgbClr val="000000"/>
              </a:solidFill>
            </a:endParaRPr>
          </a:p>
        </p:txBody>
      </p:sp>
      <p:sp>
        <p:nvSpPr>
          <p:cNvPr id="10" name="Line 62">
            <a:extLst>
              <a:ext uri="{FF2B5EF4-FFF2-40B4-BE49-F238E27FC236}">
                <a16:creationId xmlns:a16="http://schemas.microsoft.com/office/drawing/2014/main" id="{78AF8287-1662-4DD0-ABF1-24E0A0AD70CA}"/>
              </a:ext>
            </a:extLst>
          </p:cNvPr>
          <p:cNvSpPr>
            <a:spLocks noChangeShapeType="1"/>
          </p:cNvSpPr>
          <p:nvPr/>
        </p:nvSpPr>
        <p:spPr bwMode="auto">
          <a:xfrm>
            <a:off x="2691713"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11" name="Line 64">
            <a:extLst>
              <a:ext uri="{FF2B5EF4-FFF2-40B4-BE49-F238E27FC236}">
                <a16:creationId xmlns:a16="http://schemas.microsoft.com/office/drawing/2014/main" id="{C4CF9844-BE1A-44EA-AC9E-E78F66A14AB6}"/>
              </a:ext>
            </a:extLst>
          </p:cNvPr>
          <p:cNvSpPr>
            <a:spLocks noChangeShapeType="1"/>
          </p:cNvSpPr>
          <p:nvPr/>
        </p:nvSpPr>
        <p:spPr bwMode="auto">
          <a:xfrm>
            <a:off x="4250637"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12" name="Line 66">
            <a:extLst>
              <a:ext uri="{FF2B5EF4-FFF2-40B4-BE49-F238E27FC236}">
                <a16:creationId xmlns:a16="http://schemas.microsoft.com/office/drawing/2014/main" id="{6F858C40-A5FF-4B7C-8B2A-70CFE8BA53A4}"/>
              </a:ext>
            </a:extLst>
          </p:cNvPr>
          <p:cNvSpPr>
            <a:spLocks noChangeShapeType="1"/>
          </p:cNvSpPr>
          <p:nvPr/>
        </p:nvSpPr>
        <p:spPr bwMode="auto">
          <a:xfrm>
            <a:off x="5809566" y="1889087"/>
            <a:ext cx="1557337" cy="0"/>
          </a:xfrm>
          <a:prstGeom prst="line">
            <a:avLst/>
          </a:prstGeom>
          <a:noFill/>
          <a:ln w="9525">
            <a:noFill/>
            <a:round/>
            <a:headEnd/>
            <a:tailEnd/>
          </a:ln>
        </p:spPr>
        <p:txBody>
          <a:bodyPr wrap="none"/>
          <a:lstStyle/>
          <a:p>
            <a:endParaRPr lang="en-US">
              <a:solidFill>
                <a:srgbClr val="000000"/>
              </a:solidFill>
            </a:endParaRPr>
          </a:p>
        </p:txBody>
      </p:sp>
      <p:sp>
        <p:nvSpPr>
          <p:cNvPr id="13" name="Line 58">
            <a:extLst>
              <a:ext uri="{FF2B5EF4-FFF2-40B4-BE49-F238E27FC236}">
                <a16:creationId xmlns:a16="http://schemas.microsoft.com/office/drawing/2014/main" id="{7DC8DF1D-5E81-4E68-BA50-C94A56AAF277}"/>
              </a:ext>
            </a:extLst>
          </p:cNvPr>
          <p:cNvSpPr>
            <a:spLocks noChangeShapeType="1"/>
          </p:cNvSpPr>
          <p:nvPr/>
        </p:nvSpPr>
        <p:spPr bwMode="auto">
          <a:xfrm>
            <a:off x="-200717" y="3246060"/>
            <a:ext cx="1487488" cy="0"/>
          </a:xfrm>
          <a:prstGeom prst="line">
            <a:avLst/>
          </a:prstGeom>
          <a:noFill/>
          <a:ln w="9525">
            <a:noFill/>
            <a:round/>
            <a:headEnd/>
            <a:tailEnd/>
          </a:ln>
        </p:spPr>
        <p:txBody>
          <a:bodyPr wrap="none"/>
          <a:lstStyle/>
          <a:p>
            <a:endParaRPr lang="en-US"/>
          </a:p>
        </p:txBody>
      </p:sp>
      <p:sp>
        <p:nvSpPr>
          <p:cNvPr id="14" name="Line 58">
            <a:extLst>
              <a:ext uri="{FF2B5EF4-FFF2-40B4-BE49-F238E27FC236}">
                <a16:creationId xmlns:a16="http://schemas.microsoft.com/office/drawing/2014/main" id="{07EEF460-311A-4A39-BD01-6FA3B895B7DE}"/>
              </a:ext>
            </a:extLst>
          </p:cNvPr>
          <p:cNvSpPr>
            <a:spLocks noChangeShapeType="1"/>
          </p:cNvSpPr>
          <p:nvPr/>
        </p:nvSpPr>
        <p:spPr bwMode="auto">
          <a:xfrm>
            <a:off x="-353117" y="3246060"/>
            <a:ext cx="1487488" cy="0"/>
          </a:xfrm>
          <a:prstGeom prst="line">
            <a:avLst/>
          </a:prstGeom>
          <a:noFill/>
          <a:ln w="9525">
            <a:noFill/>
            <a:round/>
            <a:headEnd/>
            <a:tailEnd/>
          </a:ln>
        </p:spPr>
        <p:txBody>
          <a:bodyPr wrap="none"/>
          <a:lstStyle/>
          <a:p>
            <a:endParaRPr lang="en-US"/>
          </a:p>
        </p:txBody>
      </p:sp>
      <p:sp>
        <p:nvSpPr>
          <p:cNvPr id="15" name="Line 58">
            <a:extLst>
              <a:ext uri="{FF2B5EF4-FFF2-40B4-BE49-F238E27FC236}">
                <a16:creationId xmlns:a16="http://schemas.microsoft.com/office/drawing/2014/main" id="{1276EF8A-5FE4-40EC-9C81-727628F8F815}"/>
              </a:ext>
            </a:extLst>
          </p:cNvPr>
          <p:cNvSpPr>
            <a:spLocks noChangeShapeType="1"/>
          </p:cNvSpPr>
          <p:nvPr/>
        </p:nvSpPr>
        <p:spPr bwMode="auto">
          <a:xfrm>
            <a:off x="1356620" y="1951252"/>
            <a:ext cx="1487488" cy="0"/>
          </a:xfrm>
          <a:prstGeom prst="line">
            <a:avLst/>
          </a:prstGeom>
          <a:noFill/>
          <a:ln w="9525">
            <a:noFill/>
            <a:round/>
            <a:headEnd/>
            <a:tailEnd/>
          </a:ln>
        </p:spPr>
        <p:txBody>
          <a:bodyPr wrap="none"/>
          <a:lstStyle/>
          <a:p>
            <a:endParaRPr lang="en-US"/>
          </a:p>
        </p:txBody>
      </p:sp>
      <p:sp>
        <p:nvSpPr>
          <p:cNvPr id="16" name="Line 62">
            <a:extLst>
              <a:ext uri="{FF2B5EF4-FFF2-40B4-BE49-F238E27FC236}">
                <a16:creationId xmlns:a16="http://schemas.microsoft.com/office/drawing/2014/main" id="{6ABF93A7-6DE2-431B-8A2A-09CE589C39BB}"/>
              </a:ext>
            </a:extLst>
          </p:cNvPr>
          <p:cNvSpPr>
            <a:spLocks noChangeShapeType="1"/>
          </p:cNvSpPr>
          <p:nvPr/>
        </p:nvSpPr>
        <p:spPr bwMode="auto">
          <a:xfrm>
            <a:off x="2844109" y="1951252"/>
            <a:ext cx="1558925" cy="0"/>
          </a:xfrm>
          <a:prstGeom prst="line">
            <a:avLst/>
          </a:prstGeom>
          <a:noFill/>
          <a:ln w="9525">
            <a:noFill/>
            <a:round/>
            <a:headEnd/>
            <a:tailEnd/>
          </a:ln>
        </p:spPr>
        <p:txBody>
          <a:bodyPr wrap="none"/>
          <a:lstStyle/>
          <a:p>
            <a:endParaRPr lang="en-US"/>
          </a:p>
        </p:txBody>
      </p:sp>
      <p:sp>
        <p:nvSpPr>
          <p:cNvPr id="17" name="Line 64">
            <a:extLst>
              <a:ext uri="{FF2B5EF4-FFF2-40B4-BE49-F238E27FC236}">
                <a16:creationId xmlns:a16="http://schemas.microsoft.com/office/drawing/2014/main" id="{E839CC7A-E8F1-4CE5-8295-7CD56B2421CB}"/>
              </a:ext>
            </a:extLst>
          </p:cNvPr>
          <p:cNvSpPr>
            <a:spLocks noChangeShapeType="1"/>
          </p:cNvSpPr>
          <p:nvPr/>
        </p:nvSpPr>
        <p:spPr bwMode="auto">
          <a:xfrm>
            <a:off x="4403034" y="1951252"/>
            <a:ext cx="1558925" cy="0"/>
          </a:xfrm>
          <a:prstGeom prst="line">
            <a:avLst/>
          </a:prstGeom>
          <a:noFill/>
          <a:ln w="9525">
            <a:noFill/>
            <a:round/>
            <a:headEnd/>
            <a:tailEnd/>
          </a:ln>
        </p:spPr>
        <p:txBody>
          <a:bodyPr wrap="none"/>
          <a:lstStyle/>
          <a:p>
            <a:endParaRPr lang="en-US"/>
          </a:p>
        </p:txBody>
      </p:sp>
      <p:sp>
        <p:nvSpPr>
          <p:cNvPr id="18" name="Line 58">
            <a:extLst>
              <a:ext uri="{FF2B5EF4-FFF2-40B4-BE49-F238E27FC236}">
                <a16:creationId xmlns:a16="http://schemas.microsoft.com/office/drawing/2014/main" id="{F098D145-64EA-4DB4-9C86-6DEBA62194FE}"/>
              </a:ext>
            </a:extLst>
          </p:cNvPr>
          <p:cNvSpPr>
            <a:spLocks noChangeShapeType="1"/>
          </p:cNvSpPr>
          <p:nvPr/>
        </p:nvSpPr>
        <p:spPr bwMode="auto">
          <a:xfrm>
            <a:off x="1204220" y="1951252"/>
            <a:ext cx="1487488" cy="0"/>
          </a:xfrm>
          <a:prstGeom prst="line">
            <a:avLst/>
          </a:prstGeom>
          <a:noFill/>
          <a:ln w="9525">
            <a:noFill/>
            <a:round/>
            <a:headEnd/>
            <a:tailEnd/>
          </a:ln>
        </p:spPr>
        <p:txBody>
          <a:bodyPr wrap="none"/>
          <a:lstStyle/>
          <a:p>
            <a:endParaRPr lang="en-US"/>
          </a:p>
        </p:txBody>
      </p:sp>
      <p:sp>
        <p:nvSpPr>
          <p:cNvPr id="19" name="Line 62">
            <a:extLst>
              <a:ext uri="{FF2B5EF4-FFF2-40B4-BE49-F238E27FC236}">
                <a16:creationId xmlns:a16="http://schemas.microsoft.com/office/drawing/2014/main" id="{07D4E4BB-C705-4102-9109-DDC08050DBED}"/>
              </a:ext>
            </a:extLst>
          </p:cNvPr>
          <p:cNvSpPr>
            <a:spLocks noChangeShapeType="1"/>
          </p:cNvSpPr>
          <p:nvPr/>
        </p:nvSpPr>
        <p:spPr bwMode="auto">
          <a:xfrm>
            <a:off x="2691709" y="1951252"/>
            <a:ext cx="1558925" cy="0"/>
          </a:xfrm>
          <a:prstGeom prst="line">
            <a:avLst/>
          </a:prstGeom>
          <a:noFill/>
          <a:ln w="9525">
            <a:noFill/>
            <a:round/>
            <a:headEnd/>
            <a:tailEnd/>
          </a:ln>
        </p:spPr>
        <p:txBody>
          <a:bodyPr wrap="none"/>
          <a:lstStyle/>
          <a:p>
            <a:endParaRPr lang="en-US"/>
          </a:p>
        </p:txBody>
      </p:sp>
      <p:sp>
        <p:nvSpPr>
          <p:cNvPr id="20" name="Line 64">
            <a:extLst>
              <a:ext uri="{FF2B5EF4-FFF2-40B4-BE49-F238E27FC236}">
                <a16:creationId xmlns:a16="http://schemas.microsoft.com/office/drawing/2014/main" id="{EB3E504B-BD92-48C1-BCE8-A92C6C288779}"/>
              </a:ext>
            </a:extLst>
          </p:cNvPr>
          <p:cNvSpPr>
            <a:spLocks noChangeShapeType="1"/>
          </p:cNvSpPr>
          <p:nvPr/>
        </p:nvSpPr>
        <p:spPr bwMode="auto">
          <a:xfrm>
            <a:off x="4250634" y="1951252"/>
            <a:ext cx="1558925" cy="0"/>
          </a:xfrm>
          <a:prstGeom prst="line">
            <a:avLst/>
          </a:prstGeom>
          <a:noFill/>
          <a:ln w="9525">
            <a:noFill/>
            <a:round/>
            <a:headEnd/>
            <a:tailEnd/>
          </a:ln>
        </p:spPr>
        <p:txBody>
          <a:bodyPr wrap="none"/>
          <a:lstStyle/>
          <a:p>
            <a:endParaRPr lang="en-US"/>
          </a:p>
        </p:txBody>
      </p:sp>
      <p:sp>
        <p:nvSpPr>
          <p:cNvPr id="21" name="Line 66">
            <a:extLst>
              <a:ext uri="{FF2B5EF4-FFF2-40B4-BE49-F238E27FC236}">
                <a16:creationId xmlns:a16="http://schemas.microsoft.com/office/drawing/2014/main" id="{051B5966-B693-4017-8143-9072C63BD963}"/>
              </a:ext>
            </a:extLst>
          </p:cNvPr>
          <p:cNvSpPr>
            <a:spLocks noChangeShapeType="1"/>
          </p:cNvSpPr>
          <p:nvPr/>
        </p:nvSpPr>
        <p:spPr bwMode="auto">
          <a:xfrm>
            <a:off x="5809559" y="1951252"/>
            <a:ext cx="1557337" cy="0"/>
          </a:xfrm>
          <a:prstGeom prst="line">
            <a:avLst/>
          </a:prstGeom>
          <a:noFill/>
          <a:ln w="9525">
            <a:noFill/>
            <a:round/>
            <a:headEnd/>
            <a:tailEnd/>
          </a:ln>
        </p:spPr>
        <p:txBody>
          <a:bodyPr wrap="none"/>
          <a:lstStyle/>
          <a:p>
            <a:endParaRPr lang="en-US"/>
          </a:p>
        </p:txBody>
      </p:sp>
      <p:sp>
        <p:nvSpPr>
          <p:cNvPr id="22" name="Text Box 7">
            <a:extLst>
              <a:ext uri="{FF2B5EF4-FFF2-40B4-BE49-F238E27FC236}">
                <a16:creationId xmlns:a16="http://schemas.microsoft.com/office/drawing/2014/main" id="{5051E1DA-9536-4079-9641-127181A71E10}"/>
              </a:ext>
            </a:extLst>
          </p:cNvPr>
          <p:cNvSpPr txBox="1">
            <a:spLocks noChangeArrowheads="1"/>
          </p:cNvSpPr>
          <p:nvPr/>
        </p:nvSpPr>
        <p:spPr bwMode="auto">
          <a:xfrm>
            <a:off x="1096283" y="522854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3" name="Line 58">
            <a:extLst>
              <a:ext uri="{FF2B5EF4-FFF2-40B4-BE49-F238E27FC236}">
                <a16:creationId xmlns:a16="http://schemas.microsoft.com/office/drawing/2014/main" id="{7F7FAE0B-0EE2-423A-9360-CB259D1AAF95}"/>
              </a:ext>
            </a:extLst>
          </p:cNvPr>
          <p:cNvSpPr>
            <a:spLocks noChangeShapeType="1"/>
          </p:cNvSpPr>
          <p:nvPr/>
        </p:nvSpPr>
        <p:spPr bwMode="auto">
          <a:xfrm>
            <a:off x="121558" y="1534430"/>
            <a:ext cx="1487488" cy="0"/>
          </a:xfrm>
          <a:prstGeom prst="line">
            <a:avLst/>
          </a:prstGeom>
          <a:noFill/>
          <a:ln w="9525">
            <a:noFill/>
            <a:round/>
            <a:headEnd/>
            <a:tailEnd/>
          </a:ln>
        </p:spPr>
        <p:txBody>
          <a:bodyPr wrap="none"/>
          <a:lstStyle/>
          <a:p>
            <a:endParaRPr lang="en-US"/>
          </a:p>
        </p:txBody>
      </p:sp>
      <p:sp>
        <p:nvSpPr>
          <p:cNvPr id="24" name="Line 62">
            <a:extLst>
              <a:ext uri="{FF2B5EF4-FFF2-40B4-BE49-F238E27FC236}">
                <a16:creationId xmlns:a16="http://schemas.microsoft.com/office/drawing/2014/main" id="{4E27D5A5-F59E-4C0B-BCC0-B8B28C10B7F9}"/>
              </a:ext>
            </a:extLst>
          </p:cNvPr>
          <p:cNvSpPr>
            <a:spLocks noChangeShapeType="1"/>
          </p:cNvSpPr>
          <p:nvPr/>
        </p:nvSpPr>
        <p:spPr bwMode="auto">
          <a:xfrm>
            <a:off x="1609047" y="1534430"/>
            <a:ext cx="1558925" cy="0"/>
          </a:xfrm>
          <a:prstGeom prst="line">
            <a:avLst/>
          </a:prstGeom>
          <a:noFill/>
          <a:ln w="9525">
            <a:noFill/>
            <a:round/>
            <a:headEnd/>
            <a:tailEnd/>
          </a:ln>
        </p:spPr>
        <p:txBody>
          <a:bodyPr wrap="none"/>
          <a:lstStyle/>
          <a:p>
            <a:endParaRPr lang="en-US"/>
          </a:p>
        </p:txBody>
      </p:sp>
      <p:sp>
        <p:nvSpPr>
          <p:cNvPr id="25" name="Line 64">
            <a:extLst>
              <a:ext uri="{FF2B5EF4-FFF2-40B4-BE49-F238E27FC236}">
                <a16:creationId xmlns:a16="http://schemas.microsoft.com/office/drawing/2014/main" id="{B8B30CD2-6CF8-4046-A648-2625518B6B89}"/>
              </a:ext>
            </a:extLst>
          </p:cNvPr>
          <p:cNvSpPr>
            <a:spLocks noChangeShapeType="1"/>
          </p:cNvSpPr>
          <p:nvPr/>
        </p:nvSpPr>
        <p:spPr bwMode="auto">
          <a:xfrm>
            <a:off x="3167972" y="1534430"/>
            <a:ext cx="1558925" cy="0"/>
          </a:xfrm>
          <a:prstGeom prst="line">
            <a:avLst/>
          </a:prstGeom>
          <a:noFill/>
          <a:ln w="9525">
            <a:noFill/>
            <a:round/>
            <a:headEnd/>
            <a:tailEnd/>
          </a:ln>
        </p:spPr>
        <p:txBody>
          <a:bodyPr wrap="none"/>
          <a:lstStyle/>
          <a:p>
            <a:endParaRPr lang="en-US"/>
          </a:p>
        </p:txBody>
      </p:sp>
      <p:sp>
        <p:nvSpPr>
          <p:cNvPr id="26" name="Line 66">
            <a:extLst>
              <a:ext uri="{FF2B5EF4-FFF2-40B4-BE49-F238E27FC236}">
                <a16:creationId xmlns:a16="http://schemas.microsoft.com/office/drawing/2014/main" id="{B4EAACF7-7249-48AC-8A30-41F281AD723F}"/>
              </a:ext>
            </a:extLst>
          </p:cNvPr>
          <p:cNvSpPr>
            <a:spLocks noChangeShapeType="1"/>
          </p:cNvSpPr>
          <p:nvPr/>
        </p:nvSpPr>
        <p:spPr bwMode="auto">
          <a:xfrm>
            <a:off x="4726897" y="1534430"/>
            <a:ext cx="1557337" cy="0"/>
          </a:xfrm>
          <a:prstGeom prst="line">
            <a:avLst/>
          </a:prstGeom>
          <a:noFill/>
          <a:ln w="9525">
            <a:noFill/>
            <a:round/>
            <a:headEnd/>
            <a:tailEnd/>
          </a:ln>
        </p:spPr>
        <p:txBody>
          <a:bodyPr wrap="none"/>
          <a:lstStyle/>
          <a:p>
            <a:endParaRPr lang="en-US"/>
          </a:p>
        </p:txBody>
      </p:sp>
      <p:sp>
        <p:nvSpPr>
          <p:cNvPr id="27" name="Text Box 7">
            <a:extLst>
              <a:ext uri="{FF2B5EF4-FFF2-40B4-BE49-F238E27FC236}">
                <a16:creationId xmlns:a16="http://schemas.microsoft.com/office/drawing/2014/main" id="{BEA8C7E2-81C2-46AE-8201-8C52FBAF0FB0}"/>
              </a:ext>
            </a:extLst>
          </p:cNvPr>
          <p:cNvSpPr txBox="1">
            <a:spLocks noChangeArrowheads="1"/>
          </p:cNvSpPr>
          <p:nvPr/>
        </p:nvSpPr>
        <p:spPr bwMode="auto">
          <a:xfrm>
            <a:off x="943883" y="522854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8" name="Line 58">
            <a:extLst>
              <a:ext uri="{FF2B5EF4-FFF2-40B4-BE49-F238E27FC236}">
                <a16:creationId xmlns:a16="http://schemas.microsoft.com/office/drawing/2014/main" id="{1A1675E5-1F3A-4B74-AC08-939CB46423F4}"/>
              </a:ext>
            </a:extLst>
          </p:cNvPr>
          <p:cNvSpPr>
            <a:spLocks noChangeShapeType="1"/>
          </p:cNvSpPr>
          <p:nvPr/>
        </p:nvSpPr>
        <p:spPr bwMode="auto">
          <a:xfrm>
            <a:off x="-30842" y="1534430"/>
            <a:ext cx="1487488" cy="0"/>
          </a:xfrm>
          <a:prstGeom prst="line">
            <a:avLst/>
          </a:prstGeom>
          <a:noFill/>
          <a:ln w="9525">
            <a:noFill/>
            <a:round/>
            <a:headEnd/>
            <a:tailEnd/>
          </a:ln>
        </p:spPr>
        <p:txBody>
          <a:bodyPr wrap="none"/>
          <a:lstStyle/>
          <a:p>
            <a:endParaRPr lang="en-US"/>
          </a:p>
        </p:txBody>
      </p:sp>
      <p:sp>
        <p:nvSpPr>
          <p:cNvPr id="29" name="Line 62">
            <a:extLst>
              <a:ext uri="{FF2B5EF4-FFF2-40B4-BE49-F238E27FC236}">
                <a16:creationId xmlns:a16="http://schemas.microsoft.com/office/drawing/2014/main" id="{C6D106CE-9BE5-459D-A88F-152270FA9F29}"/>
              </a:ext>
            </a:extLst>
          </p:cNvPr>
          <p:cNvSpPr>
            <a:spLocks noChangeShapeType="1"/>
          </p:cNvSpPr>
          <p:nvPr/>
        </p:nvSpPr>
        <p:spPr bwMode="auto">
          <a:xfrm>
            <a:off x="1456647" y="1534430"/>
            <a:ext cx="1558925" cy="0"/>
          </a:xfrm>
          <a:prstGeom prst="line">
            <a:avLst/>
          </a:prstGeom>
          <a:noFill/>
          <a:ln w="9525">
            <a:noFill/>
            <a:round/>
            <a:headEnd/>
            <a:tailEnd/>
          </a:ln>
        </p:spPr>
        <p:txBody>
          <a:bodyPr wrap="none"/>
          <a:lstStyle/>
          <a:p>
            <a:endParaRPr lang="en-US"/>
          </a:p>
        </p:txBody>
      </p:sp>
      <p:sp>
        <p:nvSpPr>
          <p:cNvPr id="30" name="Line 64">
            <a:extLst>
              <a:ext uri="{FF2B5EF4-FFF2-40B4-BE49-F238E27FC236}">
                <a16:creationId xmlns:a16="http://schemas.microsoft.com/office/drawing/2014/main" id="{4CBEDFC5-57EC-46B7-9871-261DE078A8EE}"/>
              </a:ext>
            </a:extLst>
          </p:cNvPr>
          <p:cNvSpPr>
            <a:spLocks noChangeShapeType="1"/>
          </p:cNvSpPr>
          <p:nvPr/>
        </p:nvSpPr>
        <p:spPr bwMode="auto">
          <a:xfrm>
            <a:off x="3015572" y="1534430"/>
            <a:ext cx="1558925" cy="0"/>
          </a:xfrm>
          <a:prstGeom prst="line">
            <a:avLst/>
          </a:prstGeom>
          <a:noFill/>
          <a:ln w="9525">
            <a:noFill/>
            <a:round/>
            <a:headEnd/>
            <a:tailEnd/>
          </a:ln>
        </p:spPr>
        <p:txBody>
          <a:bodyPr wrap="none"/>
          <a:lstStyle/>
          <a:p>
            <a:endParaRPr lang="en-US"/>
          </a:p>
        </p:txBody>
      </p:sp>
      <p:sp>
        <p:nvSpPr>
          <p:cNvPr id="31" name="Line 66">
            <a:extLst>
              <a:ext uri="{FF2B5EF4-FFF2-40B4-BE49-F238E27FC236}">
                <a16:creationId xmlns:a16="http://schemas.microsoft.com/office/drawing/2014/main" id="{0DCF85F4-9695-43AB-9FB6-6A4BF652DD89}"/>
              </a:ext>
            </a:extLst>
          </p:cNvPr>
          <p:cNvSpPr>
            <a:spLocks noChangeShapeType="1"/>
          </p:cNvSpPr>
          <p:nvPr/>
        </p:nvSpPr>
        <p:spPr bwMode="auto">
          <a:xfrm>
            <a:off x="4574497" y="1534430"/>
            <a:ext cx="1557337" cy="0"/>
          </a:xfrm>
          <a:prstGeom prst="line">
            <a:avLst/>
          </a:prstGeom>
          <a:noFill/>
          <a:ln w="9525">
            <a:noFill/>
            <a:round/>
            <a:headEnd/>
            <a:tailEnd/>
          </a:ln>
        </p:spPr>
        <p:txBody>
          <a:bodyPr wrap="none"/>
          <a:lstStyle/>
          <a:p>
            <a:endParaRPr lang="en-US"/>
          </a:p>
        </p:txBody>
      </p:sp>
      <p:sp>
        <p:nvSpPr>
          <p:cNvPr id="34" name="Rectangle 6">
            <a:extLst>
              <a:ext uri="{FF2B5EF4-FFF2-40B4-BE49-F238E27FC236}">
                <a16:creationId xmlns:a16="http://schemas.microsoft.com/office/drawing/2014/main" id="{2DEA7956-E1B1-489B-B5A9-4FC080ADB7BD}"/>
              </a:ext>
            </a:extLst>
          </p:cNvPr>
          <p:cNvSpPr txBox="1">
            <a:spLocks noGrp="1" noChangeArrowheads="1"/>
          </p:cNvSpPr>
          <p:nvPr/>
        </p:nvSpPr>
        <p:spPr bwMode="auto">
          <a:xfrm>
            <a:off x="6536423" y="634655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15</a:t>
            </a:r>
          </a:p>
        </p:txBody>
      </p:sp>
      <p:sp>
        <p:nvSpPr>
          <p:cNvPr id="35" name="Text Box 77">
            <a:extLst>
              <a:ext uri="{FF2B5EF4-FFF2-40B4-BE49-F238E27FC236}">
                <a16:creationId xmlns:a16="http://schemas.microsoft.com/office/drawing/2014/main" id="{818BE4E5-95FA-4E9A-881B-669D64197900}"/>
              </a:ext>
            </a:extLst>
          </p:cNvPr>
          <p:cNvSpPr txBox="1">
            <a:spLocks noChangeArrowheads="1"/>
          </p:cNvSpPr>
          <p:nvPr/>
        </p:nvSpPr>
        <p:spPr bwMode="auto">
          <a:xfrm>
            <a:off x="156779" y="220270"/>
            <a:ext cx="7699835" cy="1661993"/>
          </a:xfrm>
          <a:prstGeom prst="rect">
            <a:avLst/>
          </a:prstGeom>
          <a:noFill/>
          <a:ln w="9525">
            <a:noFill/>
            <a:miter lim="800000"/>
            <a:headEnd/>
            <a:tailEnd/>
          </a:ln>
        </p:spPr>
        <p:txBody>
          <a:bodyPr wrap="square">
            <a:spAutoFit/>
          </a:bodyPr>
          <a:lstStyle/>
          <a:p>
            <a:r>
              <a:rPr lang="en-GB" altLang="ja-JP" sz="2600" dirty="0">
                <a:ea typeface="ＭＳ Ｐゴシック" charset="-128"/>
              </a:rPr>
              <a:t>Chart 15 - </a:t>
            </a:r>
            <a:r>
              <a:rPr lang="en-GB" altLang="ja-JP" sz="2600" dirty="0">
                <a:solidFill>
                  <a:srgbClr val="0066CC"/>
                </a:solidFill>
                <a:ea typeface="ＭＳ Ｐゴシック" charset="-128"/>
              </a:rPr>
              <a:t>Outstanding Payments to Member States</a:t>
            </a:r>
          </a:p>
          <a:p>
            <a:r>
              <a:rPr lang="en-GB" altLang="ja-JP" sz="2000" dirty="0">
                <a:ea typeface="ＭＳ Ｐゴシック" charset="-128"/>
              </a:rPr>
              <a:t>(</a:t>
            </a:r>
            <a:r>
              <a:rPr lang="en-US" altLang="ja-JP" sz="2000" dirty="0">
                <a:ea typeface="ＭＳ Ｐゴシック" charset="-128"/>
              </a:rPr>
              <a:t>US$ millions)</a:t>
            </a:r>
            <a:r>
              <a:rPr lang="en-GB" altLang="ja-JP" sz="2000" dirty="0">
                <a:solidFill>
                  <a:srgbClr val="0066FF"/>
                </a:solidFill>
                <a:ea typeface="ＭＳ Ｐゴシック" charset="-128"/>
              </a:rPr>
              <a:t> </a:t>
            </a:r>
          </a:p>
          <a:p>
            <a:endParaRPr lang="en-GB" altLang="ja-JP" sz="2000" dirty="0">
              <a:ea typeface="ＭＳ Ｐゴシック" charset="-128"/>
            </a:endParaRPr>
          </a:p>
          <a:p>
            <a:endParaRPr lang="ja-JP" altLang="en-GB" sz="3600" dirty="0">
              <a:solidFill>
                <a:srgbClr val="0066CC"/>
              </a:solidFill>
              <a:ea typeface="ＭＳ Ｐゴシック" charset="-128"/>
            </a:endParaRPr>
          </a:p>
        </p:txBody>
      </p:sp>
      <p:sp>
        <p:nvSpPr>
          <p:cNvPr id="36" name="Line 68">
            <a:extLst>
              <a:ext uri="{FF2B5EF4-FFF2-40B4-BE49-F238E27FC236}">
                <a16:creationId xmlns:a16="http://schemas.microsoft.com/office/drawing/2014/main" id="{D6703D67-EE04-4262-BC4C-662DE65187B1}"/>
              </a:ext>
            </a:extLst>
          </p:cNvPr>
          <p:cNvSpPr>
            <a:spLocks noChangeShapeType="1"/>
          </p:cNvSpPr>
          <p:nvPr/>
        </p:nvSpPr>
        <p:spPr bwMode="auto">
          <a:xfrm>
            <a:off x="7519317" y="1889087"/>
            <a:ext cx="1609725" cy="0"/>
          </a:xfrm>
          <a:prstGeom prst="line">
            <a:avLst/>
          </a:prstGeom>
          <a:noFill/>
          <a:ln w="9525">
            <a:noFill/>
            <a:round/>
            <a:headEnd/>
            <a:tailEnd/>
          </a:ln>
        </p:spPr>
        <p:txBody>
          <a:bodyPr wrap="none"/>
          <a:lstStyle/>
          <a:p>
            <a:endParaRPr lang="en-US">
              <a:solidFill>
                <a:srgbClr val="000000"/>
              </a:solidFill>
            </a:endParaRPr>
          </a:p>
        </p:txBody>
      </p:sp>
      <p:sp>
        <p:nvSpPr>
          <p:cNvPr id="37" name="Line 68">
            <a:extLst>
              <a:ext uri="{FF2B5EF4-FFF2-40B4-BE49-F238E27FC236}">
                <a16:creationId xmlns:a16="http://schemas.microsoft.com/office/drawing/2014/main" id="{373A985C-55DD-4775-8B80-04B3E7BAB1E2}"/>
              </a:ext>
            </a:extLst>
          </p:cNvPr>
          <p:cNvSpPr>
            <a:spLocks noChangeShapeType="1"/>
          </p:cNvSpPr>
          <p:nvPr/>
        </p:nvSpPr>
        <p:spPr bwMode="auto">
          <a:xfrm>
            <a:off x="7366909" y="1889087"/>
            <a:ext cx="1609725" cy="0"/>
          </a:xfrm>
          <a:prstGeom prst="line">
            <a:avLst/>
          </a:prstGeom>
          <a:noFill/>
          <a:ln w="9525">
            <a:noFill/>
            <a:round/>
            <a:headEnd/>
            <a:tailEnd/>
          </a:ln>
        </p:spPr>
        <p:txBody>
          <a:bodyPr wrap="none"/>
          <a:lstStyle/>
          <a:p>
            <a:endParaRPr lang="en-US">
              <a:solidFill>
                <a:srgbClr val="000000"/>
              </a:solidFill>
            </a:endParaRPr>
          </a:p>
        </p:txBody>
      </p:sp>
      <p:pic>
        <p:nvPicPr>
          <p:cNvPr id="38" name="Picture 4">
            <a:extLst>
              <a:ext uri="{FF2B5EF4-FFF2-40B4-BE49-F238E27FC236}">
                <a16:creationId xmlns:a16="http://schemas.microsoft.com/office/drawing/2014/main" id="{0137DB78-9C6E-403D-8CDF-7C57F2DB89A2}"/>
              </a:ext>
            </a:extLst>
          </p:cNvPr>
          <p:cNvPicPr>
            <a:picLocks noChangeAspect="1" noChangeArrowheads="1"/>
          </p:cNvPicPr>
          <p:nvPr/>
        </p:nvPicPr>
        <p:blipFill>
          <a:blip r:embed="rId2"/>
          <a:srcRect/>
          <a:stretch>
            <a:fillRect/>
          </a:stretch>
        </p:blipFill>
        <p:spPr bwMode="auto">
          <a:xfrm>
            <a:off x="7788275" y="663921"/>
            <a:ext cx="1066800" cy="923457"/>
          </a:xfrm>
          <a:prstGeom prst="rect">
            <a:avLst/>
          </a:prstGeom>
          <a:noFill/>
          <a:ln w="9525">
            <a:noFill/>
            <a:miter lim="800000"/>
            <a:headEnd/>
            <a:tailEnd/>
          </a:ln>
        </p:spPr>
      </p:pic>
      <p:sp>
        <p:nvSpPr>
          <p:cNvPr id="39" name="Text Box 6">
            <a:extLst>
              <a:ext uri="{FF2B5EF4-FFF2-40B4-BE49-F238E27FC236}">
                <a16:creationId xmlns:a16="http://schemas.microsoft.com/office/drawing/2014/main" id="{BF5AFEFD-AFDB-4C20-B4B1-9D7C1F515413}"/>
              </a:ext>
            </a:extLst>
          </p:cNvPr>
          <p:cNvSpPr txBox="1">
            <a:spLocks noChangeArrowheads="1"/>
          </p:cNvSpPr>
          <p:nvPr/>
        </p:nvSpPr>
        <p:spPr bwMode="auto">
          <a:xfrm>
            <a:off x="7680325" y="1689644"/>
            <a:ext cx="1452898" cy="461665"/>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grpSp>
        <p:nvGrpSpPr>
          <p:cNvPr id="40" name="Group 37">
            <a:extLst>
              <a:ext uri="{FF2B5EF4-FFF2-40B4-BE49-F238E27FC236}">
                <a16:creationId xmlns:a16="http://schemas.microsoft.com/office/drawing/2014/main" id="{30FB7C2D-5514-48CF-99C0-E05BF783A74C}"/>
              </a:ext>
            </a:extLst>
          </p:cNvPr>
          <p:cNvGrpSpPr>
            <a:grpSpLocks/>
          </p:cNvGrpSpPr>
          <p:nvPr/>
        </p:nvGrpSpPr>
        <p:grpSpPr bwMode="auto">
          <a:xfrm>
            <a:off x="7727952" y="2349049"/>
            <a:ext cx="1166817" cy="595287"/>
            <a:chOff x="7658100" y="2106614"/>
            <a:chExt cx="1166817" cy="619125"/>
          </a:xfrm>
        </p:grpSpPr>
        <p:grpSp>
          <p:nvGrpSpPr>
            <p:cNvPr id="41" name="Group 58">
              <a:extLst>
                <a:ext uri="{FF2B5EF4-FFF2-40B4-BE49-F238E27FC236}">
                  <a16:creationId xmlns:a16="http://schemas.microsoft.com/office/drawing/2014/main" id="{88F465E2-81A2-4398-ACC1-43C8CB5E2344}"/>
                </a:ext>
              </a:extLst>
            </p:cNvPr>
            <p:cNvGrpSpPr>
              <a:grpSpLocks/>
            </p:cNvGrpSpPr>
            <p:nvPr/>
          </p:nvGrpSpPr>
          <p:grpSpPr bwMode="auto">
            <a:xfrm>
              <a:off x="7667629" y="2106614"/>
              <a:ext cx="1157288" cy="619125"/>
              <a:chOff x="4830" y="1327"/>
              <a:chExt cx="729" cy="390"/>
            </a:xfrm>
          </p:grpSpPr>
          <p:sp>
            <p:nvSpPr>
              <p:cNvPr id="43" name="Text Box 59">
                <a:extLst>
                  <a:ext uri="{FF2B5EF4-FFF2-40B4-BE49-F238E27FC236}">
                    <a16:creationId xmlns:a16="http://schemas.microsoft.com/office/drawing/2014/main" id="{9B1A9109-DB30-46D7-94B3-D98AFCD7A743}"/>
                  </a:ext>
                </a:extLst>
              </p:cNvPr>
              <p:cNvSpPr txBox="1">
                <a:spLocks noChangeArrowheads="1"/>
              </p:cNvSpPr>
              <p:nvPr/>
            </p:nvSpPr>
            <p:spPr bwMode="auto">
              <a:xfrm>
                <a:off x="4830" y="1327"/>
                <a:ext cx="729" cy="181"/>
              </a:xfrm>
              <a:prstGeom prst="rect">
                <a:avLst/>
              </a:prstGeom>
              <a:noFill/>
              <a:ln w="9525">
                <a:noFill/>
                <a:miter lim="800000"/>
                <a:headEnd/>
                <a:tailEnd/>
              </a:ln>
            </p:spPr>
            <p:txBody>
              <a:bodyPr wrap="none">
                <a:spAutoFit/>
              </a:bodyPr>
              <a:lstStyle/>
              <a:p>
                <a:r>
                  <a:rPr lang="en-US" altLang="ja-JP" sz="1200" b="1" dirty="0">
                    <a:solidFill>
                      <a:srgbClr val="B2B2B2"/>
                    </a:solidFill>
                    <a:ea typeface="ＭＳ Ｐゴシック" charset="-128"/>
                  </a:rPr>
                  <a:t>Regular budget</a:t>
                </a:r>
              </a:p>
            </p:txBody>
          </p:sp>
          <p:sp>
            <p:nvSpPr>
              <p:cNvPr id="44" name="Text Box 60">
                <a:extLst>
                  <a:ext uri="{FF2B5EF4-FFF2-40B4-BE49-F238E27FC236}">
                    <a16:creationId xmlns:a16="http://schemas.microsoft.com/office/drawing/2014/main" id="{14904652-70D8-4750-B4B3-7B09E7DED735}"/>
                  </a:ext>
                </a:extLst>
              </p:cNvPr>
              <p:cNvSpPr txBox="1">
                <a:spLocks noChangeArrowheads="1"/>
              </p:cNvSpPr>
              <p:nvPr/>
            </p:nvSpPr>
            <p:spPr bwMode="auto">
              <a:xfrm>
                <a:off x="4830" y="1429"/>
                <a:ext cx="667" cy="181"/>
              </a:xfrm>
              <a:prstGeom prst="rect">
                <a:avLst/>
              </a:prstGeom>
              <a:noFill/>
              <a:ln w="9525">
                <a:noFill/>
                <a:miter lim="800000"/>
                <a:headEnd/>
                <a:tailEnd/>
              </a:ln>
            </p:spPr>
            <p:txBody>
              <a:bodyPr wrap="none">
                <a:spAutoFit/>
              </a:bodyPr>
              <a:lstStyle/>
              <a:p>
                <a:r>
                  <a:rPr lang="en-US" altLang="ja-JP" sz="1200" b="1">
                    <a:solidFill>
                      <a:srgbClr val="0066CC"/>
                    </a:solidFill>
                    <a:ea typeface="ＭＳ Ｐゴシック" charset="-128"/>
                  </a:rPr>
                  <a:t>Peacekeeping</a:t>
                </a:r>
              </a:p>
            </p:txBody>
          </p:sp>
          <p:sp>
            <p:nvSpPr>
              <p:cNvPr id="45" name="Text Box 61">
                <a:extLst>
                  <a:ext uri="{FF2B5EF4-FFF2-40B4-BE49-F238E27FC236}">
                    <a16:creationId xmlns:a16="http://schemas.microsoft.com/office/drawing/2014/main" id="{A4F33793-6566-40C2-A828-D1CBD9CE6C99}"/>
                  </a:ext>
                </a:extLst>
              </p:cNvPr>
              <p:cNvSpPr txBox="1">
                <a:spLocks noChangeArrowheads="1"/>
              </p:cNvSpPr>
              <p:nvPr/>
            </p:nvSpPr>
            <p:spPr bwMode="auto">
              <a:xfrm>
                <a:off x="4830" y="1536"/>
                <a:ext cx="486" cy="181"/>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42" name="Rectangle 63">
              <a:extLst>
                <a:ext uri="{FF2B5EF4-FFF2-40B4-BE49-F238E27FC236}">
                  <a16:creationId xmlns:a16="http://schemas.microsoft.com/office/drawing/2014/main" id="{BF6C45AD-860D-4A2B-A806-11CF0A84FDBB}"/>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solidFill>
                  <a:srgbClr val="000000"/>
                </a:solidFill>
              </a:endParaRPr>
            </a:p>
          </p:txBody>
        </p:sp>
      </p:grpSp>
      <p:sp>
        <p:nvSpPr>
          <p:cNvPr id="46" name="Line 68">
            <a:extLst>
              <a:ext uri="{FF2B5EF4-FFF2-40B4-BE49-F238E27FC236}">
                <a16:creationId xmlns:a16="http://schemas.microsoft.com/office/drawing/2014/main" id="{8B380B69-F914-48DE-9E77-F5E61D2D6443}"/>
              </a:ext>
            </a:extLst>
          </p:cNvPr>
          <p:cNvSpPr>
            <a:spLocks noChangeShapeType="1"/>
          </p:cNvSpPr>
          <p:nvPr/>
        </p:nvSpPr>
        <p:spPr bwMode="auto">
          <a:xfrm>
            <a:off x="7519296" y="1951252"/>
            <a:ext cx="1609725" cy="0"/>
          </a:xfrm>
          <a:prstGeom prst="line">
            <a:avLst/>
          </a:prstGeom>
          <a:noFill/>
          <a:ln w="9525">
            <a:noFill/>
            <a:round/>
            <a:headEnd/>
            <a:tailEnd/>
          </a:ln>
        </p:spPr>
        <p:txBody>
          <a:bodyPr wrap="none"/>
          <a:lstStyle/>
          <a:p>
            <a:endParaRPr lang="en-US"/>
          </a:p>
        </p:txBody>
      </p:sp>
      <p:sp>
        <p:nvSpPr>
          <p:cNvPr id="47" name="Line 68">
            <a:extLst>
              <a:ext uri="{FF2B5EF4-FFF2-40B4-BE49-F238E27FC236}">
                <a16:creationId xmlns:a16="http://schemas.microsoft.com/office/drawing/2014/main" id="{8798BF2A-71E9-4297-B489-B5F7DEA25ADE}"/>
              </a:ext>
            </a:extLst>
          </p:cNvPr>
          <p:cNvSpPr>
            <a:spLocks noChangeShapeType="1"/>
          </p:cNvSpPr>
          <p:nvPr/>
        </p:nvSpPr>
        <p:spPr bwMode="auto">
          <a:xfrm>
            <a:off x="7366896" y="1951252"/>
            <a:ext cx="1609725" cy="0"/>
          </a:xfrm>
          <a:prstGeom prst="line">
            <a:avLst/>
          </a:prstGeom>
          <a:noFill/>
          <a:ln w="9525">
            <a:noFill/>
            <a:round/>
            <a:headEnd/>
            <a:tailEnd/>
          </a:ln>
        </p:spPr>
        <p:txBody>
          <a:bodyPr wrap="none"/>
          <a:lstStyle/>
          <a:p>
            <a:endParaRPr lang="en-US"/>
          </a:p>
        </p:txBody>
      </p:sp>
      <p:sp>
        <p:nvSpPr>
          <p:cNvPr id="48" name="Rectangle 48">
            <a:extLst>
              <a:ext uri="{FF2B5EF4-FFF2-40B4-BE49-F238E27FC236}">
                <a16:creationId xmlns:a16="http://schemas.microsoft.com/office/drawing/2014/main" id="{D476F87D-C6B8-4B25-9C73-DC2D54C1AC0D}"/>
              </a:ext>
            </a:extLst>
          </p:cNvPr>
          <p:cNvSpPr>
            <a:spLocks/>
          </p:cNvSpPr>
          <p:nvPr/>
        </p:nvSpPr>
        <p:spPr bwMode="auto">
          <a:xfrm>
            <a:off x="7601858" y="344148"/>
            <a:ext cx="76200" cy="650398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aphicFrame>
        <p:nvGraphicFramePr>
          <p:cNvPr id="50" name="Group 914">
            <a:extLst>
              <a:ext uri="{FF2B5EF4-FFF2-40B4-BE49-F238E27FC236}">
                <a16:creationId xmlns:a16="http://schemas.microsoft.com/office/drawing/2014/main" id="{0584A015-458D-4128-9255-504089E2B299}"/>
              </a:ext>
            </a:extLst>
          </p:cNvPr>
          <p:cNvGraphicFramePr>
            <a:graphicFrameLocks noGrp="1"/>
          </p:cNvGraphicFramePr>
          <p:nvPr>
            <p:extLst>
              <p:ext uri="{D42A27DB-BD31-4B8C-83A1-F6EECF244321}">
                <p14:modId xmlns:p14="http://schemas.microsoft.com/office/powerpoint/2010/main" val="3316951309"/>
              </p:ext>
            </p:extLst>
          </p:nvPr>
        </p:nvGraphicFramePr>
        <p:xfrm>
          <a:off x="458784" y="1432727"/>
          <a:ext cx="6692157" cy="3071865"/>
        </p:xfrm>
        <a:graphic>
          <a:graphicData uri="http://schemas.openxmlformats.org/drawingml/2006/table">
            <a:tbl>
              <a:tblPr/>
              <a:tblGrid>
                <a:gridCol w="2459887">
                  <a:extLst>
                    <a:ext uri="{9D8B030D-6E8A-4147-A177-3AD203B41FA5}">
                      <a16:colId xmlns:a16="http://schemas.microsoft.com/office/drawing/2014/main" val="20000"/>
                    </a:ext>
                  </a:extLst>
                </a:gridCol>
                <a:gridCol w="1182610">
                  <a:extLst>
                    <a:ext uri="{9D8B030D-6E8A-4147-A177-3AD203B41FA5}">
                      <a16:colId xmlns:a16="http://schemas.microsoft.com/office/drawing/2014/main" val="20001"/>
                    </a:ext>
                  </a:extLst>
                </a:gridCol>
                <a:gridCol w="1361946">
                  <a:extLst>
                    <a:ext uri="{9D8B030D-6E8A-4147-A177-3AD203B41FA5}">
                      <a16:colId xmlns:a16="http://schemas.microsoft.com/office/drawing/2014/main" val="20002"/>
                    </a:ext>
                  </a:extLst>
                </a:gridCol>
                <a:gridCol w="1687714">
                  <a:extLst>
                    <a:ext uri="{9D8B030D-6E8A-4147-A177-3AD203B41FA5}">
                      <a16:colId xmlns:a16="http://schemas.microsoft.com/office/drawing/2014/main" val="20003"/>
                    </a:ext>
                  </a:extLst>
                </a:gridCol>
              </a:tblGrid>
              <a:tr h="588246">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itchFamily="34" charset="0"/>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30 Sep 2018</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30 Jun 2019</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10 Oct 2019</a:t>
                      </a:r>
                      <a:r>
                        <a:rPr lang="en-GB" altLang="ja-JP" sz="1500" baseline="30000" dirty="0">
                          <a:ea typeface="ＭＳ Ｐゴシック" charset="-128"/>
                        </a:rPr>
                        <a:t>a</a:t>
                      </a:r>
                      <a:r>
                        <a:rPr kumimoji="0" lang="en-GB" altLang="ja-JP" sz="1500" b="0" i="0" u="none" strike="noStrike" cap="none" normalizeH="0" baseline="0" dirty="0">
                          <a:ln>
                            <a:noFill/>
                          </a:ln>
                          <a:solidFill>
                            <a:schemeClr val="tx1"/>
                          </a:solidFill>
                          <a:effectLst/>
                          <a:latin typeface="Calibri" pitchFamily="34" charset="0"/>
                          <a:ea typeface="ＭＳ Ｐゴシック" charset="-128"/>
                          <a:cs typeface="Arial" charset="0"/>
                        </a:rPr>
                        <a:t> </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45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Troops/formed police units</a:t>
                      </a:r>
                      <a:endParaRPr kumimoji="0" lang="en-GB" altLang="ja-JP" sz="1500" b="0" i="0" u="none" strike="noStrike" cap="none" normalizeH="0" baseline="0" dirty="0">
                        <a:ln>
                          <a:noFill/>
                        </a:ln>
                        <a:solidFill>
                          <a:srgbClr val="FF0000"/>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92</a:t>
                      </a:r>
                      <a:endParaRPr kumimoji="0" lang="en-GB" altLang="ja-JP" sz="1500" b="0" i="0" u="none" strike="noStrike" kern="1200"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245</a:t>
                      </a:r>
                      <a:endParaRPr kumimoji="0" lang="en-GB" altLang="ja-JP" sz="1500" b="0" i="0" u="none" strike="noStrike" kern="1200"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6</a:t>
                      </a: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37209">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COE claims (active missions)</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43</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187</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64</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7209">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COE claims (closed missions)</a:t>
                      </a:r>
                      <a:endParaRPr kumimoji="0" lang="en-GB" altLang="ja-JP" sz="1500" b="0" i="0" u="none" strike="noStrike" cap="none" normalizeH="0" baseline="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86</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86</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86</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4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err="1">
                          <a:ln>
                            <a:noFill/>
                          </a:ln>
                          <a:solidFill>
                            <a:schemeClr val="tx1"/>
                          </a:solidFill>
                          <a:effectLst/>
                          <a:latin typeface="Calibri" pitchFamily="34" charset="0"/>
                          <a:ea typeface="ＭＳ Ｐゴシック" charset="-128"/>
                          <a:cs typeface="Arial" charset="0"/>
                        </a:rPr>
                        <a:t>TOTAL</a:t>
                      </a:r>
                      <a:r>
                        <a:rPr kumimoji="0" lang="en-GB" altLang="ja-JP" sz="1500" b="1" i="0" u="none" strike="noStrike" cap="none" normalizeH="0" baseline="30000" dirty="0" err="1">
                          <a:ln>
                            <a:noFill/>
                          </a:ln>
                          <a:solidFill>
                            <a:schemeClr val="tx1"/>
                          </a:solidFill>
                          <a:effectLst/>
                          <a:latin typeface="Calibri" pitchFamily="34" charset="0"/>
                          <a:ea typeface="ＭＳ Ｐゴシック" charset="-128"/>
                          <a:cs typeface="Arial" charset="0"/>
                        </a:rPr>
                        <a:t>b</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221</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518</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156</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 name="Text Box 140">
            <a:extLst>
              <a:ext uri="{FF2B5EF4-FFF2-40B4-BE49-F238E27FC236}">
                <a16:creationId xmlns:a16="http://schemas.microsoft.com/office/drawing/2014/main" id="{ADE3B4D6-0187-4041-994B-33A4D8EE30CD}"/>
              </a:ext>
            </a:extLst>
          </p:cNvPr>
          <p:cNvSpPr txBox="1">
            <a:spLocks noChangeArrowheads="1"/>
          </p:cNvSpPr>
          <p:nvPr/>
        </p:nvSpPr>
        <p:spPr bwMode="auto">
          <a:xfrm>
            <a:off x="458784" y="4708888"/>
            <a:ext cx="7151401" cy="1536446"/>
          </a:xfrm>
          <a:prstGeom prst="rect">
            <a:avLst/>
          </a:prstGeom>
          <a:noFill/>
          <a:ln w="9525">
            <a:noFill/>
            <a:miter lim="800000"/>
            <a:headEnd/>
            <a:tailEnd/>
          </a:ln>
        </p:spPr>
        <p:txBody>
          <a:bodyPr wrap="square">
            <a:spAutoFit/>
          </a:bodyPr>
          <a:lstStyle/>
          <a:p>
            <a:pPr>
              <a:lnSpc>
                <a:spcPct val="80000"/>
              </a:lnSpc>
              <a:spcBef>
                <a:spcPct val="20000"/>
              </a:spcBef>
            </a:pPr>
            <a:r>
              <a:rPr lang="en-GB" altLang="ja-JP" sz="1200" baseline="30000" dirty="0">
                <a:ea typeface="ＭＳ Ｐゴシック" charset="-128"/>
              </a:rPr>
              <a:t>a </a:t>
            </a:r>
            <a:r>
              <a:rPr lang="en-GB" altLang="ja-JP" sz="1200" dirty="0">
                <a:ea typeface="ＭＳ Ｐゴシック" charset="-128"/>
              </a:rPr>
              <a:t>Payments for troops/formed police unit costs are current for all missions up to July 2019 except MINUJUSTH.  Payments for COE for active missions are current up to June 2019  except for MONUSCO, UNAMID, UNFICYP, UNISFA and MINURSO which are current up to March 2019, and MINUJUSTH which is current up to December 2018.</a:t>
            </a:r>
          </a:p>
          <a:p>
            <a:pPr>
              <a:lnSpc>
                <a:spcPct val="80000"/>
              </a:lnSpc>
              <a:spcBef>
                <a:spcPct val="20000"/>
              </a:spcBef>
            </a:pPr>
            <a:endParaRPr lang="en-GB" sz="1200" dirty="0">
              <a:ea typeface="ＭＳ Ｐゴシック" charset="-128"/>
            </a:endParaRPr>
          </a:p>
          <a:p>
            <a:pPr>
              <a:lnSpc>
                <a:spcPct val="80000"/>
              </a:lnSpc>
              <a:spcBef>
                <a:spcPct val="20000"/>
              </a:spcBef>
            </a:pPr>
            <a:r>
              <a:rPr lang="en-GB" altLang="ja-JP" baseline="30000" dirty="0">
                <a:ea typeface="ＭＳ Ｐゴシック" charset="-128"/>
              </a:rPr>
              <a:t>b </a:t>
            </a:r>
            <a:r>
              <a:rPr lang="en-GB" altLang="ja-JP" sz="1200" dirty="0">
                <a:ea typeface="ＭＳ Ｐゴシック" charset="-128"/>
              </a:rPr>
              <a:t>Does not include Letters of Assist  ($199 million), death and disability claims ($8 million), estimate for unsigned MOUs ($124 million) and estimated current dues up to September ($525 million) which will become payable in the December quarterly payment cycle.</a:t>
            </a:r>
          </a:p>
          <a:p>
            <a:pPr>
              <a:lnSpc>
                <a:spcPct val="80000"/>
              </a:lnSpc>
              <a:spcBef>
                <a:spcPct val="20000"/>
              </a:spcBef>
            </a:pPr>
            <a:endParaRPr lang="en-GB" altLang="ja-JP" sz="1200" dirty="0">
              <a:ea typeface="ＭＳ Ｐゴシック" charset="-128"/>
            </a:endParaRPr>
          </a:p>
        </p:txBody>
      </p:sp>
    </p:spTree>
    <p:extLst>
      <p:ext uri="{BB962C8B-B14F-4D97-AF65-F5344CB8AC3E}">
        <p14:creationId xmlns:p14="http://schemas.microsoft.com/office/powerpoint/2010/main" val="149723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68">
            <a:extLst>
              <a:ext uri="{FF2B5EF4-FFF2-40B4-BE49-F238E27FC236}">
                <a16:creationId xmlns:a16="http://schemas.microsoft.com/office/drawing/2014/main" id="{8AE39F2D-AF91-4E8D-B448-06CC251652F2}"/>
              </a:ext>
            </a:extLst>
          </p:cNvPr>
          <p:cNvSpPr>
            <a:spLocks noChangeShapeType="1"/>
          </p:cNvSpPr>
          <p:nvPr/>
        </p:nvSpPr>
        <p:spPr bwMode="auto">
          <a:xfrm>
            <a:off x="6315075" y="1600200"/>
            <a:ext cx="1609725" cy="0"/>
          </a:xfrm>
          <a:prstGeom prst="line">
            <a:avLst/>
          </a:prstGeom>
          <a:noFill/>
          <a:ln w="9525">
            <a:noFill/>
            <a:round/>
            <a:headEnd/>
            <a:tailEnd/>
          </a:ln>
        </p:spPr>
        <p:txBody>
          <a:bodyPr wrap="none"/>
          <a:lstStyle/>
          <a:p>
            <a:endParaRPr lang="en-US"/>
          </a:p>
        </p:txBody>
      </p:sp>
      <p:sp>
        <p:nvSpPr>
          <p:cNvPr id="12" name="Line 68">
            <a:extLst>
              <a:ext uri="{FF2B5EF4-FFF2-40B4-BE49-F238E27FC236}">
                <a16:creationId xmlns:a16="http://schemas.microsoft.com/office/drawing/2014/main" id="{947E511F-5C62-407F-AC23-525488826F52}"/>
              </a:ext>
            </a:extLst>
          </p:cNvPr>
          <p:cNvSpPr>
            <a:spLocks noChangeShapeType="1"/>
          </p:cNvSpPr>
          <p:nvPr/>
        </p:nvSpPr>
        <p:spPr bwMode="auto">
          <a:xfrm>
            <a:off x="6696075" y="1752600"/>
            <a:ext cx="1609725" cy="0"/>
          </a:xfrm>
          <a:prstGeom prst="line">
            <a:avLst/>
          </a:prstGeom>
          <a:noFill/>
          <a:ln w="9525">
            <a:noFill/>
            <a:round/>
            <a:headEnd/>
            <a:tailEnd/>
          </a:ln>
        </p:spPr>
        <p:txBody>
          <a:bodyPr wrap="none"/>
          <a:lstStyle/>
          <a:p>
            <a:endParaRPr lang="en-US"/>
          </a:p>
        </p:txBody>
      </p:sp>
      <p:sp>
        <p:nvSpPr>
          <p:cNvPr id="18" name="Line 68">
            <a:extLst>
              <a:ext uri="{FF2B5EF4-FFF2-40B4-BE49-F238E27FC236}">
                <a16:creationId xmlns:a16="http://schemas.microsoft.com/office/drawing/2014/main" id="{B3FADFC9-0E45-471A-B575-86502EAD6FF4}"/>
              </a:ext>
            </a:extLst>
          </p:cNvPr>
          <p:cNvSpPr>
            <a:spLocks noChangeShapeType="1"/>
          </p:cNvSpPr>
          <p:nvPr/>
        </p:nvSpPr>
        <p:spPr bwMode="auto">
          <a:xfrm>
            <a:off x="6543675" y="1600200"/>
            <a:ext cx="1609725" cy="0"/>
          </a:xfrm>
          <a:prstGeom prst="line">
            <a:avLst/>
          </a:prstGeom>
          <a:noFill/>
          <a:ln w="9525">
            <a:noFill/>
            <a:round/>
            <a:headEnd/>
            <a:tailEnd/>
          </a:ln>
        </p:spPr>
        <p:txBody>
          <a:bodyPr wrap="none"/>
          <a:lstStyle/>
          <a:p>
            <a:endParaRPr lang="en-US"/>
          </a:p>
        </p:txBody>
      </p:sp>
      <p:pic>
        <p:nvPicPr>
          <p:cNvPr id="19" name="Picture 4">
            <a:extLst>
              <a:ext uri="{FF2B5EF4-FFF2-40B4-BE49-F238E27FC236}">
                <a16:creationId xmlns:a16="http://schemas.microsoft.com/office/drawing/2014/main" id="{0D827060-EAF1-4F15-8B4F-8A7230A892E2}"/>
              </a:ext>
            </a:extLst>
          </p:cNvPr>
          <p:cNvPicPr>
            <a:picLocks noChangeAspect="1" noChangeArrowheads="1"/>
          </p:cNvPicPr>
          <p:nvPr/>
        </p:nvPicPr>
        <p:blipFill>
          <a:blip r:embed="rId2"/>
          <a:srcRect/>
          <a:stretch>
            <a:fillRect/>
          </a:stretch>
        </p:blipFill>
        <p:spPr bwMode="auto">
          <a:xfrm>
            <a:off x="7696200" y="533400"/>
            <a:ext cx="1066800" cy="960438"/>
          </a:xfrm>
          <a:prstGeom prst="rect">
            <a:avLst/>
          </a:prstGeom>
          <a:noFill/>
          <a:ln w="9525">
            <a:noFill/>
            <a:miter lim="800000"/>
            <a:headEnd/>
            <a:tailEnd/>
          </a:ln>
        </p:spPr>
      </p:pic>
      <p:sp>
        <p:nvSpPr>
          <p:cNvPr id="20" name="Text Box 6">
            <a:extLst>
              <a:ext uri="{FF2B5EF4-FFF2-40B4-BE49-F238E27FC236}">
                <a16:creationId xmlns:a16="http://schemas.microsoft.com/office/drawing/2014/main" id="{200FCFEE-7C02-467B-AA5D-E9BE70F095CB}"/>
              </a:ext>
            </a:extLst>
          </p:cNvPr>
          <p:cNvSpPr txBox="1">
            <a:spLocks noChangeArrowheads="1"/>
          </p:cNvSpPr>
          <p:nvPr/>
        </p:nvSpPr>
        <p:spPr bwMode="auto">
          <a:xfrm>
            <a:off x="7702550" y="1600200"/>
            <a:ext cx="1441450" cy="457200"/>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grpSp>
        <p:nvGrpSpPr>
          <p:cNvPr id="21" name="Group 37">
            <a:extLst>
              <a:ext uri="{FF2B5EF4-FFF2-40B4-BE49-F238E27FC236}">
                <a16:creationId xmlns:a16="http://schemas.microsoft.com/office/drawing/2014/main" id="{FFC92E09-82DF-4970-A951-09211F9EBDA7}"/>
              </a:ext>
            </a:extLst>
          </p:cNvPr>
          <p:cNvGrpSpPr>
            <a:grpSpLocks/>
          </p:cNvGrpSpPr>
          <p:nvPr/>
        </p:nvGrpSpPr>
        <p:grpSpPr bwMode="auto">
          <a:xfrm>
            <a:off x="7712075" y="2286002"/>
            <a:ext cx="1162050" cy="606426"/>
            <a:chOff x="7658100" y="2106614"/>
            <a:chExt cx="1162050" cy="606425"/>
          </a:xfrm>
        </p:grpSpPr>
        <p:grpSp>
          <p:nvGrpSpPr>
            <p:cNvPr id="22" name="Group 58">
              <a:extLst>
                <a:ext uri="{FF2B5EF4-FFF2-40B4-BE49-F238E27FC236}">
                  <a16:creationId xmlns:a16="http://schemas.microsoft.com/office/drawing/2014/main" id="{85337704-307F-43C2-B303-87146AB64C96}"/>
                </a:ext>
              </a:extLst>
            </p:cNvPr>
            <p:cNvGrpSpPr>
              <a:grpSpLocks/>
            </p:cNvGrpSpPr>
            <p:nvPr/>
          </p:nvGrpSpPr>
          <p:grpSpPr bwMode="auto">
            <a:xfrm>
              <a:off x="7667625" y="2106614"/>
              <a:ext cx="1152525" cy="606425"/>
              <a:chOff x="4830" y="1327"/>
              <a:chExt cx="726" cy="382"/>
            </a:xfrm>
          </p:grpSpPr>
          <p:sp>
            <p:nvSpPr>
              <p:cNvPr id="24" name="Text Box 59">
                <a:extLst>
                  <a:ext uri="{FF2B5EF4-FFF2-40B4-BE49-F238E27FC236}">
                    <a16:creationId xmlns:a16="http://schemas.microsoft.com/office/drawing/2014/main" id="{1340429D-3E15-4D57-A755-941F019811F3}"/>
                  </a:ext>
                </a:extLst>
              </p:cNvPr>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Regular budget</a:t>
                </a:r>
              </a:p>
            </p:txBody>
          </p:sp>
          <p:sp>
            <p:nvSpPr>
              <p:cNvPr id="25" name="Text Box 60">
                <a:extLst>
                  <a:ext uri="{FF2B5EF4-FFF2-40B4-BE49-F238E27FC236}">
                    <a16:creationId xmlns:a16="http://schemas.microsoft.com/office/drawing/2014/main" id="{3A80393D-E420-400B-B408-A356D82CD0C6}"/>
                  </a:ext>
                </a:extLst>
              </p:cNvPr>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ja-JP" sz="1200" b="1">
                    <a:solidFill>
                      <a:srgbClr val="0066CC"/>
                    </a:solidFill>
                    <a:ea typeface="ＭＳ Ｐゴシック" charset="-128"/>
                  </a:rPr>
                  <a:t>Peacekeeping</a:t>
                </a:r>
              </a:p>
            </p:txBody>
          </p:sp>
          <p:sp>
            <p:nvSpPr>
              <p:cNvPr id="26" name="Text Box 61">
                <a:extLst>
                  <a:ext uri="{FF2B5EF4-FFF2-40B4-BE49-F238E27FC236}">
                    <a16:creationId xmlns:a16="http://schemas.microsoft.com/office/drawing/2014/main" id="{53DA4EE9-AA5F-4CC7-908B-8C996B3B6CC8}"/>
                  </a:ext>
                </a:extLst>
              </p:cNvPr>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23" name="Rectangle 63">
              <a:extLst>
                <a:ext uri="{FF2B5EF4-FFF2-40B4-BE49-F238E27FC236}">
                  <a16:creationId xmlns:a16="http://schemas.microsoft.com/office/drawing/2014/main" id="{FE0E9D5C-8B59-4448-85AD-4558A1B4A7AC}"/>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27" name="Rectangle 48">
            <a:extLst>
              <a:ext uri="{FF2B5EF4-FFF2-40B4-BE49-F238E27FC236}">
                <a16:creationId xmlns:a16="http://schemas.microsoft.com/office/drawing/2014/main" id="{EF8301B3-E5DD-4B9C-A94A-67D7BDDD1BBD}"/>
              </a:ext>
            </a:extLst>
          </p:cNvPr>
          <p:cNvSpPr>
            <a:spLocks/>
          </p:cNvSpPr>
          <p:nvPr/>
        </p:nvSpPr>
        <p:spPr bwMode="auto">
          <a:xfrm>
            <a:off x="7543800" y="304800"/>
            <a:ext cx="76200" cy="650398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28" name="Rectangle 6">
            <a:extLst>
              <a:ext uri="{FF2B5EF4-FFF2-40B4-BE49-F238E27FC236}">
                <a16:creationId xmlns:a16="http://schemas.microsoft.com/office/drawing/2014/main" id="{B6889915-A29E-4A24-B75A-73065AF69F7D}"/>
              </a:ext>
            </a:extLst>
          </p:cNvPr>
          <p:cNvSpPr txBox="1">
            <a:spLocks noGrp="1" noChangeArrowheads="1"/>
          </p:cNvSpPr>
          <p:nvPr/>
        </p:nvSpPr>
        <p:spPr bwMode="auto">
          <a:xfrm>
            <a:off x="6553200" y="6397625"/>
            <a:ext cx="2133600" cy="476250"/>
          </a:xfrm>
          <a:prstGeom prst="rect">
            <a:avLst/>
          </a:prstGeom>
          <a:noFill/>
          <a:ln w="9525">
            <a:noFill/>
            <a:miter lim="800000"/>
            <a:headEnd/>
            <a:tailEnd/>
          </a:ln>
        </p:spPr>
        <p:txBody>
          <a:bodyPr/>
          <a:lstStyle/>
          <a:p>
            <a:pPr algn="r"/>
            <a:r>
              <a:rPr lang="en-GB" altLang="ja-JP" sz="1400" dirty="0">
                <a:ea typeface="ＭＳ Ｐゴシック" charset="-128"/>
              </a:rPr>
              <a:t>16</a:t>
            </a:r>
          </a:p>
        </p:txBody>
      </p:sp>
      <p:sp>
        <p:nvSpPr>
          <p:cNvPr id="42" name="Rectangle 48">
            <a:extLst>
              <a:ext uri="{FF2B5EF4-FFF2-40B4-BE49-F238E27FC236}">
                <a16:creationId xmlns:a16="http://schemas.microsoft.com/office/drawing/2014/main" id="{966E674D-6DE1-47AB-BE25-B57582501D0E}"/>
              </a:ext>
            </a:extLst>
          </p:cNvPr>
          <p:cNvSpPr>
            <a:spLocks/>
          </p:cNvSpPr>
          <p:nvPr/>
        </p:nvSpPr>
        <p:spPr bwMode="auto">
          <a:xfrm>
            <a:off x="7543800" y="304800"/>
            <a:ext cx="76200" cy="650398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62" name="Line 62">
            <a:extLst>
              <a:ext uri="{FF2B5EF4-FFF2-40B4-BE49-F238E27FC236}">
                <a16:creationId xmlns:a16="http://schemas.microsoft.com/office/drawing/2014/main" id="{E5034437-7E2E-437D-B2F2-7E2FBE46D262}"/>
              </a:ext>
            </a:extLst>
          </p:cNvPr>
          <p:cNvSpPr>
            <a:spLocks noChangeShapeType="1"/>
          </p:cNvSpPr>
          <p:nvPr/>
        </p:nvSpPr>
        <p:spPr bwMode="auto">
          <a:xfrm>
            <a:off x="1639888" y="1600200"/>
            <a:ext cx="1558925" cy="0"/>
          </a:xfrm>
          <a:prstGeom prst="line">
            <a:avLst/>
          </a:prstGeom>
          <a:noFill/>
          <a:ln w="9525">
            <a:noFill/>
            <a:round/>
            <a:headEnd/>
            <a:tailEnd/>
          </a:ln>
        </p:spPr>
        <p:txBody>
          <a:bodyPr wrap="none"/>
          <a:lstStyle/>
          <a:p>
            <a:endParaRPr lang="en-US"/>
          </a:p>
        </p:txBody>
      </p:sp>
      <p:sp>
        <p:nvSpPr>
          <p:cNvPr id="63" name="Line 64">
            <a:extLst>
              <a:ext uri="{FF2B5EF4-FFF2-40B4-BE49-F238E27FC236}">
                <a16:creationId xmlns:a16="http://schemas.microsoft.com/office/drawing/2014/main" id="{F3BAC3B6-F09A-4C62-A312-8D49AF14C879}"/>
              </a:ext>
            </a:extLst>
          </p:cNvPr>
          <p:cNvSpPr>
            <a:spLocks noChangeShapeType="1"/>
          </p:cNvSpPr>
          <p:nvPr/>
        </p:nvSpPr>
        <p:spPr bwMode="auto">
          <a:xfrm>
            <a:off x="3198813" y="1600200"/>
            <a:ext cx="1558925" cy="0"/>
          </a:xfrm>
          <a:prstGeom prst="line">
            <a:avLst/>
          </a:prstGeom>
          <a:noFill/>
          <a:ln w="9525">
            <a:noFill/>
            <a:round/>
            <a:headEnd/>
            <a:tailEnd/>
          </a:ln>
        </p:spPr>
        <p:txBody>
          <a:bodyPr wrap="none"/>
          <a:lstStyle/>
          <a:p>
            <a:endParaRPr lang="en-US"/>
          </a:p>
        </p:txBody>
      </p:sp>
      <p:sp>
        <p:nvSpPr>
          <p:cNvPr id="64" name="Line 66">
            <a:extLst>
              <a:ext uri="{FF2B5EF4-FFF2-40B4-BE49-F238E27FC236}">
                <a16:creationId xmlns:a16="http://schemas.microsoft.com/office/drawing/2014/main" id="{D0009462-A8EC-48C3-BA43-EA96FF449C90}"/>
              </a:ext>
            </a:extLst>
          </p:cNvPr>
          <p:cNvSpPr>
            <a:spLocks noChangeShapeType="1"/>
          </p:cNvSpPr>
          <p:nvPr/>
        </p:nvSpPr>
        <p:spPr bwMode="auto">
          <a:xfrm>
            <a:off x="4757738" y="1600200"/>
            <a:ext cx="1557337" cy="0"/>
          </a:xfrm>
          <a:prstGeom prst="line">
            <a:avLst/>
          </a:prstGeom>
          <a:noFill/>
          <a:ln w="9525">
            <a:noFill/>
            <a:round/>
            <a:headEnd/>
            <a:tailEnd/>
          </a:ln>
        </p:spPr>
        <p:txBody>
          <a:bodyPr wrap="none"/>
          <a:lstStyle/>
          <a:p>
            <a:endParaRPr lang="en-US"/>
          </a:p>
        </p:txBody>
      </p:sp>
      <p:sp>
        <p:nvSpPr>
          <p:cNvPr id="65" name="Line 68">
            <a:extLst>
              <a:ext uri="{FF2B5EF4-FFF2-40B4-BE49-F238E27FC236}">
                <a16:creationId xmlns:a16="http://schemas.microsoft.com/office/drawing/2014/main" id="{9F218156-312F-4BBA-9008-CEF7A2EE8288}"/>
              </a:ext>
            </a:extLst>
          </p:cNvPr>
          <p:cNvSpPr>
            <a:spLocks noChangeShapeType="1"/>
          </p:cNvSpPr>
          <p:nvPr/>
        </p:nvSpPr>
        <p:spPr bwMode="auto">
          <a:xfrm>
            <a:off x="6315075" y="1600200"/>
            <a:ext cx="1609725" cy="0"/>
          </a:xfrm>
          <a:prstGeom prst="line">
            <a:avLst/>
          </a:prstGeom>
          <a:noFill/>
          <a:ln w="9525">
            <a:noFill/>
            <a:round/>
            <a:headEnd/>
            <a:tailEnd/>
          </a:ln>
        </p:spPr>
        <p:txBody>
          <a:bodyPr wrap="none"/>
          <a:lstStyle/>
          <a:p>
            <a:endParaRPr lang="en-US"/>
          </a:p>
        </p:txBody>
      </p:sp>
      <p:sp>
        <p:nvSpPr>
          <p:cNvPr id="66" name="Text Box 7">
            <a:extLst>
              <a:ext uri="{FF2B5EF4-FFF2-40B4-BE49-F238E27FC236}">
                <a16:creationId xmlns:a16="http://schemas.microsoft.com/office/drawing/2014/main" id="{FD44B19E-1C73-4DA8-B480-4210FCFE5FEC}"/>
              </a:ext>
            </a:extLst>
          </p:cNvPr>
          <p:cNvSpPr txBox="1">
            <a:spLocks noChangeArrowheads="1"/>
          </p:cNvSpPr>
          <p:nvPr/>
        </p:nvSpPr>
        <p:spPr bwMode="auto">
          <a:xfrm>
            <a:off x="1508125" y="54467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67" name="Line 58">
            <a:extLst>
              <a:ext uri="{FF2B5EF4-FFF2-40B4-BE49-F238E27FC236}">
                <a16:creationId xmlns:a16="http://schemas.microsoft.com/office/drawing/2014/main" id="{6F281789-1ECB-4323-ABFD-95AE17A24E3B}"/>
              </a:ext>
            </a:extLst>
          </p:cNvPr>
          <p:cNvSpPr>
            <a:spLocks noChangeShapeType="1"/>
          </p:cNvSpPr>
          <p:nvPr/>
        </p:nvSpPr>
        <p:spPr bwMode="auto">
          <a:xfrm>
            <a:off x="533400" y="1752600"/>
            <a:ext cx="1487488" cy="0"/>
          </a:xfrm>
          <a:prstGeom prst="line">
            <a:avLst/>
          </a:prstGeom>
          <a:noFill/>
          <a:ln w="9525">
            <a:noFill/>
            <a:round/>
            <a:headEnd/>
            <a:tailEnd/>
          </a:ln>
        </p:spPr>
        <p:txBody>
          <a:bodyPr wrap="none"/>
          <a:lstStyle/>
          <a:p>
            <a:endParaRPr lang="en-US"/>
          </a:p>
        </p:txBody>
      </p:sp>
      <p:sp>
        <p:nvSpPr>
          <p:cNvPr id="68" name="Line 62">
            <a:extLst>
              <a:ext uri="{FF2B5EF4-FFF2-40B4-BE49-F238E27FC236}">
                <a16:creationId xmlns:a16="http://schemas.microsoft.com/office/drawing/2014/main" id="{CBFC2EE8-4D74-4F2B-8508-A90604BEDBB2}"/>
              </a:ext>
            </a:extLst>
          </p:cNvPr>
          <p:cNvSpPr>
            <a:spLocks noChangeShapeType="1"/>
          </p:cNvSpPr>
          <p:nvPr/>
        </p:nvSpPr>
        <p:spPr bwMode="auto">
          <a:xfrm>
            <a:off x="2020888" y="1752600"/>
            <a:ext cx="1558925" cy="0"/>
          </a:xfrm>
          <a:prstGeom prst="line">
            <a:avLst/>
          </a:prstGeom>
          <a:noFill/>
          <a:ln w="9525">
            <a:noFill/>
            <a:round/>
            <a:headEnd/>
            <a:tailEnd/>
          </a:ln>
        </p:spPr>
        <p:txBody>
          <a:bodyPr wrap="none"/>
          <a:lstStyle/>
          <a:p>
            <a:endParaRPr lang="en-US"/>
          </a:p>
        </p:txBody>
      </p:sp>
      <p:sp>
        <p:nvSpPr>
          <p:cNvPr id="69" name="Line 64">
            <a:extLst>
              <a:ext uri="{FF2B5EF4-FFF2-40B4-BE49-F238E27FC236}">
                <a16:creationId xmlns:a16="http://schemas.microsoft.com/office/drawing/2014/main" id="{A50B9419-B6CE-488E-9323-890149CCFF70}"/>
              </a:ext>
            </a:extLst>
          </p:cNvPr>
          <p:cNvSpPr>
            <a:spLocks noChangeShapeType="1"/>
          </p:cNvSpPr>
          <p:nvPr/>
        </p:nvSpPr>
        <p:spPr bwMode="auto">
          <a:xfrm>
            <a:off x="3579813" y="1752600"/>
            <a:ext cx="1558925" cy="0"/>
          </a:xfrm>
          <a:prstGeom prst="line">
            <a:avLst/>
          </a:prstGeom>
          <a:noFill/>
          <a:ln w="9525">
            <a:noFill/>
            <a:round/>
            <a:headEnd/>
            <a:tailEnd/>
          </a:ln>
        </p:spPr>
        <p:txBody>
          <a:bodyPr wrap="none"/>
          <a:lstStyle/>
          <a:p>
            <a:endParaRPr lang="en-US"/>
          </a:p>
        </p:txBody>
      </p:sp>
      <p:sp>
        <p:nvSpPr>
          <p:cNvPr id="70" name="Line 66">
            <a:extLst>
              <a:ext uri="{FF2B5EF4-FFF2-40B4-BE49-F238E27FC236}">
                <a16:creationId xmlns:a16="http://schemas.microsoft.com/office/drawing/2014/main" id="{92707CCF-54F5-49BB-AE60-01891BFC338F}"/>
              </a:ext>
            </a:extLst>
          </p:cNvPr>
          <p:cNvSpPr>
            <a:spLocks noChangeShapeType="1"/>
          </p:cNvSpPr>
          <p:nvPr/>
        </p:nvSpPr>
        <p:spPr bwMode="auto">
          <a:xfrm>
            <a:off x="5138738" y="1752600"/>
            <a:ext cx="1557337" cy="0"/>
          </a:xfrm>
          <a:prstGeom prst="line">
            <a:avLst/>
          </a:prstGeom>
          <a:noFill/>
          <a:ln w="9525">
            <a:noFill/>
            <a:round/>
            <a:headEnd/>
            <a:tailEnd/>
          </a:ln>
        </p:spPr>
        <p:txBody>
          <a:bodyPr wrap="none"/>
          <a:lstStyle/>
          <a:p>
            <a:endParaRPr lang="en-US"/>
          </a:p>
        </p:txBody>
      </p:sp>
      <p:sp>
        <p:nvSpPr>
          <p:cNvPr id="71" name="Line 68">
            <a:extLst>
              <a:ext uri="{FF2B5EF4-FFF2-40B4-BE49-F238E27FC236}">
                <a16:creationId xmlns:a16="http://schemas.microsoft.com/office/drawing/2014/main" id="{7259800A-D519-41BE-B0D2-175B79AF2430}"/>
              </a:ext>
            </a:extLst>
          </p:cNvPr>
          <p:cNvSpPr>
            <a:spLocks noChangeShapeType="1"/>
          </p:cNvSpPr>
          <p:nvPr/>
        </p:nvSpPr>
        <p:spPr bwMode="auto">
          <a:xfrm>
            <a:off x="6696075" y="1752600"/>
            <a:ext cx="1609725" cy="0"/>
          </a:xfrm>
          <a:prstGeom prst="line">
            <a:avLst/>
          </a:prstGeom>
          <a:noFill/>
          <a:ln w="9525">
            <a:noFill/>
            <a:round/>
            <a:headEnd/>
            <a:tailEnd/>
          </a:ln>
        </p:spPr>
        <p:txBody>
          <a:bodyPr wrap="none"/>
          <a:lstStyle/>
          <a:p>
            <a:endParaRPr lang="en-US"/>
          </a:p>
        </p:txBody>
      </p:sp>
      <p:sp>
        <p:nvSpPr>
          <p:cNvPr id="72" name="Text Box 7">
            <a:extLst>
              <a:ext uri="{FF2B5EF4-FFF2-40B4-BE49-F238E27FC236}">
                <a16:creationId xmlns:a16="http://schemas.microsoft.com/office/drawing/2014/main" id="{7D2994C9-C953-45C0-A9BF-D9EB45141B6C}"/>
              </a:ext>
            </a:extLst>
          </p:cNvPr>
          <p:cNvSpPr txBox="1">
            <a:spLocks noChangeArrowheads="1"/>
          </p:cNvSpPr>
          <p:nvPr/>
        </p:nvSpPr>
        <p:spPr bwMode="auto">
          <a:xfrm>
            <a:off x="1355725" y="52943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73" name="Line 58">
            <a:extLst>
              <a:ext uri="{FF2B5EF4-FFF2-40B4-BE49-F238E27FC236}">
                <a16:creationId xmlns:a16="http://schemas.microsoft.com/office/drawing/2014/main" id="{C6AB9FF2-C0DE-46D4-ABE2-4249631A9FB0}"/>
              </a:ext>
            </a:extLst>
          </p:cNvPr>
          <p:cNvSpPr>
            <a:spLocks noChangeShapeType="1"/>
          </p:cNvSpPr>
          <p:nvPr/>
        </p:nvSpPr>
        <p:spPr bwMode="auto">
          <a:xfrm>
            <a:off x="381000" y="1600200"/>
            <a:ext cx="1487488" cy="0"/>
          </a:xfrm>
          <a:prstGeom prst="line">
            <a:avLst/>
          </a:prstGeom>
          <a:noFill/>
          <a:ln w="9525">
            <a:noFill/>
            <a:round/>
            <a:headEnd/>
            <a:tailEnd/>
          </a:ln>
        </p:spPr>
        <p:txBody>
          <a:bodyPr wrap="none"/>
          <a:lstStyle/>
          <a:p>
            <a:endParaRPr lang="en-US"/>
          </a:p>
        </p:txBody>
      </p:sp>
      <p:sp>
        <p:nvSpPr>
          <p:cNvPr id="74" name="Line 62">
            <a:extLst>
              <a:ext uri="{FF2B5EF4-FFF2-40B4-BE49-F238E27FC236}">
                <a16:creationId xmlns:a16="http://schemas.microsoft.com/office/drawing/2014/main" id="{A822A030-F409-495A-BD78-5C61D940F40D}"/>
              </a:ext>
            </a:extLst>
          </p:cNvPr>
          <p:cNvSpPr>
            <a:spLocks noChangeShapeType="1"/>
          </p:cNvSpPr>
          <p:nvPr/>
        </p:nvSpPr>
        <p:spPr bwMode="auto">
          <a:xfrm>
            <a:off x="1868488" y="1600200"/>
            <a:ext cx="1558925" cy="0"/>
          </a:xfrm>
          <a:prstGeom prst="line">
            <a:avLst/>
          </a:prstGeom>
          <a:noFill/>
          <a:ln w="9525">
            <a:noFill/>
            <a:round/>
            <a:headEnd/>
            <a:tailEnd/>
          </a:ln>
        </p:spPr>
        <p:txBody>
          <a:bodyPr wrap="none"/>
          <a:lstStyle/>
          <a:p>
            <a:endParaRPr lang="en-US"/>
          </a:p>
        </p:txBody>
      </p:sp>
      <p:sp>
        <p:nvSpPr>
          <p:cNvPr id="75" name="Line 64">
            <a:extLst>
              <a:ext uri="{FF2B5EF4-FFF2-40B4-BE49-F238E27FC236}">
                <a16:creationId xmlns:a16="http://schemas.microsoft.com/office/drawing/2014/main" id="{0B75DCEB-1DA7-48A7-A3F6-297185C948CD}"/>
              </a:ext>
            </a:extLst>
          </p:cNvPr>
          <p:cNvSpPr>
            <a:spLocks noChangeShapeType="1"/>
          </p:cNvSpPr>
          <p:nvPr/>
        </p:nvSpPr>
        <p:spPr bwMode="auto">
          <a:xfrm>
            <a:off x="3427413" y="1600200"/>
            <a:ext cx="1558925" cy="0"/>
          </a:xfrm>
          <a:prstGeom prst="line">
            <a:avLst/>
          </a:prstGeom>
          <a:noFill/>
          <a:ln w="9525">
            <a:noFill/>
            <a:round/>
            <a:headEnd/>
            <a:tailEnd/>
          </a:ln>
        </p:spPr>
        <p:txBody>
          <a:bodyPr wrap="none"/>
          <a:lstStyle/>
          <a:p>
            <a:endParaRPr lang="en-US"/>
          </a:p>
        </p:txBody>
      </p:sp>
      <p:sp>
        <p:nvSpPr>
          <p:cNvPr id="76" name="Line 66">
            <a:extLst>
              <a:ext uri="{FF2B5EF4-FFF2-40B4-BE49-F238E27FC236}">
                <a16:creationId xmlns:a16="http://schemas.microsoft.com/office/drawing/2014/main" id="{26CCBB47-6B6F-47CB-941E-999057F7ADD2}"/>
              </a:ext>
            </a:extLst>
          </p:cNvPr>
          <p:cNvSpPr>
            <a:spLocks noChangeShapeType="1"/>
          </p:cNvSpPr>
          <p:nvPr/>
        </p:nvSpPr>
        <p:spPr bwMode="auto">
          <a:xfrm>
            <a:off x="4986338" y="1600200"/>
            <a:ext cx="1557337" cy="0"/>
          </a:xfrm>
          <a:prstGeom prst="line">
            <a:avLst/>
          </a:prstGeom>
          <a:noFill/>
          <a:ln w="9525">
            <a:noFill/>
            <a:round/>
            <a:headEnd/>
            <a:tailEnd/>
          </a:ln>
        </p:spPr>
        <p:txBody>
          <a:bodyPr wrap="none"/>
          <a:lstStyle/>
          <a:p>
            <a:endParaRPr lang="en-US"/>
          </a:p>
        </p:txBody>
      </p:sp>
      <p:sp>
        <p:nvSpPr>
          <p:cNvPr id="77" name="Line 68">
            <a:extLst>
              <a:ext uri="{FF2B5EF4-FFF2-40B4-BE49-F238E27FC236}">
                <a16:creationId xmlns:a16="http://schemas.microsoft.com/office/drawing/2014/main" id="{36B893D1-0261-47F4-9FFB-BBFA3D1D7D5A}"/>
              </a:ext>
            </a:extLst>
          </p:cNvPr>
          <p:cNvSpPr>
            <a:spLocks noChangeShapeType="1"/>
          </p:cNvSpPr>
          <p:nvPr/>
        </p:nvSpPr>
        <p:spPr bwMode="auto">
          <a:xfrm>
            <a:off x="6543675" y="1600200"/>
            <a:ext cx="1609725" cy="0"/>
          </a:xfrm>
          <a:prstGeom prst="line">
            <a:avLst/>
          </a:prstGeom>
          <a:noFill/>
          <a:ln w="9525">
            <a:noFill/>
            <a:round/>
            <a:headEnd/>
            <a:tailEnd/>
          </a:ln>
        </p:spPr>
        <p:txBody>
          <a:bodyPr wrap="none"/>
          <a:lstStyle/>
          <a:p>
            <a:endParaRPr lang="en-US"/>
          </a:p>
        </p:txBody>
      </p:sp>
      <p:sp>
        <p:nvSpPr>
          <p:cNvPr id="78" name="Line 62">
            <a:extLst>
              <a:ext uri="{FF2B5EF4-FFF2-40B4-BE49-F238E27FC236}">
                <a16:creationId xmlns:a16="http://schemas.microsoft.com/office/drawing/2014/main" id="{8695F6BD-CC07-4C87-82F7-B2CA2443E453}"/>
              </a:ext>
            </a:extLst>
          </p:cNvPr>
          <p:cNvSpPr>
            <a:spLocks noChangeShapeType="1"/>
          </p:cNvSpPr>
          <p:nvPr/>
        </p:nvSpPr>
        <p:spPr bwMode="auto">
          <a:xfrm>
            <a:off x="1639888" y="1600200"/>
            <a:ext cx="1558925" cy="0"/>
          </a:xfrm>
          <a:prstGeom prst="line">
            <a:avLst/>
          </a:prstGeom>
          <a:noFill/>
          <a:ln w="9525">
            <a:noFill/>
            <a:round/>
            <a:headEnd/>
            <a:tailEnd/>
          </a:ln>
        </p:spPr>
        <p:txBody>
          <a:bodyPr wrap="none"/>
          <a:lstStyle/>
          <a:p>
            <a:endParaRPr lang="en-US"/>
          </a:p>
        </p:txBody>
      </p:sp>
      <p:sp>
        <p:nvSpPr>
          <p:cNvPr id="79" name="Line 64">
            <a:extLst>
              <a:ext uri="{FF2B5EF4-FFF2-40B4-BE49-F238E27FC236}">
                <a16:creationId xmlns:a16="http://schemas.microsoft.com/office/drawing/2014/main" id="{17631439-F979-448F-818C-3FEB3AE000F0}"/>
              </a:ext>
            </a:extLst>
          </p:cNvPr>
          <p:cNvSpPr>
            <a:spLocks noChangeShapeType="1"/>
          </p:cNvSpPr>
          <p:nvPr/>
        </p:nvSpPr>
        <p:spPr bwMode="auto">
          <a:xfrm>
            <a:off x="3198813" y="1600200"/>
            <a:ext cx="1558925" cy="0"/>
          </a:xfrm>
          <a:prstGeom prst="line">
            <a:avLst/>
          </a:prstGeom>
          <a:noFill/>
          <a:ln w="9525">
            <a:noFill/>
            <a:round/>
            <a:headEnd/>
            <a:tailEnd/>
          </a:ln>
        </p:spPr>
        <p:txBody>
          <a:bodyPr wrap="none"/>
          <a:lstStyle/>
          <a:p>
            <a:endParaRPr lang="en-US"/>
          </a:p>
        </p:txBody>
      </p:sp>
      <p:sp>
        <p:nvSpPr>
          <p:cNvPr id="80" name="Line 66">
            <a:extLst>
              <a:ext uri="{FF2B5EF4-FFF2-40B4-BE49-F238E27FC236}">
                <a16:creationId xmlns:a16="http://schemas.microsoft.com/office/drawing/2014/main" id="{E96B7B0B-F178-4A6F-924F-A24F15E065F2}"/>
              </a:ext>
            </a:extLst>
          </p:cNvPr>
          <p:cNvSpPr>
            <a:spLocks noChangeShapeType="1"/>
          </p:cNvSpPr>
          <p:nvPr/>
        </p:nvSpPr>
        <p:spPr bwMode="auto">
          <a:xfrm>
            <a:off x="4757738" y="1600200"/>
            <a:ext cx="1557337" cy="0"/>
          </a:xfrm>
          <a:prstGeom prst="line">
            <a:avLst/>
          </a:prstGeom>
          <a:noFill/>
          <a:ln w="9525">
            <a:noFill/>
            <a:round/>
            <a:headEnd/>
            <a:tailEnd/>
          </a:ln>
        </p:spPr>
        <p:txBody>
          <a:bodyPr wrap="none"/>
          <a:lstStyle/>
          <a:p>
            <a:endParaRPr lang="en-US"/>
          </a:p>
        </p:txBody>
      </p:sp>
      <p:sp>
        <p:nvSpPr>
          <p:cNvPr id="81" name="Text Box 7">
            <a:extLst>
              <a:ext uri="{FF2B5EF4-FFF2-40B4-BE49-F238E27FC236}">
                <a16:creationId xmlns:a16="http://schemas.microsoft.com/office/drawing/2014/main" id="{FA4432FD-AC13-45C8-BA28-794315D43713}"/>
              </a:ext>
            </a:extLst>
          </p:cNvPr>
          <p:cNvSpPr txBox="1">
            <a:spLocks noChangeArrowheads="1"/>
          </p:cNvSpPr>
          <p:nvPr/>
        </p:nvSpPr>
        <p:spPr bwMode="auto">
          <a:xfrm>
            <a:off x="1508125" y="54467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82" name="Line 58">
            <a:extLst>
              <a:ext uri="{FF2B5EF4-FFF2-40B4-BE49-F238E27FC236}">
                <a16:creationId xmlns:a16="http://schemas.microsoft.com/office/drawing/2014/main" id="{D89F161C-7EF0-4C67-A6A9-A9F33D8EAB0A}"/>
              </a:ext>
            </a:extLst>
          </p:cNvPr>
          <p:cNvSpPr>
            <a:spLocks noChangeShapeType="1"/>
          </p:cNvSpPr>
          <p:nvPr/>
        </p:nvSpPr>
        <p:spPr bwMode="auto">
          <a:xfrm>
            <a:off x="533400" y="1752600"/>
            <a:ext cx="1487488" cy="0"/>
          </a:xfrm>
          <a:prstGeom prst="line">
            <a:avLst/>
          </a:prstGeom>
          <a:noFill/>
          <a:ln w="9525">
            <a:noFill/>
            <a:round/>
            <a:headEnd/>
            <a:tailEnd/>
          </a:ln>
        </p:spPr>
        <p:txBody>
          <a:bodyPr wrap="none"/>
          <a:lstStyle/>
          <a:p>
            <a:endParaRPr lang="en-US"/>
          </a:p>
        </p:txBody>
      </p:sp>
      <p:sp>
        <p:nvSpPr>
          <p:cNvPr id="83" name="Line 62">
            <a:extLst>
              <a:ext uri="{FF2B5EF4-FFF2-40B4-BE49-F238E27FC236}">
                <a16:creationId xmlns:a16="http://schemas.microsoft.com/office/drawing/2014/main" id="{EBD17B3B-8164-4C6A-A0AD-E6B07F19B457}"/>
              </a:ext>
            </a:extLst>
          </p:cNvPr>
          <p:cNvSpPr>
            <a:spLocks noChangeShapeType="1"/>
          </p:cNvSpPr>
          <p:nvPr/>
        </p:nvSpPr>
        <p:spPr bwMode="auto">
          <a:xfrm>
            <a:off x="2020888" y="1752600"/>
            <a:ext cx="1558925" cy="0"/>
          </a:xfrm>
          <a:prstGeom prst="line">
            <a:avLst/>
          </a:prstGeom>
          <a:noFill/>
          <a:ln w="9525">
            <a:noFill/>
            <a:round/>
            <a:headEnd/>
            <a:tailEnd/>
          </a:ln>
        </p:spPr>
        <p:txBody>
          <a:bodyPr wrap="none"/>
          <a:lstStyle/>
          <a:p>
            <a:endParaRPr lang="en-US"/>
          </a:p>
        </p:txBody>
      </p:sp>
      <p:sp>
        <p:nvSpPr>
          <p:cNvPr id="84" name="Line 64">
            <a:extLst>
              <a:ext uri="{FF2B5EF4-FFF2-40B4-BE49-F238E27FC236}">
                <a16:creationId xmlns:a16="http://schemas.microsoft.com/office/drawing/2014/main" id="{DCAB62B9-83CC-473C-81C7-D2E262CCE5BC}"/>
              </a:ext>
            </a:extLst>
          </p:cNvPr>
          <p:cNvSpPr>
            <a:spLocks noChangeShapeType="1"/>
          </p:cNvSpPr>
          <p:nvPr/>
        </p:nvSpPr>
        <p:spPr bwMode="auto">
          <a:xfrm>
            <a:off x="3579813" y="1752600"/>
            <a:ext cx="1558925" cy="0"/>
          </a:xfrm>
          <a:prstGeom prst="line">
            <a:avLst/>
          </a:prstGeom>
          <a:noFill/>
          <a:ln w="9525">
            <a:noFill/>
            <a:round/>
            <a:headEnd/>
            <a:tailEnd/>
          </a:ln>
        </p:spPr>
        <p:txBody>
          <a:bodyPr wrap="none"/>
          <a:lstStyle/>
          <a:p>
            <a:endParaRPr lang="en-US"/>
          </a:p>
        </p:txBody>
      </p:sp>
      <p:sp>
        <p:nvSpPr>
          <p:cNvPr id="85" name="Line 66">
            <a:extLst>
              <a:ext uri="{FF2B5EF4-FFF2-40B4-BE49-F238E27FC236}">
                <a16:creationId xmlns:a16="http://schemas.microsoft.com/office/drawing/2014/main" id="{45FE16C6-4A89-4987-AD48-4612D2A5DA55}"/>
              </a:ext>
            </a:extLst>
          </p:cNvPr>
          <p:cNvSpPr>
            <a:spLocks noChangeShapeType="1"/>
          </p:cNvSpPr>
          <p:nvPr/>
        </p:nvSpPr>
        <p:spPr bwMode="auto">
          <a:xfrm>
            <a:off x="5138738" y="1752600"/>
            <a:ext cx="1557337" cy="0"/>
          </a:xfrm>
          <a:prstGeom prst="line">
            <a:avLst/>
          </a:prstGeom>
          <a:noFill/>
          <a:ln w="9525">
            <a:noFill/>
            <a:round/>
            <a:headEnd/>
            <a:tailEnd/>
          </a:ln>
        </p:spPr>
        <p:txBody>
          <a:bodyPr wrap="none"/>
          <a:lstStyle/>
          <a:p>
            <a:endParaRPr lang="en-US"/>
          </a:p>
        </p:txBody>
      </p:sp>
      <p:sp>
        <p:nvSpPr>
          <p:cNvPr id="86" name="Text Box 7">
            <a:extLst>
              <a:ext uri="{FF2B5EF4-FFF2-40B4-BE49-F238E27FC236}">
                <a16:creationId xmlns:a16="http://schemas.microsoft.com/office/drawing/2014/main" id="{03E1A5D5-C3AE-481A-8952-99E4B319ACDA}"/>
              </a:ext>
            </a:extLst>
          </p:cNvPr>
          <p:cNvSpPr txBox="1">
            <a:spLocks noChangeArrowheads="1"/>
          </p:cNvSpPr>
          <p:nvPr/>
        </p:nvSpPr>
        <p:spPr bwMode="auto">
          <a:xfrm>
            <a:off x="1355725" y="52943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87" name="Line 58">
            <a:extLst>
              <a:ext uri="{FF2B5EF4-FFF2-40B4-BE49-F238E27FC236}">
                <a16:creationId xmlns:a16="http://schemas.microsoft.com/office/drawing/2014/main" id="{A8551CE7-1C1F-4699-A20A-C077B67FBE11}"/>
              </a:ext>
            </a:extLst>
          </p:cNvPr>
          <p:cNvSpPr>
            <a:spLocks noChangeShapeType="1"/>
          </p:cNvSpPr>
          <p:nvPr/>
        </p:nvSpPr>
        <p:spPr bwMode="auto">
          <a:xfrm>
            <a:off x="381000" y="1600200"/>
            <a:ext cx="1487488" cy="0"/>
          </a:xfrm>
          <a:prstGeom prst="line">
            <a:avLst/>
          </a:prstGeom>
          <a:noFill/>
          <a:ln w="9525">
            <a:noFill/>
            <a:round/>
            <a:headEnd/>
            <a:tailEnd/>
          </a:ln>
        </p:spPr>
        <p:txBody>
          <a:bodyPr wrap="none"/>
          <a:lstStyle/>
          <a:p>
            <a:endParaRPr lang="en-US"/>
          </a:p>
        </p:txBody>
      </p:sp>
      <p:sp>
        <p:nvSpPr>
          <p:cNvPr id="88" name="Line 62">
            <a:extLst>
              <a:ext uri="{FF2B5EF4-FFF2-40B4-BE49-F238E27FC236}">
                <a16:creationId xmlns:a16="http://schemas.microsoft.com/office/drawing/2014/main" id="{485FCDD4-8116-43F4-8452-E818E546FFC5}"/>
              </a:ext>
            </a:extLst>
          </p:cNvPr>
          <p:cNvSpPr>
            <a:spLocks noChangeShapeType="1"/>
          </p:cNvSpPr>
          <p:nvPr/>
        </p:nvSpPr>
        <p:spPr bwMode="auto">
          <a:xfrm>
            <a:off x="1868488" y="1600200"/>
            <a:ext cx="1558925" cy="0"/>
          </a:xfrm>
          <a:prstGeom prst="line">
            <a:avLst/>
          </a:prstGeom>
          <a:noFill/>
          <a:ln w="9525">
            <a:noFill/>
            <a:round/>
            <a:headEnd/>
            <a:tailEnd/>
          </a:ln>
        </p:spPr>
        <p:txBody>
          <a:bodyPr wrap="none"/>
          <a:lstStyle/>
          <a:p>
            <a:endParaRPr lang="en-US"/>
          </a:p>
        </p:txBody>
      </p:sp>
      <p:sp>
        <p:nvSpPr>
          <p:cNvPr id="89" name="Line 64">
            <a:extLst>
              <a:ext uri="{FF2B5EF4-FFF2-40B4-BE49-F238E27FC236}">
                <a16:creationId xmlns:a16="http://schemas.microsoft.com/office/drawing/2014/main" id="{A90AE4C8-BA1D-41E4-9710-E7A88543D60B}"/>
              </a:ext>
            </a:extLst>
          </p:cNvPr>
          <p:cNvSpPr>
            <a:spLocks noChangeShapeType="1"/>
          </p:cNvSpPr>
          <p:nvPr/>
        </p:nvSpPr>
        <p:spPr bwMode="auto">
          <a:xfrm>
            <a:off x="3427413" y="1600200"/>
            <a:ext cx="1558925" cy="0"/>
          </a:xfrm>
          <a:prstGeom prst="line">
            <a:avLst/>
          </a:prstGeom>
          <a:noFill/>
          <a:ln w="9525">
            <a:noFill/>
            <a:round/>
            <a:headEnd/>
            <a:tailEnd/>
          </a:ln>
        </p:spPr>
        <p:txBody>
          <a:bodyPr wrap="none"/>
          <a:lstStyle/>
          <a:p>
            <a:endParaRPr lang="en-US"/>
          </a:p>
        </p:txBody>
      </p:sp>
      <p:sp>
        <p:nvSpPr>
          <p:cNvPr id="90" name="Line 66">
            <a:extLst>
              <a:ext uri="{FF2B5EF4-FFF2-40B4-BE49-F238E27FC236}">
                <a16:creationId xmlns:a16="http://schemas.microsoft.com/office/drawing/2014/main" id="{EAB009CA-BAD9-4291-959D-92F037019A24}"/>
              </a:ext>
            </a:extLst>
          </p:cNvPr>
          <p:cNvSpPr>
            <a:spLocks noChangeShapeType="1"/>
          </p:cNvSpPr>
          <p:nvPr/>
        </p:nvSpPr>
        <p:spPr bwMode="auto">
          <a:xfrm>
            <a:off x="4986338" y="1600200"/>
            <a:ext cx="1557337" cy="0"/>
          </a:xfrm>
          <a:prstGeom prst="line">
            <a:avLst/>
          </a:prstGeom>
          <a:noFill/>
          <a:ln w="9525">
            <a:noFill/>
            <a:round/>
            <a:headEnd/>
            <a:tailEnd/>
          </a:ln>
        </p:spPr>
        <p:txBody>
          <a:bodyPr wrap="none"/>
          <a:lstStyle/>
          <a:p>
            <a:endParaRPr lang="en-US"/>
          </a:p>
        </p:txBody>
      </p:sp>
      <p:sp>
        <p:nvSpPr>
          <p:cNvPr id="91" name="Line 62">
            <a:extLst>
              <a:ext uri="{FF2B5EF4-FFF2-40B4-BE49-F238E27FC236}">
                <a16:creationId xmlns:a16="http://schemas.microsoft.com/office/drawing/2014/main" id="{F1F0445A-7BCB-45A9-8F98-70C446E26931}"/>
              </a:ext>
            </a:extLst>
          </p:cNvPr>
          <p:cNvSpPr>
            <a:spLocks noChangeShapeType="1"/>
          </p:cNvSpPr>
          <p:nvPr/>
        </p:nvSpPr>
        <p:spPr bwMode="auto">
          <a:xfrm>
            <a:off x="1639888" y="1600200"/>
            <a:ext cx="1558925" cy="0"/>
          </a:xfrm>
          <a:prstGeom prst="line">
            <a:avLst/>
          </a:prstGeom>
          <a:noFill/>
          <a:ln w="9525">
            <a:noFill/>
            <a:round/>
            <a:headEnd/>
            <a:tailEnd/>
          </a:ln>
        </p:spPr>
        <p:txBody>
          <a:bodyPr wrap="none"/>
          <a:lstStyle/>
          <a:p>
            <a:endParaRPr lang="en-US"/>
          </a:p>
        </p:txBody>
      </p:sp>
      <p:sp>
        <p:nvSpPr>
          <p:cNvPr id="92" name="Line 64">
            <a:extLst>
              <a:ext uri="{FF2B5EF4-FFF2-40B4-BE49-F238E27FC236}">
                <a16:creationId xmlns:a16="http://schemas.microsoft.com/office/drawing/2014/main" id="{5B6236E5-BFBF-42FA-A9B1-081EFA89F920}"/>
              </a:ext>
            </a:extLst>
          </p:cNvPr>
          <p:cNvSpPr>
            <a:spLocks noChangeShapeType="1"/>
          </p:cNvSpPr>
          <p:nvPr/>
        </p:nvSpPr>
        <p:spPr bwMode="auto">
          <a:xfrm>
            <a:off x="3198813" y="1600200"/>
            <a:ext cx="1558925" cy="0"/>
          </a:xfrm>
          <a:prstGeom prst="line">
            <a:avLst/>
          </a:prstGeom>
          <a:noFill/>
          <a:ln w="9525">
            <a:noFill/>
            <a:round/>
            <a:headEnd/>
            <a:tailEnd/>
          </a:ln>
        </p:spPr>
        <p:txBody>
          <a:bodyPr wrap="none"/>
          <a:lstStyle/>
          <a:p>
            <a:endParaRPr lang="en-US"/>
          </a:p>
        </p:txBody>
      </p:sp>
      <p:sp>
        <p:nvSpPr>
          <p:cNvPr id="93" name="Line 66">
            <a:extLst>
              <a:ext uri="{FF2B5EF4-FFF2-40B4-BE49-F238E27FC236}">
                <a16:creationId xmlns:a16="http://schemas.microsoft.com/office/drawing/2014/main" id="{134241A1-F087-4D3C-820C-9FA14284BE9E}"/>
              </a:ext>
            </a:extLst>
          </p:cNvPr>
          <p:cNvSpPr>
            <a:spLocks noChangeShapeType="1"/>
          </p:cNvSpPr>
          <p:nvPr/>
        </p:nvSpPr>
        <p:spPr bwMode="auto">
          <a:xfrm>
            <a:off x="4757738" y="1600200"/>
            <a:ext cx="1557337" cy="0"/>
          </a:xfrm>
          <a:prstGeom prst="line">
            <a:avLst/>
          </a:prstGeom>
          <a:noFill/>
          <a:ln w="9525">
            <a:noFill/>
            <a:round/>
            <a:headEnd/>
            <a:tailEnd/>
          </a:ln>
        </p:spPr>
        <p:txBody>
          <a:bodyPr wrap="none"/>
          <a:lstStyle/>
          <a:p>
            <a:endParaRPr lang="en-US"/>
          </a:p>
        </p:txBody>
      </p:sp>
      <p:sp>
        <p:nvSpPr>
          <p:cNvPr id="94" name="Text Box 7">
            <a:extLst>
              <a:ext uri="{FF2B5EF4-FFF2-40B4-BE49-F238E27FC236}">
                <a16:creationId xmlns:a16="http://schemas.microsoft.com/office/drawing/2014/main" id="{F8714B73-A206-4E02-B3BA-B488BCC980FE}"/>
              </a:ext>
            </a:extLst>
          </p:cNvPr>
          <p:cNvSpPr txBox="1">
            <a:spLocks noChangeArrowheads="1"/>
          </p:cNvSpPr>
          <p:nvPr/>
        </p:nvSpPr>
        <p:spPr bwMode="auto">
          <a:xfrm>
            <a:off x="1508125" y="54467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95" name="Line 58">
            <a:extLst>
              <a:ext uri="{FF2B5EF4-FFF2-40B4-BE49-F238E27FC236}">
                <a16:creationId xmlns:a16="http://schemas.microsoft.com/office/drawing/2014/main" id="{C971D376-3B50-4C68-A805-AEBA152E9B85}"/>
              </a:ext>
            </a:extLst>
          </p:cNvPr>
          <p:cNvSpPr>
            <a:spLocks noChangeShapeType="1"/>
          </p:cNvSpPr>
          <p:nvPr/>
        </p:nvSpPr>
        <p:spPr bwMode="auto">
          <a:xfrm>
            <a:off x="533400" y="1752600"/>
            <a:ext cx="1487488" cy="0"/>
          </a:xfrm>
          <a:prstGeom prst="line">
            <a:avLst/>
          </a:prstGeom>
          <a:noFill/>
          <a:ln w="9525">
            <a:noFill/>
            <a:round/>
            <a:headEnd/>
            <a:tailEnd/>
          </a:ln>
        </p:spPr>
        <p:txBody>
          <a:bodyPr wrap="none"/>
          <a:lstStyle/>
          <a:p>
            <a:endParaRPr lang="en-US"/>
          </a:p>
        </p:txBody>
      </p:sp>
      <p:sp>
        <p:nvSpPr>
          <p:cNvPr id="96" name="Line 62">
            <a:extLst>
              <a:ext uri="{FF2B5EF4-FFF2-40B4-BE49-F238E27FC236}">
                <a16:creationId xmlns:a16="http://schemas.microsoft.com/office/drawing/2014/main" id="{C5A1C878-1FB9-471E-9FA9-1A91711EED4D}"/>
              </a:ext>
            </a:extLst>
          </p:cNvPr>
          <p:cNvSpPr>
            <a:spLocks noChangeShapeType="1"/>
          </p:cNvSpPr>
          <p:nvPr/>
        </p:nvSpPr>
        <p:spPr bwMode="auto">
          <a:xfrm>
            <a:off x="2020888" y="1752600"/>
            <a:ext cx="1558925" cy="0"/>
          </a:xfrm>
          <a:prstGeom prst="line">
            <a:avLst/>
          </a:prstGeom>
          <a:noFill/>
          <a:ln w="9525">
            <a:noFill/>
            <a:round/>
            <a:headEnd/>
            <a:tailEnd/>
          </a:ln>
        </p:spPr>
        <p:txBody>
          <a:bodyPr wrap="none"/>
          <a:lstStyle/>
          <a:p>
            <a:endParaRPr lang="en-US"/>
          </a:p>
        </p:txBody>
      </p:sp>
      <p:sp>
        <p:nvSpPr>
          <p:cNvPr id="97" name="Line 64">
            <a:extLst>
              <a:ext uri="{FF2B5EF4-FFF2-40B4-BE49-F238E27FC236}">
                <a16:creationId xmlns:a16="http://schemas.microsoft.com/office/drawing/2014/main" id="{97A9D000-F888-4280-8C2E-092D3D608F70}"/>
              </a:ext>
            </a:extLst>
          </p:cNvPr>
          <p:cNvSpPr>
            <a:spLocks noChangeShapeType="1"/>
          </p:cNvSpPr>
          <p:nvPr/>
        </p:nvSpPr>
        <p:spPr bwMode="auto">
          <a:xfrm>
            <a:off x="3579813" y="1752600"/>
            <a:ext cx="1558925" cy="0"/>
          </a:xfrm>
          <a:prstGeom prst="line">
            <a:avLst/>
          </a:prstGeom>
          <a:noFill/>
          <a:ln w="9525">
            <a:noFill/>
            <a:round/>
            <a:headEnd/>
            <a:tailEnd/>
          </a:ln>
        </p:spPr>
        <p:txBody>
          <a:bodyPr wrap="none"/>
          <a:lstStyle/>
          <a:p>
            <a:endParaRPr lang="en-US"/>
          </a:p>
        </p:txBody>
      </p:sp>
      <p:sp>
        <p:nvSpPr>
          <p:cNvPr id="98" name="Line 66">
            <a:extLst>
              <a:ext uri="{FF2B5EF4-FFF2-40B4-BE49-F238E27FC236}">
                <a16:creationId xmlns:a16="http://schemas.microsoft.com/office/drawing/2014/main" id="{87FDFF7C-46C6-4209-B549-46717DE3300E}"/>
              </a:ext>
            </a:extLst>
          </p:cNvPr>
          <p:cNvSpPr>
            <a:spLocks noChangeShapeType="1"/>
          </p:cNvSpPr>
          <p:nvPr/>
        </p:nvSpPr>
        <p:spPr bwMode="auto">
          <a:xfrm>
            <a:off x="5138738" y="1752600"/>
            <a:ext cx="1557337" cy="0"/>
          </a:xfrm>
          <a:prstGeom prst="line">
            <a:avLst/>
          </a:prstGeom>
          <a:noFill/>
          <a:ln w="9525">
            <a:noFill/>
            <a:round/>
            <a:headEnd/>
            <a:tailEnd/>
          </a:ln>
        </p:spPr>
        <p:txBody>
          <a:bodyPr wrap="none"/>
          <a:lstStyle/>
          <a:p>
            <a:endParaRPr lang="en-US"/>
          </a:p>
        </p:txBody>
      </p:sp>
      <p:sp>
        <p:nvSpPr>
          <p:cNvPr id="99" name="Text Box 7">
            <a:extLst>
              <a:ext uri="{FF2B5EF4-FFF2-40B4-BE49-F238E27FC236}">
                <a16:creationId xmlns:a16="http://schemas.microsoft.com/office/drawing/2014/main" id="{EB793673-7624-4FD7-B297-26EFBF774540}"/>
              </a:ext>
            </a:extLst>
          </p:cNvPr>
          <p:cNvSpPr txBox="1">
            <a:spLocks noChangeArrowheads="1"/>
          </p:cNvSpPr>
          <p:nvPr/>
        </p:nvSpPr>
        <p:spPr bwMode="auto">
          <a:xfrm>
            <a:off x="1355725" y="52943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00" name="Line 58">
            <a:extLst>
              <a:ext uri="{FF2B5EF4-FFF2-40B4-BE49-F238E27FC236}">
                <a16:creationId xmlns:a16="http://schemas.microsoft.com/office/drawing/2014/main" id="{447480E8-1501-4E78-B501-BAE628886D59}"/>
              </a:ext>
            </a:extLst>
          </p:cNvPr>
          <p:cNvSpPr>
            <a:spLocks noChangeShapeType="1"/>
          </p:cNvSpPr>
          <p:nvPr/>
        </p:nvSpPr>
        <p:spPr bwMode="auto">
          <a:xfrm>
            <a:off x="381000" y="1600200"/>
            <a:ext cx="1487488" cy="0"/>
          </a:xfrm>
          <a:prstGeom prst="line">
            <a:avLst/>
          </a:prstGeom>
          <a:noFill/>
          <a:ln w="9525">
            <a:noFill/>
            <a:round/>
            <a:headEnd/>
            <a:tailEnd/>
          </a:ln>
        </p:spPr>
        <p:txBody>
          <a:bodyPr wrap="none"/>
          <a:lstStyle/>
          <a:p>
            <a:endParaRPr lang="en-US"/>
          </a:p>
        </p:txBody>
      </p:sp>
      <p:sp>
        <p:nvSpPr>
          <p:cNvPr id="101" name="Line 62">
            <a:extLst>
              <a:ext uri="{FF2B5EF4-FFF2-40B4-BE49-F238E27FC236}">
                <a16:creationId xmlns:a16="http://schemas.microsoft.com/office/drawing/2014/main" id="{2884DF66-A5A0-41B9-ACB9-A3475005A5DE}"/>
              </a:ext>
            </a:extLst>
          </p:cNvPr>
          <p:cNvSpPr>
            <a:spLocks noChangeShapeType="1"/>
          </p:cNvSpPr>
          <p:nvPr/>
        </p:nvSpPr>
        <p:spPr bwMode="auto">
          <a:xfrm>
            <a:off x="1868488" y="1600200"/>
            <a:ext cx="1558925" cy="0"/>
          </a:xfrm>
          <a:prstGeom prst="line">
            <a:avLst/>
          </a:prstGeom>
          <a:noFill/>
          <a:ln w="9525">
            <a:noFill/>
            <a:round/>
            <a:headEnd/>
            <a:tailEnd/>
          </a:ln>
        </p:spPr>
        <p:txBody>
          <a:bodyPr wrap="none"/>
          <a:lstStyle/>
          <a:p>
            <a:endParaRPr lang="en-US"/>
          </a:p>
        </p:txBody>
      </p:sp>
      <p:sp>
        <p:nvSpPr>
          <p:cNvPr id="102" name="Line 64">
            <a:extLst>
              <a:ext uri="{FF2B5EF4-FFF2-40B4-BE49-F238E27FC236}">
                <a16:creationId xmlns:a16="http://schemas.microsoft.com/office/drawing/2014/main" id="{2213B290-8E10-4425-8CE0-BE4472F77A62}"/>
              </a:ext>
            </a:extLst>
          </p:cNvPr>
          <p:cNvSpPr>
            <a:spLocks noChangeShapeType="1"/>
          </p:cNvSpPr>
          <p:nvPr/>
        </p:nvSpPr>
        <p:spPr bwMode="auto">
          <a:xfrm>
            <a:off x="3427413" y="1600200"/>
            <a:ext cx="1558925" cy="0"/>
          </a:xfrm>
          <a:prstGeom prst="line">
            <a:avLst/>
          </a:prstGeom>
          <a:noFill/>
          <a:ln w="9525">
            <a:noFill/>
            <a:round/>
            <a:headEnd/>
            <a:tailEnd/>
          </a:ln>
        </p:spPr>
        <p:txBody>
          <a:bodyPr wrap="none"/>
          <a:lstStyle/>
          <a:p>
            <a:endParaRPr lang="en-US"/>
          </a:p>
        </p:txBody>
      </p:sp>
      <p:sp>
        <p:nvSpPr>
          <p:cNvPr id="103" name="Line 66">
            <a:extLst>
              <a:ext uri="{FF2B5EF4-FFF2-40B4-BE49-F238E27FC236}">
                <a16:creationId xmlns:a16="http://schemas.microsoft.com/office/drawing/2014/main" id="{5579B16D-878A-4733-B67E-26086546A4D7}"/>
              </a:ext>
            </a:extLst>
          </p:cNvPr>
          <p:cNvSpPr>
            <a:spLocks noChangeShapeType="1"/>
          </p:cNvSpPr>
          <p:nvPr/>
        </p:nvSpPr>
        <p:spPr bwMode="auto">
          <a:xfrm>
            <a:off x="4986338" y="1600200"/>
            <a:ext cx="1557337" cy="0"/>
          </a:xfrm>
          <a:prstGeom prst="line">
            <a:avLst/>
          </a:prstGeom>
          <a:noFill/>
          <a:ln w="9525">
            <a:noFill/>
            <a:round/>
            <a:headEnd/>
            <a:tailEnd/>
          </a:ln>
        </p:spPr>
        <p:txBody>
          <a:bodyPr wrap="none"/>
          <a:lstStyle/>
          <a:p>
            <a:endParaRPr lang="en-US"/>
          </a:p>
        </p:txBody>
      </p:sp>
      <p:sp>
        <p:nvSpPr>
          <p:cNvPr id="104" name="Text Box 77">
            <a:extLst>
              <a:ext uri="{FF2B5EF4-FFF2-40B4-BE49-F238E27FC236}">
                <a16:creationId xmlns:a16="http://schemas.microsoft.com/office/drawing/2014/main" id="{92A289F2-B46F-4751-AA6D-43FB8EE48544}"/>
              </a:ext>
            </a:extLst>
          </p:cNvPr>
          <p:cNvSpPr txBox="1">
            <a:spLocks noChangeArrowheads="1"/>
          </p:cNvSpPr>
          <p:nvPr/>
        </p:nvSpPr>
        <p:spPr bwMode="auto">
          <a:xfrm>
            <a:off x="42023" y="193182"/>
            <a:ext cx="7772192" cy="1046440"/>
          </a:xfrm>
          <a:prstGeom prst="rect">
            <a:avLst/>
          </a:prstGeom>
          <a:noFill/>
          <a:ln w="9525">
            <a:noFill/>
            <a:miter lim="800000"/>
            <a:headEnd/>
            <a:tailEnd/>
          </a:ln>
        </p:spPr>
        <p:txBody>
          <a:bodyPr wrap="none">
            <a:spAutoFit/>
          </a:bodyPr>
          <a:lstStyle/>
          <a:p>
            <a:r>
              <a:rPr lang="en-GB" altLang="ja-JP" sz="2700" dirty="0">
                <a:ea typeface="ＭＳ Ｐゴシック" pitchFamily="34" charset="-128"/>
              </a:rPr>
              <a:t>Chart 16 -</a:t>
            </a:r>
            <a:r>
              <a:rPr lang="en-GB" altLang="ja-JP" sz="2700" dirty="0">
                <a:solidFill>
                  <a:srgbClr val="0066CC"/>
                </a:solidFill>
                <a:ea typeface="ＭＳ Ｐゴシック" pitchFamily="34" charset="-128"/>
              </a:rPr>
              <a:t> </a:t>
            </a:r>
            <a:r>
              <a:rPr lang="en-GB" altLang="ja-JP" sz="2700" dirty="0">
                <a:solidFill>
                  <a:srgbClr val="0066CC"/>
                </a:solidFill>
                <a:ea typeface="ＭＳ Ｐゴシック" charset="-128"/>
              </a:rPr>
              <a:t>Outstanding Payments to Member States</a:t>
            </a:r>
          </a:p>
          <a:p>
            <a:r>
              <a:rPr lang="en-GB" altLang="ja-JP" sz="1700" dirty="0">
                <a:ea typeface="ＭＳ Ｐゴシック" charset="-128"/>
              </a:rPr>
              <a:t>Amounts Owed for Troops/Formed Police Units and Contingent-Owned Equipment</a:t>
            </a:r>
          </a:p>
          <a:p>
            <a:r>
              <a:rPr lang="en-GB" altLang="ja-JP" sz="1700" dirty="0">
                <a:ea typeface="ＭＳ Ｐゴシック" charset="-128"/>
              </a:rPr>
              <a:t>for Active Missions as at 10 October 2019 </a:t>
            </a:r>
            <a:r>
              <a:rPr lang="en-US" altLang="ja-JP" sz="1700" dirty="0">
                <a:ea typeface="ＭＳ Ｐゴシック" charset="-128"/>
              </a:rPr>
              <a:t>(US$ millions)</a:t>
            </a:r>
            <a:r>
              <a:rPr lang="en-GB" altLang="ja-JP" sz="1700" dirty="0">
                <a:solidFill>
                  <a:srgbClr val="0066FF"/>
                </a:solidFill>
                <a:ea typeface="ＭＳ Ｐゴシック" charset="-128"/>
              </a:rPr>
              <a:t> </a:t>
            </a:r>
          </a:p>
        </p:txBody>
      </p:sp>
      <p:sp>
        <p:nvSpPr>
          <p:cNvPr id="161" name="Text Box 9">
            <a:extLst>
              <a:ext uri="{FF2B5EF4-FFF2-40B4-BE49-F238E27FC236}">
                <a16:creationId xmlns:a16="http://schemas.microsoft.com/office/drawing/2014/main" id="{84048D80-7067-48D6-A3CE-62D9D7710E06}"/>
              </a:ext>
            </a:extLst>
          </p:cNvPr>
          <p:cNvSpPr txBox="1">
            <a:spLocks noChangeArrowheads="1"/>
          </p:cNvSpPr>
          <p:nvPr/>
        </p:nvSpPr>
        <p:spPr bwMode="auto">
          <a:xfrm>
            <a:off x="2505207" y="1259941"/>
            <a:ext cx="3009463" cy="376237"/>
          </a:xfrm>
          <a:prstGeom prst="rect">
            <a:avLst/>
          </a:prstGeom>
          <a:noFill/>
          <a:ln w="9525">
            <a:noFill/>
            <a:miter lim="800000"/>
            <a:headEnd/>
            <a:tailEnd/>
          </a:ln>
        </p:spPr>
        <p:txBody>
          <a:bodyPr wrap="square" lIns="101811" tIns="50906" rIns="101811" bIns="50906">
            <a:spAutoFit/>
          </a:bodyPr>
          <a:lstStyle/>
          <a:p>
            <a:pPr algn="ctr" defTabSz="1019175" eaLnBrk="0" hangingPunct="0">
              <a:spcBef>
                <a:spcPct val="50000"/>
              </a:spcBef>
            </a:pPr>
            <a:r>
              <a:rPr lang="en-GB" altLang="ja-JP" sz="1800" b="1" dirty="0">
                <a:ea typeface="ＭＳ Ｐゴシック" charset="-128"/>
              </a:rPr>
              <a:t>Liabilities: 28 Member States</a:t>
            </a:r>
          </a:p>
        </p:txBody>
      </p:sp>
      <p:graphicFrame>
        <p:nvGraphicFramePr>
          <p:cNvPr id="163" name="Chart 162">
            <a:extLst>
              <a:ext uri="{FF2B5EF4-FFF2-40B4-BE49-F238E27FC236}">
                <a16:creationId xmlns:a16="http://schemas.microsoft.com/office/drawing/2014/main" id="{427BCBE8-A573-4DB4-A9CF-96F6721BFA22}"/>
              </a:ext>
            </a:extLst>
          </p:cNvPr>
          <p:cNvGraphicFramePr>
            <a:graphicFrameLocks/>
          </p:cNvGraphicFramePr>
          <p:nvPr>
            <p:extLst>
              <p:ext uri="{D42A27DB-BD31-4B8C-83A1-F6EECF244321}">
                <p14:modId xmlns:p14="http://schemas.microsoft.com/office/powerpoint/2010/main" val="4092248814"/>
              </p:ext>
            </p:extLst>
          </p:nvPr>
        </p:nvGraphicFramePr>
        <p:xfrm>
          <a:off x="-119063" y="1940419"/>
          <a:ext cx="7467600" cy="3741420"/>
        </p:xfrm>
        <a:graphic>
          <a:graphicData uri="http://schemas.openxmlformats.org/drawingml/2006/chart">
            <c:chart xmlns:c="http://schemas.openxmlformats.org/drawingml/2006/chart" xmlns:r="http://schemas.openxmlformats.org/officeDocument/2006/relationships" r:id="rId3"/>
          </a:graphicData>
        </a:graphic>
      </p:graphicFrame>
      <p:sp>
        <p:nvSpPr>
          <p:cNvPr id="164" name="Text Box 57">
            <a:extLst>
              <a:ext uri="{FF2B5EF4-FFF2-40B4-BE49-F238E27FC236}">
                <a16:creationId xmlns:a16="http://schemas.microsoft.com/office/drawing/2014/main" id="{ED41CEB9-D306-452D-A762-9AACA2B33FC0}"/>
              </a:ext>
            </a:extLst>
          </p:cNvPr>
          <p:cNvSpPr txBox="1">
            <a:spLocks noChangeArrowheads="1"/>
          </p:cNvSpPr>
          <p:nvPr/>
        </p:nvSpPr>
        <p:spPr bwMode="auto">
          <a:xfrm>
            <a:off x="497572" y="6524847"/>
            <a:ext cx="6019800" cy="349028"/>
          </a:xfrm>
          <a:prstGeom prst="rect">
            <a:avLst/>
          </a:prstGeom>
          <a:noFill/>
          <a:ln w="9525">
            <a:noFill/>
            <a:miter lim="800000"/>
            <a:headEnd/>
            <a:tailEnd/>
          </a:ln>
        </p:spPr>
        <p:txBody>
          <a:bodyPr lIns="101811" tIns="50906" rIns="101811" bIns="50906">
            <a:spAutoFit/>
          </a:bodyPr>
          <a:lstStyle/>
          <a:p>
            <a:pPr defTabSz="1019175"/>
            <a:r>
              <a:rPr lang="en-US" altLang="ja-JP" sz="1600" dirty="0">
                <a:ea typeface="ＭＳ Ｐゴシック" charset="-128"/>
              </a:rPr>
              <a:t>*</a:t>
            </a:r>
            <a:r>
              <a:rPr lang="en-US" altLang="ja-JP" sz="1400" dirty="0">
                <a:ea typeface="ＭＳ Ｐゴシック" charset="-128"/>
              </a:rPr>
              <a:t>Excluding letters of assist and death and disability claims</a:t>
            </a:r>
          </a:p>
        </p:txBody>
      </p:sp>
      <p:graphicFrame>
        <p:nvGraphicFramePr>
          <p:cNvPr id="105" name="Chart 104">
            <a:extLst>
              <a:ext uri="{FF2B5EF4-FFF2-40B4-BE49-F238E27FC236}">
                <a16:creationId xmlns:a16="http://schemas.microsoft.com/office/drawing/2014/main" id="{A267EB91-1DDD-40F6-BB29-9881A46B3E44}"/>
              </a:ext>
            </a:extLst>
          </p:cNvPr>
          <p:cNvGraphicFramePr>
            <a:graphicFrameLocks/>
          </p:cNvGraphicFramePr>
          <p:nvPr>
            <p:extLst>
              <p:ext uri="{D42A27DB-BD31-4B8C-83A1-F6EECF244321}">
                <p14:modId xmlns:p14="http://schemas.microsoft.com/office/powerpoint/2010/main" val="654893203"/>
              </p:ext>
            </p:extLst>
          </p:nvPr>
        </p:nvGraphicFramePr>
        <p:xfrm>
          <a:off x="497572" y="1625537"/>
          <a:ext cx="6970029" cy="454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327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8">
            <a:extLst>
              <a:ext uri="{FF2B5EF4-FFF2-40B4-BE49-F238E27FC236}">
                <a16:creationId xmlns:a16="http://schemas.microsoft.com/office/drawing/2014/main" id="{18B5A984-5107-4729-81B2-F600AC42F2B5}"/>
              </a:ext>
            </a:extLst>
          </p:cNvPr>
          <p:cNvSpPr>
            <a:spLocks noChangeShapeType="1"/>
          </p:cNvSpPr>
          <p:nvPr/>
        </p:nvSpPr>
        <p:spPr bwMode="auto">
          <a:xfrm>
            <a:off x="-200717" y="3134039"/>
            <a:ext cx="1487488" cy="0"/>
          </a:xfrm>
          <a:prstGeom prst="line">
            <a:avLst/>
          </a:prstGeom>
          <a:noFill/>
          <a:ln w="9525">
            <a:noFill/>
            <a:round/>
            <a:headEnd/>
            <a:tailEnd/>
          </a:ln>
        </p:spPr>
        <p:txBody>
          <a:bodyPr wrap="none"/>
          <a:lstStyle/>
          <a:p>
            <a:endParaRPr lang="en-US">
              <a:solidFill>
                <a:srgbClr val="000000"/>
              </a:solidFill>
            </a:endParaRPr>
          </a:p>
        </p:txBody>
      </p:sp>
      <p:sp>
        <p:nvSpPr>
          <p:cNvPr id="5" name="Line 58">
            <a:extLst>
              <a:ext uri="{FF2B5EF4-FFF2-40B4-BE49-F238E27FC236}">
                <a16:creationId xmlns:a16="http://schemas.microsoft.com/office/drawing/2014/main" id="{99E9A8BF-F0E3-423A-A62D-4CC520609559}"/>
              </a:ext>
            </a:extLst>
          </p:cNvPr>
          <p:cNvSpPr>
            <a:spLocks noChangeShapeType="1"/>
          </p:cNvSpPr>
          <p:nvPr/>
        </p:nvSpPr>
        <p:spPr bwMode="auto">
          <a:xfrm>
            <a:off x="-353117" y="3134039"/>
            <a:ext cx="1487488" cy="0"/>
          </a:xfrm>
          <a:prstGeom prst="line">
            <a:avLst/>
          </a:prstGeom>
          <a:noFill/>
          <a:ln w="9525">
            <a:noFill/>
            <a:round/>
            <a:headEnd/>
            <a:tailEnd/>
          </a:ln>
        </p:spPr>
        <p:txBody>
          <a:bodyPr wrap="none"/>
          <a:lstStyle/>
          <a:p>
            <a:endParaRPr lang="en-US">
              <a:solidFill>
                <a:srgbClr val="000000"/>
              </a:solidFill>
            </a:endParaRPr>
          </a:p>
        </p:txBody>
      </p:sp>
      <p:sp>
        <p:nvSpPr>
          <p:cNvPr id="6" name="Line 58">
            <a:extLst>
              <a:ext uri="{FF2B5EF4-FFF2-40B4-BE49-F238E27FC236}">
                <a16:creationId xmlns:a16="http://schemas.microsoft.com/office/drawing/2014/main" id="{498B0F93-7DCE-41E1-9A78-425117A0C09D}"/>
              </a:ext>
            </a:extLst>
          </p:cNvPr>
          <p:cNvSpPr>
            <a:spLocks noChangeShapeType="1"/>
          </p:cNvSpPr>
          <p:nvPr/>
        </p:nvSpPr>
        <p:spPr bwMode="auto">
          <a:xfrm>
            <a:off x="1356620" y="1889087"/>
            <a:ext cx="1487488" cy="0"/>
          </a:xfrm>
          <a:prstGeom prst="line">
            <a:avLst/>
          </a:prstGeom>
          <a:noFill/>
          <a:ln w="9525">
            <a:noFill/>
            <a:round/>
            <a:headEnd/>
            <a:tailEnd/>
          </a:ln>
        </p:spPr>
        <p:txBody>
          <a:bodyPr wrap="none"/>
          <a:lstStyle/>
          <a:p>
            <a:endParaRPr lang="en-US">
              <a:solidFill>
                <a:srgbClr val="000000"/>
              </a:solidFill>
            </a:endParaRPr>
          </a:p>
        </p:txBody>
      </p:sp>
      <p:sp>
        <p:nvSpPr>
          <p:cNvPr id="7" name="Line 62">
            <a:extLst>
              <a:ext uri="{FF2B5EF4-FFF2-40B4-BE49-F238E27FC236}">
                <a16:creationId xmlns:a16="http://schemas.microsoft.com/office/drawing/2014/main" id="{2C9577F8-A315-488E-AF4F-5BA3259C91D2}"/>
              </a:ext>
            </a:extLst>
          </p:cNvPr>
          <p:cNvSpPr>
            <a:spLocks noChangeShapeType="1"/>
          </p:cNvSpPr>
          <p:nvPr/>
        </p:nvSpPr>
        <p:spPr bwMode="auto">
          <a:xfrm>
            <a:off x="2844110"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8" name="Line 64">
            <a:extLst>
              <a:ext uri="{FF2B5EF4-FFF2-40B4-BE49-F238E27FC236}">
                <a16:creationId xmlns:a16="http://schemas.microsoft.com/office/drawing/2014/main" id="{E80492CA-8F2A-4AA8-932B-C1742DEA9398}"/>
              </a:ext>
            </a:extLst>
          </p:cNvPr>
          <p:cNvSpPr>
            <a:spLocks noChangeShapeType="1"/>
          </p:cNvSpPr>
          <p:nvPr/>
        </p:nvSpPr>
        <p:spPr bwMode="auto">
          <a:xfrm>
            <a:off x="4403043"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9" name="Line 58">
            <a:extLst>
              <a:ext uri="{FF2B5EF4-FFF2-40B4-BE49-F238E27FC236}">
                <a16:creationId xmlns:a16="http://schemas.microsoft.com/office/drawing/2014/main" id="{A7439296-DFAA-44BE-BDB4-143C91F38A9D}"/>
              </a:ext>
            </a:extLst>
          </p:cNvPr>
          <p:cNvSpPr>
            <a:spLocks noChangeShapeType="1"/>
          </p:cNvSpPr>
          <p:nvPr/>
        </p:nvSpPr>
        <p:spPr bwMode="auto">
          <a:xfrm>
            <a:off x="1204220" y="1889087"/>
            <a:ext cx="1487488" cy="0"/>
          </a:xfrm>
          <a:prstGeom prst="line">
            <a:avLst/>
          </a:prstGeom>
          <a:noFill/>
          <a:ln w="9525">
            <a:noFill/>
            <a:round/>
            <a:headEnd/>
            <a:tailEnd/>
          </a:ln>
        </p:spPr>
        <p:txBody>
          <a:bodyPr wrap="none"/>
          <a:lstStyle/>
          <a:p>
            <a:endParaRPr lang="en-US">
              <a:solidFill>
                <a:srgbClr val="000000"/>
              </a:solidFill>
            </a:endParaRPr>
          </a:p>
        </p:txBody>
      </p:sp>
      <p:sp>
        <p:nvSpPr>
          <p:cNvPr id="10" name="Line 62">
            <a:extLst>
              <a:ext uri="{FF2B5EF4-FFF2-40B4-BE49-F238E27FC236}">
                <a16:creationId xmlns:a16="http://schemas.microsoft.com/office/drawing/2014/main" id="{78AF8287-1662-4DD0-ABF1-24E0A0AD70CA}"/>
              </a:ext>
            </a:extLst>
          </p:cNvPr>
          <p:cNvSpPr>
            <a:spLocks noChangeShapeType="1"/>
          </p:cNvSpPr>
          <p:nvPr/>
        </p:nvSpPr>
        <p:spPr bwMode="auto">
          <a:xfrm>
            <a:off x="2691713"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11" name="Line 64">
            <a:extLst>
              <a:ext uri="{FF2B5EF4-FFF2-40B4-BE49-F238E27FC236}">
                <a16:creationId xmlns:a16="http://schemas.microsoft.com/office/drawing/2014/main" id="{C4CF9844-BE1A-44EA-AC9E-E78F66A14AB6}"/>
              </a:ext>
            </a:extLst>
          </p:cNvPr>
          <p:cNvSpPr>
            <a:spLocks noChangeShapeType="1"/>
          </p:cNvSpPr>
          <p:nvPr/>
        </p:nvSpPr>
        <p:spPr bwMode="auto">
          <a:xfrm>
            <a:off x="4250637" y="1889087"/>
            <a:ext cx="1558925" cy="0"/>
          </a:xfrm>
          <a:prstGeom prst="line">
            <a:avLst/>
          </a:prstGeom>
          <a:noFill/>
          <a:ln w="9525">
            <a:noFill/>
            <a:round/>
            <a:headEnd/>
            <a:tailEnd/>
          </a:ln>
        </p:spPr>
        <p:txBody>
          <a:bodyPr wrap="none"/>
          <a:lstStyle/>
          <a:p>
            <a:endParaRPr lang="en-US">
              <a:solidFill>
                <a:srgbClr val="000000"/>
              </a:solidFill>
            </a:endParaRPr>
          </a:p>
        </p:txBody>
      </p:sp>
      <p:sp>
        <p:nvSpPr>
          <p:cNvPr id="12" name="Line 66">
            <a:extLst>
              <a:ext uri="{FF2B5EF4-FFF2-40B4-BE49-F238E27FC236}">
                <a16:creationId xmlns:a16="http://schemas.microsoft.com/office/drawing/2014/main" id="{6F858C40-A5FF-4B7C-8B2A-70CFE8BA53A4}"/>
              </a:ext>
            </a:extLst>
          </p:cNvPr>
          <p:cNvSpPr>
            <a:spLocks noChangeShapeType="1"/>
          </p:cNvSpPr>
          <p:nvPr/>
        </p:nvSpPr>
        <p:spPr bwMode="auto">
          <a:xfrm>
            <a:off x="5809566" y="1889087"/>
            <a:ext cx="1557337" cy="0"/>
          </a:xfrm>
          <a:prstGeom prst="line">
            <a:avLst/>
          </a:prstGeom>
          <a:noFill/>
          <a:ln w="9525">
            <a:noFill/>
            <a:round/>
            <a:headEnd/>
            <a:tailEnd/>
          </a:ln>
        </p:spPr>
        <p:txBody>
          <a:bodyPr wrap="none"/>
          <a:lstStyle/>
          <a:p>
            <a:endParaRPr lang="en-US">
              <a:solidFill>
                <a:srgbClr val="000000"/>
              </a:solidFill>
            </a:endParaRPr>
          </a:p>
        </p:txBody>
      </p:sp>
      <p:sp>
        <p:nvSpPr>
          <p:cNvPr id="13" name="Line 58">
            <a:extLst>
              <a:ext uri="{FF2B5EF4-FFF2-40B4-BE49-F238E27FC236}">
                <a16:creationId xmlns:a16="http://schemas.microsoft.com/office/drawing/2014/main" id="{7DC8DF1D-5E81-4E68-BA50-C94A56AAF277}"/>
              </a:ext>
            </a:extLst>
          </p:cNvPr>
          <p:cNvSpPr>
            <a:spLocks noChangeShapeType="1"/>
          </p:cNvSpPr>
          <p:nvPr/>
        </p:nvSpPr>
        <p:spPr bwMode="auto">
          <a:xfrm>
            <a:off x="-200717" y="3246060"/>
            <a:ext cx="1487488" cy="0"/>
          </a:xfrm>
          <a:prstGeom prst="line">
            <a:avLst/>
          </a:prstGeom>
          <a:noFill/>
          <a:ln w="9525">
            <a:noFill/>
            <a:round/>
            <a:headEnd/>
            <a:tailEnd/>
          </a:ln>
        </p:spPr>
        <p:txBody>
          <a:bodyPr wrap="none"/>
          <a:lstStyle/>
          <a:p>
            <a:endParaRPr lang="en-US"/>
          </a:p>
        </p:txBody>
      </p:sp>
      <p:sp>
        <p:nvSpPr>
          <p:cNvPr id="14" name="Line 58">
            <a:extLst>
              <a:ext uri="{FF2B5EF4-FFF2-40B4-BE49-F238E27FC236}">
                <a16:creationId xmlns:a16="http://schemas.microsoft.com/office/drawing/2014/main" id="{07EEF460-311A-4A39-BD01-6FA3B895B7DE}"/>
              </a:ext>
            </a:extLst>
          </p:cNvPr>
          <p:cNvSpPr>
            <a:spLocks noChangeShapeType="1"/>
          </p:cNvSpPr>
          <p:nvPr/>
        </p:nvSpPr>
        <p:spPr bwMode="auto">
          <a:xfrm>
            <a:off x="-353117" y="3246060"/>
            <a:ext cx="1487488" cy="0"/>
          </a:xfrm>
          <a:prstGeom prst="line">
            <a:avLst/>
          </a:prstGeom>
          <a:noFill/>
          <a:ln w="9525">
            <a:noFill/>
            <a:round/>
            <a:headEnd/>
            <a:tailEnd/>
          </a:ln>
        </p:spPr>
        <p:txBody>
          <a:bodyPr wrap="none"/>
          <a:lstStyle/>
          <a:p>
            <a:endParaRPr lang="en-US"/>
          </a:p>
        </p:txBody>
      </p:sp>
      <p:sp>
        <p:nvSpPr>
          <p:cNvPr id="15" name="Line 58">
            <a:extLst>
              <a:ext uri="{FF2B5EF4-FFF2-40B4-BE49-F238E27FC236}">
                <a16:creationId xmlns:a16="http://schemas.microsoft.com/office/drawing/2014/main" id="{1276EF8A-5FE4-40EC-9C81-727628F8F815}"/>
              </a:ext>
            </a:extLst>
          </p:cNvPr>
          <p:cNvSpPr>
            <a:spLocks noChangeShapeType="1"/>
          </p:cNvSpPr>
          <p:nvPr/>
        </p:nvSpPr>
        <p:spPr bwMode="auto">
          <a:xfrm>
            <a:off x="1356620" y="1951252"/>
            <a:ext cx="1487488" cy="0"/>
          </a:xfrm>
          <a:prstGeom prst="line">
            <a:avLst/>
          </a:prstGeom>
          <a:noFill/>
          <a:ln w="9525">
            <a:noFill/>
            <a:round/>
            <a:headEnd/>
            <a:tailEnd/>
          </a:ln>
        </p:spPr>
        <p:txBody>
          <a:bodyPr wrap="none"/>
          <a:lstStyle/>
          <a:p>
            <a:endParaRPr lang="en-US"/>
          </a:p>
        </p:txBody>
      </p:sp>
      <p:sp>
        <p:nvSpPr>
          <p:cNvPr id="16" name="Line 62">
            <a:extLst>
              <a:ext uri="{FF2B5EF4-FFF2-40B4-BE49-F238E27FC236}">
                <a16:creationId xmlns:a16="http://schemas.microsoft.com/office/drawing/2014/main" id="{6ABF93A7-6DE2-431B-8A2A-09CE589C39BB}"/>
              </a:ext>
            </a:extLst>
          </p:cNvPr>
          <p:cNvSpPr>
            <a:spLocks noChangeShapeType="1"/>
          </p:cNvSpPr>
          <p:nvPr/>
        </p:nvSpPr>
        <p:spPr bwMode="auto">
          <a:xfrm>
            <a:off x="2844109" y="1951252"/>
            <a:ext cx="1558925" cy="0"/>
          </a:xfrm>
          <a:prstGeom prst="line">
            <a:avLst/>
          </a:prstGeom>
          <a:noFill/>
          <a:ln w="9525">
            <a:noFill/>
            <a:round/>
            <a:headEnd/>
            <a:tailEnd/>
          </a:ln>
        </p:spPr>
        <p:txBody>
          <a:bodyPr wrap="none"/>
          <a:lstStyle/>
          <a:p>
            <a:endParaRPr lang="en-US"/>
          </a:p>
        </p:txBody>
      </p:sp>
      <p:sp>
        <p:nvSpPr>
          <p:cNvPr id="17" name="Line 64">
            <a:extLst>
              <a:ext uri="{FF2B5EF4-FFF2-40B4-BE49-F238E27FC236}">
                <a16:creationId xmlns:a16="http://schemas.microsoft.com/office/drawing/2014/main" id="{E839CC7A-E8F1-4CE5-8295-7CD56B2421CB}"/>
              </a:ext>
            </a:extLst>
          </p:cNvPr>
          <p:cNvSpPr>
            <a:spLocks noChangeShapeType="1"/>
          </p:cNvSpPr>
          <p:nvPr/>
        </p:nvSpPr>
        <p:spPr bwMode="auto">
          <a:xfrm>
            <a:off x="4403034" y="1951252"/>
            <a:ext cx="1558925" cy="0"/>
          </a:xfrm>
          <a:prstGeom prst="line">
            <a:avLst/>
          </a:prstGeom>
          <a:noFill/>
          <a:ln w="9525">
            <a:noFill/>
            <a:round/>
            <a:headEnd/>
            <a:tailEnd/>
          </a:ln>
        </p:spPr>
        <p:txBody>
          <a:bodyPr wrap="none"/>
          <a:lstStyle/>
          <a:p>
            <a:endParaRPr lang="en-US"/>
          </a:p>
        </p:txBody>
      </p:sp>
      <p:sp>
        <p:nvSpPr>
          <p:cNvPr id="18" name="Line 58">
            <a:extLst>
              <a:ext uri="{FF2B5EF4-FFF2-40B4-BE49-F238E27FC236}">
                <a16:creationId xmlns:a16="http://schemas.microsoft.com/office/drawing/2014/main" id="{F098D145-64EA-4DB4-9C86-6DEBA62194FE}"/>
              </a:ext>
            </a:extLst>
          </p:cNvPr>
          <p:cNvSpPr>
            <a:spLocks noChangeShapeType="1"/>
          </p:cNvSpPr>
          <p:nvPr/>
        </p:nvSpPr>
        <p:spPr bwMode="auto">
          <a:xfrm>
            <a:off x="1204220" y="1951252"/>
            <a:ext cx="1487488" cy="0"/>
          </a:xfrm>
          <a:prstGeom prst="line">
            <a:avLst/>
          </a:prstGeom>
          <a:noFill/>
          <a:ln w="9525">
            <a:noFill/>
            <a:round/>
            <a:headEnd/>
            <a:tailEnd/>
          </a:ln>
        </p:spPr>
        <p:txBody>
          <a:bodyPr wrap="none"/>
          <a:lstStyle/>
          <a:p>
            <a:endParaRPr lang="en-US"/>
          </a:p>
        </p:txBody>
      </p:sp>
      <p:sp>
        <p:nvSpPr>
          <p:cNvPr id="19" name="Line 62">
            <a:extLst>
              <a:ext uri="{FF2B5EF4-FFF2-40B4-BE49-F238E27FC236}">
                <a16:creationId xmlns:a16="http://schemas.microsoft.com/office/drawing/2014/main" id="{07D4E4BB-C705-4102-9109-DDC08050DBED}"/>
              </a:ext>
            </a:extLst>
          </p:cNvPr>
          <p:cNvSpPr>
            <a:spLocks noChangeShapeType="1"/>
          </p:cNvSpPr>
          <p:nvPr/>
        </p:nvSpPr>
        <p:spPr bwMode="auto">
          <a:xfrm>
            <a:off x="2691709" y="1951252"/>
            <a:ext cx="1558925" cy="0"/>
          </a:xfrm>
          <a:prstGeom prst="line">
            <a:avLst/>
          </a:prstGeom>
          <a:noFill/>
          <a:ln w="9525">
            <a:noFill/>
            <a:round/>
            <a:headEnd/>
            <a:tailEnd/>
          </a:ln>
        </p:spPr>
        <p:txBody>
          <a:bodyPr wrap="none"/>
          <a:lstStyle/>
          <a:p>
            <a:endParaRPr lang="en-US"/>
          </a:p>
        </p:txBody>
      </p:sp>
      <p:sp>
        <p:nvSpPr>
          <p:cNvPr id="20" name="Line 64">
            <a:extLst>
              <a:ext uri="{FF2B5EF4-FFF2-40B4-BE49-F238E27FC236}">
                <a16:creationId xmlns:a16="http://schemas.microsoft.com/office/drawing/2014/main" id="{EB3E504B-BD92-48C1-BCE8-A92C6C288779}"/>
              </a:ext>
            </a:extLst>
          </p:cNvPr>
          <p:cNvSpPr>
            <a:spLocks noChangeShapeType="1"/>
          </p:cNvSpPr>
          <p:nvPr/>
        </p:nvSpPr>
        <p:spPr bwMode="auto">
          <a:xfrm>
            <a:off x="4250634" y="1951252"/>
            <a:ext cx="1558925" cy="0"/>
          </a:xfrm>
          <a:prstGeom prst="line">
            <a:avLst/>
          </a:prstGeom>
          <a:noFill/>
          <a:ln w="9525">
            <a:noFill/>
            <a:round/>
            <a:headEnd/>
            <a:tailEnd/>
          </a:ln>
        </p:spPr>
        <p:txBody>
          <a:bodyPr wrap="none"/>
          <a:lstStyle/>
          <a:p>
            <a:endParaRPr lang="en-US"/>
          </a:p>
        </p:txBody>
      </p:sp>
      <p:sp>
        <p:nvSpPr>
          <p:cNvPr id="21" name="Line 66">
            <a:extLst>
              <a:ext uri="{FF2B5EF4-FFF2-40B4-BE49-F238E27FC236}">
                <a16:creationId xmlns:a16="http://schemas.microsoft.com/office/drawing/2014/main" id="{051B5966-B693-4017-8143-9072C63BD963}"/>
              </a:ext>
            </a:extLst>
          </p:cNvPr>
          <p:cNvSpPr>
            <a:spLocks noChangeShapeType="1"/>
          </p:cNvSpPr>
          <p:nvPr/>
        </p:nvSpPr>
        <p:spPr bwMode="auto">
          <a:xfrm>
            <a:off x="5809559" y="1951252"/>
            <a:ext cx="1557337" cy="0"/>
          </a:xfrm>
          <a:prstGeom prst="line">
            <a:avLst/>
          </a:prstGeom>
          <a:noFill/>
          <a:ln w="9525">
            <a:noFill/>
            <a:round/>
            <a:headEnd/>
            <a:tailEnd/>
          </a:ln>
        </p:spPr>
        <p:txBody>
          <a:bodyPr wrap="none"/>
          <a:lstStyle/>
          <a:p>
            <a:endParaRPr lang="en-US"/>
          </a:p>
        </p:txBody>
      </p:sp>
      <p:sp>
        <p:nvSpPr>
          <p:cNvPr id="22" name="Text Box 7">
            <a:extLst>
              <a:ext uri="{FF2B5EF4-FFF2-40B4-BE49-F238E27FC236}">
                <a16:creationId xmlns:a16="http://schemas.microsoft.com/office/drawing/2014/main" id="{5051E1DA-9536-4079-9641-127181A71E10}"/>
              </a:ext>
            </a:extLst>
          </p:cNvPr>
          <p:cNvSpPr txBox="1">
            <a:spLocks noChangeArrowheads="1"/>
          </p:cNvSpPr>
          <p:nvPr/>
        </p:nvSpPr>
        <p:spPr bwMode="auto">
          <a:xfrm>
            <a:off x="1096283" y="522854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3" name="Line 58">
            <a:extLst>
              <a:ext uri="{FF2B5EF4-FFF2-40B4-BE49-F238E27FC236}">
                <a16:creationId xmlns:a16="http://schemas.microsoft.com/office/drawing/2014/main" id="{7F7FAE0B-0EE2-423A-9360-CB259D1AAF95}"/>
              </a:ext>
            </a:extLst>
          </p:cNvPr>
          <p:cNvSpPr>
            <a:spLocks noChangeShapeType="1"/>
          </p:cNvSpPr>
          <p:nvPr/>
        </p:nvSpPr>
        <p:spPr bwMode="auto">
          <a:xfrm>
            <a:off x="121558" y="1534430"/>
            <a:ext cx="1487488" cy="0"/>
          </a:xfrm>
          <a:prstGeom prst="line">
            <a:avLst/>
          </a:prstGeom>
          <a:noFill/>
          <a:ln w="9525">
            <a:noFill/>
            <a:round/>
            <a:headEnd/>
            <a:tailEnd/>
          </a:ln>
        </p:spPr>
        <p:txBody>
          <a:bodyPr wrap="none"/>
          <a:lstStyle/>
          <a:p>
            <a:endParaRPr lang="en-US"/>
          </a:p>
        </p:txBody>
      </p:sp>
      <p:sp>
        <p:nvSpPr>
          <p:cNvPr id="24" name="Line 62">
            <a:extLst>
              <a:ext uri="{FF2B5EF4-FFF2-40B4-BE49-F238E27FC236}">
                <a16:creationId xmlns:a16="http://schemas.microsoft.com/office/drawing/2014/main" id="{4E27D5A5-F59E-4C0B-BCC0-B8B28C10B7F9}"/>
              </a:ext>
            </a:extLst>
          </p:cNvPr>
          <p:cNvSpPr>
            <a:spLocks noChangeShapeType="1"/>
          </p:cNvSpPr>
          <p:nvPr/>
        </p:nvSpPr>
        <p:spPr bwMode="auto">
          <a:xfrm>
            <a:off x="1609047" y="1534430"/>
            <a:ext cx="1558925" cy="0"/>
          </a:xfrm>
          <a:prstGeom prst="line">
            <a:avLst/>
          </a:prstGeom>
          <a:noFill/>
          <a:ln w="9525">
            <a:noFill/>
            <a:round/>
            <a:headEnd/>
            <a:tailEnd/>
          </a:ln>
        </p:spPr>
        <p:txBody>
          <a:bodyPr wrap="none"/>
          <a:lstStyle/>
          <a:p>
            <a:endParaRPr lang="en-US"/>
          </a:p>
        </p:txBody>
      </p:sp>
      <p:sp>
        <p:nvSpPr>
          <p:cNvPr id="25" name="Line 64">
            <a:extLst>
              <a:ext uri="{FF2B5EF4-FFF2-40B4-BE49-F238E27FC236}">
                <a16:creationId xmlns:a16="http://schemas.microsoft.com/office/drawing/2014/main" id="{B8B30CD2-6CF8-4046-A648-2625518B6B89}"/>
              </a:ext>
            </a:extLst>
          </p:cNvPr>
          <p:cNvSpPr>
            <a:spLocks noChangeShapeType="1"/>
          </p:cNvSpPr>
          <p:nvPr/>
        </p:nvSpPr>
        <p:spPr bwMode="auto">
          <a:xfrm>
            <a:off x="3167972" y="1534430"/>
            <a:ext cx="1558925" cy="0"/>
          </a:xfrm>
          <a:prstGeom prst="line">
            <a:avLst/>
          </a:prstGeom>
          <a:noFill/>
          <a:ln w="9525">
            <a:noFill/>
            <a:round/>
            <a:headEnd/>
            <a:tailEnd/>
          </a:ln>
        </p:spPr>
        <p:txBody>
          <a:bodyPr wrap="none"/>
          <a:lstStyle/>
          <a:p>
            <a:endParaRPr lang="en-US"/>
          </a:p>
        </p:txBody>
      </p:sp>
      <p:sp>
        <p:nvSpPr>
          <p:cNvPr id="26" name="Line 66">
            <a:extLst>
              <a:ext uri="{FF2B5EF4-FFF2-40B4-BE49-F238E27FC236}">
                <a16:creationId xmlns:a16="http://schemas.microsoft.com/office/drawing/2014/main" id="{B4EAACF7-7249-48AC-8A30-41F281AD723F}"/>
              </a:ext>
            </a:extLst>
          </p:cNvPr>
          <p:cNvSpPr>
            <a:spLocks noChangeShapeType="1"/>
          </p:cNvSpPr>
          <p:nvPr/>
        </p:nvSpPr>
        <p:spPr bwMode="auto">
          <a:xfrm>
            <a:off x="4726897" y="1534430"/>
            <a:ext cx="1557337" cy="0"/>
          </a:xfrm>
          <a:prstGeom prst="line">
            <a:avLst/>
          </a:prstGeom>
          <a:noFill/>
          <a:ln w="9525">
            <a:noFill/>
            <a:round/>
            <a:headEnd/>
            <a:tailEnd/>
          </a:ln>
        </p:spPr>
        <p:txBody>
          <a:bodyPr wrap="none"/>
          <a:lstStyle/>
          <a:p>
            <a:endParaRPr lang="en-US"/>
          </a:p>
        </p:txBody>
      </p:sp>
      <p:sp>
        <p:nvSpPr>
          <p:cNvPr id="27" name="Text Box 7">
            <a:extLst>
              <a:ext uri="{FF2B5EF4-FFF2-40B4-BE49-F238E27FC236}">
                <a16:creationId xmlns:a16="http://schemas.microsoft.com/office/drawing/2014/main" id="{BEA8C7E2-81C2-46AE-8201-8C52FBAF0FB0}"/>
              </a:ext>
            </a:extLst>
          </p:cNvPr>
          <p:cNvSpPr txBox="1">
            <a:spLocks noChangeArrowheads="1"/>
          </p:cNvSpPr>
          <p:nvPr/>
        </p:nvSpPr>
        <p:spPr bwMode="auto">
          <a:xfrm>
            <a:off x="943883" y="522854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8" name="Line 58">
            <a:extLst>
              <a:ext uri="{FF2B5EF4-FFF2-40B4-BE49-F238E27FC236}">
                <a16:creationId xmlns:a16="http://schemas.microsoft.com/office/drawing/2014/main" id="{1A1675E5-1F3A-4B74-AC08-939CB46423F4}"/>
              </a:ext>
            </a:extLst>
          </p:cNvPr>
          <p:cNvSpPr>
            <a:spLocks noChangeShapeType="1"/>
          </p:cNvSpPr>
          <p:nvPr/>
        </p:nvSpPr>
        <p:spPr bwMode="auto">
          <a:xfrm>
            <a:off x="-30842" y="1534430"/>
            <a:ext cx="1487488" cy="0"/>
          </a:xfrm>
          <a:prstGeom prst="line">
            <a:avLst/>
          </a:prstGeom>
          <a:noFill/>
          <a:ln w="9525">
            <a:noFill/>
            <a:round/>
            <a:headEnd/>
            <a:tailEnd/>
          </a:ln>
        </p:spPr>
        <p:txBody>
          <a:bodyPr wrap="none"/>
          <a:lstStyle/>
          <a:p>
            <a:endParaRPr lang="en-US"/>
          </a:p>
        </p:txBody>
      </p:sp>
      <p:sp>
        <p:nvSpPr>
          <p:cNvPr id="29" name="Line 62">
            <a:extLst>
              <a:ext uri="{FF2B5EF4-FFF2-40B4-BE49-F238E27FC236}">
                <a16:creationId xmlns:a16="http://schemas.microsoft.com/office/drawing/2014/main" id="{C6D106CE-9BE5-459D-A88F-152270FA9F29}"/>
              </a:ext>
            </a:extLst>
          </p:cNvPr>
          <p:cNvSpPr>
            <a:spLocks noChangeShapeType="1"/>
          </p:cNvSpPr>
          <p:nvPr/>
        </p:nvSpPr>
        <p:spPr bwMode="auto">
          <a:xfrm>
            <a:off x="1456647" y="1534430"/>
            <a:ext cx="1558925" cy="0"/>
          </a:xfrm>
          <a:prstGeom prst="line">
            <a:avLst/>
          </a:prstGeom>
          <a:noFill/>
          <a:ln w="9525">
            <a:noFill/>
            <a:round/>
            <a:headEnd/>
            <a:tailEnd/>
          </a:ln>
        </p:spPr>
        <p:txBody>
          <a:bodyPr wrap="none"/>
          <a:lstStyle/>
          <a:p>
            <a:endParaRPr lang="en-US"/>
          </a:p>
        </p:txBody>
      </p:sp>
      <p:sp>
        <p:nvSpPr>
          <p:cNvPr id="30" name="Line 64">
            <a:extLst>
              <a:ext uri="{FF2B5EF4-FFF2-40B4-BE49-F238E27FC236}">
                <a16:creationId xmlns:a16="http://schemas.microsoft.com/office/drawing/2014/main" id="{4CBEDFC5-57EC-46B7-9871-261DE078A8EE}"/>
              </a:ext>
            </a:extLst>
          </p:cNvPr>
          <p:cNvSpPr>
            <a:spLocks noChangeShapeType="1"/>
          </p:cNvSpPr>
          <p:nvPr/>
        </p:nvSpPr>
        <p:spPr bwMode="auto">
          <a:xfrm>
            <a:off x="3015572" y="1534430"/>
            <a:ext cx="1558925" cy="0"/>
          </a:xfrm>
          <a:prstGeom prst="line">
            <a:avLst/>
          </a:prstGeom>
          <a:noFill/>
          <a:ln w="9525">
            <a:noFill/>
            <a:round/>
            <a:headEnd/>
            <a:tailEnd/>
          </a:ln>
        </p:spPr>
        <p:txBody>
          <a:bodyPr wrap="none"/>
          <a:lstStyle/>
          <a:p>
            <a:endParaRPr lang="en-US"/>
          </a:p>
        </p:txBody>
      </p:sp>
      <p:sp>
        <p:nvSpPr>
          <p:cNvPr id="31" name="Line 66">
            <a:extLst>
              <a:ext uri="{FF2B5EF4-FFF2-40B4-BE49-F238E27FC236}">
                <a16:creationId xmlns:a16="http://schemas.microsoft.com/office/drawing/2014/main" id="{0DCF85F4-9695-43AB-9FB6-6A4BF652DD89}"/>
              </a:ext>
            </a:extLst>
          </p:cNvPr>
          <p:cNvSpPr>
            <a:spLocks noChangeShapeType="1"/>
          </p:cNvSpPr>
          <p:nvPr/>
        </p:nvSpPr>
        <p:spPr bwMode="auto">
          <a:xfrm>
            <a:off x="4574497" y="1534430"/>
            <a:ext cx="1557337" cy="0"/>
          </a:xfrm>
          <a:prstGeom prst="line">
            <a:avLst/>
          </a:prstGeom>
          <a:noFill/>
          <a:ln w="9525">
            <a:noFill/>
            <a:round/>
            <a:headEnd/>
            <a:tailEnd/>
          </a:ln>
        </p:spPr>
        <p:txBody>
          <a:bodyPr wrap="none"/>
          <a:lstStyle/>
          <a:p>
            <a:endParaRPr lang="en-US"/>
          </a:p>
        </p:txBody>
      </p:sp>
      <p:sp>
        <p:nvSpPr>
          <p:cNvPr id="34" name="Rectangle 6">
            <a:extLst>
              <a:ext uri="{FF2B5EF4-FFF2-40B4-BE49-F238E27FC236}">
                <a16:creationId xmlns:a16="http://schemas.microsoft.com/office/drawing/2014/main" id="{2DEA7956-E1B1-489B-B5A9-4FC080ADB7BD}"/>
              </a:ext>
            </a:extLst>
          </p:cNvPr>
          <p:cNvSpPr txBox="1">
            <a:spLocks noGrp="1" noChangeArrowheads="1"/>
          </p:cNvSpPr>
          <p:nvPr/>
        </p:nvSpPr>
        <p:spPr bwMode="auto">
          <a:xfrm>
            <a:off x="6536423" y="634655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17</a:t>
            </a:r>
          </a:p>
        </p:txBody>
      </p:sp>
      <p:sp>
        <p:nvSpPr>
          <p:cNvPr id="35" name="Text Box 77">
            <a:extLst>
              <a:ext uri="{FF2B5EF4-FFF2-40B4-BE49-F238E27FC236}">
                <a16:creationId xmlns:a16="http://schemas.microsoft.com/office/drawing/2014/main" id="{818BE4E5-95FA-4E9A-881B-669D64197900}"/>
              </a:ext>
            </a:extLst>
          </p:cNvPr>
          <p:cNvSpPr txBox="1">
            <a:spLocks noChangeArrowheads="1"/>
          </p:cNvSpPr>
          <p:nvPr/>
        </p:nvSpPr>
        <p:spPr bwMode="auto">
          <a:xfrm>
            <a:off x="457200" y="220270"/>
            <a:ext cx="6951880" cy="1754326"/>
          </a:xfrm>
          <a:prstGeom prst="rect">
            <a:avLst/>
          </a:prstGeom>
          <a:noFill/>
          <a:ln w="9525">
            <a:noFill/>
            <a:miter lim="800000"/>
            <a:headEnd/>
            <a:tailEnd/>
          </a:ln>
        </p:spPr>
        <p:txBody>
          <a:bodyPr wrap="square">
            <a:spAutoFit/>
          </a:bodyPr>
          <a:lstStyle/>
          <a:p>
            <a:r>
              <a:rPr lang="en-GB" altLang="ja-JP" sz="2600" dirty="0">
                <a:ea typeface="ＭＳ Ｐゴシック" charset="-128"/>
              </a:rPr>
              <a:t>Chart 17 – </a:t>
            </a:r>
            <a:r>
              <a:rPr lang="en-GB" altLang="ja-JP" sz="2600" dirty="0">
                <a:solidFill>
                  <a:srgbClr val="0066CC"/>
                </a:solidFill>
                <a:ea typeface="ＭＳ Ｐゴシック" charset="-128"/>
              </a:rPr>
              <a:t>Effects of cash pooling and annual assessments on payment of TCC/PCCs</a:t>
            </a:r>
          </a:p>
          <a:p>
            <a:r>
              <a:rPr lang="en-GB" altLang="ja-JP" sz="2000" dirty="0">
                <a:ea typeface="ＭＳ Ｐゴシック" charset="-128"/>
              </a:rPr>
              <a:t>(</a:t>
            </a:r>
            <a:r>
              <a:rPr lang="en-US" altLang="ja-JP" sz="2000" dirty="0">
                <a:ea typeface="ＭＳ Ｐゴシック" charset="-128"/>
              </a:rPr>
              <a:t>US$ millions)</a:t>
            </a:r>
            <a:r>
              <a:rPr lang="en-GB" altLang="ja-JP" sz="2000" dirty="0">
                <a:solidFill>
                  <a:srgbClr val="0066FF"/>
                </a:solidFill>
                <a:ea typeface="ＭＳ Ｐゴシック" charset="-128"/>
              </a:rPr>
              <a:t> </a:t>
            </a:r>
          </a:p>
          <a:p>
            <a:endParaRPr lang="ja-JP" altLang="en-GB" sz="3600" dirty="0">
              <a:solidFill>
                <a:srgbClr val="0066CC"/>
              </a:solidFill>
              <a:ea typeface="ＭＳ Ｐゴシック" charset="-128"/>
            </a:endParaRPr>
          </a:p>
        </p:txBody>
      </p:sp>
      <p:sp>
        <p:nvSpPr>
          <p:cNvPr id="36" name="Line 68">
            <a:extLst>
              <a:ext uri="{FF2B5EF4-FFF2-40B4-BE49-F238E27FC236}">
                <a16:creationId xmlns:a16="http://schemas.microsoft.com/office/drawing/2014/main" id="{D6703D67-EE04-4262-BC4C-662DE65187B1}"/>
              </a:ext>
            </a:extLst>
          </p:cNvPr>
          <p:cNvSpPr>
            <a:spLocks noChangeShapeType="1"/>
          </p:cNvSpPr>
          <p:nvPr/>
        </p:nvSpPr>
        <p:spPr bwMode="auto">
          <a:xfrm>
            <a:off x="7519317" y="1889087"/>
            <a:ext cx="1609725" cy="0"/>
          </a:xfrm>
          <a:prstGeom prst="line">
            <a:avLst/>
          </a:prstGeom>
          <a:noFill/>
          <a:ln w="9525">
            <a:noFill/>
            <a:round/>
            <a:headEnd/>
            <a:tailEnd/>
          </a:ln>
        </p:spPr>
        <p:txBody>
          <a:bodyPr wrap="none"/>
          <a:lstStyle/>
          <a:p>
            <a:endParaRPr lang="en-US">
              <a:solidFill>
                <a:srgbClr val="000000"/>
              </a:solidFill>
            </a:endParaRPr>
          </a:p>
        </p:txBody>
      </p:sp>
      <p:sp>
        <p:nvSpPr>
          <p:cNvPr id="37" name="Line 68">
            <a:extLst>
              <a:ext uri="{FF2B5EF4-FFF2-40B4-BE49-F238E27FC236}">
                <a16:creationId xmlns:a16="http://schemas.microsoft.com/office/drawing/2014/main" id="{373A985C-55DD-4775-8B80-04B3E7BAB1E2}"/>
              </a:ext>
            </a:extLst>
          </p:cNvPr>
          <p:cNvSpPr>
            <a:spLocks noChangeShapeType="1"/>
          </p:cNvSpPr>
          <p:nvPr/>
        </p:nvSpPr>
        <p:spPr bwMode="auto">
          <a:xfrm>
            <a:off x="7366909" y="1889087"/>
            <a:ext cx="1609725" cy="0"/>
          </a:xfrm>
          <a:prstGeom prst="line">
            <a:avLst/>
          </a:prstGeom>
          <a:noFill/>
          <a:ln w="9525">
            <a:noFill/>
            <a:round/>
            <a:headEnd/>
            <a:tailEnd/>
          </a:ln>
        </p:spPr>
        <p:txBody>
          <a:bodyPr wrap="none"/>
          <a:lstStyle/>
          <a:p>
            <a:endParaRPr lang="en-US">
              <a:solidFill>
                <a:srgbClr val="000000"/>
              </a:solidFill>
            </a:endParaRPr>
          </a:p>
        </p:txBody>
      </p:sp>
      <p:pic>
        <p:nvPicPr>
          <p:cNvPr id="38" name="Picture 4">
            <a:extLst>
              <a:ext uri="{FF2B5EF4-FFF2-40B4-BE49-F238E27FC236}">
                <a16:creationId xmlns:a16="http://schemas.microsoft.com/office/drawing/2014/main" id="{0137DB78-9C6E-403D-8CDF-7C57F2DB89A2}"/>
              </a:ext>
            </a:extLst>
          </p:cNvPr>
          <p:cNvPicPr>
            <a:picLocks noChangeAspect="1" noChangeArrowheads="1"/>
          </p:cNvPicPr>
          <p:nvPr/>
        </p:nvPicPr>
        <p:blipFill>
          <a:blip r:embed="rId2"/>
          <a:srcRect/>
          <a:stretch>
            <a:fillRect/>
          </a:stretch>
        </p:blipFill>
        <p:spPr bwMode="auto">
          <a:xfrm>
            <a:off x="7788275" y="663921"/>
            <a:ext cx="1066800" cy="923457"/>
          </a:xfrm>
          <a:prstGeom prst="rect">
            <a:avLst/>
          </a:prstGeom>
          <a:noFill/>
          <a:ln w="9525">
            <a:noFill/>
            <a:miter lim="800000"/>
            <a:headEnd/>
            <a:tailEnd/>
          </a:ln>
        </p:spPr>
      </p:pic>
      <p:sp>
        <p:nvSpPr>
          <p:cNvPr id="39" name="Text Box 6">
            <a:extLst>
              <a:ext uri="{FF2B5EF4-FFF2-40B4-BE49-F238E27FC236}">
                <a16:creationId xmlns:a16="http://schemas.microsoft.com/office/drawing/2014/main" id="{BF5AFEFD-AFDB-4C20-B4B1-9D7C1F515413}"/>
              </a:ext>
            </a:extLst>
          </p:cNvPr>
          <p:cNvSpPr txBox="1">
            <a:spLocks noChangeArrowheads="1"/>
          </p:cNvSpPr>
          <p:nvPr/>
        </p:nvSpPr>
        <p:spPr bwMode="auto">
          <a:xfrm>
            <a:off x="7680325" y="1689644"/>
            <a:ext cx="1452898" cy="461665"/>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grpSp>
        <p:nvGrpSpPr>
          <p:cNvPr id="40" name="Group 37">
            <a:extLst>
              <a:ext uri="{FF2B5EF4-FFF2-40B4-BE49-F238E27FC236}">
                <a16:creationId xmlns:a16="http://schemas.microsoft.com/office/drawing/2014/main" id="{30FB7C2D-5514-48CF-99C0-E05BF783A74C}"/>
              </a:ext>
            </a:extLst>
          </p:cNvPr>
          <p:cNvGrpSpPr>
            <a:grpSpLocks/>
          </p:cNvGrpSpPr>
          <p:nvPr/>
        </p:nvGrpSpPr>
        <p:grpSpPr bwMode="auto">
          <a:xfrm>
            <a:off x="7727952" y="2349049"/>
            <a:ext cx="1166817" cy="595287"/>
            <a:chOff x="7658100" y="2106614"/>
            <a:chExt cx="1166817" cy="619125"/>
          </a:xfrm>
        </p:grpSpPr>
        <p:grpSp>
          <p:nvGrpSpPr>
            <p:cNvPr id="41" name="Group 58">
              <a:extLst>
                <a:ext uri="{FF2B5EF4-FFF2-40B4-BE49-F238E27FC236}">
                  <a16:creationId xmlns:a16="http://schemas.microsoft.com/office/drawing/2014/main" id="{88F465E2-81A2-4398-ACC1-43C8CB5E2344}"/>
                </a:ext>
              </a:extLst>
            </p:cNvPr>
            <p:cNvGrpSpPr>
              <a:grpSpLocks/>
            </p:cNvGrpSpPr>
            <p:nvPr/>
          </p:nvGrpSpPr>
          <p:grpSpPr bwMode="auto">
            <a:xfrm>
              <a:off x="7667629" y="2106614"/>
              <a:ext cx="1157288" cy="619125"/>
              <a:chOff x="4830" y="1327"/>
              <a:chExt cx="729" cy="390"/>
            </a:xfrm>
          </p:grpSpPr>
          <p:sp>
            <p:nvSpPr>
              <p:cNvPr id="43" name="Text Box 59">
                <a:extLst>
                  <a:ext uri="{FF2B5EF4-FFF2-40B4-BE49-F238E27FC236}">
                    <a16:creationId xmlns:a16="http://schemas.microsoft.com/office/drawing/2014/main" id="{9B1A9109-DB30-46D7-94B3-D98AFCD7A743}"/>
                  </a:ext>
                </a:extLst>
              </p:cNvPr>
              <p:cNvSpPr txBox="1">
                <a:spLocks noChangeArrowheads="1"/>
              </p:cNvSpPr>
              <p:nvPr/>
            </p:nvSpPr>
            <p:spPr bwMode="auto">
              <a:xfrm>
                <a:off x="4830" y="1327"/>
                <a:ext cx="729" cy="181"/>
              </a:xfrm>
              <a:prstGeom prst="rect">
                <a:avLst/>
              </a:prstGeom>
              <a:noFill/>
              <a:ln w="9525">
                <a:noFill/>
                <a:miter lim="800000"/>
                <a:headEnd/>
                <a:tailEnd/>
              </a:ln>
            </p:spPr>
            <p:txBody>
              <a:bodyPr wrap="none">
                <a:spAutoFit/>
              </a:bodyPr>
              <a:lstStyle/>
              <a:p>
                <a:r>
                  <a:rPr lang="en-US" altLang="ja-JP" sz="1200" b="1" dirty="0">
                    <a:solidFill>
                      <a:srgbClr val="B2B2B2"/>
                    </a:solidFill>
                    <a:ea typeface="ＭＳ Ｐゴシック" charset="-128"/>
                  </a:rPr>
                  <a:t>Regular budget</a:t>
                </a:r>
              </a:p>
            </p:txBody>
          </p:sp>
          <p:sp>
            <p:nvSpPr>
              <p:cNvPr id="44" name="Text Box 60">
                <a:extLst>
                  <a:ext uri="{FF2B5EF4-FFF2-40B4-BE49-F238E27FC236}">
                    <a16:creationId xmlns:a16="http://schemas.microsoft.com/office/drawing/2014/main" id="{14904652-70D8-4750-B4B3-7B09E7DED735}"/>
                  </a:ext>
                </a:extLst>
              </p:cNvPr>
              <p:cNvSpPr txBox="1">
                <a:spLocks noChangeArrowheads="1"/>
              </p:cNvSpPr>
              <p:nvPr/>
            </p:nvSpPr>
            <p:spPr bwMode="auto">
              <a:xfrm>
                <a:off x="4830" y="1429"/>
                <a:ext cx="667" cy="181"/>
              </a:xfrm>
              <a:prstGeom prst="rect">
                <a:avLst/>
              </a:prstGeom>
              <a:noFill/>
              <a:ln w="9525">
                <a:noFill/>
                <a:miter lim="800000"/>
                <a:headEnd/>
                <a:tailEnd/>
              </a:ln>
            </p:spPr>
            <p:txBody>
              <a:bodyPr wrap="none">
                <a:spAutoFit/>
              </a:bodyPr>
              <a:lstStyle/>
              <a:p>
                <a:r>
                  <a:rPr lang="en-US" altLang="ja-JP" sz="1200" b="1">
                    <a:solidFill>
                      <a:srgbClr val="0066CC"/>
                    </a:solidFill>
                    <a:ea typeface="ＭＳ Ｐゴシック" charset="-128"/>
                  </a:rPr>
                  <a:t>Peacekeeping</a:t>
                </a:r>
              </a:p>
            </p:txBody>
          </p:sp>
          <p:sp>
            <p:nvSpPr>
              <p:cNvPr id="45" name="Text Box 61">
                <a:extLst>
                  <a:ext uri="{FF2B5EF4-FFF2-40B4-BE49-F238E27FC236}">
                    <a16:creationId xmlns:a16="http://schemas.microsoft.com/office/drawing/2014/main" id="{A4F33793-6566-40C2-A828-D1CBD9CE6C99}"/>
                  </a:ext>
                </a:extLst>
              </p:cNvPr>
              <p:cNvSpPr txBox="1">
                <a:spLocks noChangeArrowheads="1"/>
              </p:cNvSpPr>
              <p:nvPr/>
            </p:nvSpPr>
            <p:spPr bwMode="auto">
              <a:xfrm>
                <a:off x="4830" y="1536"/>
                <a:ext cx="486" cy="181"/>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42" name="Rectangle 63">
              <a:extLst>
                <a:ext uri="{FF2B5EF4-FFF2-40B4-BE49-F238E27FC236}">
                  <a16:creationId xmlns:a16="http://schemas.microsoft.com/office/drawing/2014/main" id="{BF6C45AD-860D-4A2B-A806-11CF0A84FDBB}"/>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solidFill>
                  <a:srgbClr val="000000"/>
                </a:solidFill>
              </a:endParaRPr>
            </a:p>
          </p:txBody>
        </p:sp>
      </p:grpSp>
      <p:sp>
        <p:nvSpPr>
          <p:cNvPr id="46" name="Line 68">
            <a:extLst>
              <a:ext uri="{FF2B5EF4-FFF2-40B4-BE49-F238E27FC236}">
                <a16:creationId xmlns:a16="http://schemas.microsoft.com/office/drawing/2014/main" id="{8B380B69-F914-48DE-9E77-F5E61D2D6443}"/>
              </a:ext>
            </a:extLst>
          </p:cNvPr>
          <p:cNvSpPr>
            <a:spLocks noChangeShapeType="1"/>
          </p:cNvSpPr>
          <p:nvPr/>
        </p:nvSpPr>
        <p:spPr bwMode="auto">
          <a:xfrm>
            <a:off x="7519296" y="1951252"/>
            <a:ext cx="1609725" cy="0"/>
          </a:xfrm>
          <a:prstGeom prst="line">
            <a:avLst/>
          </a:prstGeom>
          <a:noFill/>
          <a:ln w="9525">
            <a:noFill/>
            <a:round/>
            <a:headEnd/>
            <a:tailEnd/>
          </a:ln>
        </p:spPr>
        <p:txBody>
          <a:bodyPr wrap="none"/>
          <a:lstStyle/>
          <a:p>
            <a:endParaRPr lang="en-US"/>
          </a:p>
        </p:txBody>
      </p:sp>
      <p:sp>
        <p:nvSpPr>
          <p:cNvPr id="47" name="Line 68">
            <a:extLst>
              <a:ext uri="{FF2B5EF4-FFF2-40B4-BE49-F238E27FC236}">
                <a16:creationId xmlns:a16="http://schemas.microsoft.com/office/drawing/2014/main" id="{8798BF2A-71E9-4297-B489-B5F7DEA25ADE}"/>
              </a:ext>
            </a:extLst>
          </p:cNvPr>
          <p:cNvSpPr>
            <a:spLocks noChangeShapeType="1"/>
          </p:cNvSpPr>
          <p:nvPr/>
        </p:nvSpPr>
        <p:spPr bwMode="auto">
          <a:xfrm>
            <a:off x="7366896" y="1951252"/>
            <a:ext cx="1609725" cy="0"/>
          </a:xfrm>
          <a:prstGeom prst="line">
            <a:avLst/>
          </a:prstGeom>
          <a:noFill/>
          <a:ln w="9525">
            <a:noFill/>
            <a:round/>
            <a:headEnd/>
            <a:tailEnd/>
          </a:ln>
        </p:spPr>
        <p:txBody>
          <a:bodyPr wrap="none"/>
          <a:lstStyle/>
          <a:p>
            <a:endParaRPr lang="en-US"/>
          </a:p>
        </p:txBody>
      </p:sp>
      <p:sp>
        <p:nvSpPr>
          <p:cNvPr id="48" name="Rectangle 48">
            <a:extLst>
              <a:ext uri="{FF2B5EF4-FFF2-40B4-BE49-F238E27FC236}">
                <a16:creationId xmlns:a16="http://schemas.microsoft.com/office/drawing/2014/main" id="{D476F87D-C6B8-4B25-9C73-DC2D54C1AC0D}"/>
              </a:ext>
            </a:extLst>
          </p:cNvPr>
          <p:cNvSpPr>
            <a:spLocks/>
          </p:cNvSpPr>
          <p:nvPr/>
        </p:nvSpPr>
        <p:spPr bwMode="auto">
          <a:xfrm>
            <a:off x="7601858" y="344148"/>
            <a:ext cx="76200" cy="650398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aphicFrame>
        <p:nvGraphicFramePr>
          <p:cNvPr id="50" name="Group 914">
            <a:extLst>
              <a:ext uri="{FF2B5EF4-FFF2-40B4-BE49-F238E27FC236}">
                <a16:creationId xmlns:a16="http://schemas.microsoft.com/office/drawing/2014/main" id="{0584A015-458D-4128-9255-504089E2B299}"/>
              </a:ext>
            </a:extLst>
          </p:cNvPr>
          <p:cNvGraphicFramePr>
            <a:graphicFrameLocks noGrp="1"/>
          </p:cNvGraphicFramePr>
          <p:nvPr>
            <p:extLst>
              <p:ext uri="{D42A27DB-BD31-4B8C-83A1-F6EECF244321}">
                <p14:modId xmlns:p14="http://schemas.microsoft.com/office/powerpoint/2010/main" val="3258327923"/>
              </p:ext>
            </p:extLst>
          </p:nvPr>
        </p:nvGraphicFramePr>
        <p:xfrm>
          <a:off x="457200" y="1813719"/>
          <a:ext cx="6693741" cy="2651244"/>
        </p:xfrm>
        <a:graphic>
          <a:graphicData uri="http://schemas.openxmlformats.org/drawingml/2006/table">
            <a:tbl>
              <a:tblPr/>
              <a:tblGrid>
                <a:gridCol w="2461471">
                  <a:extLst>
                    <a:ext uri="{9D8B030D-6E8A-4147-A177-3AD203B41FA5}">
                      <a16:colId xmlns:a16="http://schemas.microsoft.com/office/drawing/2014/main" val="20000"/>
                    </a:ext>
                  </a:extLst>
                </a:gridCol>
                <a:gridCol w="165332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83541">
                  <a:extLst>
                    <a:ext uri="{9D8B030D-6E8A-4147-A177-3AD203B41FA5}">
                      <a16:colId xmlns:a16="http://schemas.microsoft.com/office/drawing/2014/main" val="20003"/>
                    </a:ext>
                  </a:extLst>
                </a:gridCol>
              </a:tblGrid>
              <a:tr h="871409">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itchFamily="34" charset="0"/>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WITHOUT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 cash pooling and annual assessment</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WITH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cash pooling and annual assessment</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663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Troops/formed police units</a:t>
                      </a:r>
                      <a:endParaRPr kumimoji="0" lang="en-GB" altLang="ja-JP" sz="1500" b="0" i="0" u="none" strike="noStrike" cap="none" normalizeH="0" baseline="0" dirty="0">
                        <a:ln>
                          <a:noFill/>
                        </a:ln>
                        <a:solidFill>
                          <a:srgbClr val="FF0000"/>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altLang="ja-JP" sz="1500" b="0" i="0" u="none" strike="noStrike" kern="1200"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170</a:t>
                      </a: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6</a:t>
                      </a: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52091">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COE claims (active missions)</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115</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64</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1037">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TOTAL</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285</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70</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 name="Text Box 140">
            <a:extLst>
              <a:ext uri="{FF2B5EF4-FFF2-40B4-BE49-F238E27FC236}">
                <a16:creationId xmlns:a16="http://schemas.microsoft.com/office/drawing/2014/main" id="{ADE3B4D6-0187-4041-994B-33A4D8EE30CD}"/>
              </a:ext>
            </a:extLst>
          </p:cNvPr>
          <p:cNvSpPr txBox="1">
            <a:spLocks noChangeArrowheads="1"/>
          </p:cNvSpPr>
          <p:nvPr/>
        </p:nvSpPr>
        <p:spPr bwMode="auto">
          <a:xfrm>
            <a:off x="458784" y="4708888"/>
            <a:ext cx="7151401" cy="1242776"/>
          </a:xfrm>
          <a:prstGeom prst="rect">
            <a:avLst/>
          </a:prstGeom>
          <a:noFill/>
          <a:ln w="9525">
            <a:noFill/>
            <a:miter lim="800000"/>
            <a:headEnd/>
            <a:tailEnd/>
          </a:ln>
        </p:spPr>
        <p:txBody>
          <a:bodyPr wrap="square">
            <a:spAutoFit/>
          </a:bodyPr>
          <a:lstStyle/>
          <a:p>
            <a:pPr>
              <a:lnSpc>
                <a:spcPct val="80000"/>
              </a:lnSpc>
              <a:spcBef>
                <a:spcPct val="20000"/>
              </a:spcBef>
            </a:pPr>
            <a:endParaRPr lang="en-GB" altLang="ja-JP" sz="1200" dirty="0">
              <a:highlight>
                <a:srgbClr val="FFFF00"/>
              </a:highlight>
              <a:ea typeface="ＭＳ Ｐゴシック" charset="-128"/>
            </a:endParaRPr>
          </a:p>
          <a:p>
            <a:pPr>
              <a:lnSpc>
                <a:spcPct val="80000"/>
              </a:lnSpc>
              <a:spcBef>
                <a:spcPct val="20000"/>
              </a:spcBef>
            </a:pPr>
            <a:r>
              <a:rPr lang="en-GB" altLang="ja-JP" sz="1800" dirty="0">
                <a:ea typeface="ＭＳ Ｐゴシック" charset="-128"/>
              </a:rPr>
              <a:t>Cash pooling and annual assessments allowed us to pay troops/formed police unit costs in MONUSCO, UNAMID, UNFICYP, UNISFA and MINURSO up to July 2019</a:t>
            </a:r>
          </a:p>
          <a:p>
            <a:pPr>
              <a:lnSpc>
                <a:spcPct val="80000"/>
              </a:lnSpc>
              <a:spcBef>
                <a:spcPct val="20000"/>
              </a:spcBef>
            </a:pPr>
            <a:endParaRPr lang="en-GB" altLang="ja-JP" sz="1800" dirty="0">
              <a:ea typeface="ＭＳ Ｐゴシック" charset="-128"/>
            </a:endParaRPr>
          </a:p>
        </p:txBody>
      </p:sp>
    </p:spTree>
    <p:extLst>
      <p:ext uri="{BB962C8B-B14F-4D97-AF65-F5344CB8AC3E}">
        <p14:creationId xmlns:p14="http://schemas.microsoft.com/office/powerpoint/2010/main" val="195956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a:extLst>
              <a:ext uri="{FF2B5EF4-FFF2-40B4-BE49-F238E27FC236}">
                <a16:creationId xmlns:a16="http://schemas.microsoft.com/office/drawing/2014/main" id="{5AE0BD25-8A85-43BB-B0A4-FAF1AB399849}"/>
              </a:ext>
            </a:extLst>
          </p:cNvPr>
          <p:cNvSpPr txBox="1">
            <a:spLocks noChangeArrowheads="1"/>
          </p:cNvSpPr>
          <p:nvPr/>
        </p:nvSpPr>
        <p:spPr bwMode="auto">
          <a:xfrm>
            <a:off x="228600" y="262940"/>
            <a:ext cx="7443448" cy="800219"/>
          </a:xfrm>
          <a:prstGeom prst="rect">
            <a:avLst/>
          </a:prstGeom>
          <a:noFill/>
          <a:ln w="9525">
            <a:noFill/>
            <a:miter lim="800000"/>
            <a:headEnd/>
            <a:tailEnd/>
          </a:ln>
        </p:spPr>
        <p:txBody>
          <a:bodyPr wrap="none">
            <a:spAutoFit/>
          </a:bodyPr>
          <a:lstStyle/>
          <a:p>
            <a:r>
              <a:rPr lang="en-GB" altLang="ja-JP" sz="2600" dirty="0">
                <a:ea typeface="ＭＳ Ｐゴシック" pitchFamily="34" charset="-128"/>
              </a:rPr>
              <a:t>Chart 18 - </a:t>
            </a:r>
            <a:r>
              <a:rPr lang="en-GB" altLang="ja-JP" sz="2600" dirty="0">
                <a:solidFill>
                  <a:srgbClr val="009900"/>
                </a:solidFill>
                <a:ea typeface="ＭＳ Ｐゴシック" pitchFamily="34" charset="-128"/>
              </a:rPr>
              <a:t>Tribunal </a:t>
            </a:r>
            <a:r>
              <a:rPr lang="en-GB" altLang="en-US" sz="2600" dirty="0">
                <a:solidFill>
                  <a:srgbClr val="009900"/>
                </a:solidFill>
              </a:rPr>
              <a:t>Assessments as at 4 October 2019 </a:t>
            </a:r>
            <a:br>
              <a:rPr lang="en-GB" altLang="en-US" sz="2400" dirty="0">
                <a:solidFill>
                  <a:srgbClr val="009900"/>
                </a:solidFill>
              </a:rPr>
            </a:br>
            <a:r>
              <a:rPr lang="en-GB" altLang="en-US" sz="2000" dirty="0"/>
              <a:t>(US$ millions)</a:t>
            </a:r>
          </a:p>
        </p:txBody>
      </p:sp>
      <p:pic>
        <p:nvPicPr>
          <p:cNvPr id="7" name="Picture 4">
            <a:extLst>
              <a:ext uri="{FF2B5EF4-FFF2-40B4-BE49-F238E27FC236}">
                <a16:creationId xmlns:a16="http://schemas.microsoft.com/office/drawing/2014/main" id="{D59D7B32-260F-4E4F-81BF-66308D16718A}"/>
              </a:ext>
            </a:extLst>
          </p:cNvPr>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8" name="Rectangle 48">
            <a:extLst>
              <a:ext uri="{FF2B5EF4-FFF2-40B4-BE49-F238E27FC236}">
                <a16:creationId xmlns:a16="http://schemas.microsoft.com/office/drawing/2014/main" id="{FDBB736C-8630-4640-9E86-D75D49C601B3}"/>
              </a:ext>
            </a:extLst>
          </p:cNvPr>
          <p:cNvSpPr>
            <a:spLocks/>
          </p:cNvSpPr>
          <p:nvPr/>
        </p:nvSpPr>
        <p:spPr bwMode="auto">
          <a:xfrm>
            <a:off x="7543800" y="209687"/>
            <a:ext cx="76200" cy="6764448"/>
          </a:xfrm>
          <a:prstGeom prst="rect">
            <a:avLst/>
          </a:prstGeom>
          <a:solidFill>
            <a:srgbClr val="0099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9" name="Text Box 6">
            <a:extLst>
              <a:ext uri="{FF2B5EF4-FFF2-40B4-BE49-F238E27FC236}">
                <a16:creationId xmlns:a16="http://schemas.microsoft.com/office/drawing/2014/main" id="{1DC60B9A-3042-45AD-B415-4295987D0C95}"/>
              </a:ext>
            </a:extLst>
          </p:cNvPr>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grpSp>
        <p:nvGrpSpPr>
          <p:cNvPr id="10" name="Group 36">
            <a:extLst>
              <a:ext uri="{FF2B5EF4-FFF2-40B4-BE49-F238E27FC236}">
                <a16:creationId xmlns:a16="http://schemas.microsoft.com/office/drawing/2014/main" id="{B4C1200B-917F-4A32-B778-1A9FFBDF9B0E}"/>
              </a:ext>
            </a:extLst>
          </p:cNvPr>
          <p:cNvGrpSpPr>
            <a:grpSpLocks/>
          </p:cNvGrpSpPr>
          <p:nvPr/>
        </p:nvGrpSpPr>
        <p:grpSpPr bwMode="auto">
          <a:xfrm>
            <a:off x="7658101" y="2190975"/>
            <a:ext cx="1162050" cy="630710"/>
            <a:chOff x="7658100" y="2106614"/>
            <a:chExt cx="1162050" cy="606425"/>
          </a:xfrm>
        </p:grpSpPr>
        <p:grpSp>
          <p:nvGrpSpPr>
            <p:cNvPr id="11" name="Group 58">
              <a:extLst>
                <a:ext uri="{FF2B5EF4-FFF2-40B4-BE49-F238E27FC236}">
                  <a16:creationId xmlns:a16="http://schemas.microsoft.com/office/drawing/2014/main" id="{E7B0405A-57E6-4682-B6DA-8D05DEC17447}"/>
                </a:ext>
              </a:extLst>
            </p:cNvPr>
            <p:cNvGrpSpPr>
              <a:grpSpLocks/>
            </p:cNvGrpSpPr>
            <p:nvPr/>
          </p:nvGrpSpPr>
          <p:grpSpPr bwMode="auto">
            <a:xfrm>
              <a:off x="7667625" y="2106614"/>
              <a:ext cx="1152525" cy="606425"/>
              <a:chOff x="4830" y="1327"/>
              <a:chExt cx="726" cy="382"/>
            </a:xfrm>
          </p:grpSpPr>
          <p:sp>
            <p:nvSpPr>
              <p:cNvPr id="13" name="Text Box 59">
                <a:extLst>
                  <a:ext uri="{FF2B5EF4-FFF2-40B4-BE49-F238E27FC236}">
                    <a16:creationId xmlns:a16="http://schemas.microsoft.com/office/drawing/2014/main" id="{971EB7DF-7338-403A-BA8E-D45EC989FEE9}"/>
                  </a:ext>
                </a:extLst>
              </p:cNvPr>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14" name="Text Box 60">
                <a:extLst>
                  <a:ext uri="{FF2B5EF4-FFF2-40B4-BE49-F238E27FC236}">
                    <a16:creationId xmlns:a16="http://schemas.microsoft.com/office/drawing/2014/main" id="{7B0D020A-BB88-4335-A7B2-75E850D343B9}"/>
                  </a:ext>
                </a:extLst>
              </p:cNvPr>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15" name="Text Box 61">
                <a:extLst>
                  <a:ext uri="{FF2B5EF4-FFF2-40B4-BE49-F238E27FC236}">
                    <a16:creationId xmlns:a16="http://schemas.microsoft.com/office/drawing/2014/main" id="{6AA95C3A-45FB-48BD-851C-11AC6A4D29A3}"/>
                  </a:ext>
                </a:extLst>
              </p:cNvPr>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009900"/>
                    </a:solidFill>
                  </a:rPr>
                  <a:t>Tribunals</a:t>
                </a:r>
              </a:p>
            </p:txBody>
          </p:sp>
        </p:grpSp>
        <p:sp>
          <p:nvSpPr>
            <p:cNvPr id="12" name="Rectangle 63">
              <a:extLst>
                <a:ext uri="{FF2B5EF4-FFF2-40B4-BE49-F238E27FC236}">
                  <a16:creationId xmlns:a16="http://schemas.microsoft.com/office/drawing/2014/main" id="{0F355AF0-4A2F-4027-B58C-6EF84F3DD404}"/>
                </a:ext>
              </a:extLst>
            </p:cNvPr>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p>
              <a:endParaRPr lang="en-US" altLang="en-US" sz="1800"/>
            </a:p>
          </p:txBody>
        </p:sp>
      </p:grpSp>
      <p:sp>
        <p:nvSpPr>
          <p:cNvPr id="16" name="Rectangle 6">
            <a:extLst>
              <a:ext uri="{FF2B5EF4-FFF2-40B4-BE49-F238E27FC236}">
                <a16:creationId xmlns:a16="http://schemas.microsoft.com/office/drawing/2014/main" id="{CA8F03D2-DEA0-4F79-92FA-04AA6DCC8543}"/>
              </a:ext>
            </a:extLst>
          </p:cNvPr>
          <p:cNvSpPr txBox="1">
            <a:spLocks noGrp="1" noChangeArrowheads="1"/>
          </p:cNvSpPr>
          <p:nvPr/>
        </p:nvSpPr>
        <p:spPr bwMode="auto">
          <a:xfrm>
            <a:off x="6553200" y="6495324"/>
            <a:ext cx="2133600" cy="495322"/>
          </a:xfrm>
          <a:prstGeom prst="rect">
            <a:avLst/>
          </a:prstGeom>
          <a:noFill/>
          <a:ln w="9525">
            <a:noFill/>
            <a:miter lim="800000"/>
            <a:headEnd/>
            <a:tailEnd/>
          </a:ln>
        </p:spPr>
        <p:txBody>
          <a:bodyPr/>
          <a:lstStyle/>
          <a:p>
            <a:pPr algn="r"/>
            <a:r>
              <a:rPr lang="en-US" altLang="en-US" sz="1400" dirty="0"/>
              <a:t>18</a:t>
            </a:r>
            <a:endParaRPr lang="en-GB" altLang="en-US" sz="1400" dirty="0"/>
          </a:p>
        </p:txBody>
      </p:sp>
      <p:sp>
        <p:nvSpPr>
          <p:cNvPr id="17" name="Text Box 46">
            <a:extLst>
              <a:ext uri="{FF2B5EF4-FFF2-40B4-BE49-F238E27FC236}">
                <a16:creationId xmlns:a16="http://schemas.microsoft.com/office/drawing/2014/main" id="{B18AA0F4-5554-48DC-95F7-A44CECB6DDC9}"/>
              </a:ext>
            </a:extLst>
          </p:cNvPr>
          <p:cNvSpPr txBox="1">
            <a:spLocks noChangeArrowheads="1"/>
          </p:cNvSpPr>
          <p:nvPr/>
        </p:nvSpPr>
        <p:spPr bwMode="auto">
          <a:xfrm>
            <a:off x="514287" y="6336821"/>
            <a:ext cx="3935244" cy="307777"/>
          </a:xfrm>
          <a:prstGeom prst="rect">
            <a:avLst/>
          </a:prstGeom>
          <a:noFill/>
          <a:ln w="9525">
            <a:noFill/>
            <a:miter lim="800000"/>
            <a:headEnd/>
            <a:tailEnd/>
          </a:ln>
        </p:spPr>
        <p:txBody>
          <a:bodyPr wrap="none">
            <a:spAutoFit/>
          </a:bodyPr>
          <a:lstStyle/>
          <a:p>
            <a:r>
              <a:rPr lang="en-US" altLang="en-US" sz="1400" dirty="0"/>
              <a:t>*Compared to $68 million as at 30 September 2018</a:t>
            </a:r>
          </a:p>
        </p:txBody>
      </p:sp>
      <p:sp>
        <p:nvSpPr>
          <p:cNvPr id="19" name="TextBox 18">
            <a:extLst>
              <a:ext uri="{FF2B5EF4-FFF2-40B4-BE49-F238E27FC236}">
                <a16:creationId xmlns:a16="http://schemas.microsoft.com/office/drawing/2014/main" id="{83C8B004-C10E-43EE-BE38-C17BE564D7A3}"/>
              </a:ext>
            </a:extLst>
          </p:cNvPr>
          <p:cNvSpPr txBox="1"/>
          <p:nvPr/>
        </p:nvSpPr>
        <p:spPr>
          <a:xfrm flipH="1" flipV="1">
            <a:off x="5486400" y="4556919"/>
            <a:ext cx="381000" cy="304800"/>
          </a:xfrm>
          <a:prstGeom prst="rect">
            <a:avLst/>
          </a:prstGeom>
          <a:noFill/>
        </p:spPr>
        <p:txBody>
          <a:bodyPr wrap="square" rtlCol="0">
            <a:spAutoFit/>
          </a:bodyPr>
          <a:lstStyle/>
          <a:p>
            <a:r>
              <a:rPr lang="en-US" sz="1400" dirty="0"/>
              <a:t>*</a:t>
            </a:r>
          </a:p>
        </p:txBody>
      </p:sp>
      <p:graphicFrame>
        <p:nvGraphicFramePr>
          <p:cNvPr id="22" name="Table 21"/>
          <p:cNvGraphicFramePr>
            <a:graphicFrameLocks noGrp="1"/>
          </p:cNvGraphicFramePr>
          <p:nvPr>
            <p:extLst>
              <p:ext uri="{D42A27DB-BD31-4B8C-83A1-F6EECF244321}">
                <p14:modId xmlns:p14="http://schemas.microsoft.com/office/powerpoint/2010/main" val="2585701638"/>
              </p:ext>
            </p:extLst>
          </p:nvPr>
        </p:nvGraphicFramePr>
        <p:xfrm>
          <a:off x="393700" y="1395158"/>
          <a:ext cx="6921501" cy="3518305"/>
        </p:xfrm>
        <a:graphic>
          <a:graphicData uri="http://schemas.openxmlformats.org/drawingml/2006/table">
            <a:tbl>
              <a:tblPr/>
              <a:tblGrid>
                <a:gridCol w="1044755">
                  <a:extLst>
                    <a:ext uri="{9D8B030D-6E8A-4147-A177-3AD203B41FA5}">
                      <a16:colId xmlns:a16="http://schemas.microsoft.com/office/drawing/2014/main" val="20000"/>
                    </a:ext>
                  </a:extLst>
                </a:gridCol>
                <a:gridCol w="1188408">
                  <a:extLst>
                    <a:ext uri="{9D8B030D-6E8A-4147-A177-3AD203B41FA5}">
                      <a16:colId xmlns:a16="http://schemas.microsoft.com/office/drawing/2014/main" val="20001"/>
                    </a:ext>
                  </a:extLst>
                </a:gridCol>
                <a:gridCol w="169773">
                  <a:extLst>
                    <a:ext uri="{9D8B030D-6E8A-4147-A177-3AD203B41FA5}">
                      <a16:colId xmlns:a16="http://schemas.microsoft.com/office/drawing/2014/main" val="20002"/>
                    </a:ext>
                  </a:extLst>
                </a:gridCol>
                <a:gridCol w="1358181">
                  <a:extLst>
                    <a:ext uri="{9D8B030D-6E8A-4147-A177-3AD203B41FA5}">
                      <a16:colId xmlns:a16="http://schemas.microsoft.com/office/drawing/2014/main" val="20003"/>
                    </a:ext>
                  </a:extLst>
                </a:gridCol>
                <a:gridCol w="195892">
                  <a:extLst>
                    <a:ext uri="{9D8B030D-6E8A-4147-A177-3AD203B41FA5}">
                      <a16:colId xmlns:a16="http://schemas.microsoft.com/office/drawing/2014/main" val="20004"/>
                    </a:ext>
                  </a:extLst>
                </a:gridCol>
                <a:gridCol w="1332062">
                  <a:extLst>
                    <a:ext uri="{9D8B030D-6E8A-4147-A177-3AD203B41FA5}">
                      <a16:colId xmlns:a16="http://schemas.microsoft.com/office/drawing/2014/main" val="20005"/>
                    </a:ext>
                  </a:extLst>
                </a:gridCol>
                <a:gridCol w="169773">
                  <a:extLst>
                    <a:ext uri="{9D8B030D-6E8A-4147-A177-3AD203B41FA5}">
                      <a16:colId xmlns:a16="http://schemas.microsoft.com/office/drawing/2014/main" val="20006"/>
                    </a:ext>
                  </a:extLst>
                </a:gridCol>
                <a:gridCol w="1266765">
                  <a:extLst>
                    <a:ext uri="{9D8B030D-6E8A-4147-A177-3AD203B41FA5}">
                      <a16:colId xmlns:a16="http://schemas.microsoft.com/office/drawing/2014/main" val="20007"/>
                    </a:ext>
                  </a:extLst>
                </a:gridCol>
                <a:gridCol w="195892">
                  <a:extLst>
                    <a:ext uri="{9D8B030D-6E8A-4147-A177-3AD203B41FA5}">
                      <a16:colId xmlns:a16="http://schemas.microsoft.com/office/drawing/2014/main" val="20008"/>
                    </a:ext>
                  </a:extLst>
                </a:gridCol>
              </a:tblGrid>
              <a:tr h="1367952">
                <a:tc>
                  <a:txBody>
                    <a:bodyPr/>
                    <a:lstStyle/>
                    <a:p>
                      <a:pPr algn="l" fontAlgn="b"/>
                      <a:r>
                        <a:rPr lang="en-GB" sz="1600" b="0" i="0" u="none" strike="noStrike" dirty="0">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Last Assessed</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Assessments in 2019 ($millions)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Unpaid Assessments ($millions)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Paid in full  (# of Member States)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551578">
                <a:tc>
                  <a:txBody>
                    <a:bodyPr/>
                    <a:lstStyle/>
                    <a:p>
                      <a:pPr algn="l" fontAlgn="b"/>
                      <a:r>
                        <a:rPr lang="en-GB" sz="1600" b="0" i="0" u="none" strike="noStrike">
                          <a:solidFill>
                            <a:srgbClr val="000000"/>
                          </a:solidFill>
                          <a:effectLst/>
                          <a:latin typeface="Calibri"/>
                        </a:rPr>
                        <a:t>MICT</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a:rPr>
                        <a:t>Jan-19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6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a:rPr>
                        <a:t>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6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a:rPr>
                        <a:t>43</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6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a:rPr>
                        <a:t>110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535590">
                <a:tc>
                  <a:txBody>
                    <a:bodyPr/>
                    <a:lstStyle/>
                    <a:p>
                      <a:pPr algn="l" fontAlgn="b"/>
                      <a:r>
                        <a:rPr lang="en-GB" sz="1600" b="0" i="0" u="none" strike="noStrike">
                          <a:solidFill>
                            <a:srgbClr val="000000"/>
                          </a:solidFill>
                          <a:effectLst/>
                          <a:latin typeface="Calibri"/>
                        </a:rPr>
                        <a:t>ICTY</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effectLst/>
                          <a:latin typeface="Calibri"/>
                        </a:rPr>
                        <a:t>Jan-18</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effectLst/>
                          <a:latin typeface="Calibri"/>
                        </a:rPr>
                        <a:t>-</a:t>
                      </a:r>
                    </a:p>
                  </a:txBody>
                  <a:tcPr marL="0" marR="0" marT="0" marB="0" anchor="b">
                    <a:lnL>
                      <a:noFill/>
                    </a:lnL>
                    <a:lnR>
                      <a:noFill/>
                    </a:lnR>
                    <a:lnT>
                      <a:noFill/>
                    </a:lnT>
                    <a:lnB>
                      <a:noFill/>
                    </a:lnB>
                  </a:tcPr>
                </a:tc>
                <a:tc>
                  <a:txBody>
                    <a:bodyPr/>
                    <a:lstStyle/>
                    <a:p>
                      <a:pPr algn="r" fontAlgn="b"/>
                      <a:endParaRPr lang="en-GB"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a:rPr>
                        <a:t>26</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effectLst/>
                          <a:latin typeface="Calibri"/>
                        </a:rPr>
                        <a:t>144</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487626">
                <a:tc>
                  <a:txBody>
                    <a:bodyPr/>
                    <a:lstStyle/>
                    <a:p>
                      <a:pPr algn="l" fontAlgn="b"/>
                      <a:r>
                        <a:rPr lang="en-GB" sz="1600" b="0" i="0" u="none" strike="noStrike">
                          <a:solidFill>
                            <a:srgbClr val="000000"/>
                          </a:solidFill>
                          <a:effectLst/>
                          <a:latin typeface="Calibri"/>
                        </a:rPr>
                        <a:t>ICTR</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Jan-16</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a:rPr>
                        <a:t>7</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a:rPr>
                        <a:t>176</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575559">
                <a:tc>
                  <a:txBody>
                    <a:bodyPr/>
                    <a:lstStyle/>
                    <a:p>
                      <a:pPr algn="l" fontAlgn="b"/>
                      <a:r>
                        <a:rPr lang="en-GB" sz="1600" b="0" i="0" u="none" strike="noStrike">
                          <a:solidFill>
                            <a:srgbClr val="000000"/>
                          </a:solidFill>
                          <a:effectLst/>
                          <a:latin typeface="Calibri"/>
                        </a:rPr>
                        <a:t>Total</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a:rPr>
                        <a:t>90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a:rPr>
                        <a:t>76</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51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63D488CA-E84B-48DC-A93B-7DDC79288298}"/>
              </a:ext>
            </a:extLst>
          </p:cNvPr>
          <p:cNvSpPr txBox="1">
            <a:spLocks noChangeArrowheads="1"/>
          </p:cNvSpPr>
          <p:nvPr/>
        </p:nvSpPr>
        <p:spPr bwMode="auto">
          <a:xfrm>
            <a:off x="235098" y="291832"/>
            <a:ext cx="624190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3100" dirty="0">
                <a:latin typeface="Calibri" pitchFamily="34" charset="0"/>
                <a:ea typeface="ＭＳ Ｐゴシック" pitchFamily="34" charset="-128"/>
              </a:rPr>
              <a:t>Chart 1 - </a:t>
            </a:r>
            <a:r>
              <a:rPr lang="en-GB" altLang="en-US" sz="2500" dirty="0">
                <a:solidFill>
                  <a:srgbClr val="CC0000"/>
                </a:solidFill>
                <a:latin typeface="Calibri" panose="020F0502020204030204" pitchFamily="34" charset="0"/>
              </a:rPr>
              <a:t>Regular Budget Cash Balance Trend</a:t>
            </a:r>
            <a:endParaRPr kumimoji="0" lang="en-GB" altLang="ja-JP" sz="2500" dirty="0">
              <a:solidFill>
                <a:srgbClr val="990033"/>
              </a:solidFill>
              <a:latin typeface="Calibri" pitchFamily="34" charset="0"/>
              <a:ea typeface="ＭＳ Ｐゴシック" pitchFamily="34" charset="-128"/>
            </a:endParaRPr>
          </a:p>
        </p:txBody>
      </p:sp>
      <p:pic>
        <p:nvPicPr>
          <p:cNvPr id="5" name="Picture 450">
            <a:extLst>
              <a:ext uri="{FF2B5EF4-FFF2-40B4-BE49-F238E27FC236}">
                <a16:creationId xmlns:a16="http://schemas.microsoft.com/office/drawing/2014/main" id="{F4B3CB10-6082-4948-8ABD-154EABA05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37" y="341225"/>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793FEAE9-0826-457D-9EE2-14F91FEB9FAE}"/>
              </a:ext>
            </a:extLst>
          </p:cNvPr>
          <p:cNvSpPr txBox="1">
            <a:spLocks noChangeArrowheads="1"/>
          </p:cNvSpPr>
          <p:nvPr/>
        </p:nvSpPr>
        <p:spPr bwMode="auto">
          <a:xfrm>
            <a:off x="7808912" y="145402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sp>
        <p:nvSpPr>
          <p:cNvPr id="15" name="Text Box 60">
            <a:extLst>
              <a:ext uri="{FF2B5EF4-FFF2-40B4-BE49-F238E27FC236}">
                <a16:creationId xmlns:a16="http://schemas.microsoft.com/office/drawing/2014/main" id="{ACBC5603-CD6E-4725-A98A-8204B5D20739}"/>
              </a:ext>
            </a:extLst>
          </p:cNvPr>
          <p:cNvSpPr txBox="1">
            <a:spLocks noChangeArrowheads="1"/>
          </p:cNvSpPr>
          <p:nvPr/>
        </p:nvSpPr>
        <p:spPr bwMode="auto">
          <a:xfrm>
            <a:off x="250648" y="798471"/>
            <a:ext cx="1683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2000" dirty="0">
                <a:latin typeface="Calibri" pitchFamily="34" charset="0"/>
                <a:ea typeface="ＭＳ Ｐゴシック" pitchFamily="34" charset="-128"/>
              </a:rPr>
              <a:t>(US$ millions)</a:t>
            </a:r>
          </a:p>
        </p:txBody>
      </p:sp>
      <p:sp>
        <p:nvSpPr>
          <p:cNvPr id="19" name="Rectangle 6">
            <a:extLst>
              <a:ext uri="{FF2B5EF4-FFF2-40B4-BE49-F238E27FC236}">
                <a16:creationId xmlns:a16="http://schemas.microsoft.com/office/drawing/2014/main" id="{3D304069-6C5D-4426-8FD4-65BA9610BAB6}"/>
              </a:ext>
            </a:extLst>
          </p:cNvPr>
          <p:cNvSpPr>
            <a:spLocks noGrp="1" noChangeArrowheads="1"/>
          </p:cNvSpPr>
          <p:nvPr>
            <p:ph type="sldNum" sz="quarter" idx="12"/>
          </p:nvPr>
        </p:nvSpPr>
        <p:spPr>
          <a:xfrm>
            <a:off x="6553200" y="6495324"/>
            <a:ext cx="2133600" cy="495322"/>
          </a:xfrm>
          <a:noFill/>
        </p:spPr>
        <p:txBody>
          <a:bodyPr/>
          <a:lstStyle/>
          <a:p>
            <a:r>
              <a:rPr lang="en-GB" altLang="en-US" dirty="0">
                <a:latin typeface="Calibri" pitchFamily="34" charset="0"/>
              </a:rPr>
              <a:t>1</a:t>
            </a:r>
          </a:p>
        </p:txBody>
      </p:sp>
      <p:sp>
        <p:nvSpPr>
          <p:cNvPr id="17" name="Rectangle 48">
            <a:extLst>
              <a:ext uri="{FF2B5EF4-FFF2-40B4-BE49-F238E27FC236}">
                <a16:creationId xmlns:a16="http://schemas.microsoft.com/office/drawing/2014/main" id="{BC8166DB-7A70-44DE-918C-7524CAC2E6DE}"/>
              </a:ext>
            </a:extLst>
          </p:cNvPr>
          <p:cNvSpPr>
            <a:spLocks/>
          </p:cNvSpPr>
          <p:nvPr/>
        </p:nvSpPr>
        <p:spPr bwMode="auto">
          <a:xfrm>
            <a:off x="7801380" y="141992"/>
            <a:ext cx="76200" cy="6764448"/>
          </a:xfrm>
          <a:prstGeom prst="rect">
            <a:avLst/>
          </a:prstGeom>
          <a:solidFill>
            <a:srgbClr val="C000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pSp>
        <p:nvGrpSpPr>
          <p:cNvPr id="18" name="Group 99">
            <a:extLst>
              <a:ext uri="{FF2B5EF4-FFF2-40B4-BE49-F238E27FC236}">
                <a16:creationId xmlns:a16="http://schemas.microsoft.com/office/drawing/2014/main" id="{34029CE9-013A-4324-BF51-81399245689A}"/>
              </a:ext>
            </a:extLst>
          </p:cNvPr>
          <p:cNvGrpSpPr>
            <a:grpSpLocks/>
          </p:cNvGrpSpPr>
          <p:nvPr/>
        </p:nvGrpSpPr>
        <p:grpSpPr bwMode="auto">
          <a:xfrm>
            <a:off x="7943850" y="2205235"/>
            <a:ext cx="1162050" cy="630710"/>
            <a:chOff x="4824" y="1327"/>
            <a:chExt cx="732" cy="382"/>
          </a:xfrm>
        </p:grpSpPr>
        <p:grpSp>
          <p:nvGrpSpPr>
            <p:cNvPr id="20" name="Group 98">
              <a:extLst>
                <a:ext uri="{FF2B5EF4-FFF2-40B4-BE49-F238E27FC236}">
                  <a16:creationId xmlns:a16="http://schemas.microsoft.com/office/drawing/2014/main" id="{9100E01C-3C01-4F5D-B258-9C6366E2671F}"/>
                </a:ext>
              </a:extLst>
            </p:cNvPr>
            <p:cNvGrpSpPr>
              <a:grpSpLocks/>
            </p:cNvGrpSpPr>
            <p:nvPr/>
          </p:nvGrpSpPr>
          <p:grpSpPr bwMode="auto">
            <a:xfrm>
              <a:off x="4830" y="1327"/>
              <a:ext cx="726" cy="382"/>
              <a:chOff x="4830" y="1327"/>
              <a:chExt cx="726" cy="382"/>
            </a:xfrm>
          </p:grpSpPr>
          <p:sp>
            <p:nvSpPr>
              <p:cNvPr id="22" name="Text Box 92">
                <a:extLst>
                  <a:ext uri="{FF2B5EF4-FFF2-40B4-BE49-F238E27FC236}">
                    <a16:creationId xmlns:a16="http://schemas.microsoft.com/office/drawing/2014/main" id="{AB12D213-0DBD-4BAF-ACD2-5D148A0E3120}"/>
                  </a:ext>
                </a:extLst>
              </p:cNvPr>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CC0000"/>
                    </a:solidFill>
                  </a:rPr>
                  <a:t>Regular budget</a:t>
                </a:r>
              </a:p>
            </p:txBody>
          </p:sp>
          <p:sp>
            <p:nvSpPr>
              <p:cNvPr id="23" name="Text Box 94">
                <a:extLst>
                  <a:ext uri="{FF2B5EF4-FFF2-40B4-BE49-F238E27FC236}">
                    <a16:creationId xmlns:a16="http://schemas.microsoft.com/office/drawing/2014/main" id="{4A7DF3AB-4261-4940-9049-56422C49A681}"/>
                  </a:ext>
                </a:extLst>
              </p:cNvPr>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24" name="Text Box 95">
                <a:extLst>
                  <a:ext uri="{FF2B5EF4-FFF2-40B4-BE49-F238E27FC236}">
                    <a16:creationId xmlns:a16="http://schemas.microsoft.com/office/drawing/2014/main" id="{8F666438-E9AF-465A-8465-1322FB0939B4}"/>
                  </a:ext>
                </a:extLst>
              </p:cNvPr>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21" name="Rectangle 93">
              <a:extLst>
                <a:ext uri="{FF2B5EF4-FFF2-40B4-BE49-F238E27FC236}">
                  <a16:creationId xmlns:a16="http://schemas.microsoft.com/office/drawing/2014/main" id="{88B02B68-11A0-4C7B-9FE6-DED3A9AEB78C}"/>
                </a:ext>
              </a:extLst>
            </p:cNvPr>
            <p:cNvSpPr>
              <a:spLocks noChangeArrowheads="1"/>
            </p:cNvSpPr>
            <p:nvPr/>
          </p:nvSpPr>
          <p:spPr bwMode="auto">
            <a:xfrm flipH="1">
              <a:off x="4824" y="1392"/>
              <a:ext cx="48" cy="48"/>
            </a:xfrm>
            <a:prstGeom prst="rect">
              <a:avLst/>
            </a:prstGeom>
            <a:solidFill>
              <a:srgbClr val="CC0000"/>
            </a:solidFill>
            <a:ln w="9525">
              <a:solidFill>
                <a:srgbClr val="CC0000"/>
              </a:solidFill>
              <a:miter lim="800000"/>
              <a:headEnd/>
              <a:tailEnd/>
            </a:ln>
          </p:spPr>
          <p:txBody>
            <a:bodyPr wrap="none" anchor="ctr"/>
            <a:lstStyle/>
            <a:p>
              <a:endParaRPr lang="en-US" altLang="en-US" sz="1800"/>
            </a:p>
          </p:txBody>
        </p:sp>
      </p:grpSp>
      <p:pic>
        <p:nvPicPr>
          <p:cNvPr id="2" name="Picture 1">
            <a:extLst>
              <a:ext uri="{FF2B5EF4-FFF2-40B4-BE49-F238E27FC236}">
                <a16:creationId xmlns:a16="http://schemas.microsoft.com/office/drawing/2014/main" id="{173403B0-8766-4503-9AB5-B8DE3205D9A5}"/>
              </a:ext>
            </a:extLst>
          </p:cNvPr>
          <p:cNvPicPr>
            <a:picLocks noChangeAspect="1"/>
          </p:cNvPicPr>
          <p:nvPr/>
        </p:nvPicPr>
        <p:blipFill>
          <a:blip r:embed="rId3"/>
          <a:stretch>
            <a:fillRect/>
          </a:stretch>
        </p:blipFill>
        <p:spPr>
          <a:xfrm>
            <a:off x="37290" y="1454024"/>
            <a:ext cx="7735110" cy="4093495"/>
          </a:xfrm>
          <a:prstGeom prst="rect">
            <a:avLst/>
          </a:prstGeom>
        </p:spPr>
      </p:pic>
      <p:sp>
        <p:nvSpPr>
          <p:cNvPr id="16" name="Text Box 20">
            <a:extLst>
              <a:ext uri="{FF2B5EF4-FFF2-40B4-BE49-F238E27FC236}">
                <a16:creationId xmlns:a16="http://schemas.microsoft.com/office/drawing/2014/main" id="{C9D4D98F-D092-4207-8A79-3CCC7B0F4D97}"/>
              </a:ext>
            </a:extLst>
          </p:cNvPr>
          <p:cNvSpPr txBox="1">
            <a:spLocks noChangeArrowheads="1"/>
          </p:cNvSpPr>
          <p:nvPr/>
        </p:nvSpPr>
        <p:spPr bwMode="auto">
          <a:xfrm>
            <a:off x="380999" y="5606957"/>
            <a:ext cx="7572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600"/>
              </a:spcAft>
              <a:buNone/>
            </a:pPr>
            <a:r>
              <a:rPr kumimoji="0" lang="en-GB" altLang="ja-JP" sz="1400" dirty="0">
                <a:latin typeface="Calibri" pitchFamily="34" charset="0"/>
                <a:ea typeface="ＭＳ Ｐゴシック" pitchFamily="34" charset="-128"/>
              </a:rPr>
              <a:t>Regular budget liquidity reserves</a:t>
            </a:r>
          </a:p>
          <a:p>
            <a:pPr marL="1028700" lvl="1" eaLnBrk="1" hangingPunct="1">
              <a:spcBef>
                <a:spcPct val="0"/>
              </a:spcBef>
            </a:pPr>
            <a:r>
              <a:rPr kumimoji="0" lang="en-GB" altLang="ja-JP" sz="1400" dirty="0">
                <a:latin typeface="Calibri" pitchFamily="34" charset="0"/>
                <a:ea typeface="ＭＳ Ｐゴシック" pitchFamily="34" charset="-128"/>
              </a:rPr>
              <a:t>Working Capital Fund - $150 million exhausted</a:t>
            </a:r>
          </a:p>
          <a:p>
            <a:pPr marL="1028700" lvl="1" eaLnBrk="1" hangingPunct="1">
              <a:spcBef>
                <a:spcPct val="0"/>
              </a:spcBef>
              <a:spcAft>
                <a:spcPts val="600"/>
              </a:spcAft>
            </a:pPr>
            <a:r>
              <a:rPr kumimoji="0" lang="en-GB" altLang="ja-JP" sz="1400" dirty="0">
                <a:latin typeface="Calibri" pitchFamily="34" charset="0"/>
                <a:ea typeface="ＭＳ Ｐゴシック" pitchFamily="34" charset="-128"/>
              </a:rPr>
              <a:t>Special Account - $203 million exhausted</a:t>
            </a:r>
          </a:p>
          <a:p>
            <a:pPr eaLnBrk="1" hangingPunct="1">
              <a:spcBef>
                <a:spcPct val="0"/>
              </a:spcBef>
              <a:buNone/>
            </a:pPr>
            <a:r>
              <a:rPr kumimoji="0" lang="en-GB" altLang="ja-JP" sz="1400" dirty="0">
                <a:latin typeface="Calibri" pitchFamily="34" charset="0"/>
                <a:ea typeface="ＭＳ Ｐゴシック" pitchFamily="34" charset="-128"/>
              </a:rPr>
              <a:t>Currently borrowing from closed peacekeeping </a:t>
            </a:r>
          </a:p>
        </p:txBody>
      </p:sp>
    </p:spTree>
    <p:extLst>
      <p:ext uri="{BB962C8B-B14F-4D97-AF65-F5344CB8AC3E}">
        <p14:creationId xmlns:p14="http://schemas.microsoft.com/office/powerpoint/2010/main" val="9564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a:extLst>
              <a:ext uri="{FF2B5EF4-FFF2-40B4-BE49-F238E27FC236}">
                <a16:creationId xmlns:a16="http://schemas.microsoft.com/office/drawing/2014/main" id="{BEF2E8C3-08B3-4D89-9B9C-445D146C69B1}"/>
              </a:ext>
            </a:extLst>
          </p:cNvPr>
          <p:cNvGraphicFramePr>
            <a:graphicFrameLocks noGrp="1"/>
          </p:cNvGraphicFramePr>
          <p:nvPr>
            <p:extLst>
              <p:ext uri="{D42A27DB-BD31-4B8C-83A1-F6EECF244321}">
                <p14:modId xmlns:p14="http://schemas.microsoft.com/office/powerpoint/2010/main" val="1782092224"/>
              </p:ext>
            </p:extLst>
          </p:nvPr>
        </p:nvGraphicFramePr>
        <p:xfrm>
          <a:off x="419099" y="1016376"/>
          <a:ext cx="7290103" cy="6764448"/>
        </p:xfrm>
        <a:graphic>
          <a:graphicData uri="http://schemas.openxmlformats.org/drawingml/2006/table">
            <a:tbl>
              <a:tblPr/>
              <a:tblGrid>
                <a:gridCol w="1980688">
                  <a:extLst>
                    <a:ext uri="{9D8B030D-6E8A-4147-A177-3AD203B41FA5}">
                      <a16:colId xmlns:a16="http://schemas.microsoft.com/office/drawing/2014/main" val="20000"/>
                    </a:ext>
                  </a:extLst>
                </a:gridCol>
                <a:gridCol w="1643057">
                  <a:extLst>
                    <a:ext uri="{9D8B030D-6E8A-4147-A177-3AD203B41FA5}">
                      <a16:colId xmlns:a16="http://schemas.microsoft.com/office/drawing/2014/main" val="20001"/>
                    </a:ext>
                  </a:extLst>
                </a:gridCol>
                <a:gridCol w="1717890">
                  <a:extLst>
                    <a:ext uri="{9D8B030D-6E8A-4147-A177-3AD203B41FA5}">
                      <a16:colId xmlns:a16="http://schemas.microsoft.com/office/drawing/2014/main" val="20002"/>
                    </a:ext>
                  </a:extLst>
                </a:gridCol>
                <a:gridCol w="1948468">
                  <a:extLst>
                    <a:ext uri="{9D8B030D-6E8A-4147-A177-3AD203B41FA5}">
                      <a16:colId xmlns:a16="http://schemas.microsoft.com/office/drawing/2014/main" val="20003"/>
                    </a:ext>
                  </a:extLst>
                </a:gridCol>
              </a:tblGrid>
              <a:tr h="6764448">
                <a:tc>
                  <a:txBody>
                    <a:bodyPr/>
                    <a:lstStyle>
                      <a:lvl1pPr defTabSz="1019175" eaLnBrk="0" hangingPunct="0">
                        <a:spcBef>
                          <a:spcPct val="20000"/>
                        </a:spcBef>
                        <a:defRPr sz="2800">
                          <a:solidFill>
                            <a:schemeClr val="tx1"/>
                          </a:solidFill>
                          <a:latin typeface="Arial" charset="0"/>
                          <a:cs typeface="Arial" charset="0"/>
                        </a:defRPr>
                      </a:lvl1pPr>
                      <a:lvl2pPr marL="37931725" indent="-37474525" defTabSz="101917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Algeria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Andorra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Armenia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Australia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Austria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Azerbaijan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Bahrain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Bangladesh</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Belgium </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Bhutan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Bosnia and Herzegovina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Botswana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Brunei Darussalam</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Bulgaria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Burundi</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Cabo Verde</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Cameroon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Canada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Chad </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China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Costa Rica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Cote d’Ivoire</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Cuba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Cyprus</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Czech Republic</a:t>
                      </a:r>
                    </a:p>
                    <a:p>
                      <a:pPr marL="0" marR="0" lvl="0" indent="0" algn="l" defTabSz="1019175" rtl="0" eaLnBrk="1" fontAlgn="base" latinLnBrk="0" hangingPunct="1">
                        <a:lnSpc>
                          <a:spcPct val="100000"/>
                        </a:lnSpc>
                        <a:spcBef>
                          <a:spcPct val="20000"/>
                        </a:spcBef>
                        <a:spcAft>
                          <a:spcPct val="0"/>
                        </a:spcAft>
                        <a:buClrTx/>
                        <a:buSzTx/>
                        <a:buFontTx/>
                        <a:buNone/>
                        <a:tabLst/>
                        <a:defRPr/>
                      </a:pPr>
                      <a:r>
                        <a:rPr kumimoji="0" lang="en-US" altLang="en-US" sz="1150" b="0" i="0" u="none" strike="noStrike" cap="none" normalizeH="0" baseline="0" dirty="0">
                          <a:ln>
                            <a:noFill/>
                          </a:ln>
                          <a:solidFill>
                            <a:srgbClr val="000000"/>
                          </a:solidFill>
                          <a:effectLst/>
                          <a:latin typeface="Calibri" pitchFamily="34" charset="0"/>
                          <a:cs typeface="Arial" charset="0"/>
                        </a:rPr>
                        <a:t>Denmark</a:t>
                      </a:r>
                    </a:p>
                    <a:p>
                      <a:pPr marL="0" marR="0" lvl="0" indent="0" algn="l" defTabSz="1019175" rtl="0" eaLnBrk="1" fontAlgn="base" latinLnBrk="0" hangingPunct="1">
                        <a:lnSpc>
                          <a:spcPct val="100000"/>
                        </a:lnSpc>
                        <a:spcBef>
                          <a:spcPct val="20000"/>
                        </a:spcBef>
                        <a:spcAft>
                          <a:spcPct val="0"/>
                        </a:spcAft>
                        <a:buClrTx/>
                        <a:buSzTx/>
                        <a:buFontTx/>
                        <a:buNone/>
                        <a:tabLst/>
                        <a:defRPr/>
                      </a:pPr>
                      <a:r>
                        <a:rPr kumimoji="0" lang="en-US" altLang="en-US" sz="1150" b="0" i="0" u="none" strike="noStrike" cap="none" normalizeH="0" baseline="0" dirty="0">
                          <a:ln>
                            <a:noFill/>
                          </a:ln>
                          <a:solidFill>
                            <a:srgbClr val="000000"/>
                          </a:solidFill>
                          <a:effectLst/>
                          <a:latin typeface="Calibri" pitchFamily="34" charset="0"/>
                          <a:cs typeface="Arial" charset="0"/>
                        </a:rPr>
                        <a:t>Dominica</a:t>
                      </a: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rgbClr val="000000"/>
                        </a:solidFill>
                        <a:effectLst/>
                        <a:highlight>
                          <a:srgbClr val="FFFF00"/>
                        </a:highlight>
                        <a:latin typeface="Calibri" pitchFamily="34" charset="0"/>
                        <a:cs typeface="Arial" charset="0"/>
                      </a:endParaRP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rgbClr val="000000"/>
                        </a:solidFill>
                        <a:effectLst/>
                        <a:highlight>
                          <a:srgbClr val="FFFF00"/>
                        </a:highlight>
                        <a:latin typeface="Calibri" pitchFamily="34" charset="0"/>
                        <a:cs typeface="Arial" charset="0"/>
                      </a:endParaRP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rgbClr val="000000"/>
                        </a:solidFill>
                        <a:effectLst/>
                        <a:highlight>
                          <a:srgbClr val="FFFF00"/>
                        </a:highlight>
                        <a:latin typeface="Calibri" pitchFamily="34" charset="0"/>
                        <a:cs typeface="Arial" charset="0"/>
                      </a:endParaRPr>
                    </a:p>
                  </a:txBody>
                  <a:tcPr marL="101823" marR="101823" marT="52950" marB="52950" horzOverflow="overflow">
                    <a:lnL>
                      <a:noFill/>
                    </a:lnL>
                    <a:lnR>
                      <a:noFill/>
                    </a:lnR>
                    <a:lnT>
                      <a:noFill/>
                    </a:lnT>
                    <a:lnB>
                      <a:noFill/>
                    </a:lnB>
                    <a:lnTlToBr>
                      <a:noFill/>
                    </a:lnTlToBr>
                    <a:lnBlToTr>
                      <a:noFill/>
                    </a:lnBlToTr>
                    <a:noFill/>
                  </a:tcPr>
                </a:tc>
                <a:tc>
                  <a:txBody>
                    <a:bodyPr/>
                    <a:lstStyle>
                      <a:lvl1pPr defTabSz="1019175" eaLnBrk="0" hangingPunct="0">
                        <a:spcBef>
                          <a:spcPct val="20000"/>
                        </a:spcBef>
                        <a:defRPr sz="2800">
                          <a:solidFill>
                            <a:schemeClr val="tx1"/>
                          </a:solidFill>
                          <a:latin typeface="Arial" charset="0"/>
                          <a:cs typeface="Arial" charset="0"/>
                        </a:defRPr>
                      </a:lvl1pPr>
                      <a:lvl2pPr marL="37931725" indent="-37474525" defTabSz="101917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Dominican Republic</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Equatorial Guinea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Estonia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Ethiopia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Fiji</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Finland</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France</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Gabon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Georgia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Germany</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Ghana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Greece</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Guyana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Haiti</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Hungary</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Iceland</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India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Iraq</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Ireland</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Israel</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Italy</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Jamaica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Japan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Kazakhstan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Kiribati</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rgbClr val="000000"/>
                          </a:solidFill>
                          <a:effectLst/>
                          <a:latin typeface="Calibri" pitchFamily="34" charset="0"/>
                          <a:cs typeface="Arial" charset="0"/>
                        </a:rPr>
                        <a:t>Kuwait</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Kyrgyzstan</a:t>
                      </a: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rgbClr val="000000"/>
                        </a:solidFill>
                        <a:effectLst/>
                        <a:highlight>
                          <a:srgbClr val="FFFF00"/>
                        </a:highlight>
                        <a:latin typeface="Calibri" pitchFamily="34" charset="0"/>
                        <a:cs typeface="Arial" charset="0"/>
                      </a:endParaRP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rgbClr val="000000"/>
                        </a:solidFill>
                        <a:effectLst/>
                        <a:highlight>
                          <a:srgbClr val="FFFF00"/>
                        </a:highlight>
                        <a:latin typeface="Calibri" pitchFamily="34" charset="0"/>
                        <a:cs typeface="Arial" charset="0"/>
                      </a:endParaRP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rgbClr val="000000"/>
                        </a:solidFill>
                        <a:effectLst/>
                        <a:highlight>
                          <a:srgbClr val="FFFF00"/>
                        </a:highlight>
                        <a:latin typeface="Calibri" pitchFamily="34" charset="0"/>
                        <a:cs typeface="Arial" charset="0"/>
                      </a:endParaRPr>
                    </a:p>
                  </a:txBody>
                  <a:tcPr marL="101823" marR="101823" marT="52950" marB="52950" horzOverflow="overflow">
                    <a:lnL>
                      <a:noFill/>
                    </a:lnL>
                    <a:lnR>
                      <a:noFill/>
                    </a:lnR>
                    <a:lnT>
                      <a:noFill/>
                    </a:lnT>
                    <a:lnB>
                      <a:noFill/>
                    </a:lnB>
                    <a:lnTlToBr>
                      <a:noFill/>
                    </a:lnTlToBr>
                    <a:lnBlToTr>
                      <a:noFill/>
                    </a:lnBlToTr>
                    <a:noFill/>
                  </a:tcPr>
                </a:tc>
                <a:tc>
                  <a:txBody>
                    <a:bodyPr/>
                    <a:lstStyle>
                      <a:lvl1pPr defTabSz="1019175" eaLnBrk="0" hangingPunct="0">
                        <a:spcBef>
                          <a:spcPct val="20000"/>
                        </a:spcBef>
                        <a:defRPr sz="2800">
                          <a:solidFill>
                            <a:schemeClr val="tx1"/>
                          </a:solidFill>
                          <a:latin typeface="Arial" charset="0"/>
                          <a:cs typeface="Arial" charset="0"/>
                        </a:defRPr>
                      </a:lvl1pPr>
                      <a:lvl2pPr marL="37931725" indent="-37474525" defTabSz="101917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Lao People’s Democratic </a:t>
                      </a:r>
                      <a:r>
                        <a:rPr kumimoji="0" lang="en-US" altLang="en-US" sz="1150" b="0" i="0" u="none" strike="noStrike" cap="none" normalizeH="0" baseline="0">
                          <a:ln>
                            <a:noFill/>
                          </a:ln>
                          <a:solidFill>
                            <a:schemeClr val="tx1"/>
                          </a:solidFill>
                          <a:effectLst/>
                          <a:latin typeface="Calibri" pitchFamily="34" charset="0"/>
                          <a:cs typeface="Arial" charset="0"/>
                        </a:rPr>
                        <a:t>Republic </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a:ln>
                            <a:noFill/>
                          </a:ln>
                          <a:solidFill>
                            <a:schemeClr val="tx1"/>
                          </a:solidFill>
                          <a:effectLst/>
                          <a:latin typeface="Calibri" pitchFamily="34" charset="0"/>
                          <a:cs typeface="Arial" charset="0"/>
                        </a:rPr>
                        <a:t>Latvia</a:t>
                      </a:r>
                      <a:endParaRPr kumimoji="0" lang="en-US" altLang="en-US" sz="1150" b="0" i="0" u="none" strike="noStrike" cap="none" normalizeH="0" baseline="0" dirty="0">
                        <a:ln>
                          <a:noFill/>
                        </a:ln>
                        <a:solidFill>
                          <a:schemeClr val="tx1"/>
                        </a:solidFill>
                        <a:effectLst/>
                        <a:latin typeface="Calibri" pitchFamily="34" charset="0"/>
                        <a:cs typeface="Arial" charset="0"/>
                      </a:endParaRP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Libya </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Liechtenstein</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Lithuania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Malaysia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Maldives</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Mali</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Marshall Islands</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Mauritius</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Micronesia (Federated States of)</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Monaco</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Montenegro</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Morocco</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Myanmar</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Namibia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Nauru</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Nepal</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Netherlands</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New Zealand</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Nicaragua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Niger</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North Macedonia</a:t>
                      </a:r>
                    </a:p>
                    <a:p>
                      <a:pPr marL="0" marR="0" lvl="0" indent="0" algn="l" defTabSz="1019175" rtl="0" eaLnBrk="1" fontAlgn="base" latinLnBrk="0" hangingPunct="1">
                        <a:lnSpc>
                          <a:spcPct val="100000"/>
                        </a:lnSpc>
                        <a:spcBef>
                          <a:spcPct val="20000"/>
                        </a:spcBef>
                        <a:spcAft>
                          <a:spcPct val="0"/>
                        </a:spcAft>
                        <a:buClrTx/>
                        <a:buSzTx/>
                        <a:buFontTx/>
                        <a:buNone/>
                        <a:tabLst/>
                      </a:pPr>
                      <a:r>
                        <a:rPr kumimoji="0" lang="en-US" altLang="en-US" sz="1150" b="0" i="0" u="none" strike="noStrike" cap="none" normalizeH="0" baseline="0" dirty="0">
                          <a:ln>
                            <a:noFill/>
                          </a:ln>
                          <a:solidFill>
                            <a:schemeClr val="tx1"/>
                          </a:solidFill>
                          <a:effectLst/>
                          <a:latin typeface="Calibri" pitchFamily="34" charset="0"/>
                          <a:cs typeface="Arial" charset="0"/>
                        </a:rPr>
                        <a:t>Norway</a:t>
                      </a:r>
                    </a:p>
                    <a:p>
                      <a:pPr marL="0" marR="0" lvl="0" indent="0" algn="l" defTabSz="1019175" rtl="0" eaLnBrk="0" fontAlgn="auto" latinLnBrk="0" hangingPunct="0">
                        <a:lnSpc>
                          <a:spcPct val="100000"/>
                        </a:lnSpc>
                        <a:spcBef>
                          <a:spcPct val="20000"/>
                        </a:spcBef>
                        <a:spcAft>
                          <a:spcPts val="0"/>
                        </a:spcAft>
                        <a:buClrTx/>
                        <a:buSzTx/>
                        <a:buFontTx/>
                        <a:buNone/>
                        <a:tabLst/>
                        <a:defRPr/>
                      </a:pPr>
                      <a:r>
                        <a:rPr kumimoji="0" lang="en-US" altLang="en-US" sz="1150" b="0" i="0" u="none" strike="noStrike" cap="none" normalizeH="0" baseline="0" dirty="0">
                          <a:ln>
                            <a:noFill/>
                          </a:ln>
                          <a:solidFill>
                            <a:schemeClr val="tx1"/>
                          </a:solidFill>
                          <a:effectLst/>
                          <a:latin typeface="Calibri" pitchFamily="34" charset="0"/>
                          <a:cs typeface="Arial" charset="0"/>
                        </a:rPr>
                        <a:t>Poland</a:t>
                      </a:r>
                    </a:p>
                    <a:p>
                      <a:endParaRPr lang="en-GB" sz="1150" dirty="0">
                        <a:latin typeface="Calibri" panose="020F0502020204030204" pitchFamily="34" charset="0"/>
                      </a:endParaRP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chemeClr val="tx1"/>
                        </a:solidFill>
                        <a:effectLst/>
                        <a:highlight>
                          <a:srgbClr val="FFFF00"/>
                        </a:highlight>
                        <a:latin typeface="Calibri" pitchFamily="34" charset="0"/>
                        <a:cs typeface="Arial" charset="0"/>
                      </a:endParaRPr>
                    </a:p>
                    <a:p>
                      <a:pPr marL="0" marR="0" lvl="0" indent="0" algn="l" defTabSz="1019175" rtl="0" eaLnBrk="1" fontAlgn="base" latinLnBrk="0" hangingPunct="1">
                        <a:lnSpc>
                          <a:spcPct val="100000"/>
                        </a:lnSpc>
                        <a:spcBef>
                          <a:spcPct val="20000"/>
                        </a:spcBef>
                        <a:spcAft>
                          <a:spcPct val="0"/>
                        </a:spcAft>
                        <a:buClrTx/>
                        <a:buSzTx/>
                        <a:buFontTx/>
                        <a:buNone/>
                        <a:tabLst/>
                      </a:pPr>
                      <a:endParaRPr kumimoji="0" lang="en-US" altLang="en-US" sz="1150" b="0" i="0" u="none" strike="noStrike" cap="none" normalizeH="0" baseline="0" dirty="0">
                        <a:ln>
                          <a:noFill/>
                        </a:ln>
                        <a:solidFill>
                          <a:schemeClr val="tx1"/>
                        </a:solidFill>
                        <a:effectLst/>
                        <a:highlight>
                          <a:srgbClr val="FFFF00"/>
                        </a:highlight>
                        <a:latin typeface="Calibri" pitchFamily="34" charset="0"/>
                        <a:cs typeface="Arial" charset="0"/>
                      </a:endParaRPr>
                    </a:p>
                  </a:txBody>
                  <a:tcPr marL="101823" marR="101823" marT="52950" marB="52950" horzOverflow="overflow">
                    <a:lnL>
                      <a:noFill/>
                    </a:lnL>
                    <a:lnR>
                      <a:noFill/>
                    </a:lnR>
                    <a:lnT>
                      <a:noFill/>
                    </a:lnT>
                    <a:lnB>
                      <a:noFill/>
                    </a:lnB>
                    <a:lnTlToBr>
                      <a:noFill/>
                    </a:lnTlToBr>
                    <a:lnBlToTr>
                      <a:noFill/>
                    </a:lnBlToTr>
                    <a:noFill/>
                  </a:tcPr>
                </a:tc>
                <a:tc>
                  <a:txBody>
                    <a:bodyPr/>
                    <a:lstStyle>
                      <a:lvl1pPr defTabSz="1019175" eaLnBrk="0" hangingPunct="0">
                        <a:spcBef>
                          <a:spcPct val="20000"/>
                        </a:spcBef>
                        <a:defRPr sz="2800">
                          <a:solidFill>
                            <a:schemeClr val="tx1"/>
                          </a:solidFill>
                          <a:latin typeface="Arial" charset="0"/>
                          <a:cs typeface="Arial" charset="0"/>
                        </a:defRPr>
                      </a:lvl1pPr>
                      <a:lvl2pPr marL="37931725" indent="-37474525" defTabSz="101917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r>
                        <a:rPr lang="en-GB" sz="1150" dirty="0">
                          <a:latin typeface="Calibri" panose="020F0502020204030204" pitchFamily="34" charset="0"/>
                        </a:rPr>
                        <a:t>Portugal</a:t>
                      </a:r>
                    </a:p>
                    <a:p>
                      <a:r>
                        <a:rPr lang="en-GB" sz="1150" dirty="0">
                          <a:latin typeface="Calibri" panose="020F0502020204030204" pitchFamily="34" charset="0"/>
                        </a:rPr>
                        <a:t>Republic of Korea</a:t>
                      </a:r>
                    </a:p>
                    <a:p>
                      <a:r>
                        <a:rPr lang="en-GB" sz="1150" dirty="0">
                          <a:latin typeface="Calibri" panose="020F0502020204030204" pitchFamily="34" charset="0"/>
                        </a:rPr>
                        <a:t>Republic of Moldova</a:t>
                      </a:r>
                    </a:p>
                    <a:p>
                      <a:r>
                        <a:rPr lang="en-GB" sz="1150" dirty="0">
                          <a:latin typeface="Calibri" panose="020F0502020204030204" pitchFamily="34" charset="0"/>
                        </a:rPr>
                        <a:t>Romania</a:t>
                      </a:r>
                    </a:p>
                    <a:p>
                      <a:r>
                        <a:rPr lang="en-GB" sz="1150" dirty="0">
                          <a:latin typeface="Calibri" panose="020F0502020204030204" pitchFamily="34" charset="0"/>
                        </a:rPr>
                        <a:t>Rwanda</a:t>
                      </a:r>
                    </a:p>
                    <a:p>
                      <a:r>
                        <a:rPr lang="en-GB" sz="1150" dirty="0">
                          <a:latin typeface="Calibri" panose="020F0502020204030204" pitchFamily="34" charset="0"/>
                        </a:rPr>
                        <a:t>Saint Vincent and the Grenadines</a:t>
                      </a:r>
                    </a:p>
                    <a:p>
                      <a:r>
                        <a:rPr lang="en-GB" sz="1150" dirty="0">
                          <a:latin typeface="Calibri" panose="020F0502020204030204" pitchFamily="34" charset="0"/>
                        </a:rPr>
                        <a:t>Samoa</a:t>
                      </a:r>
                    </a:p>
                    <a:p>
                      <a:r>
                        <a:rPr lang="en-GB" sz="1150" dirty="0">
                          <a:latin typeface="Calibri" panose="020F0502020204030204" pitchFamily="34" charset="0"/>
                        </a:rPr>
                        <a:t>San Marino</a:t>
                      </a:r>
                    </a:p>
                    <a:p>
                      <a:r>
                        <a:rPr lang="en-GB" sz="1150" dirty="0">
                          <a:latin typeface="Calibri" panose="020F0502020204030204" pitchFamily="34" charset="0"/>
                        </a:rPr>
                        <a:t>Sierra Leone</a:t>
                      </a:r>
                    </a:p>
                    <a:p>
                      <a:r>
                        <a:rPr lang="en-GB" sz="1150" dirty="0">
                          <a:latin typeface="Calibri" panose="020F0502020204030204" pitchFamily="34" charset="0"/>
                        </a:rPr>
                        <a:t>Singapore</a:t>
                      </a:r>
                    </a:p>
                    <a:p>
                      <a:r>
                        <a:rPr lang="en-GB" sz="1150" dirty="0">
                          <a:latin typeface="Calibri" panose="020F0502020204030204" pitchFamily="34" charset="0"/>
                        </a:rPr>
                        <a:t>Slovakia</a:t>
                      </a:r>
                    </a:p>
                    <a:p>
                      <a:r>
                        <a:rPr lang="en-GB" sz="1150" dirty="0">
                          <a:latin typeface="Calibri" panose="020F0502020204030204" pitchFamily="34" charset="0"/>
                        </a:rPr>
                        <a:t>Solomon Islands</a:t>
                      </a:r>
                    </a:p>
                    <a:p>
                      <a:r>
                        <a:rPr lang="en-GB" sz="1150" dirty="0">
                          <a:latin typeface="Calibri" panose="020F0502020204030204" pitchFamily="34" charset="0"/>
                        </a:rPr>
                        <a:t>South Africa</a:t>
                      </a:r>
                    </a:p>
                    <a:p>
                      <a:r>
                        <a:rPr lang="en-GB" sz="1150" dirty="0">
                          <a:latin typeface="Calibri" panose="020F0502020204030204" pitchFamily="34" charset="0"/>
                        </a:rPr>
                        <a:t>Spain</a:t>
                      </a:r>
                    </a:p>
                    <a:p>
                      <a:r>
                        <a:rPr lang="en-GB" sz="1150" dirty="0">
                          <a:latin typeface="Calibri" panose="020F0502020204030204" pitchFamily="34" charset="0"/>
                        </a:rPr>
                        <a:t>Sweden</a:t>
                      </a:r>
                    </a:p>
                    <a:p>
                      <a:r>
                        <a:rPr lang="en-GB" sz="1150" dirty="0">
                          <a:latin typeface="Calibri" panose="020F0502020204030204" pitchFamily="34" charset="0"/>
                        </a:rPr>
                        <a:t>Switzerland</a:t>
                      </a:r>
                    </a:p>
                    <a:p>
                      <a:r>
                        <a:rPr lang="en-GB" sz="1150" dirty="0">
                          <a:latin typeface="Calibri" panose="020F0502020204030204" pitchFamily="34" charset="0"/>
                        </a:rPr>
                        <a:t>Thailand</a:t>
                      </a:r>
                    </a:p>
                    <a:p>
                      <a:r>
                        <a:rPr lang="en-GB" sz="1150" dirty="0">
                          <a:latin typeface="Calibri" panose="020F0502020204030204" pitchFamily="34" charset="0"/>
                        </a:rPr>
                        <a:t>Turkey</a:t>
                      </a:r>
                    </a:p>
                    <a:p>
                      <a:r>
                        <a:rPr lang="en-GB" sz="1150" dirty="0">
                          <a:latin typeface="Calibri" panose="020F0502020204030204" pitchFamily="34" charset="0"/>
                        </a:rPr>
                        <a:t>Tuvalu</a:t>
                      </a:r>
                    </a:p>
                    <a:p>
                      <a:r>
                        <a:rPr lang="en-GB" sz="1150" dirty="0">
                          <a:latin typeface="Calibri" panose="020F0502020204030204" pitchFamily="34" charset="0"/>
                        </a:rPr>
                        <a:t>Uganda</a:t>
                      </a:r>
                    </a:p>
                    <a:p>
                      <a:r>
                        <a:rPr lang="en-GB" sz="1150" dirty="0">
                          <a:latin typeface="Calibri" panose="020F0502020204030204" pitchFamily="34" charset="0"/>
                        </a:rPr>
                        <a:t>Ukraine</a:t>
                      </a:r>
                    </a:p>
                    <a:p>
                      <a:r>
                        <a:rPr lang="en-GB" sz="1150" dirty="0">
                          <a:latin typeface="Calibri" panose="020F0502020204030204" pitchFamily="34" charset="0"/>
                        </a:rPr>
                        <a:t>United Kingdom</a:t>
                      </a:r>
                    </a:p>
                    <a:p>
                      <a:r>
                        <a:rPr lang="en-GB" sz="1150" dirty="0">
                          <a:latin typeface="Calibri" panose="020F0502020204030204" pitchFamily="34" charset="0"/>
                        </a:rPr>
                        <a:t>United Republic of Tanzania</a:t>
                      </a:r>
                    </a:p>
                    <a:p>
                      <a:r>
                        <a:rPr lang="en-GB" sz="1150" dirty="0">
                          <a:latin typeface="Calibri" panose="020F0502020204030204" pitchFamily="34" charset="0"/>
                        </a:rPr>
                        <a:t>Uzbekistan</a:t>
                      </a:r>
                    </a:p>
                    <a:p>
                      <a:r>
                        <a:rPr lang="en-GB" sz="1150" dirty="0">
                          <a:latin typeface="Calibri" panose="020F0502020204030204" pitchFamily="34" charset="0"/>
                        </a:rPr>
                        <a:t>Vanuatu</a:t>
                      </a:r>
                    </a:p>
                    <a:p>
                      <a:r>
                        <a:rPr lang="en-GB" sz="1150" dirty="0">
                          <a:latin typeface="Calibri" panose="020F0502020204030204" pitchFamily="34" charset="0"/>
                        </a:rPr>
                        <a:t>Zambia</a:t>
                      </a:r>
                    </a:p>
                  </a:txBody>
                  <a:tcPr marL="101823" marR="101823" marT="52950" marB="5295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6">
            <a:extLst>
              <a:ext uri="{FF2B5EF4-FFF2-40B4-BE49-F238E27FC236}">
                <a16:creationId xmlns:a16="http://schemas.microsoft.com/office/drawing/2014/main" id="{8DA0E83B-F344-468B-87B0-45D291417156}"/>
              </a:ext>
            </a:extLst>
          </p:cNvPr>
          <p:cNvSpPr>
            <a:spLocks noGrp="1" noChangeArrowheads="1"/>
          </p:cNvSpPr>
          <p:nvPr>
            <p:ph type="sldNum" sz="quarter" idx="12"/>
          </p:nvPr>
        </p:nvSpPr>
        <p:spPr>
          <a:xfrm>
            <a:off x="6553200" y="6528345"/>
            <a:ext cx="2133600" cy="495322"/>
          </a:xfrm>
          <a:noFill/>
        </p:spPr>
        <p:txBody>
          <a:bodyPr/>
          <a:lstStyle/>
          <a:p>
            <a:r>
              <a:rPr lang="en-US" altLang="en-US" dirty="0">
                <a:latin typeface="Calibri" pitchFamily="34" charset="0"/>
              </a:rPr>
              <a:t>19</a:t>
            </a:r>
            <a:endParaRPr lang="en-GB" altLang="en-US" dirty="0">
              <a:latin typeface="Calibri" pitchFamily="34" charset="0"/>
            </a:endParaRPr>
          </a:p>
        </p:txBody>
      </p:sp>
      <p:sp>
        <p:nvSpPr>
          <p:cNvPr id="5" name="Text Box 7">
            <a:extLst>
              <a:ext uri="{FF2B5EF4-FFF2-40B4-BE49-F238E27FC236}">
                <a16:creationId xmlns:a16="http://schemas.microsoft.com/office/drawing/2014/main" id="{27BF27C4-65AE-4335-BA19-B78958905FE0}"/>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6" name="Line 58">
            <a:extLst>
              <a:ext uri="{FF2B5EF4-FFF2-40B4-BE49-F238E27FC236}">
                <a16:creationId xmlns:a16="http://schemas.microsoft.com/office/drawing/2014/main" id="{DD220C3D-10C7-4CC5-9C88-ADD100D5267F}"/>
              </a:ext>
            </a:extLst>
          </p:cNvPr>
          <p:cNvSpPr>
            <a:spLocks noChangeShapeType="1"/>
          </p:cNvSpPr>
          <p:nvPr/>
        </p:nvSpPr>
        <p:spPr bwMode="auto">
          <a:xfrm>
            <a:off x="228600" y="1347276"/>
            <a:ext cx="1487488" cy="0"/>
          </a:xfrm>
          <a:prstGeom prst="line">
            <a:avLst/>
          </a:prstGeom>
          <a:noFill/>
          <a:ln w="9525">
            <a:noFill/>
            <a:round/>
            <a:headEnd/>
            <a:tailEnd/>
          </a:ln>
        </p:spPr>
        <p:txBody>
          <a:bodyPr wrap="none"/>
          <a:lstStyle/>
          <a:p>
            <a:endParaRPr lang="en-US"/>
          </a:p>
        </p:txBody>
      </p:sp>
      <p:sp>
        <p:nvSpPr>
          <p:cNvPr id="7" name="Line 62">
            <a:extLst>
              <a:ext uri="{FF2B5EF4-FFF2-40B4-BE49-F238E27FC236}">
                <a16:creationId xmlns:a16="http://schemas.microsoft.com/office/drawing/2014/main" id="{D552610A-1A8A-4A42-9591-EBEE6F5E35B4}"/>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8" name="Line 66">
            <a:extLst>
              <a:ext uri="{FF2B5EF4-FFF2-40B4-BE49-F238E27FC236}">
                <a16:creationId xmlns:a16="http://schemas.microsoft.com/office/drawing/2014/main" id="{BAA6719C-AB57-4CDB-9747-AC1E7A797F36}"/>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dirty="0"/>
          </a:p>
        </p:txBody>
      </p:sp>
      <p:sp>
        <p:nvSpPr>
          <p:cNvPr id="9" name="Line 68">
            <a:extLst>
              <a:ext uri="{FF2B5EF4-FFF2-40B4-BE49-F238E27FC236}">
                <a16:creationId xmlns:a16="http://schemas.microsoft.com/office/drawing/2014/main" id="{E0F7CF2C-E787-4AC0-B303-D4D996E09D68}"/>
              </a:ext>
            </a:extLst>
          </p:cNvPr>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10" name="Text Box 77">
            <a:extLst>
              <a:ext uri="{FF2B5EF4-FFF2-40B4-BE49-F238E27FC236}">
                <a16:creationId xmlns:a16="http://schemas.microsoft.com/office/drawing/2014/main" id="{F5A2A445-CF67-4D70-82FD-188AC0761281}"/>
              </a:ext>
            </a:extLst>
          </p:cNvPr>
          <p:cNvSpPr txBox="1">
            <a:spLocks noChangeArrowheads="1"/>
          </p:cNvSpPr>
          <p:nvPr/>
        </p:nvSpPr>
        <p:spPr bwMode="auto">
          <a:xfrm>
            <a:off x="190500" y="62741"/>
            <a:ext cx="5499904" cy="892552"/>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19 -</a:t>
            </a:r>
            <a:r>
              <a:rPr lang="en-GB" altLang="ja-JP" sz="3200" dirty="0">
                <a:solidFill>
                  <a:srgbClr val="0066CC"/>
                </a:solidFill>
                <a:ea typeface="ＭＳ Ｐゴシック" pitchFamily="34" charset="-128"/>
              </a:rPr>
              <a:t> </a:t>
            </a:r>
            <a:r>
              <a:rPr lang="en-GB" altLang="en-US" sz="3200" dirty="0">
                <a:solidFill>
                  <a:srgbClr val="009900"/>
                </a:solidFill>
              </a:rPr>
              <a:t>Tribunal Assessments</a:t>
            </a:r>
            <a:br>
              <a:rPr lang="en-GB" altLang="en-US" sz="3600" dirty="0">
                <a:solidFill>
                  <a:srgbClr val="009900"/>
                </a:solidFill>
              </a:rPr>
            </a:br>
            <a:r>
              <a:rPr lang="en-GB" altLang="en-US" sz="2000" dirty="0"/>
              <a:t>Fully paid </a:t>
            </a:r>
            <a:r>
              <a:rPr lang="en-US" altLang="en-US" sz="2000" dirty="0"/>
              <a:t>at 4 October 2019: 106 Member States*</a:t>
            </a:r>
            <a:endParaRPr lang="en-GB" altLang="en-US" sz="2000" dirty="0"/>
          </a:p>
        </p:txBody>
      </p:sp>
      <p:pic>
        <p:nvPicPr>
          <p:cNvPr id="11" name="Picture 4">
            <a:extLst>
              <a:ext uri="{FF2B5EF4-FFF2-40B4-BE49-F238E27FC236}">
                <a16:creationId xmlns:a16="http://schemas.microsoft.com/office/drawing/2014/main" id="{8D93BFA7-5708-483E-A959-6A0EBE0D8987}"/>
              </a:ext>
            </a:extLst>
          </p:cNvPr>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12" name="Rectangle 48">
            <a:extLst>
              <a:ext uri="{FF2B5EF4-FFF2-40B4-BE49-F238E27FC236}">
                <a16:creationId xmlns:a16="http://schemas.microsoft.com/office/drawing/2014/main" id="{B2721284-E607-4014-804E-CDD156F35D46}"/>
              </a:ext>
            </a:extLst>
          </p:cNvPr>
          <p:cNvSpPr>
            <a:spLocks/>
          </p:cNvSpPr>
          <p:nvPr/>
        </p:nvSpPr>
        <p:spPr bwMode="auto">
          <a:xfrm>
            <a:off x="7543800" y="209687"/>
            <a:ext cx="76200" cy="6764448"/>
          </a:xfrm>
          <a:prstGeom prst="rect">
            <a:avLst/>
          </a:prstGeom>
          <a:solidFill>
            <a:srgbClr val="0099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13" name="Text Box 6">
            <a:extLst>
              <a:ext uri="{FF2B5EF4-FFF2-40B4-BE49-F238E27FC236}">
                <a16:creationId xmlns:a16="http://schemas.microsoft.com/office/drawing/2014/main" id="{B308FAF8-B5A3-4C3B-892D-9D6A4A16A903}"/>
              </a:ext>
            </a:extLst>
          </p:cNvPr>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grpSp>
        <p:nvGrpSpPr>
          <p:cNvPr id="14" name="Group 36">
            <a:extLst>
              <a:ext uri="{FF2B5EF4-FFF2-40B4-BE49-F238E27FC236}">
                <a16:creationId xmlns:a16="http://schemas.microsoft.com/office/drawing/2014/main" id="{9AE47257-BB0E-444D-B5A2-BD48D13DA114}"/>
              </a:ext>
            </a:extLst>
          </p:cNvPr>
          <p:cNvGrpSpPr>
            <a:grpSpLocks/>
          </p:cNvGrpSpPr>
          <p:nvPr/>
        </p:nvGrpSpPr>
        <p:grpSpPr bwMode="auto">
          <a:xfrm>
            <a:off x="7658101" y="2190975"/>
            <a:ext cx="1162050" cy="630710"/>
            <a:chOff x="7658100" y="2106614"/>
            <a:chExt cx="1162050" cy="606425"/>
          </a:xfrm>
        </p:grpSpPr>
        <p:grpSp>
          <p:nvGrpSpPr>
            <p:cNvPr id="15" name="Group 58">
              <a:extLst>
                <a:ext uri="{FF2B5EF4-FFF2-40B4-BE49-F238E27FC236}">
                  <a16:creationId xmlns:a16="http://schemas.microsoft.com/office/drawing/2014/main" id="{7F3B3512-0D69-4114-B5A9-5CBA9360C16B}"/>
                </a:ext>
              </a:extLst>
            </p:cNvPr>
            <p:cNvGrpSpPr>
              <a:grpSpLocks/>
            </p:cNvGrpSpPr>
            <p:nvPr/>
          </p:nvGrpSpPr>
          <p:grpSpPr bwMode="auto">
            <a:xfrm>
              <a:off x="7667625" y="2106614"/>
              <a:ext cx="1152525" cy="606425"/>
              <a:chOff x="4830" y="1327"/>
              <a:chExt cx="726" cy="382"/>
            </a:xfrm>
          </p:grpSpPr>
          <p:sp>
            <p:nvSpPr>
              <p:cNvPr id="17" name="Text Box 59">
                <a:extLst>
                  <a:ext uri="{FF2B5EF4-FFF2-40B4-BE49-F238E27FC236}">
                    <a16:creationId xmlns:a16="http://schemas.microsoft.com/office/drawing/2014/main" id="{53CCEF99-F6F1-479E-8344-FB149E463080}"/>
                  </a:ext>
                </a:extLst>
              </p:cNvPr>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18" name="Text Box 60">
                <a:extLst>
                  <a:ext uri="{FF2B5EF4-FFF2-40B4-BE49-F238E27FC236}">
                    <a16:creationId xmlns:a16="http://schemas.microsoft.com/office/drawing/2014/main" id="{4BF45415-7EBF-40FF-AF0B-289BC06A58B5}"/>
                  </a:ext>
                </a:extLst>
              </p:cNvPr>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19" name="Text Box 61">
                <a:extLst>
                  <a:ext uri="{FF2B5EF4-FFF2-40B4-BE49-F238E27FC236}">
                    <a16:creationId xmlns:a16="http://schemas.microsoft.com/office/drawing/2014/main" id="{722A69C7-0C1B-4DD8-B769-0A5B363C0CD6}"/>
                  </a:ext>
                </a:extLst>
              </p:cNvPr>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009900"/>
                    </a:solidFill>
                  </a:rPr>
                  <a:t>Tribunals</a:t>
                </a:r>
              </a:p>
            </p:txBody>
          </p:sp>
        </p:grpSp>
        <p:sp>
          <p:nvSpPr>
            <p:cNvPr id="16" name="Rectangle 63">
              <a:extLst>
                <a:ext uri="{FF2B5EF4-FFF2-40B4-BE49-F238E27FC236}">
                  <a16:creationId xmlns:a16="http://schemas.microsoft.com/office/drawing/2014/main" id="{DC598934-ED50-48D0-8358-3AC4825F52AA}"/>
                </a:ext>
              </a:extLst>
            </p:cNvPr>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p>
              <a:endParaRPr lang="en-US" altLang="en-US" sz="1800"/>
            </a:p>
          </p:txBody>
        </p:sp>
      </p:grpSp>
      <p:sp>
        <p:nvSpPr>
          <p:cNvPr id="20" name="Text Box 46">
            <a:extLst>
              <a:ext uri="{FF2B5EF4-FFF2-40B4-BE49-F238E27FC236}">
                <a16:creationId xmlns:a16="http://schemas.microsoft.com/office/drawing/2014/main" id="{40668802-F4C2-4049-A370-E50F59EED862}"/>
              </a:ext>
            </a:extLst>
          </p:cNvPr>
          <p:cNvSpPr txBox="1">
            <a:spLocks noChangeArrowheads="1"/>
          </p:cNvSpPr>
          <p:nvPr/>
        </p:nvSpPr>
        <p:spPr bwMode="auto">
          <a:xfrm>
            <a:off x="267789" y="6776006"/>
            <a:ext cx="4423199" cy="307777"/>
          </a:xfrm>
          <a:prstGeom prst="rect">
            <a:avLst/>
          </a:prstGeom>
          <a:noFill/>
          <a:ln w="9525">
            <a:noFill/>
            <a:miter lim="800000"/>
            <a:headEnd/>
            <a:tailEnd/>
          </a:ln>
        </p:spPr>
        <p:txBody>
          <a:bodyPr wrap="none">
            <a:spAutoFit/>
          </a:bodyPr>
          <a:lstStyle/>
          <a:p>
            <a:r>
              <a:rPr lang="en-US" altLang="en-US" sz="1400" dirty="0"/>
              <a:t>*Compared to 58 Member States as at 30 September 2018</a:t>
            </a:r>
          </a:p>
        </p:txBody>
      </p:sp>
    </p:spTree>
    <p:extLst>
      <p:ext uri="{BB962C8B-B14F-4D97-AF65-F5344CB8AC3E}">
        <p14:creationId xmlns:p14="http://schemas.microsoft.com/office/powerpoint/2010/main" val="115786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
          <p:cNvSpPr txBox="1">
            <a:spLocks noGrp="1" noChangeArrowheads="1"/>
          </p:cNvSpPr>
          <p:nvPr/>
        </p:nvSpPr>
        <p:spPr bwMode="auto">
          <a:xfrm>
            <a:off x="6553200" y="6498566"/>
            <a:ext cx="2133600" cy="495322"/>
          </a:xfrm>
          <a:prstGeom prst="rect">
            <a:avLst/>
          </a:prstGeom>
          <a:noFill/>
          <a:ln w="9525">
            <a:noFill/>
            <a:miter lim="800000"/>
            <a:headEnd/>
            <a:tailEnd/>
          </a:ln>
        </p:spPr>
        <p:txBody>
          <a:bodyPr/>
          <a:lstStyle/>
          <a:p>
            <a:pPr algn="r"/>
            <a:r>
              <a:rPr lang="en-GB" altLang="en-US" sz="1400" dirty="0"/>
              <a:t>20</a:t>
            </a:r>
          </a:p>
        </p:txBody>
      </p:sp>
      <p:sp>
        <p:nvSpPr>
          <p:cNvPr id="30"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31"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32"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33"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34"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35"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pic>
        <p:nvPicPr>
          <p:cNvPr id="36" name="Picture 4"/>
          <p:cNvPicPr>
            <a:picLocks noChangeAspect="1" noChangeArrowheads="1"/>
          </p:cNvPicPr>
          <p:nvPr/>
        </p:nvPicPr>
        <p:blipFill>
          <a:blip r:embed="rId3"/>
          <a:srcRect/>
          <a:stretch>
            <a:fillRect/>
          </a:stretch>
        </p:blipFill>
        <p:spPr bwMode="auto">
          <a:xfrm>
            <a:off x="7772400" y="396258"/>
            <a:ext cx="1066800" cy="998900"/>
          </a:xfrm>
          <a:prstGeom prst="rect">
            <a:avLst/>
          </a:prstGeom>
          <a:noFill/>
          <a:ln w="9525">
            <a:noFill/>
            <a:miter lim="800000"/>
            <a:headEnd/>
            <a:tailEnd/>
          </a:ln>
        </p:spPr>
      </p:pic>
      <p:sp>
        <p:nvSpPr>
          <p:cNvPr id="37" name="Rectangle 48"/>
          <p:cNvSpPr>
            <a:spLocks/>
          </p:cNvSpPr>
          <p:nvPr/>
        </p:nvSpPr>
        <p:spPr bwMode="auto">
          <a:xfrm>
            <a:off x="7543800" y="209687"/>
            <a:ext cx="76200" cy="6764448"/>
          </a:xfrm>
          <a:prstGeom prst="rect">
            <a:avLst/>
          </a:prstGeom>
          <a:solidFill>
            <a:srgbClr val="0099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38"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grpSp>
        <p:nvGrpSpPr>
          <p:cNvPr id="39" name="Group 36"/>
          <p:cNvGrpSpPr>
            <a:grpSpLocks/>
          </p:cNvGrpSpPr>
          <p:nvPr/>
        </p:nvGrpSpPr>
        <p:grpSpPr bwMode="auto">
          <a:xfrm>
            <a:off x="7658101" y="2190975"/>
            <a:ext cx="1162050" cy="630710"/>
            <a:chOff x="7658100" y="2106614"/>
            <a:chExt cx="1162050" cy="606425"/>
          </a:xfrm>
        </p:grpSpPr>
        <p:grpSp>
          <p:nvGrpSpPr>
            <p:cNvPr id="40" name="Group 58"/>
            <p:cNvGrpSpPr>
              <a:grpSpLocks/>
            </p:cNvGrpSpPr>
            <p:nvPr/>
          </p:nvGrpSpPr>
          <p:grpSpPr bwMode="auto">
            <a:xfrm>
              <a:off x="7667625" y="2106614"/>
              <a:ext cx="1152525" cy="606425"/>
              <a:chOff x="4830" y="1327"/>
              <a:chExt cx="726" cy="382"/>
            </a:xfrm>
          </p:grpSpPr>
          <p:sp>
            <p:nvSpPr>
              <p:cNvPr id="42"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43"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44"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009900"/>
                    </a:solidFill>
                  </a:rPr>
                  <a:t>Tribunals</a:t>
                </a:r>
              </a:p>
            </p:txBody>
          </p:sp>
        </p:grpSp>
        <p:sp>
          <p:nvSpPr>
            <p:cNvPr id="41"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p>
              <a:endParaRPr lang="en-US" altLang="en-US" sz="1800"/>
            </a:p>
          </p:txBody>
        </p:sp>
      </p:grpSp>
      <p:sp>
        <p:nvSpPr>
          <p:cNvPr id="46" name="Text Box 26"/>
          <p:cNvSpPr txBox="1">
            <a:spLocks noChangeArrowheads="1"/>
          </p:cNvSpPr>
          <p:nvPr/>
        </p:nvSpPr>
        <p:spPr bwMode="auto">
          <a:xfrm>
            <a:off x="409030" y="240126"/>
            <a:ext cx="6880025" cy="892552"/>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20 - </a:t>
            </a:r>
            <a:r>
              <a:rPr lang="en-GB" altLang="en-US" sz="3200" dirty="0">
                <a:solidFill>
                  <a:srgbClr val="009900"/>
                </a:solidFill>
              </a:rPr>
              <a:t>Unpaid Tribunal Assessments</a:t>
            </a:r>
            <a:r>
              <a:rPr lang="en-GB" altLang="en-US" sz="3200" dirty="0"/>
              <a:t> </a:t>
            </a:r>
          </a:p>
          <a:p>
            <a:r>
              <a:rPr lang="en-GB" altLang="en-US" sz="2000" dirty="0"/>
              <a:t>(US$ millions)</a:t>
            </a:r>
          </a:p>
        </p:txBody>
      </p:sp>
      <p:graphicFrame>
        <p:nvGraphicFramePr>
          <p:cNvPr id="23" name="Group 87">
            <a:extLst>
              <a:ext uri="{FF2B5EF4-FFF2-40B4-BE49-F238E27FC236}">
                <a16:creationId xmlns:a16="http://schemas.microsoft.com/office/drawing/2014/main" id="{09D337C3-2835-4243-B6B5-CE2F4EEFDE8B}"/>
              </a:ext>
            </a:extLst>
          </p:cNvPr>
          <p:cNvGraphicFramePr>
            <a:graphicFrameLocks noGrp="1"/>
          </p:cNvGraphicFramePr>
          <p:nvPr>
            <p:extLst>
              <p:ext uri="{D42A27DB-BD31-4B8C-83A1-F6EECF244321}">
                <p14:modId xmlns:p14="http://schemas.microsoft.com/office/powerpoint/2010/main" val="1286045022"/>
              </p:ext>
            </p:extLst>
          </p:nvPr>
        </p:nvGraphicFramePr>
        <p:xfrm>
          <a:off x="761999" y="1616401"/>
          <a:ext cx="6189663" cy="3973221"/>
        </p:xfrm>
        <a:graphic>
          <a:graphicData uri="http://schemas.openxmlformats.org/drawingml/2006/table">
            <a:tbl>
              <a:tblPr/>
              <a:tblGrid>
                <a:gridCol w="2636091">
                  <a:extLst>
                    <a:ext uri="{9D8B030D-6E8A-4147-A177-3AD203B41FA5}">
                      <a16:colId xmlns:a16="http://schemas.microsoft.com/office/drawing/2014/main" val="20000"/>
                    </a:ext>
                  </a:extLst>
                </a:gridCol>
                <a:gridCol w="1626620">
                  <a:extLst>
                    <a:ext uri="{9D8B030D-6E8A-4147-A177-3AD203B41FA5}">
                      <a16:colId xmlns:a16="http://schemas.microsoft.com/office/drawing/2014/main" val="2072283630"/>
                    </a:ext>
                  </a:extLst>
                </a:gridCol>
                <a:gridCol w="158184">
                  <a:extLst>
                    <a:ext uri="{9D8B030D-6E8A-4147-A177-3AD203B41FA5}">
                      <a16:colId xmlns:a16="http://schemas.microsoft.com/office/drawing/2014/main" val="4201201057"/>
                    </a:ext>
                  </a:extLst>
                </a:gridCol>
                <a:gridCol w="1768768">
                  <a:extLst>
                    <a:ext uri="{9D8B030D-6E8A-4147-A177-3AD203B41FA5}">
                      <a16:colId xmlns:a16="http://schemas.microsoft.com/office/drawing/2014/main" val="20002"/>
                    </a:ext>
                  </a:extLst>
                </a:gridCol>
              </a:tblGrid>
              <a:tr h="55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Member State</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4 Oct 2019</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6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United States</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33</a:t>
                      </a:r>
                    </a:p>
                  </a:txBody>
                  <a:tcPr marL="101882" marR="101882" marT="50941" marB="5094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40</a:t>
                      </a:r>
                    </a:p>
                  </a:txBody>
                  <a:tcPr marL="101882" marR="101882" marT="50941" marB="5094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80000">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Russian Federation</a:t>
                      </a: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17</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19</a:t>
                      </a: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9666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Indonesia</a:t>
                      </a: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5</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6</a:t>
                      </a: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98127">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Brazil</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4</a:t>
                      </a: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6080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Venezuela (Bolivarian Republic of)</a:t>
                      </a: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a:t>
                      </a: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5453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Other Member States</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9</a:t>
                      </a:r>
                    </a:p>
                  </a:txBody>
                  <a:tcPr marL="101882" marR="101882" marT="50941" marB="5094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6</a:t>
                      </a:r>
                    </a:p>
                  </a:txBody>
                  <a:tcPr marL="101882" marR="101882" marT="50941" marB="5094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1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Total</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rPr>
                        <a:t>            68</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rPr>
                        <a:t>                76</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26" marB="45726"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36439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96" name="Line 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25697" name="Line 1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25698" name="Line 1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25700" name="Line 1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25702" name="Line 1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25704" name="Line 1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25706" name="Line 1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25711" name="Line 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25712" name="Line 1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25713" name="Line 1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25715" name="Line 1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25717" name="Line 1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25719" name="Line 1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25721" name="Line 1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67"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68" name="Line 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69" name="Line 1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70" name="Line 1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71" name="Line 1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72" name="Line 1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73" name="Rectangle 6"/>
          <p:cNvSpPr txBox="1">
            <a:spLocks noGrp="1" noChangeArrowheads="1"/>
          </p:cNvSpPr>
          <p:nvPr/>
        </p:nvSpPr>
        <p:spPr bwMode="auto">
          <a:xfrm>
            <a:off x="6432281" y="6442001"/>
            <a:ext cx="2133600" cy="495322"/>
          </a:xfrm>
          <a:prstGeom prst="rect">
            <a:avLst/>
          </a:prstGeom>
          <a:noFill/>
          <a:ln w="9525">
            <a:noFill/>
            <a:miter lim="800000"/>
            <a:headEnd/>
            <a:tailEnd/>
          </a:ln>
        </p:spPr>
        <p:txBody>
          <a:bodyPr/>
          <a:lstStyle/>
          <a:p>
            <a:pPr algn="r"/>
            <a:r>
              <a:rPr lang="en-GB" altLang="en-US" sz="1400" dirty="0"/>
              <a:t>21</a:t>
            </a:r>
          </a:p>
        </p:txBody>
      </p:sp>
      <p:sp>
        <p:nvSpPr>
          <p:cNvPr id="74"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75" name="Line 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76" name="Line 1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77" name="Line 1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78" name="Line 1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79" name="Line 1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pic>
        <p:nvPicPr>
          <p:cNvPr id="80" name="Picture 4"/>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81" name="Rectangle 48"/>
          <p:cNvSpPr>
            <a:spLocks/>
          </p:cNvSpPr>
          <p:nvPr/>
        </p:nvSpPr>
        <p:spPr bwMode="auto">
          <a:xfrm>
            <a:off x="7543800" y="209687"/>
            <a:ext cx="76200" cy="6764448"/>
          </a:xfrm>
          <a:prstGeom prst="rect">
            <a:avLst/>
          </a:prstGeom>
          <a:solidFill>
            <a:srgbClr val="0099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82"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grpSp>
        <p:nvGrpSpPr>
          <p:cNvPr id="83" name="Group 36"/>
          <p:cNvGrpSpPr>
            <a:grpSpLocks/>
          </p:cNvGrpSpPr>
          <p:nvPr/>
        </p:nvGrpSpPr>
        <p:grpSpPr bwMode="auto">
          <a:xfrm>
            <a:off x="7658101" y="2190975"/>
            <a:ext cx="1162050" cy="630710"/>
            <a:chOff x="7658100" y="2106614"/>
            <a:chExt cx="1162050" cy="606425"/>
          </a:xfrm>
        </p:grpSpPr>
        <p:grpSp>
          <p:nvGrpSpPr>
            <p:cNvPr id="84" name="Group 58"/>
            <p:cNvGrpSpPr>
              <a:grpSpLocks/>
            </p:cNvGrpSpPr>
            <p:nvPr/>
          </p:nvGrpSpPr>
          <p:grpSpPr bwMode="auto">
            <a:xfrm>
              <a:off x="7667625" y="2106614"/>
              <a:ext cx="1152525" cy="606425"/>
              <a:chOff x="4830" y="1327"/>
              <a:chExt cx="726" cy="382"/>
            </a:xfrm>
          </p:grpSpPr>
          <p:sp>
            <p:nvSpPr>
              <p:cNvPr id="86"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87"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88"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009900"/>
                    </a:solidFill>
                  </a:rPr>
                  <a:t>Tribunals</a:t>
                </a:r>
              </a:p>
            </p:txBody>
          </p:sp>
        </p:grpSp>
        <p:sp>
          <p:nvSpPr>
            <p:cNvPr id="85"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p>
              <a:endParaRPr lang="en-US" altLang="en-US" sz="1800"/>
            </a:p>
          </p:txBody>
        </p:sp>
      </p:grpSp>
      <p:sp>
        <p:nvSpPr>
          <p:cNvPr id="43"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44" name="Line 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45" name="Line 1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46" name="Line 1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47" name="Line 1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48"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49" name="Line 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50" name="Line 1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51" name="Line 1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52" name="Line 1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53" name="Text Box 2"/>
          <p:cNvSpPr txBox="1">
            <a:spLocks noChangeArrowheads="1"/>
          </p:cNvSpPr>
          <p:nvPr/>
        </p:nvSpPr>
        <p:spPr bwMode="auto">
          <a:xfrm>
            <a:off x="152400" y="175121"/>
            <a:ext cx="6432210" cy="1184940"/>
          </a:xfrm>
          <a:prstGeom prst="rect">
            <a:avLst/>
          </a:prstGeom>
          <a:noFill/>
          <a:ln w="9525">
            <a:noFill/>
            <a:miter lim="800000"/>
            <a:headEnd/>
            <a:tailEnd/>
          </a:ln>
        </p:spPr>
        <p:txBody>
          <a:bodyPr wrap="none">
            <a:spAutoFit/>
          </a:bodyPr>
          <a:lstStyle/>
          <a:p>
            <a:r>
              <a:rPr lang="en-GB" altLang="ja-JP" sz="3600" dirty="0">
                <a:ea typeface="ＭＳ Ｐゴシック" pitchFamily="34" charset="-128"/>
              </a:rPr>
              <a:t>Chart 21 - </a:t>
            </a:r>
            <a:r>
              <a:rPr lang="en-GB" altLang="en-US" sz="3600" dirty="0">
                <a:solidFill>
                  <a:srgbClr val="009900"/>
                </a:solidFill>
              </a:rPr>
              <a:t>Tribunals Cash Position</a:t>
            </a:r>
            <a:br>
              <a:rPr lang="en-GB" altLang="en-US" sz="3600" dirty="0">
                <a:solidFill>
                  <a:srgbClr val="009900"/>
                </a:solidFill>
              </a:rPr>
            </a:br>
            <a:r>
              <a:rPr lang="en-US" altLang="en-US" sz="2000" dirty="0"/>
              <a:t>Actual Figures for Tribunals for 2017-2019</a:t>
            </a:r>
          </a:p>
          <a:p>
            <a:r>
              <a:rPr lang="en-GB" altLang="ja-JP" dirty="0">
                <a:ea typeface="ＭＳ Ｐゴシック" charset="-128"/>
              </a:rPr>
              <a:t>(US$ millions)</a:t>
            </a:r>
          </a:p>
        </p:txBody>
      </p:sp>
      <p:graphicFrame>
        <p:nvGraphicFramePr>
          <p:cNvPr id="54" name="Object 1">
            <a:extLst>
              <a:ext uri="{FF2B5EF4-FFF2-40B4-BE49-F238E27FC236}">
                <a16:creationId xmlns:a16="http://schemas.microsoft.com/office/drawing/2014/main" id="{E67A421D-4D76-4DED-A43B-1029F4EE495F}"/>
              </a:ext>
            </a:extLst>
          </p:cNvPr>
          <p:cNvGraphicFramePr>
            <a:graphicFrameLocks noChangeAspect="1"/>
          </p:cNvGraphicFramePr>
          <p:nvPr>
            <p:extLst>
              <p:ext uri="{D42A27DB-BD31-4B8C-83A1-F6EECF244321}">
                <p14:modId xmlns:p14="http://schemas.microsoft.com/office/powerpoint/2010/main" val="2751882504"/>
              </p:ext>
            </p:extLst>
          </p:nvPr>
        </p:nvGraphicFramePr>
        <p:xfrm>
          <a:off x="342900" y="1554163"/>
          <a:ext cx="7200900" cy="47806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noFill/>
        </p:spPr>
        <p:txBody>
          <a:bodyPr/>
          <a:lstStyle/>
          <a:p>
            <a:r>
              <a:rPr lang="en-GB" altLang="en-US" dirty="0">
                <a:latin typeface="Calibri" pitchFamily="34" charset="0"/>
              </a:rPr>
              <a:t>22</a:t>
            </a:r>
          </a:p>
        </p:txBody>
      </p:sp>
      <p:pic>
        <p:nvPicPr>
          <p:cNvPr id="19458" name="Picture 450"/>
          <p:cNvPicPr>
            <a:picLocks noChangeAspect="1" noChangeArrowheads="1"/>
          </p:cNvPicPr>
          <p:nvPr/>
        </p:nvPicPr>
        <p:blipFill>
          <a:blip r:embed="rId2"/>
          <a:srcRect/>
          <a:stretch>
            <a:fillRect/>
          </a:stretch>
        </p:blipFill>
        <p:spPr bwMode="auto">
          <a:xfrm>
            <a:off x="7772400" y="126093"/>
            <a:ext cx="1066800" cy="898506"/>
          </a:xfrm>
          <a:prstGeom prst="rect">
            <a:avLst/>
          </a:prstGeom>
          <a:noFill/>
          <a:ln w="9525">
            <a:noFill/>
            <a:miter lim="800000"/>
            <a:headEnd/>
            <a:tailEnd/>
          </a:ln>
        </p:spPr>
      </p:pic>
      <p:sp>
        <p:nvSpPr>
          <p:cNvPr id="19460" name="Text Box 6"/>
          <p:cNvSpPr txBox="1">
            <a:spLocks noChangeArrowheads="1"/>
          </p:cNvSpPr>
          <p:nvPr/>
        </p:nvSpPr>
        <p:spPr bwMode="auto">
          <a:xfrm>
            <a:off x="7644245" y="1049702"/>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sp>
        <p:nvSpPr>
          <p:cNvPr id="19461"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9539" name="Text Box 448"/>
          <p:cNvSpPr txBox="1">
            <a:spLocks noChangeArrowheads="1"/>
          </p:cNvSpPr>
          <p:nvPr/>
        </p:nvSpPr>
        <p:spPr bwMode="auto">
          <a:xfrm>
            <a:off x="152400" y="467417"/>
            <a:ext cx="2133600" cy="412768"/>
          </a:xfrm>
          <a:prstGeom prst="rect">
            <a:avLst/>
          </a:prstGeom>
          <a:noFill/>
          <a:ln w="9525">
            <a:noFill/>
            <a:miter lim="800000"/>
            <a:headEnd/>
            <a:tailEnd/>
          </a:ln>
        </p:spPr>
        <p:txBody>
          <a:bodyPr>
            <a:spAutoFit/>
          </a:bodyPr>
          <a:lstStyle/>
          <a:p>
            <a:r>
              <a:rPr lang="en-US" altLang="en-US" sz="2000" dirty="0"/>
              <a:t>(US$  millions)</a:t>
            </a:r>
          </a:p>
        </p:txBody>
      </p:sp>
      <p:sp>
        <p:nvSpPr>
          <p:cNvPr id="11" name="Text Box 97"/>
          <p:cNvSpPr txBox="1">
            <a:spLocks noChangeArrowheads="1"/>
          </p:cNvSpPr>
          <p:nvPr/>
        </p:nvSpPr>
        <p:spPr bwMode="auto">
          <a:xfrm>
            <a:off x="201626" y="6175548"/>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a:solidFill>
                  <a:schemeClr val="tx1"/>
                </a:solidFill>
                <a:latin typeface="Calibri" pitchFamily="34" charset="0"/>
                <a:cs typeface="Arial" charset="0"/>
              </a:defRPr>
            </a:lvl1pPr>
            <a:lvl2pPr marL="37931725" indent="-37474525" eaLnBrk="0" hangingPunct="0">
              <a:defRPr sz="1500">
                <a:solidFill>
                  <a:schemeClr val="tx1"/>
                </a:solidFill>
                <a:latin typeface="Calibri" pitchFamily="34" charset="0"/>
                <a:cs typeface="Arial" charset="0"/>
              </a:defRPr>
            </a:lvl2pPr>
            <a:lvl3pPr eaLnBrk="0" hangingPunct="0">
              <a:defRPr sz="1500">
                <a:solidFill>
                  <a:schemeClr val="tx1"/>
                </a:solidFill>
                <a:latin typeface="Calibri" pitchFamily="34" charset="0"/>
                <a:cs typeface="Arial" charset="0"/>
              </a:defRPr>
            </a:lvl3pPr>
            <a:lvl4pPr eaLnBrk="0" hangingPunct="0">
              <a:defRPr sz="1500">
                <a:solidFill>
                  <a:schemeClr val="tx1"/>
                </a:solidFill>
                <a:latin typeface="Calibri" pitchFamily="34" charset="0"/>
                <a:cs typeface="Arial" charset="0"/>
              </a:defRPr>
            </a:lvl4pPr>
            <a:lvl5pPr eaLnBrk="0" hangingPunct="0">
              <a:defRPr sz="1500">
                <a:solidFill>
                  <a:schemeClr val="tx1"/>
                </a:solidFill>
                <a:latin typeface="Calibri" pitchFamily="34" charset="0"/>
                <a:cs typeface="Arial" charset="0"/>
              </a:defRPr>
            </a:lvl5pPr>
            <a:lvl6pPr marL="457200" eaLnBrk="0" fontAlgn="base" hangingPunct="0">
              <a:spcBef>
                <a:spcPct val="0"/>
              </a:spcBef>
              <a:spcAft>
                <a:spcPct val="0"/>
              </a:spcAft>
              <a:defRPr sz="1500">
                <a:solidFill>
                  <a:schemeClr val="tx1"/>
                </a:solidFill>
                <a:latin typeface="Calibri" pitchFamily="34" charset="0"/>
                <a:cs typeface="Arial" charset="0"/>
              </a:defRPr>
            </a:lvl6pPr>
            <a:lvl7pPr marL="914400" eaLnBrk="0" fontAlgn="base" hangingPunct="0">
              <a:spcBef>
                <a:spcPct val="0"/>
              </a:spcBef>
              <a:spcAft>
                <a:spcPct val="0"/>
              </a:spcAft>
              <a:defRPr sz="1500">
                <a:solidFill>
                  <a:schemeClr val="tx1"/>
                </a:solidFill>
                <a:latin typeface="Calibri" pitchFamily="34" charset="0"/>
                <a:cs typeface="Arial" charset="0"/>
              </a:defRPr>
            </a:lvl7pPr>
            <a:lvl8pPr marL="1371600" eaLnBrk="0" fontAlgn="base" hangingPunct="0">
              <a:spcBef>
                <a:spcPct val="0"/>
              </a:spcBef>
              <a:spcAft>
                <a:spcPct val="0"/>
              </a:spcAft>
              <a:defRPr sz="1500">
                <a:solidFill>
                  <a:schemeClr val="tx1"/>
                </a:solidFill>
                <a:latin typeface="Calibri" pitchFamily="34" charset="0"/>
                <a:cs typeface="Arial" charset="0"/>
              </a:defRPr>
            </a:lvl8pPr>
            <a:lvl9pPr marL="1828800" eaLnBrk="0" fontAlgn="base" hangingPunct="0">
              <a:spcBef>
                <a:spcPct val="0"/>
              </a:spcBef>
              <a:spcAft>
                <a:spcPct val="0"/>
              </a:spcAft>
              <a:defRPr sz="1500">
                <a:solidFill>
                  <a:schemeClr val="tx1"/>
                </a:solidFill>
                <a:latin typeface="Calibri" pitchFamily="34" charset="0"/>
                <a:cs typeface="Arial" charset="0"/>
              </a:defRPr>
            </a:lvl9pPr>
          </a:lstStyle>
          <a:p>
            <a:pPr eaLnBrk="1" hangingPunct="1"/>
            <a:r>
              <a:rPr lang="en-US" altLang="ja-JP" sz="1200" dirty="0">
                <a:ea typeface="ＭＳ Ｐゴシック" pitchFamily="34" charset="-128"/>
              </a:rPr>
              <a:t>* Peacekeeping assessments increased in 2019, following a decrease in 2018, due to the timing of decision on scale of assessment rates applicable to 2019. Assessments and unpaid assessments do not include assessments for ‘non-mandated period’.</a:t>
            </a:r>
          </a:p>
          <a:p>
            <a:pPr eaLnBrk="1" hangingPunct="1"/>
            <a:endParaRPr lang="en-US" altLang="ja-JP" sz="1200" dirty="0">
              <a:ea typeface="ＭＳ Ｐゴシック" pitchFamily="34" charset="-128"/>
            </a:endParaRPr>
          </a:p>
        </p:txBody>
      </p:sp>
      <p:sp>
        <p:nvSpPr>
          <p:cNvPr id="12" name="Text Box 16">
            <a:extLst>
              <a:ext uri="{FF2B5EF4-FFF2-40B4-BE49-F238E27FC236}">
                <a16:creationId xmlns:a16="http://schemas.microsoft.com/office/drawing/2014/main" id="{23709034-B728-45B6-8B45-577683A403DD}"/>
              </a:ext>
            </a:extLst>
          </p:cNvPr>
          <p:cNvSpPr txBox="1">
            <a:spLocks noChangeArrowheads="1"/>
          </p:cNvSpPr>
          <p:nvPr/>
        </p:nvSpPr>
        <p:spPr bwMode="auto">
          <a:xfrm>
            <a:off x="42073" y="-38122"/>
            <a:ext cx="3499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22 - Overview</a:t>
            </a:r>
          </a:p>
        </p:txBody>
      </p:sp>
      <p:sp>
        <p:nvSpPr>
          <p:cNvPr id="13" name="Rectangle 48">
            <a:extLst>
              <a:ext uri="{FF2B5EF4-FFF2-40B4-BE49-F238E27FC236}">
                <a16:creationId xmlns:a16="http://schemas.microsoft.com/office/drawing/2014/main" id="{B4122A86-3DC8-4323-B5D3-B101CA9C97FA}"/>
              </a:ext>
            </a:extLst>
          </p:cNvPr>
          <p:cNvSpPr>
            <a:spLocks/>
          </p:cNvSpPr>
          <p:nvPr/>
        </p:nvSpPr>
        <p:spPr bwMode="auto">
          <a:xfrm>
            <a:off x="7669226" y="184095"/>
            <a:ext cx="76200" cy="6764448"/>
          </a:xfrm>
          <a:prstGeom prst="rect">
            <a:avLst/>
          </a:prstGeom>
          <a:solidFill>
            <a:schemeClr val="tx1"/>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aphicFrame>
        <p:nvGraphicFramePr>
          <p:cNvPr id="6" name="Table 5">
            <a:extLst>
              <a:ext uri="{FF2B5EF4-FFF2-40B4-BE49-F238E27FC236}">
                <a16:creationId xmlns:a16="http://schemas.microsoft.com/office/drawing/2014/main" id="{965F19D3-32C0-4DA7-8BE3-730F1A0436C4}"/>
              </a:ext>
            </a:extLst>
          </p:cNvPr>
          <p:cNvGraphicFramePr>
            <a:graphicFrameLocks noGrp="1"/>
          </p:cNvGraphicFramePr>
          <p:nvPr>
            <p:extLst>
              <p:ext uri="{D42A27DB-BD31-4B8C-83A1-F6EECF244321}">
                <p14:modId xmlns:p14="http://schemas.microsoft.com/office/powerpoint/2010/main" val="3681016880"/>
              </p:ext>
            </p:extLst>
          </p:nvPr>
        </p:nvGraphicFramePr>
        <p:xfrm>
          <a:off x="314286" y="2042319"/>
          <a:ext cx="7188202" cy="2466975"/>
        </p:xfrm>
        <a:graphic>
          <a:graphicData uri="http://schemas.openxmlformats.org/drawingml/2006/table">
            <a:tbl>
              <a:tblPr/>
              <a:tblGrid>
                <a:gridCol w="1609984">
                  <a:extLst>
                    <a:ext uri="{9D8B030D-6E8A-4147-A177-3AD203B41FA5}">
                      <a16:colId xmlns:a16="http://schemas.microsoft.com/office/drawing/2014/main" val="107477412"/>
                    </a:ext>
                  </a:extLst>
                </a:gridCol>
                <a:gridCol w="1609984">
                  <a:extLst>
                    <a:ext uri="{9D8B030D-6E8A-4147-A177-3AD203B41FA5}">
                      <a16:colId xmlns:a16="http://schemas.microsoft.com/office/drawing/2014/main" val="3918639725"/>
                    </a:ext>
                  </a:extLst>
                </a:gridCol>
                <a:gridCol w="802291">
                  <a:extLst>
                    <a:ext uri="{9D8B030D-6E8A-4147-A177-3AD203B41FA5}">
                      <a16:colId xmlns:a16="http://schemas.microsoft.com/office/drawing/2014/main" val="4274477724"/>
                    </a:ext>
                  </a:extLst>
                </a:gridCol>
                <a:gridCol w="1149855">
                  <a:extLst>
                    <a:ext uri="{9D8B030D-6E8A-4147-A177-3AD203B41FA5}">
                      <a16:colId xmlns:a16="http://schemas.microsoft.com/office/drawing/2014/main" val="1965947741"/>
                    </a:ext>
                  </a:extLst>
                </a:gridCol>
                <a:gridCol w="76200">
                  <a:extLst>
                    <a:ext uri="{9D8B030D-6E8A-4147-A177-3AD203B41FA5}">
                      <a16:colId xmlns:a16="http://schemas.microsoft.com/office/drawing/2014/main" val="2049055556"/>
                    </a:ext>
                  </a:extLst>
                </a:gridCol>
                <a:gridCol w="990600">
                  <a:extLst>
                    <a:ext uri="{9D8B030D-6E8A-4147-A177-3AD203B41FA5}">
                      <a16:colId xmlns:a16="http://schemas.microsoft.com/office/drawing/2014/main" val="3167919323"/>
                    </a:ext>
                  </a:extLst>
                </a:gridCol>
                <a:gridCol w="949288">
                  <a:extLst>
                    <a:ext uri="{9D8B030D-6E8A-4147-A177-3AD203B41FA5}">
                      <a16:colId xmlns:a16="http://schemas.microsoft.com/office/drawing/2014/main" val="667783093"/>
                    </a:ext>
                  </a:extLst>
                </a:gridCol>
              </a:tblGrid>
              <a:tr h="352425">
                <a:tc>
                  <a:txBody>
                    <a:bodyPr/>
                    <a:lstStyle/>
                    <a:p>
                      <a:pPr algn="r" rtl="0"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31-Dec-17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31-Dec-18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1" i="0" u="none" strike="noStrike" dirty="0">
                          <a:solidFill>
                            <a:srgbClr val="000000"/>
                          </a:solidFill>
                          <a:effectLst/>
                          <a:latin typeface="Calibri" panose="020F0502020204030204" pitchFamily="34" charset="0"/>
                        </a:rPr>
                        <a:t>30-Sep-18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dirty="0">
                          <a:solidFill>
                            <a:srgbClr val="000000"/>
                          </a:solidFill>
                          <a:effectLst/>
                          <a:latin typeface="Calibri" panose="020F0502020204030204" pitchFamily="34" charset="0"/>
                        </a:rPr>
                        <a:t>04-Oct-19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089695"/>
                  </a:ext>
                </a:extLst>
              </a:tr>
              <a:tr h="352425">
                <a:tc rowSpan="2">
                  <a:txBody>
                    <a:bodyPr/>
                    <a:lstStyle/>
                    <a:p>
                      <a:pPr algn="ctr" rtl="0" fontAlgn="ctr"/>
                      <a:r>
                        <a:rPr lang="en-US" sz="1400" b="1" i="0" u="none" strike="noStrike">
                          <a:solidFill>
                            <a:srgbClr val="000000"/>
                          </a:solidFill>
                          <a:effectLst/>
                          <a:latin typeface="Calibri" panose="020F0502020204030204" pitchFamily="34" charset="0"/>
                        </a:rPr>
                        <a:t>Regular Budget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1" i="0" u="none" strike="noStrike">
                          <a:solidFill>
                            <a:srgbClr val="FF0000"/>
                          </a:solidFill>
                          <a:effectLst/>
                          <a:latin typeface="Calibri" panose="020F0502020204030204" pitchFamily="34" charset="0"/>
                        </a:rPr>
                        <a:t>Assessment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2,578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2,487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0" i="0" u="none" strike="noStrike">
                          <a:solidFill>
                            <a:srgbClr val="000000"/>
                          </a:solidFill>
                          <a:effectLst/>
                          <a:latin typeface="Calibri" panose="020F0502020204030204" pitchFamily="34" charset="0"/>
                        </a:rPr>
                        <a:t>2,487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2,849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2740270"/>
                  </a:ext>
                </a:extLst>
              </a:tr>
              <a:tr h="352425">
                <a:tc vMerge="1">
                  <a:txBody>
                    <a:bodyPr/>
                    <a:lstStyle/>
                    <a:p>
                      <a:endParaRPr lang="en-US"/>
                    </a:p>
                  </a:txBody>
                  <a:tcPr/>
                </a:tc>
                <a:tc>
                  <a:txBody>
                    <a:bodyPr/>
                    <a:lstStyle/>
                    <a:p>
                      <a:pPr algn="l" rtl="0" fontAlgn="b"/>
                      <a:r>
                        <a:rPr lang="en-US" sz="1400" b="1" i="0" u="none" strike="noStrike">
                          <a:solidFill>
                            <a:srgbClr val="4472C4"/>
                          </a:solidFill>
                          <a:effectLst/>
                          <a:latin typeface="Calibri" panose="020F0502020204030204" pitchFamily="34" charset="0"/>
                        </a:rPr>
                        <a:t>Unpaid assessments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531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529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0" i="0" u="none" strike="noStrike">
                          <a:solidFill>
                            <a:srgbClr val="000000"/>
                          </a:solidFill>
                          <a:effectLst/>
                          <a:latin typeface="Calibri" panose="020F0502020204030204" pitchFamily="34" charset="0"/>
                        </a:rPr>
                        <a:t>1,088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1,387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39035"/>
                  </a:ext>
                </a:extLst>
              </a:tr>
              <a:tr h="352425">
                <a:tc rowSpan="2">
                  <a:txBody>
                    <a:bodyPr/>
                    <a:lstStyle/>
                    <a:p>
                      <a:pPr algn="ctr" rtl="0" fontAlgn="ctr"/>
                      <a:r>
                        <a:rPr lang="en-US" sz="1400" b="1" i="0" u="none" strike="noStrike" dirty="0">
                          <a:solidFill>
                            <a:srgbClr val="000000"/>
                          </a:solidFill>
                          <a:effectLst/>
                          <a:latin typeface="Calibri" panose="020F0502020204030204" pitchFamily="34" charset="0"/>
                        </a:rPr>
                        <a:t>Peacekeeping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1" i="0" u="none" strike="noStrike" dirty="0">
                          <a:solidFill>
                            <a:srgbClr val="FF0000"/>
                          </a:solidFill>
                          <a:effectLst/>
                          <a:latin typeface="Calibri" panose="020F0502020204030204" pitchFamily="34" charset="0"/>
                        </a:rPr>
                        <a:t>Assessment*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6,866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4,982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0" i="0" u="none" strike="noStrike">
                          <a:solidFill>
                            <a:srgbClr val="000000"/>
                          </a:solidFill>
                          <a:effectLst/>
                          <a:latin typeface="Calibri" panose="020F0502020204030204" pitchFamily="34" charset="0"/>
                        </a:rPr>
                        <a:t>4,856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7,969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7167629"/>
                  </a:ext>
                </a:extLst>
              </a:tr>
              <a:tr h="352425">
                <a:tc vMerge="1">
                  <a:txBody>
                    <a:bodyPr/>
                    <a:lstStyle/>
                    <a:p>
                      <a:endParaRPr lang="en-US"/>
                    </a:p>
                  </a:txBody>
                  <a:tcPr/>
                </a:tc>
                <a:tc>
                  <a:txBody>
                    <a:bodyPr/>
                    <a:lstStyle/>
                    <a:p>
                      <a:pPr algn="l" rtl="0" fontAlgn="b"/>
                      <a:r>
                        <a:rPr lang="en-US" sz="1400" b="1" i="0" u="none" strike="noStrike">
                          <a:solidFill>
                            <a:srgbClr val="4472C4"/>
                          </a:solidFill>
                          <a:effectLst/>
                          <a:latin typeface="Calibri" panose="020F0502020204030204" pitchFamily="34" charset="0"/>
                        </a:rPr>
                        <a:t>Unpaid assessments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1,930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1,472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0" i="0" u="none" strike="noStrike">
                          <a:solidFill>
                            <a:srgbClr val="000000"/>
                          </a:solidFill>
                          <a:effectLst/>
                          <a:latin typeface="Calibri" panose="020F0502020204030204" pitchFamily="34" charset="0"/>
                        </a:rPr>
                        <a:t>2,523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3,707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463142"/>
                  </a:ext>
                </a:extLst>
              </a:tr>
              <a:tr h="352425">
                <a:tc rowSpan="2">
                  <a:txBody>
                    <a:bodyPr/>
                    <a:lstStyle/>
                    <a:p>
                      <a:pPr algn="ctr" rtl="0" fontAlgn="ctr"/>
                      <a:r>
                        <a:rPr lang="en-US" sz="1400" b="1" i="0" u="none" strike="noStrike" dirty="0">
                          <a:solidFill>
                            <a:srgbClr val="000000"/>
                          </a:solidFill>
                          <a:effectLst/>
                          <a:latin typeface="Calibri" panose="020F0502020204030204" pitchFamily="34" charset="0"/>
                        </a:rPr>
                        <a:t>Tribunals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1" i="0" u="none" strike="noStrike">
                          <a:solidFill>
                            <a:srgbClr val="FF0000"/>
                          </a:solidFill>
                          <a:effectLst/>
                          <a:latin typeface="Calibri" panose="020F0502020204030204" pitchFamily="34" charset="0"/>
                        </a:rPr>
                        <a:t>Assessment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109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0" i="0" u="none" strike="noStrike">
                          <a:solidFill>
                            <a:srgbClr val="000000"/>
                          </a:solidFill>
                          <a:effectLst/>
                          <a:latin typeface="Calibri" panose="020F0502020204030204" pitchFamily="34" charset="0"/>
                        </a:rPr>
                        <a:t>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81200616"/>
                  </a:ext>
                </a:extLst>
              </a:tr>
              <a:tr h="352425">
                <a:tc vMerge="1">
                  <a:txBody>
                    <a:bodyPr/>
                    <a:lstStyle/>
                    <a:p>
                      <a:endParaRPr lang="en-US"/>
                    </a:p>
                  </a:txBody>
                  <a:tcPr/>
                </a:tc>
                <a:tc>
                  <a:txBody>
                    <a:bodyPr/>
                    <a:lstStyle/>
                    <a:p>
                      <a:pPr algn="l" rtl="0" fontAlgn="b"/>
                      <a:r>
                        <a:rPr lang="en-US" sz="1400" b="1" i="0" u="none" strike="noStrike">
                          <a:solidFill>
                            <a:srgbClr val="4472C4"/>
                          </a:solidFill>
                          <a:effectLst/>
                          <a:latin typeface="Calibri" panose="020F0502020204030204" pitchFamily="34" charset="0"/>
                        </a:rPr>
                        <a:t>Unpaid assessments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7E6E6"/>
                    </a:solidFill>
                  </a:tcPr>
                </a:tc>
                <a:tc>
                  <a:txBody>
                    <a:bodyPr/>
                    <a:lstStyle/>
                    <a:p>
                      <a:pPr algn="r" rtl="0" fontAlgn="b"/>
                      <a:r>
                        <a:rPr lang="en-US" sz="1400" b="0" i="0" u="none" strike="noStrike">
                          <a:solidFill>
                            <a:srgbClr val="000000"/>
                          </a:solidFill>
                          <a:effectLst/>
                          <a:latin typeface="Calibri" panose="020F0502020204030204" pitchFamily="34" charset="0"/>
                        </a:rPr>
                        <a:t>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76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0990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noFill/>
        </p:spPr>
        <p:txBody>
          <a:bodyPr/>
          <a:lstStyle/>
          <a:p>
            <a:r>
              <a:rPr lang="en-GB" altLang="en-US" dirty="0">
                <a:latin typeface="Calibri" pitchFamily="34" charset="0"/>
              </a:rPr>
              <a:t>23</a:t>
            </a:r>
          </a:p>
        </p:txBody>
      </p:sp>
      <p:pic>
        <p:nvPicPr>
          <p:cNvPr id="19458" name="Picture 450"/>
          <p:cNvPicPr>
            <a:picLocks noChangeAspect="1" noChangeArrowheads="1"/>
          </p:cNvPicPr>
          <p:nvPr/>
        </p:nvPicPr>
        <p:blipFill>
          <a:blip r:embed="rId2"/>
          <a:srcRect/>
          <a:stretch>
            <a:fillRect/>
          </a:stretch>
        </p:blipFill>
        <p:spPr bwMode="auto">
          <a:xfrm>
            <a:off x="7772400" y="126093"/>
            <a:ext cx="1066800" cy="898506"/>
          </a:xfrm>
          <a:prstGeom prst="rect">
            <a:avLst/>
          </a:prstGeom>
          <a:noFill/>
          <a:ln w="9525">
            <a:noFill/>
            <a:miter lim="800000"/>
            <a:headEnd/>
            <a:tailEnd/>
          </a:ln>
        </p:spPr>
      </p:pic>
      <p:sp>
        <p:nvSpPr>
          <p:cNvPr id="19460" name="Text Box 6"/>
          <p:cNvSpPr txBox="1">
            <a:spLocks noChangeArrowheads="1"/>
          </p:cNvSpPr>
          <p:nvPr/>
        </p:nvSpPr>
        <p:spPr bwMode="auto">
          <a:xfrm>
            <a:off x="7644245" y="1049702"/>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sp>
        <p:nvSpPr>
          <p:cNvPr id="19461"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9539" name="Text Box 448"/>
          <p:cNvSpPr txBox="1">
            <a:spLocks noChangeArrowheads="1"/>
          </p:cNvSpPr>
          <p:nvPr/>
        </p:nvSpPr>
        <p:spPr bwMode="auto">
          <a:xfrm>
            <a:off x="152400" y="467417"/>
            <a:ext cx="2133600" cy="412768"/>
          </a:xfrm>
          <a:prstGeom prst="rect">
            <a:avLst/>
          </a:prstGeom>
          <a:noFill/>
          <a:ln w="9525">
            <a:noFill/>
            <a:miter lim="800000"/>
            <a:headEnd/>
            <a:tailEnd/>
          </a:ln>
        </p:spPr>
        <p:txBody>
          <a:bodyPr>
            <a:spAutoFit/>
          </a:bodyPr>
          <a:lstStyle/>
          <a:p>
            <a:r>
              <a:rPr lang="en-US" altLang="en-US" sz="2000" dirty="0"/>
              <a:t>(US$  millions)</a:t>
            </a:r>
          </a:p>
        </p:txBody>
      </p:sp>
      <p:sp>
        <p:nvSpPr>
          <p:cNvPr id="11" name="Text Box 97"/>
          <p:cNvSpPr txBox="1">
            <a:spLocks noChangeArrowheads="1"/>
          </p:cNvSpPr>
          <p:nvPr/>
        </p:nvSpPr>
        <p:spPr bwMode="auto">
          <a:xfrm>
            <a:off x="201626" y="6175548"/>
            <a:ext cx="754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
                <a:solidFill>
                  <a:schemeClr val="tx1"/>
                </a:solidFill>
                <a:latin typeface="Calibri" pitchFamily="34" charset="0"/>
                <a:cs typeface="Arial" charset="0"/>
              </a:defRPr>
            </a:lvl1pPr>
            <a:lvl2pPr marL="37931725" indent="-37474525" eaLnBrk="0" hangingPunct="0">
              <a:defRPr sz="1500">
                <a:solidFill>
                  <a:schemeClr val="tx1"/>
                </a:solidFill>
                <a:latin typeface="Calibri" pitchFamily="34" charset="0"/>
                <a:cs typeface="Arial" charset="0"/>
              </a:defRPr>
            </a:lvl2pPr>
            <a:lvl3pPr eaLnBrk="0" hangingPunct="0">
              <a:defRPr sz="1500">
                <a:solidFill>
                  <a:schemeClr val="tx1"/>
                </a:solidFill>
                <a:latin typeface="Calibri" pitchFamily="34" charset="0"/>
                <a:cs typeface="Arial" charset="0"/>
              </a:defRPr>
            </a:lvl3pPr>
            <a:lvl4pPr eaLnBrk="0" hangingPunct="0">
              <a:defRPr sz="1500">
                <a:solidFill>
                  <a:schemeClr val="tx1"/>
                </a:solidFill>
                <a:latin typeface="Calibri" pitchFamily="34" charset="0"/>
                <a:cs typeface="Arial" charset="0"/>
              </a:defRPr>
            </a:lvl4pPr>
            <a:lvl5pPr eaLnBrk="0" hangingPunct="0">
              <a:defRPr sz="1500">
                <a:solidFill>
                  <a:schemeClr val="tx1"/>
                </a:solidFill>
                <a:latin typeface="Calibri" pitchFamily="34" charset="0"/>
                <a:cs typeface="Arial" charset="0"/>
              </a:defRPr>
            </a:lvl5pPr>
            <a:lvl6pPr marL="457200" eaLnBrk="0" fontAlgn="base" hangingPunct="0">
              <a:spcBef>
                <a:spcPct val="0"/>
              </a:spcBef>
              <a:spcAft>
                <a:spcPct val="0"/>
              </a:spcAft>
              <a:defRPr sz="1500">
                <a:solidFill>
                  <a:schemeClr val="tx1"/>
                </a:solidFill>
                <a:latin typeface="Calibri" pitchFamily="34" charset="0"/>
                <a:cs typeface="Arial" charset="0"/>
              </a:defRPr>
            </a:lvl6pPr>
            <a:lvl7pPr marL="914400" eaLnBrk="0" fontAlgn="base" hangingPunct="0">
              <a:spcBef>
                <a:spcPct val="0"/>
              </a:spcBef>
              <a:spcAft>
                <a:spcPct val="0"/>
              </a:spcAft>
              <a:defRPr sz="1500">
                <a:solidFill>
                  <a:schemeClr val="tx1"/>
                </a:solidFill>
                <a:latin typeface="Calibri" pitchFamily="34" charset="0"/>
                <a:cs typeface="Arial" charset="0"/>
              </a:defRPr>
            </a:lvl7pPr>
            <a:lvl8pPr marL="1371600" eaLnBrk="0" fontAlgn="base" hangingPunct="0">
              <a:spcBef>
                <a:spcPct val="0"/>
              </a:spcBef>
              <a:spcAft>
                <a:spcPct val="0"/>
              </a:spcAft>
              <a:defRPr sz="1500">
                <a:solidFill>
                  <a:schemeClr val="tx1"/>
                </a:solidFill>
                <a:latin typeface="Calibri" pitchFamily="34" charset="0"/>
                <a:cs typeface="Arial" charset="0"/>
              </a:defRPr>
            </a:lvl8pPr>
            <a:lvl9pPr marL="1828800" eaLnBrk="0" fontAlgn="base" hangingPunct="0">
              <a:spcBef>
                <a:spcPct val="0"/>
              </a:spcBef>
              <a:spcAft>
                <a:spcPct val="0"/>
              </a:spcAft>
              <a:defRPr sz="1500">
                <a:solidFill>
                  <a:schemeClr val="tx1"/>
                </a:solidFill>
                <a:latin typeface="Calibri" pitchFamily="34" charset="0"/>
                <a:cs typeface="Arial" charset="0"/>
              </a:defRPr>
            </a:lvl9pPr>
          </a:lstStyle>
          <a:p>
            <a:pPr eaLnBrk="1" hangingPunct="1"/>
            <a:endParaRPr lang="en-US" altLang="ja-JP" sz="1200" dirty="0">
              <a:ea typeface="ＭＳ Ｐゴシック" pitchFamily="34" charset="-128"/>
            </a:endParaRPr>
          </a:p>
        </p:txBody>
      </p:sp>
      <p:sp>
        <p:nvSpPr>
          <p:cNvPr id="12" name="Text Box 16">
            <a:extLst>
              <a:ext uri="{FF2B5EF4-FFF2-40B4-BE49-F238E27FC236}">
                <a16:creationId xmlns:a16="http://schemas.microsoft.com/office/drawing/2014/main" id="{23709034-B728-45B6-8B45-577683A403DD}"/>
              </a:ext>
            </a:extLst>
          </p:cNvPr>
          <p:cNvSpPr txBox="1">
            <a:spLocks noChangeArrowheads="1"/>
          </p:cNvSpPr>
          <p:nvPr/>
        </p:nvSpPr>
        <p:spPr bwMode="auto">
          <a:xfrm>
            <a:off x="42073" y="-38122"/>
            <a:ext cx="3499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23 - Overview</a:t>
            </a:r>
          </a:p>
        </p:txBody>
      </p:sp>
      <p:sp>
        <p:nvSpPr>
          <p:cNvPr id="13" name="Rectangle 48">
            <a:extLst>
              <a:ext uri="{FF2B5EF4-FFF2-40B4-BE49-F238E27FC236}">
                <a16:creationId xmlns:a16="http://schemas.microsoft.com/office/drawing/2014/main" id="{B4122A86-3DC8-4323-B5D3-B101CA9C97FA}"/>
              </a:ext>
            </a:extLst>
          </p:cNvPr>
          <p:cNvSpPr>
            <a:spLocks/>
          </p:cNvSpPr>
          <p:nvPr/>
        </p:nvSpPr>
        <p:spPr bwMode="auto">
          <a:xfrm>
            <a:off x="7669226" y="184095"/>
            <a:ext cx="76200" cy="6764448"/>
          </a:xfrm>
          <a:prstGeom prst="rect">
            <a:avLst/>
          </a:prstGeom>
          <a:solidFill>
            <a:schemeClr val="tx1"/>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aphicFrame>
        <p:nvGraphicFramePr>
          <p:cNvPr id="2" name="Table 1">
            <a:extLst>
              <a:ext uri="{FF2B5EF4-FFF2-40B4-BE49-F238E27FC236}">
                <a16:creationId xmlns:a16="http://schemas.microsoft.com/office/drawing/2014/main" id="{E1D7D248-25D1-4C4D-921A-17F9CC919108}"/>
              </a:ext>
            </a:extLst>
          </p:cNvPr>
          <p:cNvGraphicFramePr>
            <a:graphicFrameLocks noGrp="1"/>
          </p:cNvGraphicFramePr>
          <p:nvPr>
            <p:extLst>
              <p:ext uri="{D42A27DB-BD31-4B8C-83A1-F6EECF244321}">
                <p14:modId xmlns:p14="http://schemas.microsoft.com/office/powerpoint/2010/main" val="134028275"/>
              </p:ext>
            </p:extLst>
          </p:nvPr>
        </p:nvGraphicFramePr>
        <p:xfrm>
          <a:off x="609600" y="1913578"/>
          <a:ext cx="6477000" cy="2990052"/>
        </p:xfrm>
        <a:graphic>
          <a:graphicData uri="http://schemas.openxmlformats.org/drawingml/2006/table">
            <a:tbl>
              <a:tblPr/>
              <a:tblGrid>
                <a:gridCol w="1530389">
                  <a:extLst>
                    <a:ext uri="{9D8B030D-6E8A-4147-A177-3AD203B41FA5}">
                      <a16:colId xmlns:a16="http://schemas.microsoft.com/office/drawing/2014/main" val="1211300823"/>
                    </a:ext>
                  </a:extLst>
                </a:gridCol>
                <a:gridCol w="1372413">
                  <a:extLst>
                    <a:ext uri="{9D8B030D-6E8A-4147-A177-3AD203B41FA5}">
                      <a16:colId xmlns:a16="http://schemas.microsoft.com/office/drawing/2014/main" val="1992029175"/>
                    </a:ext>
                  </a:extLst>
                </a:gridCol>
                <a:gridCol w="898486">
                  <a:extLst>
                    <a:ext uri="{9D8B030D-6E8A-4147-A177-3AD203B41FA5}">
                      <a16:colId xmlns:a16="http://schemas.microsoft.com/office/drawing/2014/main" val="2914579203"/>
                    </a:ext>
                  </a:extLst>
                </a:gridCol>
                <a:gridCol w="898486">
                  <a:extLst>
                    <a:ext uri="{9D8B030D-6E8A-4147-A177-3AD203B41FA5}">
                      <a16:colId xmlns:a16="http://schemas.microsoft.com/office/drawing/2014/main" val="3244689694"/>
                    </a:ext>
                  </a:extLst>
                </a:gridCol>
                <a:gridCol w="895195">
                  <a:extLst>
                    <a:ext uri="{9D8B030D-6E8A-4147-A177-3AD203B41FA5}">
                      <a16:colId xmlns:a16="http://schemas.microsoft.com/office/drawing/2014/main" val="1998775125"/>
                    </a:ext>
                  </a:extLst>
                </a:gridCol>
                <a:gridCol w="882031">
                  <a:extLst>
                    <a:ext uri="{9D8B030D-6E8A-4147-A177-3AD203B41FA5}">
                      <a16:colId xmlns:a16="http://schemas.microsoft.com/office/drawing/2014/main" val="160616645"/>
                    </a:ext>
                  </a:extLst>
                </a:gridCol>
              </a:tblGrid>
              <a:tr h="230004">
                <a:tc>
                  <a:txBody>
                    <a:bodyPr/>
                    <a:lstStyle/>
                    <a:p>
                      <a:pPr algn="r" rtl="0"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31-Dec-18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30-Apr-19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09-Oct-19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747337"/>
                  </a:ext>
                </a:extLst>
              </a:tr>
              <a:tr h="230004">
                <a:tc rowSpan="3">
                  <a:txBody>
                    <a:bodyPr/>
                    <a:lstStyle/>
                    <a:p>
                      <a:pPr algn="l" rtl="0" fontAlgn="ctr"/>
                      <a:r>
                        <a:rPr lang="en-US" sz="1400" b="1" i="0" u="none" strike="noStrike" dirty="0">
                          <a:solidFill>
                            <a:srgbClr val="000000"/>
                          </a:solidFill>
                          <a:effectLst/>
                          <a:latin typeface="Calibri" panose="020F0502020204030204" pitchFamily="34" charset="0"/>
                        </a:rPr>
                        <a:t>Cash on Hand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1" i="0" u="none" strike="noStrike">
                          <a:solidFill>
                            <a:srgbClr val="FF0000"/>
                          </a:solidFill>
                          <a:effectLst/>
                          <a:latin typeface="Calibri" panose="020F0502020204030204" pitchFamily="34" charset="0"/>
                        </a:rPr>
                        <a:t>Regular budget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dirty="0">
                          <a:solidFill>
                            <a:srgbClr val="FF0000"/>
                          </a:solidFill>
                          <a:effectLst/>
                          <a:latin typeface="Calibri" panose="020F0502020204030204" pitchFamily="34" charset="0"/>
                        </a:rPr>
                        <a:t>(323)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a:solidFill>
                            <a:srgbClr val="000000"/>
                          </a:solidFill>
                          <a:effectLst/>
                          <a:latin typeface="Calibri" panose="020F0502020204030204" pitchFamily="34" charset="0"/>
                        </a:rPr>
                        <a:t>484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400" b="0" i="0" u="none" strike="noStrike" dirty="0">
                          <a:solidFill>
                            <a:srgbClr val="FF0000"/>
                          </a:solidFill>
                          <a:effectLst/>
                          <a:latin typeface="Calibri" panose="020F0502020204030204" pitchFamily="34" charset="0"/>
                        </a:rPr>
                        <a:t>(386)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4520153"/>
                  </a:ext>
                </a:extLst>
              </a:tr>
              <a:tr h="230004">
                <a:tc vMerge="1">
                  <a:txBody>
                    <a:bodyPr/>
                    <a:lstStyle/>
                    <a:p>
                      <a:endParaRPr lang="en-US"/>
                    </a:p>
                  </a:txBody>
                  <a:tcPr/>
                </a:tc>
                <a:tc>
                  <a:txBody>
                    <a:bodyPr/>
                    <a:lstStyle/>
                    <a:p>
                      <a:pPr algn="l" rtl="0" fontAlgn="b"/>
                      <a:r>
                        <a:rPr lang="en-US" sz="1400" b="1" i="0" u="none" strike="noStrike">
                          <a:solidFill>
                            <a:srgbClr val="4472C4"/>
                          </a:solidFill>
                          <a:effectLst/>
                          <a:latin typeface="Calibri" panose="020F0502020204030204" pitchFamily="34" charset="0"/>
                        </a:rPr>
                        <a:t>Peacekeeping</a:t>
                      </a:r>
                    </a:p>
                  </a:txBody>
                  <a:tcPr marL="9525" marR="9525" marT="9525" marB="0" anchor="b">
                    <a:lnL>
                      <a:noFill/>
                    </a:lnL>
                    <a:lnR>
                      <a:noFill/>
                    </a:lnR>
                    <a:lnT>
                      <a:noFill/>
                    </a:lnT>
                    <a:lnB>
                      <a:noFill/>
                    </a:lnB>
                  </a:tcPr>
                </a:tc>
                <a:tc>
                  <a:txBody>
                    <a:bodyPr/>
                    <a:lstStyle/>
                    <a:p>
                      <a:pPr algn="r" rtl="0"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rtl="0" fontAlgn="b"/>
                      <a:r>
                        <a:rPr lang="en-US" sz="1400" b="0" i="0" u="none" strike="noStrike">
                          <a:solidFill>
                            <a:srgbClr val="000000"/>
                          </a:solidFill>
                          <a:effectLst/>
                          <a:latin typeface="Calibri" panose="020F0502020204030204" pitchFamily="34" charset="0"/>
                        </a:rPr>
                        <a:t>1,305</a:t>
                      </a:r>
                    </a:p>
                  </a:txBody>
                  <a:tcPr marL="9525" marR="9525" marT="9525" marB="0" anchor="b">
                    <a:lnL>
                      <a:noFill/>
                    </a:lnL>
                    <a:lnR>
                      <a:noFill/>
                    </a:lnR>
                    <a:lnT>
                      <a:noFill/>
                    </a:lnT>
                    <a:lnB>
                      <a:noFill/>
                    </a:lnB>
                  </a:tcPr>
                </a:tc>
                <a:tc>
                  <a:txBody>
                    <a:bodyPr/>
                    <a:lstStyle/>
                    <a:p>
                      <a:pPr algn="r" rtl="0" fontAlgn="b"/>
                      <a:r>
                        <a:rPr lang="en-US" sz="1400" b="0" i="0" u="none" strike="noStrike">
                          <a:solidFill>
                            <a:srgbClr val="000000"/>
                          </a:solidFill>
                          <a:effectLst/>
                          <a:latin typeface="Calibri" panose="020F0502020204030204" pitchFamily="34" charset="0"/>
                        </a:rPr>
                        <a:t>1,978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2,061</a:t>
                      </a:r>
                    </a:p>
                  </a:txBody>
                  <a:tcPr marL="9525" marR="9525" marT="9525" marB="0" anchor="b">
                    <a:lnL>
                      <a:noFill/>
                    </a:lnL>
                    <a:lnR>
                      <a:noFill/>
                    </a:lnR>
                    <a:lnT>
                      <a:noFill/>
                    </a:lnT>
                    <a:lnB>
                      <a:noFill/>
                    </a:lnB>
                  </a:tcPr>
                </a:tc>
                <a:extLst>
                  <a:ext uri="{0D108BD9-81ED-4DB2-BD59-A6C34878D82A}">
                    <a16:rowId xmlns:a16="http://schemas.microsoft.com/office/drawing/2014/main" val="2268230011"/>
                  </a:ext>
                </a:extLst>
              </a:tr>
              <a:tr h="230004">
                <a:tc vMerge="1">
                  <a:txBody>
                    <a:bodyPr/>
                    <a:lstStyle/>
                    <a:p>
                      <a:endParaRPr lang="en-US"/>
                    </a:p>
                  </a:txBody>
                  <a:tcPr/>
                </a:tc>
                <a:tc>
                  <a:txBody>
                    <a:bodyPr/>
                    <a:lstStyle/>
                    <a:p>
                      <a:pPr algn="l" rtl="0" fontAlgn="b"/>
                      <a:r>
                        <a:rPr lang="en-US" sz="1400" b="1" i="0" u="none" strike="noStrike">
                          <a:solidFill>
                            <a:srgbClr val="375623"/>
                          </a:solidFill>
                          <a:effectLst/>
                          <a:latin typeface="Calibri" panose="020F0502020204030204" pitchFamily="34" charset="0"/>
                        </a:rPr>
                        <a:t>Tribunals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156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183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151744"/>
                  </a:ext>
                </a:extLst>
              </a:tr>
              <a:tr h="18400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44026013"/>
                  </a:ext>
                </a:extLst>
              </a:tr>
              <a:tr h="18400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58702640"/>
                  </a:ext>
                </a:extLst>
              </a:tr>
              <a:tr h="18400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486398"/>
                  </a:ext>
                </a:extLst>
              </a:tr>
              <a:tr h="230004">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30-Sep-18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30-Jun-19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effectLst/>
                          <a:latin typeface="Calibri" panose="020F0502020204030204" pitchFamily="34" charset="0"/>
                        </a:rPr>
                        <a:t>09-Oct-19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727439"/>
                  </a:ext>
                </a:extLst>
              </a:tr>
              <a:tr h="920017">
                <a:tc>
                  <a:txBody>
                    <a:bodyPr/>
                    <a:lstStyle/>
                    <a:p>
                      <a:pPr algn="l" rtl="0" fontAlgn="b"/>
                      <a:r>
                        <a:rPr lang="en-US" sz="1400" b="1" i="0" u="none" strike="noStrike" dirty="0">
                          <a:solidFill>
                            <a:srgbClr val="000000"/>
                          </a:solidFill>
                          <a:effectLst/>
                          <a:latin typeface="Calibri" panose="020F0502020204030204" pitchFamily="34" charset="0"/>
                        </a:rPr>
                        <a:t>Outstanding Payments to Member States*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4472C4"/>
                          </a:solidFill>
                          <a:effectLst/>
                          <a:latin typeface="Calibri" panose="020F0502020204030204" pitchFamily="34" charset="0"/>
                        </a:rPr>
                        <a:t>Peacekeeping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Calibri" panose="020F0502020204030204" pitchFamily="34" charset="0"/>
                        </a:rPr>
                        <a:t>135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Calibri" panose="020F0502020204030204" pitchFamily="34" charset="0"/>
                        </a:rPr>
                        <a:t>432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70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072779"/>
                  </a:ext>
                </a:extLst>
              </a:tr>
              <a:tr h="18400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0396288"/>
                  </a:ext>
                </a:extLst>
              </a:tr>
              <a:tr h="184003">
                <a:tc gridSpan="5">
                  <a:txBody>
                    <a:bodyPr/>
                    <a:lstStyle/>
                    <a:p>
                      <a:pPr algn="l" fontAlgn="b"/>
                      <a:r>
                        <a:rPr lang="en-US" sz="1100" b="0" i="0" u="none" strike="noStrike" dirty="0">
                          <a:solidFill>
                            <a:srgbClr val="000000"/>
                          </a:solidFill>
                          <a:effectLst/>
                          <a:latin typeface="Calibri" panose="020F0502020204030204" pitchFamily="34" charset="0"/>
                        </a:rPr>
                        <a:t>*</a:t>
                      </a:r>
                      <a:r>
                        <a:rPr lang="en-US" sz="1100" b="0" i="0" u="none" strike="noStrike">
                          <a:solidFill>
                            <a:srgbClr val="000000"/>
                          </a:solidFill>
                          <a:effectLst/>
                          <a:latin typeface="Calibri" panose="020F0502020204030204" pitchFamily="34" charset="0"/>
                        </a:rPr>
                        <a:t>Outstanding TCC/PCC </a:t>
                      </a:r>
                      <a:r>
                        <a:rPr lang="en-US" sz="1100" b="0" i="0" u="none" strike="noStrike" dirty="0">
                          <a:solidFill>
                            <a:srgbClr val="000000"/>
                          </a:solidFill>
                          <a:effectLst/>
                          <a:latin typeface="Calibri" panose="020F0502020204030204" pitchFamily="34" charset="0"/>
                        </a:rPr>
                        <a:t>and COE payments for active peacekeeping operations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6518389"/>
                  </a:ext>
                </a:extLst>
              </a:tr>
            </a:tbl>
          </a:graphicData>
        </a:graphic>
      </p:graphicFrame>
    </p:spTree>
    <p:extLst>
      <p:ext uri="{BB962C8B-B14F-4D97-AF65-F5344CB8AC3E}">
        <p14:creationId xmlns:p14="http://schemas.microsoft.com/office/powerpoint/2010/main" val="280108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txBox="1">
            <a:spLocks noGrp="1" noChangeArrowheads="1"/>
          </p:cNvSpPr>
          <p:nvPr/>
        </p:nvSpPr>
        <p:spPr bwMode="auto">
          <a:xfrm>
            <a:off x="6399495" y="6478813"/>
            <a:ext cx="2133600" cy="495322"/>
          </a:xfrm>
          <a:prstGeom prst="rect">
            <a:avLst/>
          </a:prstGeom>
          <a:noFill/>
          <a:ln w="9525">
            <a:noFill/>
            <a:miter lim="800000"/>
            <a:headEnd/>
            <a:tailEnd/>
          </a:ln>
        </p:spPr>
        <p:txBody>
          <a:bodyPr/>
          <a:lstStyle/>
          <a:p>
            <a:pPr algn="r"/>
            <a:r>
              <a:rPr lang="en-GB" altLang="en-US" sz="1400" dirty="0"/>
              <a:t>24</a:t>
            </a:r>
          </a:p>
        </p:txBody>
      </p:sp>
      <p:sp>
        <p:nvSpPr>
          <p:cNvPr id="55298" name="Text Box 7"/>
          <p:cNvSpPr txBox="1">
            <a:spLocks noChangeArrowheads="1"/>
          </p:cNvSpPr>
          <p:nvPr/>
        </p:nvSpPr>
        <p:spPr bwMode="auto">
          <a:xfrm>
            <a:off x="550618" y="5923895"/>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55299" name="Text Box 46"/>
          <p:cNvSpPr txBox="1">
            <a:spLocks noChangeArrowheads="1"/>
          </p:cNvSpPr>
          <p:nvPr/>
        </p:nvSpPr>
        <p:spPr bwMode="auto">
          <a:xfrm>
            <a:off x="467564" y="6521768"/>
            <a:ext cx="4834209" cy="338554"/>
          </a:xfrm>
          <a:prstGeom prst="rect">
            <a:avLst/>
          </a:prstGeom>
          <a:noFill/>
          <a:ln w="9525">
            <a:noFill/>
            <a:miter lim="800000"/>
            <a:headEnd/>
            <a:tailEnd/>
          </a:ln>
        </p:spPr>
        <p:txBody>
          <a:bodyPr wrap="none">
            <a:spAutoFit/>
          </a:bodyPr>
          <a:lstStyle/>
          <a:p>
            <a:r>
              <a:rPr lang="en-US" altLang="en-US" sz="1600" dirty="0"/>
              <a:t>*Compared to 43 Member States as at 16 October 2018</a:t>
            </a:r>
          </a:p>
        </p:txBody>
      </p:sp>
      <p:sp>
        <p:nvSpPr>
          <p:cNvPr id="55300" name="Line 58"/>
          <p:cNvSpPr>
            <a:spLocks noChangeShapeType="1"/>
          </p:cNvSpPr>
          <p:nvPr/>
        </p:nvSpPr>
        <p:spPr bwMode="auto">
          <a:xfrm>
            <a:off x="989554" y="2004045"/>
            <a:ext cx="1487488" cy="0"/>
          </a:xfrm>
          <a:prstGeom prst="line">
            <a:avLst/>
          </a:prstGeom>
          <a:noFill/>
          <a:ln w="9525">
            <a:noFill/>
            <a:round/>
            <a:headEnd/>
            <a:tailEnd/>
          </a:ln>
        </p:spPr>
        <p:txBody>
          <a:bodyPr wrap="none"/>
          <a:lstStyle/>
          <a:p>
            <a:endParaRPr lang="en-US"/>
          </a:p>
        </p:txBody>
      </p:sp>
      <p:sp>
        <p:nvSpPr>
          <p:cNvPr id="55301"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55302" name="Line 6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55303"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55304" name="Line 62"/>
          <p:cNvSpPr>
            <a:spLocks noChangeShapeType="1"/>
          </p:cNvSpPr>
          <p:nvPr/>
        </p:nvSpPr>
        <p:spPr bwMode="auto">
          <a:xfrm>
            <a:off x="2477043" y="2004045"/>
            <a:ext cx="1558925" cy="0"/>
          </a:xfrm>
          <a:prstGeom prst="line">
            <a:avLst/>
          </a:prstGeom>
          <a:noFill/>
          <a:ln w="9525">
            <a:noFill/>
            <a:round/>
            <a:headEnd/>
            <a:tailEnd/>
          </a:ln>
        </p:spPr>
        <p:txBody>
          <a:bodyPr wrap="none"/>
          <a:lstStyle/>
          <a:p>
            <a:endParaRPr lang="en-US"/>
          </a:p>
        </p:txBody>
      </p:sp>
      <p:sp>
        <p:nvSpPr>
          <p:cNvPr id="55305"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55306" name="Line 64"/>
          <p:cNvSpPr>
            <a:spLocks noChangeShapeType="1"/>
          </p:cNvSpPr>
          <p:nvPr/>
        </p:nvSpPr>
        <p:spPr bwMode="auto">
          <a:xfrm>
            <a:off x="4035968" y="2004045"/>
            <a:ext cx="1558925" cy="0"/>
          </a:xfrm>
          <a:prstGeom prst="line">
            <a:avLst/>
          </a:prstGeom>
          <a:noFill/>
          <a:ln w="9525">
            <a:noFill/>
            <a:round/>
            <a:headEnd/>
            <a:tailEnd/>
          </a:ln>
        </p:spPr>
        <p:txBody>
          <a:bodyPr wrap="none"/>
          <a:lstStyle/>
          <a:p>
            <a:endParaRPr lang="en-US"/>
          </a:p>
        </p:txBody>
      </p:sp>
      <p:sp>
        <p:nvSpPr>
          <p:cNvPr id="55307"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55308" name="Line 66"/>
          <p:cNvSpPr>
            <a:spLocks noChangeShapeType="1"/>
          </p:cNvSpPr>
          <p:nvPr/>
        </p:nvSpPr>
        <p:spPr bwMode="auto">
          <a:xfrm>
            <a:off x="5594893" y="2004045"/>
            <a:ext cx="1557337" cy="0"/>
          </a:xfrm>
          <a:prstGeom prst="line">
            <a:avLst/>
          </a:prstGeom>
          <a:noFill/>
          <a:ln w="9525">
            <a:noFill/>
            <a:round/>
            <a:headEnd/>
            <a:tailEnd/>
          </a:ln>
        </p:spPr>
        <p:txBody>
          <a:bodyPr wrap="none"/>
          <a:lstStyle/>
          <a:p>
            <a:endParaRPr lang="en-US"/>
          </a:p>
        </p:txBody>
      </p:sp>
      <p:sp>
        <p:nvSpPr>
          <p:cNvPr id="55309"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55310" name="Line 68"/>
          <p:cNvSpPr>
            <a:spLocks noChangeShapeType="1"/>
          </p:cNvSpPr>
          <p:nvPr/>
        </p:nvSpPr>
        <p:spPr bwMode="auto">
          <a:xfrm>
            <a:off x="6241797" y="1948700"/>
            <a:ext cx="1609725" cy="0"/>
          </a:xfrm>
          <a:prstGeom prst="line">
            <a:avLst/>
          </a:prstGeom>
          <a:noFill/>
          <a:ln w="9525">
            <a:noFill/>
            <a:round/>
            <a:headEnd/>
            <a:tailEnd/>
          </a:ln>
        </p:spPr>
        <p:txBody>
          <a:bodyPr wrap="none"/>
          <a:lstStyle/>
          <a:p>
            <a:endParaRPr lang="en-US"/>
          </a:p>
        </p:txBody>
      </p:sp>
      <p:sp>
        <p:nvSpPr>
          <p:cNvPr id="55311"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55312" name="Text Box 77"/>
          <p:cNvSpPr txBox="1">
            <a:spLocks noChangeArrowheads="1"/>
          </p:cNvSpPr>
          <p:nvPr/>
        </p:nvSpPr>
        <p:spPr bwMode="auto">
          <a:xfrm>
            <a:off x="152400" y="208036"/>
            <a:ext cx="5832622" cy="892552"/>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24 - </a:t>
            </a:r>
            <a:r>
              <a:rPr lang="en-GB" altLang="en-US" sz="3200" dirty="0"/>
              <a:t>All Assessments </a:t>
            </a:r>
            <a:br>
              <a:rPr lang="en-GB" altLang="en-US" sz="3600" dirty="0"/>
            </a:br>
            <a:r>
              <a:rPr lang="en-GB" altLang="en-US" sz="2000" dirty="0"/>
              <a:t>Paid in Full as at 11 October 2019: 35 Member States*</a:t>
            </a:r>
          </a:p>
        </p:txBody>
      </p:sp>
      <p:pic>
        <p:nvPicPr>
          <p:cNvPr id="55313" name="Picture 450"/>
          <p:cNvPicPr>
            <a:picLocks noChangeAspect="1" noChangeArrowheads="1"/>
          </p:cNvPicPr>
          <p:nvPr/>
        </p:nvPicPr>
        <p:blipFill>
          <a:blip r:embed="rId3"/>
          <a:srcRect/>
          <a:stretch>
            <a:fillRect/>
          </a:stretch>
        </p:blipFill>
        <p:spPr bwMode="auto">
          <a:xfrm>
            <a:off x="7772400" y="396258"/>
            <a:ext cx="1066800" cy="998900"/>
          </a:xfrm>
          <a:prstGeom prst="rect">
            <a:avLst/>
          </a:prstGeom>
          <a:noFill/>
          <a:ln w="9525">
            <a:noFill/>
            <a:miter lim="800000"/>
            <a:headEnd/>
            <a:tailEnd/>
          </a:ln>
        </p:spPr>
      </p:pic>
      <p:sp>
        <p:nvSpPr>
          <p:cNvPr id="55314" name="Rectangle 48"/>
          <p:cNvSpPr>
            <a:spLocks/>
          </p:cNvSpPr>
          <p:nvPr/>
        </p:nvSpPr>
        <p:spPr bwMode="auto">
          <a:xfrm>
            <a:off x="7543800" y="209687"/>
            <a:ext cx="76200" cy="6764448"/>
          </a:xfrm>
          <a:prstGeom prst="rect">
            <a:avLst/>
          </a:prstGeom>
          <a:solidFill>
            <a:schemeClr val="tx1"/>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55315" name="Text Box 6"/>
          <p:cNvSpPr txBox="1">
            <a:spLocks noChangeArrowheads="1"/>
          </p:cNvSpPr>
          <p:nvPr/>
        </p:nvSpPr>
        <p:spPr bwMode="auto">
          <a:xfrm>
            <a:off x="7769226" y="1397385"/>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sp>
        <p:nvSpPr>
          <p:cNvPr id="26" name="Rectangle 25">
            <a:extLst>
              <a:ext uri="{FF2B5EF4-FFF2-40B4-BE49-F238E27FC236}">
                <a16:creationId xmlns:a16="http://schemas.microsoft.com/office/drawing/2014/main" id="{7D9E7E93-F69F-4E9E-B53E-E9C16F7703C3}"/>
              </a:ext>
            </a:extLst>
          </p:cNvPr>
          <p:cNvSpPr/>
          <p:nvPr/>
        </p:nvSpPr>
        <p:spPr>
          <a:xfrm>
            <a:off x="710384" y="1858159"/>
            <a:ext cx="2294813" cy="4247317"/>
          </a:xfrm>
          <a:prstGeom prst="rect">
            <a:avLst/>
          </a:prstGeom>
        </p:spPr>
        <p:txBody>
          <a:bodyPr wrap="square">
            <a:spAutoFit/>
          </a:bodyPr>
          <a:lstStyle/>
          <a:p>
            <a:r>
              <a:rPr lang="en-US" sz="1800" b="1" dirty="0"/>
              <a:t>Armenia</a:t>
            </a:r>
          </a:p>
          <a:p>
            <a:r>
              <a:rPr lang="en-US" sz="1800" b="1" dirty="0"/>
              <a:t>Australia</a:t>
            </a:r>
          </a:p>
          <a:p>
            <a:r>
              <a:rPr lang="en-US" sz="1800" b="1" dirty="0"/>
              <a:t>Austria</a:t>
            </a:r>
          </a:p>
          <a:p>
            <a:r>
              <a:rPr lang="en-US" sz="1800" b="1" dirty="0"/>
              <a:t>Bhutan</a:t>
            </a:r>
          </a:p>
          <a:p>
            <a:r>
              <a:rPr lang="en-US" sz="1800" b="1" dirty="0"/>
              <a:t>Canada</a:t>
            </a:r>
          </a:p>
          <a:p>
            <a:r>
              <a:rPr lang="en-US" sz="1800" b="1" dirty="0"/>
              <a:t>Cote d’Ivoire</a:t>
            </a:r>
          </a:p>
          <a:p>
            <a:r>
              <a:rPr lang="en-US" sz="1800" b="1" dirty="0"/>
              <a:t>Cuba</a:t>
            </a:r>
          </a:p>
          <a:p>
            <a:r>
              <a:rPr lang="en-US" sz="1800" b="1" dirty="0"/>
              <a:t>Cyprus</a:t>
            </a:r>
          </a:p>
          <a:p>
            <a:r>
              <a:rPr lang="en-US" sz="1800" b="1" dirty="0"/>
              <a:t>Denmark</a:t>
            </a:r>
          </a:p>
          <a:p>
            <a:r>
              <a:rPr lang="en-US" sz="1800" b="1" dirty="0"/>
              <a:t>Estonia</a:t>
            </a:r>
          </a:p>
          <a:p>
            <a:r>
              <a:rPr lang="en-US" sz="1800" b="1" dirty="0"/>
              <a:t>Finland</a:t>
            </a:r>
          </a:p>
          <a:p>
            <a:pPr fontAlgn="b"/>
            <a:r>
              <a:rPr lang="en-US" sz="1800" b="1" dirty="0"/>
              <a:t>Germany</a:t>
            </a:r>
          </a:p>
          <a:p>
            <a:pPr fontAlgn="b"/>
            <a:r>
              <a:rPr lang="en-US" sz="1800" b="1" dirty="0"/>
              <a:t>Guyana</a:t>
            </a:r>
          </a:p>
          <a:p>
            <a:endParaRPr lang="en-US" sz="1800" b="1" dirty="0">
              <a:highlight>
                <a:srgbClr val="FFFF00"/>
              </a:highlight>
            </a:endParaRPr>
          </a:p>
          <a:p>
            <a:endParaRPr lang="en-US" sz="1800" b="1" dirty="0">
              <a:highlight>
                <a:srgbClr val="FFFF00"/>
              </a:highlight>
            </a:endParaRPr>
          </a:p>
        </p:txBody>
      </p:sp>
      <p:sp>
        <p:nvSpPr>
          <p:cNvPr id="27" name="Rectangle 251">
            <a:extLst>
              <a:ext uri="{FF2B5EF4-FFF2-40B4-BE49-F238E27FC236}">
                <a16:creationId xmlns:a16="http://schemas.microsoft.com/office/drawing/2014/main" id="{7D42645A-60F2-4B26-A7BB-86291DAAA593}"/>
              </a:ext>
            </a:extLst>
          </p:cNvPr>
          <p:cNvSpPr>
            <a:spLocks noChangeArrowheads="1"/>
          </p:cNvSpPr>
          <p:nvPr/>
        </p:nvSpPr>
        <p:spPr bwMode="auto">
          <a:xfrm>
            <a:off x="3175518" y="1872893"/>
            <a:ext cx="1833563" cy="3979423"/>
          </a:xfrm>
          <a:prstGeom prst="rect">
            <a:avLst/>
          </a:prstGeom>
          <a:noFill/>
          <a:ln w="9525">
            <a:noFill/>
            <a:miter lim="800000"/>
            <a:headEnd/>
            <a:tailEnd/>
          </a:ln>
        </p:spPr>
        <p:txBody>
          <a:bodyPr lIns="97234" tIns="48617" rIns="97234" bIns="48617"/>
          <a:lstStyle/>
          <a:p>
            <a:pPr fontAlgn="b"/>
            <a:r>
              <a:rPr lang="en-US" sz="1800" b="1" dirty="0"/>
              <a:t>Hungary</a:t>
            </a:r>
          </a:p>
          <a:p>
            <a:pPr fontAlgn="b"/>
            <a:r>
              <a:rPr lang="en-US" sz="1800" b="1" dirty="0"/>
              <a:t>Iceland</a:t>
            </a:r>
          </a:p>
          <a:p>
            <a:pPr fontAlgn="b"/>
            <a:r>
              <a:rPr lang="en-US" sz="1800" b="1" dirty="0"/>
              <a:t>India</a:t>
            </a:r>
          </a:p>
          <a:p>
            <a:pPr fontAlgn="b"/>
            <a:r>
              <a:rPr lang="en-US" sz="1800" b="1" dirty="0"/>
              <a:t>Ireland</a:t>
            </a:r>
          </a:p>
          <a:p>
            <a:pPr fontAlgn="b"/>
            <a:r>
              <a:rPr lang="en-US" sz="1800" b="1" dirty="0"/>
              <a:t>Italy</a:t>
            </a:r>
          </a:p>
          <a:p>
            <a:pPr fontAlgn="b"/>
            <a:r>
              <a:rPr lang="en-US" sz="1800" b="1" dirty="0"/>
              <a:t>Latvia</a:t>
            </a:r>
          </a:p>
          <a:p>
            <a:pPr fontAlgn="b"/>
            <a:r>
              <a:rPr lang="en-US" sz="1800" b="1" dirty="0"/>
              <a:t>Liechtenstein</a:t>
            </a:r>
          </a:p>
          <a:p>
            <a:pPr fontAlgn="b"/>
            <a:r>
              <a:rPr lang="en-US" sz="1800" b="1" dirty="0"/>
              <a:t>Malawi</a:t>
            </a:r>
          </a:p>
          <a:p>
            <a:pPr fontAlgn="b"/>
            <a:r>
              <a:rPr lang="en-US" sz="1800" b="1" dirty="0"/>
              <a:t>Monaco</a:t>
            </a:r>
          </a:p>
          <a:p>
            <a:pPr fontAlgn="b"/>
            <a:r>
              <a:rPr lang="en-US" sz="1800" b="1" dirty="0"/>
              <a:t>Namibia</a:t>
            </a:r>
          </a:p>
          <a:p>
            <a:pPr fontAlgn="b"/>
            <a:r>
              <a:rPr lang="en-US" sz="1800" b="1" dirty="0"/>
              <a:t>Netherlands</a:t>
            </a:r>
          </a:p>
          <a:p>
            <a:pPr fontAlgn="b"/>
            <a:r>
              <a:rPr lang="en-US" sz="1800" b="1" dirty="0"/>
              <a:t>New Zealand</a:t>
            </a:r>
          </a:p>
        </p:txBody>
      </p:sp>
      <p:sp>
        <p:nvSpPr>
          <p:cNvPr id="28" name="Rectangle 251">
            <a:extLst>
              <a:ext uri="{FF2B5EF4-FFF2-40B4-BE49-F238E27FC236}">
                <a16:creationId xmlns:a16="http://schemas.microsoft.com/office/drawing/2014/main" id="{BA8C9283-5DAA-4138-86A5-674F7ED49B68}"/>
              </a:ext>
            </a:extLst>
          </p:cNvPr>
          <p:cNvSpPr>
            <a:spLocks noChangeArrowheads="1"/>
          </p:cNvSpPr>
          <p:nvPr/>
        </p:nvSpPr>
        <p:spPr bwMode="auto">
          <a:xfrm>
            <a:off x="5422246" y="1905876"/>
            <a:ext cx="1739901" cy="3166415"/>
          </a:xfrm>
          <a:prstGeom prst="rect">
            <a:avLst/>
          </a:prstGeom>
          <a:noFill/>
          <a:ln w="9525">
            <a:noFill/>
            <a:miter lim="800000"/>
            <a:headEnd/>
            <a:tailEnd/>
          </a:ln>
        </p:spPr>
        <p:txBody>
          <a:bodyPr lIns="97234" tIns="48617" rIns="97234" bIns="48617"/>
          <a:lstStyle/>
          <a:p>
            <a:pPr fontAlgn="b"/>
            <a:r>
              <a:rPr lang="en-US" sz="1800" b="1" dirty="0"/>
              <a:t>Norway</a:t>
            </a:r>
          </a:p>
          <a:p>
            <a:pPr fontAlgn="b"/>
            <a:r>
              <a:rPr lang="en-US" sz="1800" b="1" dirty="0"/>
              <a:t>Poland</a:t>
            </a:r>
          </a:p>
          <a:p>
            <a:pPr fontAlgn="b"/>
            <a:r>
              <a:rPr lang="en-US" sz="1800" b="1" dirty="0"/>
              <a:t>Rwanda</a:t>
            </a:r>
          </a:p>
          <a:p>
            <a:pPr fontAlgn="b"/>
            <a:r>
              <a:rPr lang="en-US" sz="1800" b="1" dirty="0"/>
              <a:t>Samoa</a:t>
            </a:r>
          </a:p>
          <a:p>
            <a:pPr fontAlgn="b"/>
            <a:r>
              <a:rPr lang="en-US" sz="1800" b="1" dirty="0"/>
              <a:t>Singapore</a:t>
            </a:r>
          </a:p>
          <a:p>
            <a:pPr fontAlgn="b"/>
            <a:r>
              <a:rPr lang="en-US" sz="1800" b="1" dirty="0"/>
              <a:t>Solomon Islands</a:t>
            </a:r>
          </a:p>
          <a:p>
            <a:pPr fontAlgn="b"/>
            <a:r>
              <a:rPr lang="en-US" sz="1800" b="1" dirty="0"/>
              <a:t>Sweden</a:t>
            </a:r>
          </a:p>
          <a:p>
            <a:pPr fontAlgn="b"/>
            <a:r>
              <a:rPr lang="en-US" sz="1800" b="1" dirty="0"/>
              <a:t>Switzerland</a:t>
            </a:r>
          </a:p>
          <a:p>
            <a:pPr fontAlgn="b"/>
            <a:r>
              <a:rPr lang="en-US" sz="1800" b="1" dirty="0"/>
              <a:t>Tuvalu</a:t>
            </a:r>
          </a:p>
          <a:p>
            <a:pPr fontAlgn="b"/>
            <a:r>
              <a:rPr lang="en-US" sz="1800" b="1" dirty="0"/>
              <a:t>Zambia</a:t>
            </a:r>
          </a:p>
          <a:p>
            <a:pPr marL="365125" indent="-365125" defTabSz="973138">
              <a:lnSpc>
                <a:spcPct val="80000"/>
              </a:lnSpc>
              <a:spcBef>
                <a:spcPct val="20000"/>
              </a:spcBef>
            </a:pPr>
            <a:endParaRPr lang="en-US" altLang="en-US"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r>
              <a:rPr lang="en-GB" altLang="en-US" dirty="0">
                <a:latin typeface="Calibri" pitchFamily="34" charset="0"/>
              </a:rPr>
              <a:t>2</a:t>
            </a:r>
          </a:p>
        </p:txBody>
      </p:sp>
      <p:sp>
        <p:nvSpPr>
          <p:cNvPr id="20482"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pic>
        <p:nvPicPr>
          <p:cNvPr id="20509" name="Picture 56"/>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20510" name="Rectangle 48"/>
          <p:cNvSpPr>
            <a:spLocks/>
          </p:cNvSpPr>
          <p:nvPr/>
        </p:nvSpPr>
        <p:spPr bwMode="auto">
          <a:xfrm>
            <a:off x="7543800" y="209687"/>
            <a:ext cx="76200" cy="6764448"/>
          </a:xfrm>
          <a:prstGeom prst="rect">
            <a:avLst/>
          </a:prstGeom>
          <a:solidFill>
            <a:srgbClr val="C000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20511"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sp>
        <p:nvSpPr>
          <p:cNvPr id="20512" name="Text Box 59"/>
          <p:cNvSpPr txBox="1">
            <a:spLocks noChangeArrowheads="1"/>
          </p:cNvSpPr>
          <p:nvPr/>
        </p:nvSpPr>
        <p:spPr bwMode="auto">
          <a:xfrm>
            <a:off x="152400" y="208035"/>
            <a:ext cx="7433702" cy="584775"/>
          </a:xfrm>
          <a:prstGeom prst="rect">
            <a:avLst/>
          </a:prstGeom>
          <a:noFill/>
          <a:ln w="9525">
            <a:noFill/>
            <a:miter lim="800000"/>
            <a:headEnd/>
            <a:tailEnd/>
          </a:ln>
        </p:spPr>
        <p:txBody>
          <a:bodyPr wrap="none">
            <a:spAutoFit/>
          </a:bodyPr>
          <a:lstStyle/>
          <a:p>
            <a:r>
              <a:rPr lang="en-GB" altLang="en-US" sz="3200" dirty="0"/>
              <a:t>Chart 2 - </a:t>
            </a:r>
            <a:r>
              <a:rPr lang="en-GB" altLang="en-US" sz="3200" dirty="0">
                <a:solidFill>
                  <a:srgbClr val="CC0000"/>
                </a:solidFill>
              </a:rPr>
              <a:t>Regular Budget Assessment Status</a:t>
            </a:r>
            <a:endParaRPr lang="en-GB" altLang="en-US" sz="3200" dirty="0"/>
          </a:p>
        </p:txBody>
      </p:sp>
      <p:sp>
        <p:nvSpPr>
          <p:cNvPr id="20513" name="Text Box 60"/>
          <p:cNvSpPr txBox="1">
            <a:spLocks noChangeArrowheads="1"/>
          </p:cNvSpPr>
          <p:nvPr/>
        </p:nvSpPr>
        <p:spPr bwMode="auto">
          <a:xfrm>
            <a:off x="204952" y="753185"/>
            <a:ext cx="1625766" cy="400110"/>
          </a:xfrm>
          <a:prstGeom prst="rect">
            <a:avLst/>
          </a:prstGeom>
          <a:noFill/>
          <a:ln w="9525">
            <a:noFill/>
            <a:miter lim="800000"/>
            <a:headEnd/>
            <a:tailEnd/>
          </a:ln>
        </p:spPr>
        <p:txBody>
          <a:bodyPr wrap="none">
            <a:spAutoFit/>
          </a:bodyPr>
          <a:lstStyle/>
          <a:p>
            <a:r>
              <a:rPr lang="en-US" altLang="en-US" sz="2000" dirty="0"/>
              <a:t>(US$ millions)</a:t>
            </a:r>
          </a:p>
        </p:txBody>
      </p:sp>
      <p:grpSp>
        <p:nvGrpSpPr>
          <p:cNvPr id="20514" name="Group 99"/>
          <p:cNvGrpSpPr>
            <a:grpSpLocks/>
          </p:cNvGrpSpPr>
          <p:nvPr/>
        </p:nvGrpSpPr>
        <p:grpSpPr bwMode="auto">
          <a:xfrm>
            <a:off x="7658101" y="2190975"/>
            <a:ext cx="1162050" cy="630710"/>
            <a:chOff x="4824" y="1327"/>
            <a:chExt cx="732" cy="382"/>
          </a:xfrm>
        </p:grpSpPr>
        <p:grpSp>
          <p:nvGrpSpPr>
            <p:cNvPr id="20515" name="Group 98"/>
            <p:cNvGrpSpPr>
              <a:grpSpLocks/>
            </p:cNvGrpSpPr>
            <p:nvPr/>
          </p:nvGrpSpPr>
          <p:grpSpPr bwMode="auto">
            <a:xfrm>
              <a:off x="4830" y="1327"/>
              <a:ext cx="726" cy="382"/>
              <a:chOff x="4830" y="1327"/>
              <a:chExt cx="726" cy="382"/>
            </a:xfrm>
          </p:grpSpPr>
          <p:sp>
            <p:nvSpPr>
              <p:cNvPr id="20517" name="Text Box 92"/>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CC0000"/>
                    </a:solidFill>
                  </a:rPr>
                  <a:t>Regular budget</a:t>
                </a:r>
              </a:p>
            </p:txBody>
          </p:sp>
          <p:sp>
            <p:nvSpPr>
              <p:cNvPr id="20518" name="Text Box 94"/>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20519" name="Text Box 95"/>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20516" name="Rectangle 93"/>
            <p:cNvSpPr>
              <a:spLocks noChangeArrowheads="1"/>
            </p:cNvSpPr>
            <p:nvPr/>
          </p:nvSpPr>
          <p:spPr bwMode="auto">
            <a:xfrm flipH="1">
              <a:off x="4824" y="1392"/>
              <a:ext cx="48" cy="48"/>
            </a:xfrm>
            <a:prstGeom prst="rect">
              <a:avLst/>
            </a:prstGeom>
            <a:solidFill>
              <a:srgbClr val="CC0000"/>
            </a:solidFill>
            <a:ln w="9525">
              <a:solidFill>
                <a:srgbClr val="CC0000"/>
              </a:solidFill>
              <a:miter lim="800000"/>
              <a:headEnd/>
              <a:tailEnd/>
            </a:ln>
          </p:spPr>
          <p:txBody>
            <a:bodyPr wrap="none" anchor="ctr"/>
            <a:lstStyle/>
            <a:p>
              <a:endParaRPr lang="en-US" altLang="en-US" sz="1800"/>
            </a:p>
          </p:txBody>
        </p:sp>
      </p:grpSp>
      <p:graphicFrame>
        <p:nvGraphicFramePr>
          <p:cNvPr id="20" name="Group 59">
            <a:extLst>
              <a:ext uri="{FF2B5EF4-FFF2-40B4-BE49-F238E27FC236}">
                <a16:creationId xmlns:a16="http://schemas.microsoft.com/office/drawing/2014/main" id="{CBC26964-C083-4642-A922-3A4296E3897A}"/>
              </a:ext>
            </a:extLst>
          </p:cNvPr>
          <p:cNvGraphicFramePr>
            <a:graphicFrameLocks noGrp="1"/>
          </p:cNvGraphicFramePr>
          <p:nvPr>
            <p:extLst>
              <p:ext uri="{D42A27DB-BD31-4B8C-83A1-F6EECF244321}">
                <p14:modId xmlns:p14="http://schemas.microsoft.com/office/powerpoint/2010/main" val="1178186722"/>
              </p:ext>
            </p:extLst>
          </p:nvPr>
        </p:nvGraphicFramePr>
        <p:xfrm>
          <a:off x="304800" y="2115473"/>
          <a:ext cx="7010400" cy="2057400"/>
        </p:xfrm>
        <a:graphic>
          <a:graphicData uri="http://schemas.openxmlformats.org/drawingml/2006/table">
            <a:tbl>
              <a:tblPr/>
              <a:tblGrid>
                <a:gridCol w="3200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5896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cs typeface="Arial" charset="0"/>
                      </a:endParaRPr>
                    </a:p>
                  </a:txBody>
                  <a:tcPr marT="45701" marB="4570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4 Oct 2019</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Difference</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5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Prior year’s balance (1 January)</a:t>
                      </a:r>
                    </a:p>
                  </a:txBody>
                  <a:tcPr marT="45701" marB="4570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531</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529</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BrowalliaUPC" panose="020B0604020202020204" pitchFamily="34" charset="-34"/>
                        </a:rPr>
                        <a:t>(2)  </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2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Assessments</a:t>
                      </a:r>
                    </a:p>
                  </a:txBody>
                  <a:tcPr marT="45701" marB="45701"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2,487</a:t>
                      </a:r>
                    </a:p>
                  </a:txBody>
                  <a:tcPr marT="45701" marB="4570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2,849</a:t>
                      </a:r>
                    </a:p>
                  </a:txBody>
                  <a:tcPr marT="45701" marB="4570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Arial" charset="0"/>
                        </a:rPr>
                        <a:t>362</a:t>
                      </a:r>
                    </a:p>
                  </a:txBody>
                  <a:tcPr marT="45701" marB="4570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Payments received</a:t>
                      </a:r>
                    </a:p>
                  </a:txBody>
                  <a:tcPr marT="45701" marB="45701"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1,930</a:t>
                      </a:r>
                    </a:p>
                  </a:txBody>
                  <a:tcPr marT="45701" marB="4570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1,991</a:t>
                      </a:r>
                    </a:p>
                  </a:txBody>
                  <a:tcPr marT="45701" marB="4570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61</a:t>
                      </a:r>
                    </a:p>
                  </a:txBody>
                  <a:tcPr marT="45701" marB="4570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Unpaid assessments</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1,088</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1,387</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299</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txBox="1">
            <a:spLocks noGrp="1" noChangeArrowheads="1"/>
          </p:cNvSpPr>
          <p:nvPr/>
        </p:nvSpPr>
        <p:spPr bwMode="auto">
          <a:xfrm>
            <a:off x="6597650" y="6415627"/>
            <a:ext cx="2133600" cy="495322"/>
          </a:xfrm>
          <a:prstGeom prst="rect">
            <a:avLst/>
          </a:prstGeom>
          <a:noFill/>
          <a:ln w="9525">
            <a:noFill/>
            <a:miter lim="800000"/>
            <a:headEnd/>
            <a:tailEnd/>
          </a:ln>
        </p:spPr>
        <p:txBody>
          <a:bodyPr/>
          <a:lstStyle/>
          <a:p>
            <a:pPr algn="r"/>
            <a:r>
              <a:rPr lang="en-GB" altLang="en-US" sz="1400" dirty="0"/>
              <a:t>3</a:t>
            </a:r>
          </a:p>
        </p:txBody>
      </p:sp>
      <p:sp>
        <p:nvSpPr>
          <p:cNvPr id="21506"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pic>
        <p:nvPicPr>
          <p:cNvPr id="21507" name="Picture 3"/>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21508" name="Rectangle 48"/>
          <p:cNvSpPr>
            <a:spLocks/>
          </p:cNvSpPr>
          <p:nvPr/>
        </p:nvSpPr>
        <p:spPr bwMode="auto">
          <a:xfrm>
            <a:off x="7543800" y="209687"/>
            <a:ext cx="76200" cy="6764448"/>
          </a:xfrm>
          <a:prstGeom prst="rect">
            <a:avLst/>
          </a:prstGeom>
          <a:solidFill>
            <a:srgbClr val="C000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21509"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sp>
        <p:nvSpPr>
          <p:cNvPr id="21510" name="Text Box 6"/>
          <p:cNvSpPr txBox="1">
            <a:spLocks noChangeArrowheads="1"/>
          </p:cNvSpPr>
          <p:nvPr/>
        </p:nvSpPr>
        <p:spPr bwMode="auto">
          <a:xfrm>
            <a:off x="152400" y="208035"/>
            <a:ext cx="6471067" cy="892552"/>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3 - </a:t>
            </a:r>
            <a:r>
              <a:rPr lang="en-GB" altLang="en-US" sz="3200" dirty="0">
                <a:solidFill>
                  <a:srgbClr val="CC0000"/>
                </a:solidFill>
              </a:rPr>
              <a:t>Regular Budget Assessments</a:t>
            </a:r>
            <a:br>
              <a:rPr lang="en-GB" altLang="en-US" sz="3600" dirty="0">
                <a:solidFill>
                  <a:srgbClr val="CC0000"/>
                </a:solidFill>
              </a:rPr>
            </a:br>
            <a:r>
              <a:rPr lang="en-GB" altLang="en-US" sz="2000" dirty="0"/>
              <a:t>Number of Member States paying in full at Year-End</a:t>
            </a:r>
          </a:p>
        </p:txBody>
      </p:sp>
      <p:grpSp>
        <p:nvGrpSpPr>
          <p:cNvPr id="21511" name="Group 17"/>
          <p:cNvGrpSpPr>
            <a:grpSpLocks/>
          </p:cNvGrpSpPr>
          <p:nvPr/>
        </p:nvGrpSpPr>
        <p:grpSpPr bwMode="auto">
          <a:xfrm>
            <a:off x="7658101" y="2190975"/>
            <a:ext cx="1162050" cy="630710"/>
            <a:chOff x="4824" y="1327"/>
            <a:chExt cx="732" cy="382"/>
          </a:xfrm>
        </p:grpSpPr>
        <p:grpSp>
          <p:nvGrpSpPr>
            <p:cNvPr id="21515" name="Group 18"/>
            <p:cNvGrpSpPr>
              <a:grpSpLocks/>
            </p:cNvGrpSpPr>
            <p:nvPr/>
          </p:nvGrpSpPr>
          <p:grpSpPr bwMode="auto">
            <a:xfrm>
              <a:off x="4830" y="1327"/>
              <a:ext cx="726" cy="382"/>
              <a:chOff x="4830" y="1327"/>
              <a:chExt cx="726" cy="382"/>
            </a:xfrm>
          </p:grpSpPr>
          <p:sp>
            <p:nvSpPr>
              <p:cNvPr id="21517" name="Text Box 1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CC0000"/>
                    </a:solidFill>
                  </a:rPr>
                  <a:t>Regular budget</a:t>
                </a:r>
              </a:p>
            </p:txBody>
          </p:sp>
          <p:sp>
            <p:nvSpPr>
              <p:cNvPr id="21518" name="Text Box 2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21519" name="Text Box 2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21516" name="Rectangle 23"/>
            <p:cNvSpPr>
              <a:spLocks noChangeArrowheads="1"/>
            </p:cNvSpPr>
            <p:nvPr/>
          </p:nvSpPr>
          <p:spPr bwMode="auto">
            <a:xfrm flipH="1">
              <a:off x="4824" y="1392"/>
              <a:ext cx="48" cy="48"/>
            </a:xfrm>
            <a:prstGeom prst="rect">
              <a:avLst/>
            </a:prstGeom>
            <a:solidFill>
              <a:srgbClr val="CC0000"/>
            </a:solidFill>
            <a:ln w="9525">
              <a:solidFill>
                <a:srgbClr val="CC0000"/>
              </a:solidFill>
              <a:miter lim="800000"/>
              <a:headEnd/>
              <a:tailEnd/>
            </a:ln>
          </p:spPr>
          <p:txBody>
            <a:bodyPr wrap="none" anchor="ctr"/>
            <a:lstStyle/>
            <a:p>
              <a:endParaRPr lang="en-US" altLang="en-US" sz="1800"/>
            </a:p>
          </p:txBody>
        </p:sp>
      </p:grpSp>
      <p:sp>
        <p:nvSpPr>
          <p:cNvPr id="21513" name="Text Box 16"/>
          <p:cNvSpPr txBox="1">
            <a:spLocks noChangeArrowheads="1"/>
          </p:cNvSpPr>
          <p:nvPr/>
        </p:nvSpPr>
        <p:spPr bwMode="auto">
          <a:xfrm>
            <a:off x="7015163" y="4703909"/>
            <a:ext cx="273050" cy="317006"/>
          </a:xfrm>
          <a:prstGeom prst="rect">
            <a:avLst/>
          </a:prstGeom>
          <a:noFill/>
          <a:ln w="9525">
            <a:noFill/>
            <a:miter lim="800000"/>
            <a:headEnd/>
            <a:tailEnd/>
          </a:ln>
        </p:spPr>
        <p:txBody>
          <a:bodyPr>
            <a:spAutoFit/>
          </a:bodyPr>
          <a:lstStyle/>
          <a:p>
            <a:r>
              <a:rPr lang="en-GB" altLang="en-US" sz="1400"/>
              <a:t>*</a:t>
            </a:r>
          </a:p>
        </p:txBody>
      </p:sp>
      <p:sp>
        <p:nvSpPr>
          <p:cNvPr id="21514" name="Text Box 20"/>
          <p:cNvSpPr txBox="1">
            <a:spLocks noChangeArrowheads="1"/>
          </p:cNvSpPr>
          <p:nvPr/>
        </p:nvSpPr>
        <p:spPr bwMode="auto">
          <a:xfrm>
            <a:off x="457200" y="6340123"/>
            <a:ext cx="6229975" cy="323165"/>
          </a:xfrm>
          <a:prstGeom prst="rect">
            <a:avLst/>
          </a:prstGeom>
          <a:noFill/>
          <a:ln w="9525">
            <a:noFill/>
            <a:miter lim="800000"/>
            <a:headEnd/>
            <a:tailEnd/>
          </a:ln>
        </p:spPr>
        <p:txBody>
          <a:bodyPr wrap="none">
            <a:spAutoFit/>
          </a:bodyPr>
          <a:lstStyle/>
          <a:p>
            <a:r>
              <a:rPr lang="en-GB" altLang="ja-JP" dirty="0">
                <a:ea typeface="ＭＳ Ｐゴシック" charset="-128"/>
              </a:rPr>
              <a:t>* At 4 October 2019, compared to 141 Member States at 30 September 2018  </a:t>
            </a:r>
          </a:p>
        </p:txBody>
      </p:sp>
      <p:graphicFrame>
        <p:nvGraphicFramePr>
          <p:cNvPr id="3" name="Object 1"/>
          <p:cNvGraphicFramePr>
            <a:graphicFrameLocks noChangeAspect="1"/>
          </p:cNvGraphicFramePr>
          <p:nvPr>
            <p:extLst>
              <p:ext uri="{D42A27DB-BD31-4B8C-83A1-F6EECF244321}">
                <p14:modId xmlns:p14="http://schemas.microsoft.com/office/powerpoint/2010/main" val="1500143683"/>
              </p:ext>
            </p:extLst>
          </p:nvPr>
        </p:nvGraphicFramePr>
        <p:xfrm>
          <a:off x="279400" y="2034123"/>
          <a:ext cx="7213600" cy="397578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16"/>
          <p:cNvSpPr txBox="1">
            <a:spLocks noChangeArrowheads="1"/>
          </p:cNvSpPr>
          <p:nvPr/>
        </p:nvSpPr>
        <p:spPr bwMode="auto">
          <a:xfrm>
            <a:off x="7067551" y="4246503"/>
            <a:ext cx="273050" cy="317006"/>
          </a:xfrm>
          <a:prstGeom prst="rect">
            <a:avLst/>
          </a:prstGeom>
          <a:noFill/>
          <a:ln w="9525">
            <a:noFill/>
            <a:miter lim="800000"/>
            <a:headEnd/>
            <a:tailEnd/>
          </a:ln>
        </p:spPr>
        <p:txBody>
          <a:bodyPr>
            <a:spAutoFit/>
          </a:bodyPr>
          <a:lstStyle/>
          <a:p>
            <a:r>
              <a:rPr lang="en-GB" altLang="en-US" sz="1400" dirty="0"/>
              <a:t>*</a:t>
            </a:r>
          </a:p>
        </p:txBody>
      </p:sp>
      <p:sp>
        <p:nvSpPr>
          <p:cNvPr id="20"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1" name="Text Box 16"/>
          <p:cNvSpPr txBox="1">
            <a:spLocks noChangeArrowheads="1"/>
          </p:cNvSpPr>
          <p:nvPr/>
        </p:nvSpPr>
        <p:spPr bwMode="auto">
          <a:xfrm>
            <a:off x="7015163" y="4703909"/>
            <a:ext cx="273050" cy="317006"/>
          </a:xfrm>
          <a:prstGeom prst="rect">
            <a:avLst/>
          </a:prstGeom>
          <a:noFill/>
          <a:ln w="9525">
            <a:noFill/>
            <a:miter lim="800000"/>
            <a:headEnd/>
            <a:tailEnd/>
          </a:ln>
        </p:spPr>
        <p:txBody>
          <a:bodyPr>
            <a:spAutoFit/>
          </a:bodyPr>
          <a:lstStyle/>
          <a:p>
            <a:r>
              <a:rPr lang="en-GB" altLang="en-US" sz="1400"/>
              <a:t>*</a:t>
            </a:r>
          </a:p>
        </p:txBody>
      </p:sp>
      <p:graphicFrame>
        <p:nvGraphicFramePr>
          <p:cNvPr id="22" name="Object 1"/>
          <p:cNvGraphicFramePr>
            <a:graphicFrameLocks noChangeAspect="1"/>
          </p:cNvGraphicFramePr>
          <p:nvPr>
            <p:extLst>
              <p:ext uri="{D42A27DB-BD31-4B8C-83A1-F6EECF244321}">
                <p14:modId xmlns:p14="http://schemas.microsoft.com/office/powerpoint/2010/main" val="4250666828"/>
              </p:ext>
            </p:extLst>
          </p:nvPr>
        </p:nvGraphicFramePr>
        <p:xfrm>
          <a:off x="279400" y="2034123"/>
          <a:ext cx="7213600" cy="397578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16"/>
          <p:cNvSpPr txBox="1">
            <a:spLocks noChangeArrowheads="1"/>
          </p:cNvSpPr>
          <p:nvPr/>
        </p:nvSpPr>
        <p:spPr bwMode="auto">
          <a:xfrm>
            <a:off x="7086284" y="3052010"/>
            <a:ext cx="273050" cy="317006"/>
          </a:xfrm>
          <a:prstGeom prst="rect">
            <a:avLst/>
          </a:prstGeom>
          <a:noFill/>
          <a:ln w="9525">
            <a:noFill/>
            <a:miter lim="800000"/>
            <a:headEnd/>
            <a:tailEnd/>
          </a:ln>
        </p:spPr>
        <p:txBody>
          <a:bodyPr>
            <a:spAutoFit/>
          </a:bodyPr>
          <a:lstStyle/>
          <a:p>
            <a:r>
              <a:rPr lang="en-GB" altLang="en-US" sz="1400" dirty="0"/>
              <a:t>*</a:t>
            </a:r>
          </a:p>
        </p:txBody>
      </p:sp>
      <p:cxnSp>
        <p:nvCxnSpPr>
          <p:cNvPr id="24" name="Straight Connector 23">
            <a:extLst>
              <a:ext uri="{FF2B5EF4-FFF2-40B4-BE49-F238E27FC236}">
                <a16:creationId xmlns:a16="http://schemas.microsoft.com/office/drawing/2014/main" id="{986B1425-A0A5-4ADE-8D7A-9508FB6B72A6}"/>
              </a:ext>
            </a:extLst>
          </p:cNvPr>
          <p:cNvCxnSpPr>
            <a:cxnSpLocks/>
          </p:cNvCxnSpPr>
          <p:nvPr/>
        </p:nvCxnSpPr>
        <p:spPr>
          <a:xfrm>
            <a:off x="6781800" y="1505779"/>
            <a:ext cx="0" cy="4178130"/>
          </a:xfrm>
          <a:prstGeom prst="line">
            <a:avLst/>
          </a:prstGeom>
          <a:ln w="127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r>
              <a:rPr lang="en-GB" altLang="en-US" dirty="0">
                <a:latin typeface="Calibri" pitchFamily="34" charset="0"/>
              </a:rPr>
              <a:t>4</a:t>
            </a:r>
          </a:p>
        </p:txBody>
      </p:sp>
      <p:grpSp>
        <p:nvGrpSpPr>
          <p:cNvPr id="22530" name="Group 78"/>
          <p:cNvGrpSpPr>
            <a:grpSpLocks/>
          </p:cNvGrpSpPr>
          <p:nvPr/>
        </p:nvGrpSpPr>
        <p:grpSpPr bwMode="auto">
          <a:xfrm>
            <a:off x="152401" y="1426528"/>
            <a:ext cx="8723313" cy="8063843"/>
            <a:chOff x="96" y="912"/>
            <a:chExt cx="5495" cy="4884"/>
          </a:xfrm>
        </p:grpSpPr>
        <p:sp>
          <p:nvSpPr>
            <p:cNvPr id="22555" name="Rectangle 53"/>
            <p:cNvSpPr>
              <a:spLocks noChangeArrowheads="1"/>
            </p:cNvSpPr>
            <p:nvPr/>
          </p:nvSpPr>
          <p:spPr bwMode="auto">
            <a:xfrm>
              <a:off x="3649" y="948"/>
              <a:ext cx="1942" cy="2957"/>
            </a:xfrm>
            <a:prstGeom prst="rect">
              <a:avLst/>
            </a:prstGeom>
            <a:noFill/>
            <a:ln w="9525">
              <a:noFill/>
              <a:miter lim="800000"/>
              <a:headEnd/>
              <a:tailEnd/>
            </a:ln>
          </p:spPr>
          <p:txBody>
            <a:bodyPr lIns="101823" tIns="50911" rIns="101823" bIns="50911"/>
            <a:lstStyle/>
            <a:p>
              <a:pPr defTabSz="1019175"/>
              <a:r>
                <a:rPr lang="en-US" altLang="en-US" sz="1000" dirty="0"/>
                <a:t>Sweden</a:t>
              </a:r>
            </a:p>
            <a:p>
              <a:pPr defTabSz="1019175"/>
              <a:r>
                <a:rPr lang="en-US" altLang="en-US" sz="1000" dirty="0"/>
                <a:t>Switzerland</a:t>
              </a:r>
            </a:p>
            <a:p>
              <a:pPr defTabSz="1019175"/>
              <a:r>
                <a:rPr lang="en-US" altLang="en-US" sz="1000" dirty="0"/>
                <a:t>Thailand</a:t>
              </a:r>
            </a:p>
            <a:p>
              <a:pPr defTabSz="1019175"/>
              <a:r>
                <a:rPr lang="en-US" altLang="en-US" sz="1000" dirty="0"/>
                <a:t>Timor-Leste</a:t>
              </a:r>
            </a:p>
            <a:p>
              <a:pPr defTabSz="1019175"/>
              <a:r>
                <a:rPr lang="en-US" altLang="en-US" sz="1000" dirty="0"/>
                <a:t>Turkey</a:t>
              </a:r>
            </a:p>
            <a:p>
              <a:pPr defTabSz="1019175"/>
              <a:r>
                <a:rPr lang="en-US" altLang="en-US" sz="1000" dirty="0"/>
                <a:t>Tuvalu</a:t>
              </a:r>
            </a:p>
            <a:p>
              <a:pPr defTabSz="1019175"/>
              <a:r>
                <a:rPr lang="en-US" altLang="en-US" sz="1000" dirty="0"/>
                <a:t>Uganda</a:t>
              </a:r>
            </a:p>
            <a:p>
              <a:pPr defTabSz="1019175"/>
              <a:r>
                <a:rPr lang="en-US" altLang="en-US" sz="1000" dirty="0"/>
                <a:t>Ukraine</a:t>
              </a:r>
            </a:p>
            <a:p>
              <a:pPr defTabSz="1019175"/>
              <a:r>
                <a:rPr lang="en-US" altLang="en-US" sz="1000" dirty="0"/>
                <a:t>United Arab Emirates</a:t>
              </a:r>
            </a:p>
            <a:p>
              <a:pPr defTabSz="1019175"/>
              <a:r>
                <a:rPr lang="en-US" altLang="en-US" sz="1000" dirty="0"/>
                <a:t>United Kingdom </a:t>
              </a:r>
            </a:p>
            <a:p>
              <a:pPr defTabSz="1019175"/>
              <a:r>
                <a:rPr lang="en-US" altLang="en-US" sz="1000" dirty="0"/>
                <a:t>United Republic of Tanzania</a:t>
              </a:r>
            </a:p>
            <a:p>
              <a:pPr defTabSz="1019175"/>
              <a:r>
                <a:rPr lang="en-US" altLang="en-US" sz="1000" dirty="0"/>
                <a:t>Uzbekistan</a:t>
              </a:r>
            </a:p>
            <a:p>
              <a:pPr defTabSz="1019175"/>
              <a:r>
                <a:rPr lang="en-US" altLang="en-US" sz="1000" dirty="0"/>
                <a:t>Vanuatu</a:t>
              </a:r>
            </a:p>
            <a:p>
              <a:pPr defTabSz="1019175"/>
              <a:r>
                <a:rPr lang="en-US" altLang="en-US" sz="1000" dirty="0"/>
                <a:t>Viet Nam</a:t>
              </a:r>
            </a:p>
            <a:p>
              <a:pPr defTabSz="1019175"/>
              <a:r>
                <a:rPr lang="en-US" altLang="en-US" sz="1000" dirty="0"/>
                <a:t>Zambia</a:t>
              </a:r>
            </a:p>
            <a:p>
              <a:pPr defTabSz="1019175"/>
              <a:r>
                <a:rPr lang="en-US" altLang="en-US" sz="1000" dirty="0"/>
                <a:t>Zimbabwe</a:t>
              </a:r>
            </a:p>
            <a:p>
              <a:pPr defTabSz="1019175" eaLnBrk="0" hangingPunct="0">
                <a:spcBef>
                  <a:spcPct val="20000"/>
                </a:spcBef>
              </a:pPr>
              <a:endParaRPr lang="en-US" altLang="en-US" sz="1000" dirty="0"/>
            </a:p>
          </p:txBody>
        </p:sp>
        <p:sp>
          <p:nvSpPr>
            <p:cNvPr id="22556" name="Rectangle 54"/>
            <p:cNvSpPr>
              <a:spLocks noChangeArrowheads="1"/>
            </p:cNvSpPr>
            <p:nvPr/>
          </p:nvSpPr>
          <p:spPr bwMode="auto">
            <a:xfrm>
              <a:off x="2832" y="948"/>
              <a:ext cx="1229" cy="4848"/>
            </a:xfrm>
            <a:prstGeom prst="rect">
              <a:avLst/>
            </a:prstGeom>
            <a:noFill/>
            <a:ln w="9525">
              <a:noFill/>
              <a:miter lim="800000"/>
              <a:headEnd/>
              <a:tailEnd/>
            </a:ln>
          </p:spPr>
          <p:txBody>
            <a:bodyPr lIns="101823" tIns="50911" rIns="101823" bIns="50911"/>
            <a:lstStyle/>
            <a:p>
              <a:pPr defTabSz="1019175"/>
              <a:r>
                <a:rPr lang="en-US" altLang="en-US" sz="1000" dirty="0"/>
                <a:t>Nauru</a:t>
              </a:r>
            </a:p>
            <a:p>
              <a:pPr defTabSz="1019175"/>
              <a:r>
                <a:rPr lang="en-US" altLang="en-US" sz="1000" dirty="0"/>
                <a:t>Nepal</a:t>
              </a:r>
            </a:p>
            <a:p>
              <a:pPr defTabSz="1019175"/>
              <a:r>
                <a:rPr lang="en-US" altLang="en-US" sz="1000" dirty="0"/>
                <a:t>Netherlands</a:t>
              </a:r>
            </a:p>
            <a:p>
              <a:pPr defTabSz="1019175"/>
              <a:r>
                <a:rPr lang="en-US" altLang="en-US" sz="1000" dirty="0"/>
                <a:t>New Zealand</a:t>
              </a:r>
            </a:p>
            <a:p>
              <a:pPr defTabSz="1019175"/>
              <a:r>
                <a:rPr lang="en-US" altLang="en-US" sz="1000" dirty="0"/>
                <a:t>Nicaragua</a:t>
              </a:r>
            </a:p>
            <a:p>
              <a:pPr defTabSz="1019175"/>
              <a:r>
                <a:rPr lang="en-US" altLang="en-US" sz="1000" dirty="0"/>
                <a:t>North Macedonia</a:t>
              </a:r>
            </a:p>
            <a:p>
              <a:pPr defTabSz="1019175"/>
              <a:r>
                <a:rPr lang="en-US" altLang="en-US" sz="1000" dirty="0"/>
                <a:t>Norway</a:t>
              </a:r>
            </a:p>
            <a:p>
              <a:pPr defTabSz="1019175"/>
              <a:r>
                <a:rPr lang="en-US" altLang="en-US" sz="1000" dirty="0"/>
                <a:t>Pakistan</a:t>
              </a:r>
            </a:p>
            <a:p>
              <a:pPr defTabSz="1019175"/>
              <a:r>
                <a:rPr lang="en-US" altLang="en-US" sz="1000" dirty="0"/>
                <a:t>Palau</a:t>
              </a:r>
            </a:p>
            <a:p>
              <a:pPr defTabSz="1019175"/>
              <a:r>
                <a:rPr lang="en-US" altLang="en-US" sz="1000" dirty="0"/>
                <a:t>Paraguay**</a:t>
              </a:r>
            </a:p>
            <a:p>
              <a:pPr defTabSz="1019175"/>
              <a:r>
                <a:rPr lang="en-US" altLang="en-US" sz="1000" dirty="0"/>
                <a:t>Poland</a:t>
              </a:r>
            </a:p>
            <a:p>
              <a:pPr defTabSz="1019175"/>
              <a:r>
                <a:rPr lang="en-US" altLang="en-US" sz="1000" dirty="0"/>
                <a:t>Portugal</a:t>
              </a:r>
            </a:p>
            <a:p>
              <a:pPr defTabSz="1019175"/>
              <a:r>
                <a:rPr lang="en-US" altLang="en-US" sz="1000" dirty="0"/>
                <a:t>Qatar</a:t>
              </a:r>
            </a:p>
            <a:p>
              <a:pPr defTabSz="1019175"/>
              <a:r>
                <a:rPr lang="en-US" altLang="en-US" sz="1000" dirty="0"/>
                <a:t>Republic of Moldova</a:t>
              </a:r>
            </a:p>
            <a:p>
              <a:pPr defTabSz="1019175"/>
              <a:r>
                <a:rPr lang="en-US" altLang="en-US" sz="1000" dirty="0"/>
                <a:t>Russian Federation</a:t>
              </a:r>
            </a:p>
            <a:p>
              <a:pPr defTabSz="1019175"/>
              <a:r>
                <a:rPr lang="en-US" altLang="en-US" sz="1000" dirty="0"/>
                <a:t>Rwanda</a:t>
              </a:r>
            </a:p>
            <a:p>
              <a:pPr defTabSz="1019175"/>
              <a:r>
                <a:rPr lang="en-US" altLang="en-US" sz="1000" dirty="0"/>
                <a:t>Saint Lucia</a:t>
              </a:r>
            </a:p>
            <a:p>
              <a:pPr defTabSz="1019175"/>
              <a:r>
                <a:rPr lang="en-US" altLang="en-US" sz="1000" dirty="0"/>
                <a:t>Saint Vincent and</a:t>
              </a:r>
            </a:p>
            <a:p>
              <a:pPr defTabSz="1019175"/>
              <a:r>
                <a:rPr lang="en-US" altLang="en-US" sz="1000" dirty="0"/>
                <a:t>  the Grenadines**</a:t>
              </a:r>
            </a:p>
            <a:p>
              <a:pPr defTabSz="1019175"/>
              <a:r>
                <a:rPr lang="en-US" altLang="en-US" sz="1000" dirty="0"/>
                <a:t>Samoa</a:t>
              </a:r>
            </a:p>
            <a:p>
              <a:pPr defTabSz="1019175"/>
              <a:r>
                <a:rPr lang="en-US" altLang="en-US" sz="1000" dirty="0"/>
                <a:t>San Marino</a:t>
              </a:r>
            </a:p>
            <a:p>
              <a:pPr defTabSz="1019175"/>
              <a:r>
                <a:rPr lang="en-US" altLang="en-US" sz="1000" dirty="0"/>
                <a:t>Serbia</a:t>
              </a:r>
            </a:p>
            <a:p>
              <a:pPr defTabSz="1019175"/>
              <a:r>
                <a:rPr lang="en-US" altLang="en-US" sz="1000" dirty="0"/>
                <a:t>Sierra Leone</a:t>
              </a:r>
            </a:p>
            <a:p>
              <a:pPr defTabSz="1019175"/>
              <a:r>
                <a:rPr lang="en-US" altLang="en-US" sz="1000" dirty="0"/>
                <a:t>Singapore</a:t>
              </a:r>
            </a:p>
            <a:p>
              <a:pPr defTabSz="1019175"/>
              <a:r>
                <a:rPr lang="en-US" altLang="en-US" sz="1000" dirty="0"/>
                <a:t>Slovakia</a:t>
              </a:r>
            </a:p>
            <a:p>
              <a:pPr defTabSz="1019175"/>
              <a:r>
                <a:rPr lang="en-US" altLang="en-US" sz="1000" dirty="0"/>
                <a:t>Slovenia</a:t>
              </a:r>
            </a:p>
            <a:p>
              <a:pPr defTabSz="1019175"/>
              <a:r>
                <a:rPr lang="en-US" altLang="en-US" sz="1000" dirty="0"/>
                <a:t>Solomon Islands</a:t>
              </a:r>
            </a:p>
            <a:p>
              <a:pPr defTabSz="1019175"/>
              <a:r>
                <a:rPr lang="en-US" altLang="en-US" sz="1000" dirty="0"/>
                <a:t>South Africa</a:t>
              </a:r>
            </a:p>
            <a:p>
              <a:pPr defTabSz="1019175"/>
              <a:r>
                <a:rPr lang="en-US" altLang="en-US" sz="1000" dirty="0"/>
                <a:t>Spain</a:t>
              </a:r>
            </a:p>
            <a:p>
              <a:pPr defTabSz="1019175"/>
              <a:endParaRPr lang="en-US" altLang="en-US" sz="1000" dirty="0"/>
            </a:p>
            <a:p>
              <a:pPr defTabSz="1019175"/>
              <a:r>
                <a:rPr lang="en-US" altLang="en-US" sz="1000" dirty="0"/>
                <a:t>  </a:t>
              </a:r>
            </a:p>
            <a:p>
              <a:pPr defTabSz="1019175"/>
              <a:endParaRPr lang="en-US" altLang="en-US" sz="1000" dirty="0"/>
            </a:p>
            <a:p>
              <a:pPr defTabSz="1019175"/>
              <a:endParaRPr lang="en-US" altLang="en-US" sz="1000" dirty="0"/>
            </a:p>
            <a:p>
              <a:pPr defTabSz="1019175"/>
              <a:endParaRPr lang="en-US" altLang="en-US" sz="1000" dirty="0"/>
            </a:p>
            <a:p>
              <a:pPr defTabSz="1019175" eaLnBrk="0" hangingPunct="0">
                <a:spcBef>
                  <a:spcPct val="20000"/>
                </a:spcBef>
              </a:pPr>
              <a:endParaRPr lang="en-US" altLang="en-US" sz="1000" dirty="0"/>
            </a:p>
            <a:p>
              <a:pPr defTabSz="1019175" eaLnBrk="0" hangingPunct="0">
                <a:spcBef>
                  <a:spcPct val="20000"/>
                </a:spcBef>
              </a:pPr>
              <a:endParaRPr lang="en-US" altLang="en-US" sz="900" dirty="0">
                <a:solidFill>
                  <a:srgbClr val="000000"/>
                </a:solidFill>
              </a:endParaRPr>
            </a:p>
            <a:p>
              <a:pPr defTabSz="1019175" eaLnBrk="0" hangingPunct="0">
                <a:spcBef>
                  <a:spcPct val="20000"/>
                </a:spcBef>
              </a:pPr>
              <a:endParaRPr lang="en-US" altLang="en-US" sz="900" dirty="0">
                <a:solidFill>
                  <a:srgbClr val="000000"/>
                </a:solidFill>
              </a:endParaRPr>
            </a:p>
            <a:p>
              <a:pPr defTabSz="1019175" eaLnBrk="0" hangingPunct="0">
                <a:spcBef>
                  <a:spcPct val="20000"/>
                </a:spcBef>
              </a:pPr>
              <a:endParaRPr lang="en-US" altLang="en-US" sz="900" dirty="0">
                <a:solidFill>
                  <a:srgbClr val="000000"/>
                </a:solidFill>
              </a:endParaRPr>
            </a:p>
          </p:txBody>
        </p:sp>
        <p:sp>
          <p:nvSpPr>
            <p:cNvPr id="22557" name="Rectangle 55"/>
            <p:cNvSpPr>
              <a:spLocks noChangeArrowheads="1"/>
            </p:cNvSpPr>
            <p:nvPr/>
          </p:nvSpPr>
          <p:spPr bwMode="auto">
            <a:xfrm>
              <a:off x="1888" y="936"/>
              <a:ext cx="964" cy="4848"/>
            </a:xfrm>
            <a:prstGeom prst="rect">
              <a:avLst/>
            </a:prstGeom>
            <a:noFill/>
            <a:ln w="9525">
              <a:noFill/>
              <a:miter lim="800000"/>
              <a:headEnd/>
              <a:tailEnd/>
            </a:ln>
          </p:spPr>
          <p:txBody>
            <a:bodyPr lIns="101823" tIns="50911" rIns="101823" bIns="50911"/>
            <a:lstStyle/>
            <a:p>
              <a:r>
                <a:rPr lang="en-US" altLang="en-US" sz="1000" dirty="0"/>
                <a:t>Italy</a:t>
              </a:r>
            </a:p>
            <a:p>
              <a:r>
                <a:rPr lang="en-US" altLang="en-US" sz="1000" dirty="0"/>
                <a:t>Jamaica</a:t>
              </a:r>
            </a:p>
            <a:p>
              <a:r>
                <a:rPr lang="en-US" altLang="en-US" sz="1000" dirty="0"/>
                <a:t>Japan</a:t>
              </a:r>
            </a:p>
            <a:p>
              <a:r>
                <a:rPr lang="en-US" altLang="en-US" sz="1000" dirty="0"/>
                <a:t>Jordan</a:t>
              </a:r>
            </a:p>
            <a:p>
              <a:r>
                <a:rPr lang="en-US" altLang="en-US" sz="1000" dirty="0"/>
                <a:t>Kazakhstan</a:t>
              </a:r>
            </a:p>
            <a:p>
              <a:r>
                <a:rPr lang="en-US" altLang="en-US" sz="1000" dirty="0"/>
                <a:t>Kenya</a:t>
              </a:r>
            </a:p>
            <a:p>
              <a:r>
                <a:rPr lang="en-US" altLang="en-US" sz="1000" dirty="0"/>
                <a:t>Kuwait</a:t>
              </a:r>
            </a:p>
            <a:p>
              <a:r>
                <a:rPr lang="en-US" altLang="en-US" sz="1000" dirty="0"/>
                <a:t>Kyrgyzstan</a:t>
              </a:r>
            </a:p>
            <a:p>
              <a:r>
                <a:rPr lang="en-US" altLang="en-US" sz="1000" dirty="0"/>
                <a:t>Lao People’s </a:t>
              </a:r>
            </a:p>
            <a:p>
              <a:r>
                <a:rPr lang="en-US" altLang="en-US" sz="1000" dirty="0"/>
                <a:t>   Democratic Republic</a:t>
              </a:r>
            </a:p>
            <a:p>
              <a:r>
                <a:rPr lang="en-US" altLang="en-US" sz="1000" dirty="0"/>
                <a:t>Latvia</a:t>
              </a:r>
            </a:p>
            <a:p>
              <a:r>
                <a:rPr lang="en-US" altLang="en-US" sz="1000" dirty="0"/>
                <a:t>Libya</a:t>
              </a:r>
            </a:p>
            <a:p>
              <a:r>
                <a:rPr lang="en-US" altLang="en-US" sz="1000" dirty="0"/>
                <a:t>Liechtenstein</a:t>
              </a:r>
            </a:p>
            <a:p>
              <a:r>
                <a:rPr lang="en-US" altLang="en-US" sz="1000" dirty="0"/>
                <a:t>Lithuania</a:t>
              </a:r>
            </a:p>
            <a:p>
              <a:r>
                <a:rPr lang="en-US" altLang="en-US" sz="1000" dirty="0"/>
                <a:t>Luxembourg</a:t>
              </a:r>
            </a:p>
            <a:p>
              <a:r>
                <a:rPr lang="en-US" altLang="en-US" sz="1000" dirty="0"/>
                <a:t>Malawi**</a:t>
              </a:r>
            </a:p>
            <a:p>
              <a:r>
                <a:rPr lang="en-US" altLang="en-US" sz="1000" dirty="0"/>
                <a:t>Malaysia</a:t>
              </a:r>
            </a:p>
            <a:p>
              <a:r>
                <a:rPr lang="en-US" altLang="en-US" sz="1000" dirty="0"/>
                <a:t>Maldives</a:t>
              </a:r>
            </a:p>
            <a:p>
              <a:r>
                <a:rPr lang="en-US" altLang="en-US" sz="1000" dirty="0"/>
                <a:t>Malta</a:t>
              </a:r>
            </a:p>
            <a:p>
              <a:r>
                <a:rPr lang="en-US" altLang="en-US" sz="1000" dirty="0"/>
                <a:t>Marshall Islands</a:t>
              </a:r>
            </a:p>
            <a:p>
              <a:r>
                <a:rPr lang="en-US" altLang="en-US" sz="1000" dirty="0"/>
                <a:t>Mauritius</a:t>
              </a:r>
            </a:p>
            <a:p>
              <a:pPr defTabSz="1019175"/>
              <a:r>
                <a:rPr lang="en-US" altLang="en-US" sz="1000" dirty="0"/>
                <a:t>Micronesia (Federated  </a:t>
              </a:r>
            </a:p>
            <a:p>
              <a:pPr defTabSz="1019175"/>
              <a:r>
                <a:rPr lang="en-US" altLang="en-US" sz="1000" dirty="0"/>
                <a:t>    States of)</a:t>
              </a:r>
            </a:p>
            <a:p>
              <a:pPr defTabSz="1019175"/>
              <a:r>
                <a:rPr lang="en-US" altLang="en-US" sz="1000" dirty="0"/>
                <a:t>Monaco</a:t>
              </a:r>
            </a:p>
            <a:p>
              <a:pPr defTabSz="1019175"/>
              <a:r>
                <a:rPr lang="en-US" altLang="en-US" sz="1000" dirty="0"/>
                <a:t>Mongolia</a:t>
              </a:r>
            </a:p>
            <a:p>
              <a:pPr defTabSz="1019175"/>
              <a:r>
                <a:rPr lang="en-US" altLang="en-US" sz="1000" dirty="0"/>
                <a:t>Montenegro</a:t>
              </a:r>
            </a:p>
            <a:p>
              <a:pPr defTabSz="1019175"/>
              <a:r>
                <a:rPr lang="en-US" altLang="en-US" sz="1000" dirty="0"/>
                <a:t>Morocco</a:t>
              </a:r>
            </a:p>
            <a:p>
              <a:pPr defTabSz="1019175"/>
              <a:r>
                <a:rPr lang="en-US" altLang="en-US" sz="1000" dirty="0"/>
                <a:t>Myanmar**</a:t>
              </a:r>
            </a:p>
            <a:p>
              <a:pPr defTabSz="1019175"/>
              <a:r>
                <a:rPr lang="en-US" altLang="en-US" sz="1000" dirty="0"/>
                <a:t>Namibia</a:t>
              </a:r>
            </a:p>
            <a:p>
              <a:pPr defTabSz="1019175"/>
              <a:endParaRPr lang="en-US" altLang="en-US" sz="1000" dirty="0"/>
            </a:p>
            <a:p>
              <a:pPr defTabSz="1019175"/>
              <a:endParaRPr lang="en-US" altLang="en-US" sz="1000" dirty="0"/>
            </a:p>
            <a:p>
              <a:pPr defTabSz="1019175"/>
              <a:endParaRPr lang="en-US" altLang="en-US" sz="1000" dirty="0"/>
            </a:p>
            <a:p>
              <a:pPr defTabSz="1019175"/>
              <a:endParaRPr lang="en-US" altLang="en-US" sz="1000" dirty="0"/>
            </a:p>
            <a:p>
              <a:pPr defTabSz="1019175"/>
              <a:endParaRPr lang="en-US" altLang="en-US" sz="1000" dirty="0"/>
            </a:p>
            <a:p>
              <a:pPr defTabSz="1019175"/>
              <a:endParaRPr lang="en-US" altLang="en-US" sz="1000" dirty="0"/>
            </a:p>
            <a:p>
              <a:pPr defTabSz="1019175" eaLnBrk="0" hangingPunct="0">
                <a:spcBef>
                  <a:spcPct val="20000"/>
                </a:spcBef>
              </a:pPr>
              <a:endParaRPr lang="en-US" altLang="en-US" sz="900" dirty="0"/>
            </a:p>
          </p:txBody>
        </p:sp>
        <p:sp>
          <p:nvSpPr>
            <p:cNvPr id="22558" name="Rectangle 56"/>
            <p:cNvSpPr>
              <a:spLocks noChangeArrowheads="1"/>
            </p:cNvSpPr>
            <p:nvPr/>
          </p:nvSpPr>
          <p:spPr bwMode="auto">
            <a:xfrm>
              <a:off x="986" y="912"/>
              <a:ext cx="982" cy="4848"/>
            </a:xfrm>
            <a:prstGeom prst="rect">
              <a:avLst/>
            </a:prstGeom>
            <a:noFill/>
            <a:ln w="9525">
              <a:noFill/>
              <a:miter lim="800000"/>
              <a:headEnd/>
              <a:tailEnd/>
            </a:ln>
          </p:spPr>
          <p:txBody>
            <a:bodyPr lIns="101823" tIns="50911" rIns="101823" bIns="50911"/>
            <a:lstStyle/>
            <a:p>
              <a:pPr defTabSz="644525">
                <a:tabLst>
                  <a:tab pos="1600200" algn="l"/>
                </a:tabLst>
              </a:pPr>
              <a:endParaRPr lang="en-US" altLang="en-US" sz="1000" dirty="0"/>
            </a:p>
          </p:txBody>
        </p:sp>
        <p:sp>
          <p:nvSpPr>
            <p:cNvPr id="22559" name="Rectangle 57"/>
            <p:cNvSpPr>
              <a:spLocks noChangeArrowheads="1"/>
            </p:cNvSpPr>
            <p:nvPr/>
          </p:nvSpPr>
          <p:spPr bwMode="auto">
            <a:xfrm>
              <a:off x="96" y="912"/>
              <a:ext cx="937" cy="4848"/>
            </a:xfrm>
            <a:prstGeom prst="rect">
              <a:avLst/>
            </a:prstGeom>
            <a:noFill/>
            <a:ln w="9525">
              <a:noFill/>
              <a:miter lim="800000"/>
              <a:headEnd/>
              <a:tailEnd/>
            </a:ln>
          </p:spPr>
          <p:txBody>
            <a:bodyPr lIns="101823" tIns="50911" rIns="101823" bIns="50911"/>
            <a:lstStyle/>
            <a:p>
              <a:pPr defTabSz="1019175" eaLnBrk="0" hangingPunct="0">
                <a:spcBef>
                  <a:spcPct val="20000"/>
                </a:spcBef>
              </a:pPr>
              <a:endParaRPr lang="en-US" altLang="en-US" sz="1000" dirty="0"/>
            </a:p>
          </p:txBody>
        </p:sp>
      </p:grpSp>
      <p:sp>
        <p:nvSpPr>
          <p:cNvPr id="22531"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pic>
        <p:nvPicPr>
          <p:cNvPr id="22532" name="Picture 39"/>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22533" name="Rectangle 48"/>
          <p:cNvSpPr>
            <a:spLocks/>
          </p:cNvSpPr>
          <p:nvPr/>
        </p:nvSpPr>
        <p:spPr bwMode="auto">
          <a:xfrm>
            <a:off x="7543800" y="209687"/>
            <a:ext cx="76200" cy="6764448"/>
          </a:xfrm>
          <a:prstGeom prst="rect">
            <a:avLst/>
          </a:prstGeom>
          <a:solidFill>
            <a:srgbClr val="C000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22534"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sp>
        <p:nvSpPr>
          <p:cNvPr id="22535" name="Line 58"/>
          <p:cNvSpPr>
            <a:spLocks noChangeShapeType="1"/>
          </p:cNvSpPr>
          <p:nvPr/>
        </p:nvSpPr>
        <p:spPr bwMode="auto">
          <a:xfrm>
            <a:off x="152400" y="1505779"/>
            <a:ext cx="1487488" cy="0"/>
          </a:xfrm>
          <a:prstGeom prst="line">
            <a:avLst/>
          </a:prstGeom>
          <a:noFill/>
          <a:ln w="9525">
            <a:noFill/>
            <a:round/>
            <a:headEnd/>
            <a:tailEnd/>
          </a:ln>
        </p:spPr>
        <p:txBody>
          <a:bodyPr wrap="none"/>
          <a:lstStyle/>
          <a:p>
            <a:r>
              <a:rPr lang="en-US" sz="1000" dirty="0"/>
              <a:t>Albania</a:t>
            </a:r>
          </a:p>
          <a:p>
            <a:r>
              <a:rPr lang="en-US" sz="1000" dirty="0"/>
              <a:t>Algeria</a:t>
            </a:r>
          </a:p>
          <a:p>
            <a:r>
              <a:rPr lang="en-US" sz="1000" dirty="0"/>
              <a:t>Andorra</a:t>
            </a:r>
          </a:p>
          <a:p>
            <a:r>
              <a:rPr lang="en-US" sz="1000" dirty="0"/>
              <a:t>Armenia</a:t>
            </a:r>
          </a:p>
          <a:p>
            <a:r>
              <a:rPr lang="en-US" sz="1000" dirty="0"/>
              <a:t>Australia</a:t>
            </a:r>
          </a:p>
          <a:p>
            <a:r>
              <a:rPr lang="en-US" sz="1000" dirty="0"/>
              <a:t>Austria</a:t>
            </a:r>
          </a:p>
          <a:p>
            <a:r>
              <a:rPr lang="en-US" sz="1000" dirty="0"/>
              <a:t>Azerbaijan</a:t>
            </a:r>
          </a:p>
          <a:p>
            <a:r>
              <a:rPr lang="en-US" sz="1000" dirty="0"/>
              <a:t>Bahamas</a:t>
            </a:r>
          </a:p>
          <a:p>
            <a:r>
              <a:rPr lang="en-US" sz="1000" dirty="0"/>
              <a:t>Bahrain</a:t>
            </a:r>
          </a:p>
          <a:p>
            <a:r>
              <a:rPr lang="en-US" sz="1000" dirty="0"/>
              <a:t>Barbados</a:t>
            </a:r>
          </a:p>
          <a:p>
            <a:r>
              <a:rPr lang="en-US" sz="1000" dirty="0"/>
              <a:t>Belarus</a:t>
            </a:r>
          </a:p>
          <a:p>
            <a:r>
              <a:rPr lang="en-US" sz="1000" dirty="0"/>
              <a:t>Belgium</a:t>
            </a:r>
          </a:p>
          <a:p>
            <a:r>
              <a:rPr lang="en-US" sz="1000" dirty="0"/>
              <a:t>Bhutan</a:t>
            </a:r>
          </a:p>
          <a:p>
            <a:r>
              <a:rPr lang="en-US" sz="1000" dirty="0"/>
              <a:t>Bolivia (</a:t>
            </a:r>
            <a:r>
              <a:rPr lang="en-US" sz="1000" dirty="0" err="1"/>
              <a:t>Plurinational</a:t>
            </a:r>
            <a:endParaRPr lang="en-US" sz="1000" dirty="0"/>
          </a:p>
          <a:p>
            <a:r>
              <a:rPr lang="en-US" sz="1000" dirty="0"/>
              <a:t>   State of)</a:t>
            </a:r>
          </a:p>
          <a:p>
            <a:r>
              <a:rPr lang="en-US" sz="1000" dirty="0"/>
              <a:t>Bosnia and Herzegovina</a:t>
            </a:r>
          </a:p>
          <a:p>
            <a:r>
              <a:rPr lang="en-US" sz="1000" dirty="0"/>
              <a:t>Botswana</a:t>
            </a:r>
          </a:p>
          <a:p>
            <a:r>
              <a:rPr lang="en-US" sz="1000" dirty="0"/>
              <a:t>Brunei Darussalam</a:t>
            </a:r>
          </a:p>
          <a:p>
            <a:r>
              <a:rPr lang="en-US" sz="1000" dirty="0"/>
              <a:t>Bulgaria</a:t>
            </a:r>
          </a:p>
          <a:p>
            <a:r>
              <a:rPr lang="en-US" sz="1000" dirty="0"/>
              <a:t>Cabo Verde</a:t>
            </a:r>
          </a:p>
          <a:p>
            <a:r>
              <a:rPr lang="en-US" sz="1000" dirty="0"/>
              <a:t>Cambodia</a:t>
            </a:r>
          </a:p>
          <a:p>
            <a:r>
              <a:rPr lang="en-US" sz="1000" dirty="0"/>
              <a:t>Cameroon</a:t>
            </a:r>
          </a:p>
          <a:p>
            <a:r>
              <a:rPr lang="en-US" sz="1000" dirty="0"/>
              <a:t>Canada</a:t>
            </a:r>
          </a:p>
          <a:p>
            <a:r>
              <a:rPr lang="en-US" sz="1000" dirty="0"/>
              <a:t>Chad</a:t>
            </a:r>
          </a:p>
          <a:p>
            <a:r>
              <a:rPr lang="en-US" sz="1000" dirty="0"/>
              <a:t>Chile</a:t>
            </a:r>
          </a:p>
          <a:p>
            <a:r>
              <a:rPr lang="en-US" sz="1000" dirty="0"/>
              <a:t>China</a:t>
            </a:r>
          </a:p>
          <a:p>
            <a:r>
              <a:rPr lang="en-US" sz="1000" dirty="0"/>
              <a:t>Colombia</a:t>
            </a:r>
          </a:p>
          <a:p>
            <a:r>
              <a:rPr lang="en-US" sz="1000" dirty="0"/>
              <a:t>Côte d'Ivoire</a:t>
            </a:r>
          </a:p>
          <a:p>
            <a:r>
              <a:rPr lang="en-US" sz="1000" dirty="0"/>
              <a:t>Croatia</a:t>
            </a:r>
          </a:p>
          <a:p>
            <a:endParaRPr lang="en-US" sz="1000" dirty="0"/>
          </a:p>
          <a:p>
            <a:endParaRPr lang="en-US" sz="1000" dirty="0"/>
          </a:p>
        </p:txBody>
      </p:sp>
      <p:sp>
        <p:nvSpPr>
          <p:cNvPr id="22536" name="Line 5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22537" name="Line 60"/>
          <p:cNvSpPr>
            <a:spLocks noChangeShapeType="1"/>
          </p:cNvSpPr>
          <p:nvPr/>
        </p:nvSpPr>
        <p:spPr bwMode="auto">
          <a:xfrm>
            <a:off x="17463" y="1505779"/>
            <a:ext cx="0" cy="8004405"/>
          </a:xfrm>
          <a:prstGeom prst="line">
            <a:avLst/>
          </a:prstGeom>
          <a:noFill/>
          <a:ln w="9525">
            <a:noFill/>
            <a:round/>
            <a:headEnd/>
            <a:tailEnd/>
          </a:ln>
        </p:spPr>
        <p:txBody>
          <a:bodyPr wrap="none"/>
          <a:lstStyle/>
          <a:p>
            <a:endParaRPr lang="en-US"/>
          </a:p>
        </p:txBody>
      </p:sp>
      <p:sp>
        <p:nvSpPr>
          <p:cNvPr id="22538" name="Line 6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22539" name="Line 62"/>
          <p:cNvSpPr>
            <a:spLocks noChangeShapeType="1"/>
          </p:cNvSpPr>
          <p:nvPr/>
        </p:nvSpPr>
        <p:spPr bwMode="auto">
          <a:xfrm>
            <a:off x="1563689" y="1474858"/>
            <a:ext cx="1484312" cy="0"/>
          </a:xfrm>
          <a:prstGeom prst="line">
            <a:avLst/>
          </a:prstGeom>
          <a:noFill/>
          <a:ln w="9525">
            <a:noFill/>
            <a:round/>
            <a:headEnd/>
            <a:tailEnd/>
          </a:ln>
        </p:spPr>
        <p:txBody>
          <a:bodyPr wrap="none"/>
          <a:lstStyle/>
          <a:p>
            <a:endParaRPr lang="en-US"/>
          </a:p>
        </p:txBody>
      </p:sp>
      <p:sp>
        <p:nvSpPr>
          <p:cNvPr id="22540" name="Line 6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22541"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22542" name="Line 6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22543" name="Line 66"/>
          <p:cNvSpPr>
            <a:spLocks noChangeShapeType="1"/>
          </p:cNvSpPr>
          <p:nvPr/>
        </p:nvSpPr>
        <p:spPr bwMode="auto">
          <a:xfrm>
            <a:off x="4757739" y="1585119"/>
            <a:ext cx="1557337" cy="0"/>
          </a:xfrm>
          <a:prstGeom prst="line">
            <a:avLst/>
          </a:prstGeom>
          <a:noFill/>
          <a:ln w="9525">
            <a:noFill/>
            <a:round/>
            <a:headEnd/>
            <a:tailEnd/>
          </a:ln>
        </p:spPr>
        <p:txBody>
          <a:bodyPr wrap="none"/>
          <a:lstStyle/>
          <a:p>
            <a:endParaRPr lang="en-US" dirty="0"/>
          </a:p>
        </p:txBody>
      </p:sp>
      <p:sp>
        <p:nvSpPr>
          <p:cNvPr id="22544" name="Line 6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22545"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22546" name="Line 6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sp>
        <p:nvSpPr>
          <p:cNvPr id="22547" name="Text Box 77"/>
          <p:cNvSpPr txBox="1">
            <a:spLocks noChangeArrowheads="1"/>
          </p:cNvSpPr>
          <p:nvPr/>
        </p:nvSpPr>
        <p:spPr bwMode="auto">
          <a:xfrm>
            <a:off x="108409" y="236067"/>
            <a:ext cx="6471067" cy="892552"/>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4 - </a:t>
            </a:r>
            <a:r>
              <a:rPr lang="en-GB" altLang="en-US" sz="3200" dirty="0">
                <a:solidFill>
                  <a:srgbClr val="CC0000"/>
                </a:solidFill>
              </a:rPr>
              <a:t>Regular Budget Assessments</a:t>
            </a:r>
            <a:br>
              <a:rPr lang="en-GB" altLang="en-US" sz="3600" dirty="0"/>
            </a:br>
            <a:r>
              <a:rPr lang="en-GB" altLang="en-US" sz="2000" dirty="0"/>
              <a:t>Fully paid as at 4 October 2019: 128 Member States*</a:t>
            </a:r>
          </a:p>
        </p:txBody>
      </p:sp>
      <p:grpSp>
        <p:nvGrpSpPr>
          <p:cNvPr id="22548" name="Group 82"/>
          <p:cNvGrpSpPr>
            <a:grpSpLocks/>
          </p:cNvGrpSpPr>
          <p:nvPr/>
        </p:nvGrpSpPr>
        <p:grpSpPr bwMode="auto">
          <a:xfrm>
            <a:off x="7658101" y="2190975"/>
            <a:ext cx="1162050" cy="630710"/>
            <a:chOff x="4824" y="1327"/>
            <a:chExt cx="732" cy="382"/>
          </a:xfrm>
        </p:grpSpPr>
        <p:grpSp>
          <p:nvGrpSpPr>
            <p:cNvPr id="22549" name="Group 83"/>
            <p:cNvGrpSpPr>
              <a:grpSpLocks/>
            </p:cNvGrpSpPr>
            <p:nvPr/>
          </p:nvGrpSpPr>
          <p:grpSpPr bwMode="auto">
            <a:xfrm>
              <a:off x="4830" y="1327"/>
              <a:ext cx="726" cy="382"/>
              <a:chOff x="4830" y="1327"/>
              <a:chExt cx="726" cy="382"/>
            </a:xfrm>
          </p:grpSpPr>
          <p:sp>
            <p:nvSpPr>
              <p:cNvPr id="22551" name="Text Box 84"/>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CC0000"/>
                    </a:solidFill>
                  </a:rPr>
                  <a:t>Regular budget</a:t>
                </a:r>
              </a:p>
            </p:txBody>
          </p:sp>
          <p:sp>
            <p:nvSpPr>
              <p:cNvPr id="22552" name="Text Box 85"/>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22553" name="Text Box 86"/>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22550" name="Rectangle 88"/>
            <p:cNvSpPr>
              <a:spLocks noChangeArrowheads="1"/>
            </p:cNvSpPr>
            <p:nvPr/>
          </p:nvSpPr>
          <p:spPr bwMode="auto">
            <a:xfrm flipH="1">
              <a:off x="4824" y="1392"/>
              <a:ext cx="48" cy="48"/>
            </a:xfrm>
            <a:prstGeom prst="rect">
              <a:avLst/>
            </a:prstGeom>
            <a:solidFill>
              <a:srgbClr val="CC0000"/>
            </a:solidFill>
            <a:ln w="9525">
              <a:solidFill>
                <a:srgbClr val="CC0000"/>
              </a:solidFill>
              <a:miter lim="800000"/>
              <a:headEnd/>
              <a:tailEnd/>
            </a:ln>
          </p:spPr>
          <p:txBody>
            <a:bodyPr wrap="none" anchor="ctr"/>
            <a:lstStyle/>
            <a:p>
              <a:endParaRPr lang="en-US" altLang="en-US" sz="1800"/>
            </a:p>
          </p:txBody>
        </p:sp>
      </p:grpSp>
      <p:sp>
        <p:nvSpPr>
          <p:cNvPr id="2" name="Rectangle 1">
            <a:extLst>
              <a:ext uri="{FF2B5EF4-FFF2-40B4-BE49-F238E27FC236}">
                <a16:creationId xmlns:a16="http://schemas.microsoft.com/office/drawing/2014/main" id="{4091905A-E762-437E-BE84-59507B9A01AF}"/>
              </a:ext>
            </a:extLst>
          </p:cNvPr>
          <p:cNvSpPr/>
          <p:nvPr/>
        </p:nvSpPr>
        <p:spPr>
          <a:xfrm>
            <a:off x="1500983" y="1480840"/>
            <a:ext cx="1871663" cy="4555093"/>
          </a:xfrm>
          <a:prstGeom prst="rect">
            <a:avLst/>
          </a:prstGeom>
        </p:spPr>
        <p:txBody>
          <a:bodyPr wrap="square">
            <a:spAutoFit/>
          </a:bodyPr>
          <a:lstStyle/>
          <a:p>
            <a:r>
              <a:rPr lang="en-US" sz="1000" dirty="0"/>
              <a:t>Cuba</a:t>
            </a:r>
          </a:p>
          <a:p>
            <a:r>
              <a:rPr lang="en-US" sz="1000" dirty="0"/>
              <a:t>Cyprus</a:t>
            </a:r>
          </a:p>
          <a:p>
            <a:r>
              <a:rPr lang="en-US" sz="1000" dirty="0"/>
              <a:t>Czech Republic</a:t>
            </a:r>
          </a:p>
          <a:p>
            <a:r>
              <a:rPr lang="en-US" sz="1000" dirty="0"/>
              <a:t>Denmark</a:t>
            </a:r>
          </a:p>
          <a:p>
            <a:r>
              <a:rPr lang="en-US" sz="1000" dirty="0"/>
              <a:t>Dominica</a:t>
            </a:r>
          </a:p>
          <a:p>
            <a:r>
              <a:rPr lang="en-US" sz="1000" dirty="0"/>
              <a:t>Dominican Republic</a:t>
            </a:r>
          </a:p>
          <a:p>
            <a:r>
              <a:rPr lang="en-US" sz="1000" dirty="0"/>
              <a:t>Egypt</a:t>
            </a:r>
          </a:p>
          <a:p>
            <a:r>
              <a:rPr lang="en-US" sz="1000" dirty="0"/>
              <a:t>El Salvador</a:t>
            </a:r>
          </a:p>
          <a:p>
            <a:r>
              <a:rPr lang="en-US" sz="1000" dirty="0"/>
              <a:t>Equatorial Guinea</a:t>
            </a:r>
          </a:p>
          <a:p>
            <a:r>
              <a:rPr lang="en-US" sz="1000" dirty="0"/>
              <a:t>Estonia**</a:t>
            </a:r>
          </a:p>
          <a:p>
            <a:r>
              <a:rPr lang="en-US" sz="1000" dirty="0" err="1"/>
              <a:t>Eswatini</a:t>
            </a:r>
            <a:endParaRPr lang="en-US" sz="1000" dirty="0"/>
          </a:p>
          <a:p>
            <a:r>
              <a:rPr lang="en-US" sz="1000" dirty="0"/>
              <a:t>Ethiopia</a:t>
            </a:r>
          </a:p>
          <a:p>
            <a:r>
              <a:rPr lang="en-US" sz="1000" dirty="0"/>
              <a:t>Fiji</a:t>
            </a:r>
          </a:p>
          <a:p>
            <a:r>
              <a:rPr lang="en-US" sz="1000" dirty="0"/>
              <a:t>Finland</a:t>
            </a:r>
          </a:p>
          <a:p>
            <a:r>
              <a:rPr lang="en-US" sz="1000" dirty="0"/>
              <a:t>France</a:t>
            </a:r>
          </a:p>
          <a:p>
            <a:r>
              <a:rPr lang="en-US" sz="1000" dirty="0"/>
              <a:t>Gabon</a:t>
            </a:r>
          </a:p>
          <a:p>
            <a:r>
              <a:rPr lang="en-US" sz="1000" dirty="0"/>
              <a:t>Georgia</a:t>
            </a:r>
          </a:p>
          <a:p>
            <a:r>
              <a:rPr lang="en-US" sz="1000" dirty="0"/>
              <a:t>Germany</a:t>
            </a:r>
          </a:p>
          <a:p>
            <a:r>
              <a:rPr lang="en-US" sz="1000" dirty="0"/>
              <a:t>Ghana</a:t>
            </a:r>
          </a:p>
          <a:p>
            <a:r>
              <a:rPr lang="en-US" sz="1000" dirty="0"/>
              <a:t>Greece</a:t>
            </a:r>
          </a:p>
          <a:p>
            <a:r>
              <a:rPr lang="en-US" sz="1000" dirty="0"/>
              <a:t>Guinea</a:t>
            </a:r>
          </a:p>
          <a:p>
            <a:r>
              <a:rPr lang="en-US" sz="1000" dirty="0"/>
              <a:t>Guyana</a:t>
            </a:r>
          </a:p>
          <a:p>
            <a:r>
              <a:rPr lang="en-US" sz="1000" dirty="0"/>
              <a:t>Haiti</a:t>
            </a:r>
          </a:p>
          <a:p>
            <a:r>
              <a:rPr lang="en-US" altLang="en-US" sz="1000" dirty="0"/>
              <a:t>Hungary</a:t>
            </a:r>
          </a:p>
          <a:p>
            <a:r>
              <a:rPr lang="en-US" altLang="en-US" sz="1000" dirty="0"/>
              <a:t>Iceland</a:t>
            </a:r>
          </a:p>
          <a:p>
            <a:r>
              <a:rPr lang="en-US" altLang="en-US" sz="1000" dirty="0"/>
              <a:t>India**</a:t>
            </a:r>
          </a:p>
          <a:p>
            <a:r>
              <a:rPr lang="en-US" altLang="en-US" sz="1000" dirty="0"/>
              <a:t>Indonesia</a:t>
            </a:r>
          </a:p>
          <a:p>
            <a:r>
              <a:rPr lang="en-US" altLang="en-US" sz="1000" dirty="0"/>
              <a:t>Iraq</a:t>
            </a:r>
          </a:p>
          <a:p>
            <a:r>
              <a:rPr lang="en-US" altLang="en-US" sz="1000" dirty="0"/>
              <a:t>Ireland</a:t>
            </a:r>
          </a:p>
        </p:txBody>
      </p:sp>
      <p:sp>
        <p:nvSpPr>
          <p:cNvPr id="33" name="Text Box 20">
            <a:extLst>
              <a:ext uri="{FF2B5EF4-FFF2-40B4-BE49-F238E27FC236}">
                <a16:creationId xmlns:a16="http://schemas.microsoft.com/office/drawing/2014/main" id="{9F26E82C-7BD4-43EA-B76C-9A6BA3E0948D}"/>
              </a:ext>
            </a:extLst>
          </p:cNvPr>
          <p:cNvSpPr txBox="1">
            <a:spLocks noChangeArrowheads="1"/>
          </p:cNvSpPr>
          <p:nvPr/>
        </p:nvSpPr>
        <p:spPr bwMode="auto">
          <a:xfrm>
            <a:off x="127733" y="6368191"/>
            <a:ext cx="4514569" cy="738664"/>
          </a:xfrm>
          <a:prstGeom prst="rect">
            <a:avLst/>
          </a:prstGeom>
          <a:noFill/>
          <a:ln w="9525">
            <a:noFill/>
            <a:miter lim="800000"/>
            <a:headEnd/>
            <a:tailEnd/>
          </a:ln>
        </p:spPr>
        <p:txBody>
          <a:bodyPr wrap="none">
            <a:spAutoFit/>
          </a:bodyPr>
          <a:lstStyle/>
          <a:p>
            <a:r>
              <a:rPr lang="en-GB" altLang="ja-JP" sz="1400" dirty="0">
                <a:ea typeface="ＭＳ Ｐゴシック" charset="-128"/>
              </a:rPr>
              <a:t>*Compared to 141 Member States as at 30 September 2018</a:t>
            </a:r>
          </a:p>
          <a:p>
            <a:r>
              <a:rPr lang="en-GB" altLang="ja-JP" sz="1400" dirty="0">
                <a:ea typeface="ＭＳ Ｐゴシック" charset="-128"/>
              </a:rPr>
              <a:t>**Partial advance payment for 2020</a:t>
            </a:r>
          </a:p>
          <a:p>
            <a:pPr marL="285750" indent="-285750">
              <a:buFont typeface="Arial" panose="020B0604020202020204" pitchFamily="34" charset="0"/>
              <a:buChar char="•"/>
            </a:pPr>
            <a:endParaRPr lang="en-GB" altLang="ja-JP" sz="1400" dirty="0">
              <a:ea typeface="ＭＳ Ｐゴシック"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24">
            <a:extLst>
              <a:ext uri="{FF2B5EF4-FFF2-40B4-BE49-F238E27FC236}">
                <a16:creationId xmlns:a16="http://schemas.microsoft.com/office/drawing/2014/main" id="{CC4B1391-6BBF-4D24-A235-DC4938077AE0}"/>
              </a:ext>
            </a:extLst>
          </p:cNvPr>
          <p:cNvSpPr>
            <a:spLocks noChangeShapeType="1"/>
          </p:cNvSpPr>
          <p:nvPr/>
        </p:nvSpPr>
        <p:spPr bwMode="auto">
          <a:xfrm>
            <a:off x="6300789" y="1380088"/>
            <a:ext cx="1609725" cy="0"/>
          </a:xfrm>
          <a:prstGeom prst="line">
            <a:avLst/>
          </a:prstGeom>
          <a:noFill/>
          <a:ln w="9525">
            <a:noFill/>
            <a:round/>
            <a:headEnd/>
            <a:tailEnd/>
          </a:ln>
        </p:spPr>
        <p:txBody>
          <a:bodyPr wrap="none"/>
          <a:lstStyle/>
          <a:p>
            <a:endParaRPr lang="en-US"/>
          </a:p>
        </p:txBody>
      </p:sp>
      <p:graphicFrame>
        <p:nvGraphicFramePr>
          <p:cNvPr id="13" name="Object 12">
            <a:extLst>
              <a:ext uri="{FF2B5EF4-FFF2-40B4-BE49-F238E27FC236}">
                <a16:creationId xmlns:a16="http://schemas.microsoft.com/office/drawing/2014/main" id="{8BB55855-4EF7-4773-A526-AD300D384BBC}"/>
              </a:ext>
            </a:extLst>
          </p:cNvPr>
          <p:cNvGraphicFramePr>
            <a:graphicFrameLocks noChangeAspect="1"/>
          </p:cNvGraphicFramePr>
          <p:nvPr>
            <p:extLst>
              <p:ext uri="{D42A27DB-BD31-4B8C-83A1-F6EECF244321}">
                <p14:modId xmlns:p14="http://schemas.microsoft.com/office/powerpoint/2010/main" val="101485159"/>
              </p:ext>
            </p:extLst>
          </p:nvPr>
        </p:nvGraphicFramePr>
        <p:xfrm>
          <a:off x="246063" y="832644"/>
          <a:ext cx="7219950" cy="6238875"/>
        </p:xfrm>
        <a:graphic>
          <a:graphicData uri="http://schemas.openxmlformats.org/presentationml/2006/ole">
            <mc:AlternateContent xmlns:mc="http://schemas.openxmlformats.org/markup-compatibility/2006">
              <mc:Choice xmlns:v="urn:schemas-microsoft-com:vml" Requires="v">
                <p:oleObj spid="_x0000_s7255" name="Worksheet" r:id="rId4" imgW="7782082" imgH="6124529" progId="Excel.Sheet.12">
                  <p:embed/>
                </p:oleObj>
              </mc:Choice>
              <mc:Fallback>
                <p:oleObj name="Worksheet" r:id="rId4" imgW="7782082" imgH="6124529" progId="Excel.Sheet.12">
                  <p:embed/>
                  <p:pic>
                    <p:nvPicPr>
                      <p:cNvPr id="13" name="Object 12">
                        <a:extLst>
                          <a:ext uri="{FF2B5EF4-FFF2-40B4-BE49-F238E27FC236}">
                            <a16:creationId xmlns:a16="http://schemas.microsoft.com/office/drawing/2014/main" id="{8BB55855-4EF7-4773-A526-AD300D384BBC}"/>
                          </a:ext>
                        </a:extLst>
                      </p:cNvPr>
                      <p:cNvPicPr/>
                      <p:nvPr/>
                    </p:nvPicPr>
                    <p:blipFill>
                      <a:blip r:embed="rId5"/>
                      <a:stretch>
                        <a:fillRect/>
                      </a:stretch>
                    </p:blipFill>
                    <p:spPr>
                      <a:xfrm>
                        <a:off x="246063" y="832644"/>
                        <a:ext cx="7219950" cy="6238875"/>
                      </a:xfrm>
                      <a:prstGeom prst="rect">
                        <a:avLst/>
                      </a:prstGeom>
                    </p:spPr>
                  </p:pic>
                </p:oleObj>
              </mc:Fallback>
            </mc:AlternateContent>
          </a:graphicData>
        </a:graphic>
      </p:graphicFrame>
      <p:sp>
        <p:nvSpPr>
          <p:cNvPr id="14" name="Text Box 26">
            <a:extLst>
              <a:ext uri="{FF2B5EF4-FFF2-40B4-BE49-F238E27FC236}">
                <a16:creationId xmlns:a16="http://schemas.microsoft.com/office/drawing/2014/main" id="{643E9439-7C67-42A1-A9A5-01B9C559DFB7}"/>
              </a:ext>
            </a:extLst>
          </p:cNvPr>
          <p:cNvSpPr txBox="1">
            <a:spLocks noChangeArrowheads="1"/>
          </p:cNvSpPr>
          <p:nvPr/>
        </p:nvSpPr>
        <p:spPr bwMode="auto">
          <a:xfrm>
            <a:off x="67575" y="118326"/>
            <a:ext cx="8162289" cy="615553"/>
          </a:xfrm>
          <a:prstGeom prst="rect">
            <a:avLst/>
          </a:prstGeom>
          <a:noFill/>
          <a:ln w="9525">
            <a:noFill/>
            <a:miter lim="800000"/>
            <a:headEnd/>
            <a:tailEnd/>
          </a:ln>
        </p:spPr>
        <p:txBody>
          <a:bodyPr wrap="square">
            <a:spAutoFit/>
          </a:bodyPr>
          <a:lstStyle/>
          <a:p>
            <a:r>
              <a:rPr lang="en-GB" altLang="en-US" sz="2000" b="1" dirty="0"/>
              <a:t>Chart 5 </a:t>
            </a:r>
            <a:r>
              <a:rPr lang="en-GB" altLang="en-US" sz="2000" dirty="0"/>
              <a:t>- </a:t>
            </a:r>
            <a:r>
              <a:rPr lang="en-GB" altLang="ja-JP" sz="2000" dirty="0">
                <a:solidFill>
                  <a:srgbClr val="990033"/>
                </a:solidFill>
                <a:ea typeface="ＭＳ Ｐゴシック" pitchFamily="34" charset="-128"/>
              </a:rPr>
              <a:t>Unpaid Regular Budget Assessments as at 4 October 2019 </a:t>
            </a:r>
          </a:p>
          <a:p>
            <a:r>
              <a:rPr lang="en-GB" altLang="ja-JP" sz="1400" i="1" dirty="0">
                <a:ea typeface="ＭＳ Ｐゴシック" pitchFamily="34" charset="-128"/>
              </a:rPr>
              <a:t> (65 Member States, 1,386,694,835) </a:t>
            </a:r>
          </a:p>
        </p:txBody>
      </p:sp>
      <p:sp>
        <p:nvSpPr>
          <p:cNvPr id="16" name="TextBox 15">
            <a:extLst>
              <a:ext uri="{FF2B5EF4-FFF2-40B4-BE49-F238E27FC236}">
                <a16:creationId xmlns:a16="http://schemas.microsoft.com/office/drawing/2014/main" id="{D268841E-F7DE-4458-9ECC-22334F546C17}"/>
              </a:ext>
            </a:extLst>
          </p:cNvPr>
          <p:cNvSpPr txBox="1"/>
          <p:nvPr/>
        </p:nvSpPr>
        <p:spPr>
          <a:xfrm>
            <a:off x="275943" y="6270904"/>
            <a:ext cx="7528208" cy="1100301"/>
          </a:xfrm>
          <a:prstGeom prst="rect">
            <a:avLst/>
          </a:prstGeom>
          <a:noFill/>
        </p:spPr>
        <p:txBody>
          <a:bodyPr wrap="square" rtlCol="0">
            <a:spAutoFit/>
          </a:bodyPr>
          <a:lstStyle/>
          <a:p>
            <a:pPr>
              <a:spcAft>
                <a:spcPts val="600"/>
              </a:spcAft>
            </a:pPr>
            <a:r>
              <a:rPr lang="en-GB" sz="800" dirty="0"/>
              <a:t>*</a:t>
            </a:r>
            <a:r>
              <a:rPr lang="en-GB" sz="900" dirty="0"/>
              <a:t>By resolution 73/4, the General Assembly agreed that the failure to pay the full minimum amount necessary to avoid the application of Article 19 of the Charter was due to conditions beyond their control.</a:t>
            </a:r>
          </a:p>
          <a:p>
            <a:pPr>
              <a:spcAft>
                <a:spcPts val="600"/>
              </a:spcAft>
            </a:pPr>
            <a:r>
              <a:rPr lang="en-GB" sz="900" dirty="0"/>
              <a:t>**Full payment subsequent to 4 October 2019.</a:t>
            </a:r>
          </a:p>
          <a:p>
            <a:r>
              <a:rPr lang="en-GB" sz="900" dirty="0"/>
              <a:t>***Partial payment subsequent to 4 October 2019.</a:t>
            </a:r>
          </a:p>
          <a:p>
            <a:pPr marL="171450" indent="-171450">
              <a:buFont typeface="Arial" panose="020B0604020202020204" pitchFamily="34" charset="0"/>
              <a:buChar char="•"/>
            </a:pPr>
            <a:endParaRPr lang="en-GB" sz="900" dirty="0"/>
          </a:p>
          <a:p>
            <a:endParaRPr lang="en-GB" sz="1050" dirty="0"/>
          </a:p>
        </p:txBody>
      </p:sp>
      <p:sp>
        <p:nvSpPr>
          <p:cNvPr id="17" name="Rectangle 6">
            <a:extLst>
              <a:ext uri="{FF2B5EF4-FFF2-40B4-BE49-F238E27FC236}">
                <a16:creationId xmlns:a16="http://schemas.microsoft.com/office/drawing/2014/main" id="{C4BB3013-3B47-4BD9-9668-4B3EDFABDF18}"/>
              </a:ext>
            </a:extLst>
          </p:cNvPr>
          <p:cNvSpPr txBox="1">
            <a:spLocks noGrp="1" noChangeArrowheads="1"/>
          </p:cNvSpPr>
          <p:nvPr/>
        </p:nvSpPr>
        <p:spPr bwMode="auto">
          <a:xfrm>
            <a:off x="6599176" y="640235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5</a:t>
            </a:r>
          </a:p>
        </p:txBody>
      </p:sp>
      <p:pic>
        <p:nvPicPr>
          <p:cNvPr id="18" name="Picture 9">
            <a:extLst>
              <a:ext uri="{FF2B5EF4-FFF2-40B4-BE49-F238E27FC236}">
                <a16:creationId xmlns:a16="http://schemas.microsoft.com/office/drawing/2014/main" id="{B7316A72-450F-4CB0-B413-28BDCE69BA28}"/>
              </a:ext>
            </a:extLst>
          </p:cNvPr>
          <p:cNvPicPr>
            <a:picLocks noChangeAspect="1" noChangeArrowheads="1"/>
          </p:cNvPicPr>
          <p:nvPr/>
        </p:nvPicPr>
        <p:blipFill>
          <a:blip r:embed="rId6"/>
          <a:srcRect/>
          <a:stretch>
            <a:fillRect/>
          </a:stretch>
        </p:blipFill>
        <p:spPr bwMode="auto">
          <a:xfrm>
            <a:off x="8009626" y="486359"/>
            <a:ext cx="1066800" cy="998900"/>
          </a:xfrm>
          <a:prstGeom prst="rect">
            <a:avLst/>
          </a:prstGeom>
          <a:noFill/>
          <a:ln w="9525">
            <a:noFill/>
            <a:miter lim="800000"/>
            <a:headEnd/>
            <a:tailEnd/>
          </a:ln>
        </p:spPr>
      </p:pic>
      <p:sp>
        <p:nvSpPr>
          <p:cNvPr id="26" name="Rectangle 48">
            <a:extLst>
              <a:ext uri="{FF2B5EF4-FFF2-40B4-BE49-F238E27FC236}">
                <a16:creationId xmlns:a16="http://schemas.microsoft.com/office/drawing/2014/main" id="{C8E1A8BE-2615-4CAE-AA8B-E2CDBFB5552E}"/>
              </a:ext>
            </a:extLst>
          </p:cNvPr>
          <p:cNvSpPr>
            <a:spLocks/>
          </p:cNvSpPr>
          <p:nvPr/>
        </p:nvSpPr>
        <p:spPr bwMode="auto">
          <a:xfrm>
            <a:off x="7806158" y="221008"/>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grpSp>
        <p:nvGrpSpPr>
          <p:cNvPr id="29" name="Group 99">
            <a:extLst>
              <a:ext uri="{FF2B5EF4-FFF2-40B4-BE49-F238E27FC236}">
                <a16:creationId xmlns:a16="http://schemas.microsoft.com/office/drawing/2014/main" id="{BA233031-79DA-441D-BDF9-9DD850F3A1A2}"/>
              </a:ext>
            </a:extLst>
          </p:cNvPr>
          <p:cNvGrpSpPr>
            <a:grpSpLocks/>
          </p:cNvGrpSpPr>
          <p:nvPr/>
        </p:nvGrpSpPr>
        <p:grpSpPr bwMode="auto">
          <a:xfrm>
            <a:off x="7986714" y="2266062"/>
            <a:ext cx="1162050" cy="606425"/>
            <a:chOff x="4824" y="1327"/>
            <a:chExt cx="732" cy="382"/>
          </a:xfrm>
        </p:grpSpPr>
        <p:grpSp>
          <p:nvGrpSpPr>
            <p:cNvPr id="30" name="Group 98">
              <a:extLst>
                <a:ext uri="{FF2B5EF4-FFF2-40B4-BE49-F238E27FC236}">
                  <a16:creationId xmlns:a16="http://schemas.microsoft.com/office/drawing/2014/main" id="{02C97CC9-6BBA-4F91-BFF6-BE98ADCD52EE}"/>
                </a:ext>
              </a:extLst>
            </p:cNvPr>
            <p:cNvGrpSpPr>
              <a:grpSpLocks/>
            </p:cNvGrpSpPr>
            <p:nvPr/>
          </p:nvGrpSpPr>
          <p:grpSpPr bwMode="auto">
            <a:xfrm>
              <a:off x="4830" y="1327"/>
              <a:ext cx="726" cy="382"/>
              <a:chOff x="4830" y="1327"/>
              <a:chExt cx="726" cy="382"/>
            </a:xfrm>
          </p:grpSpPr>
          <p:sp>
            <p:nvSpPr>
              <p:cNvPr id="32" name="Text Box 92">
                <a:extLst>
                  <a:ext uri="{FF2B5EF4-FFF2-40B4-BE49-F238E27FC236}">
                    <a16:creationId xmlns:a16="http://schemas.microsoft.com/office/drawing/2014/main" id="{C062A001-C225-4079-A1C9-EB1BE69CBC26}"/>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990033"/>
                    </a:solidFill>
                    <a:latin typeface="Calibri" pitchFamily="34" charset="0"/>
                    <a:ea typeface="ＭＳ Ｐゴシック" pitchFamily="34" charset="-128"/>
                  </a:rPr>
                  <a:t>Regular budget</a:t>
                </a:r>
              </a:p>
            </p:txBody>
          </p:sp>
          <p:sp>
            <p:nvSpPr>
              <p:cNvPr id="33" name="Text Box 94">
                <a:extLst>
                  <a:ext uri="{FF2B5EF4-FFF2-40B4-BE49-F238E27FC236}">
                    <a16:creationId xmlns:a16="http://schemas.microsoft.com/office/drawing/2014/main" id="{9A2B1ACF-25BE-422C-B02F-594E9CF0922C}"/>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34" name="Text Box 95">
                <a:extLst>
                  <a:ext uri="{FF2B5EF4-FFF2-40B4-BE49-F238E27FC236}">
                    <a16:creationId xmlns:a16="http://schemas.microsoft.com/office/drawing/2014/main" id="{029B2F7A-EE9A-47A8-8132-F766CA00AFC1}"/>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31" name="Rectangle 93">
              <a:extLst>
                <a:ext uri="{FF2B5EF4-FFF2-40B4-BE49-F238E27FC236}">
                  <a16:creationId xmlns:a16="http://schemas.microsoft.com/office/drawing/2014/main" id="{BCD2501B-623A-4A9C-963B-7EFC88391E98}"/>
                </a:ext>
              </a:extLst>
            </p:cNvPr>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sp>
        <p:nvSpPr>
          <p:cNvPr id="35" name="Text Box 6">
            <a:extLst>
              <a:ext uri="{FF2B5EF4-FFF2-40B4-BE49-F238E27FC236}">
                <a16:creationId xmlns:a16="http://schemas.microsoft.com/office/drawing/2014/main" id="{495A75AF-5E6C-4638-B34F-66A5FE680122}"/>
              </a:ext>
            </a:extLst>
          </p:cNvPr>
          <p:cNvSpPr txBox="1">
            <a:spLocks noChangeArrowheads="1"/>
          </p:cNvSpPr>
          <p:nvPr/>
        </p:nvSpPr>
        <p:spPr bwMode="auto">
          <a:xfrm>
            <a:off x="7804151" y="1692059"/>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spTree>
    <p:extLst>
      <p:ext uri="{BB962C8B-B14F-4D97-AF65-F5344CB8AC3E}">
        <p14:creationId xmlns:p14="http://schemas.microsoft.com/office/powerpoint/2010/main" val="96781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477000" y="6472223"/>
            <a:ext cx="2133600" cy="495322"/>
          </a:xfrm>
          <a:prstGeom prst="rect">
            <a:avLst/>
          </a:prstGeom>
          <a:noFill/>
          <a:ln w="9525">
            <a:noFill/>
            <a:miter lim="800000"/>
            <a:headEnd/>
            <a:tailEnd/>
          </a:ln>
        </p:spPr>
        <p:txBody>
          <a:bodyPr/>
          <a:lstStyle/>
          <a:p>
            <a:pPr algn="r"/>
            <a:r>
              <a:rPr lang="en-GB" altLang="en-US" sz="1400" dirty="0"/>
              <a:t>6</a:t>
            </a:r>
          </a:p>
        </p:txBody>
      </p:sp>
      <p:sp>
        <p:nvSpPr>
          <p:cNvPr id="50178" name="Text Box 26"/>
          <p:cNvSpPr txBox="1">
            <a:spLocks noChangeArrowheads="1"/>
          </p:cNvSpPr>
          <p:nvPr/>
        </p:nvSpPr>
        <p:spPr bwMode="auto">
          <a:xfrm>
            <a:off x="111394" y="282377"/>
            <a:ext cx="7280006" cy="861774"/>
          </a:xfrm>
          <a:prstGeom prst="rect">
            <a:avLst/>
          </a:prstGeom>
          <a:noFill/>
          <a:ln w="9525">
            <a:noFill/>
            <a:miter lim="800000"/>
            <a:headEnd/>
            <a:tailEnd/>
          </a:ln>
        </p:spPr>
        <p:txBody>
          <a:bodyPr wrap="none">
            <a:spAutoFit/>
          </a:bodyPr>
          <a:lstStyle/>
          <a:p>
            <a:r>
              <a:rPr lang="en-GB" altLang="ja-JP" sz="3000" dirty="0">
                <a:ea typeface="ＭＳ Ｐゴシック" pitchFamily="34" charset="-128"/>
              </a:rPr>
              <a:t>Chart 6 - </a:t>
            </a:r>
            <a:r>
              <a:rPr lang="en-GB" altLang="en-US" sz="3000" dirty="0">
                <a:solidFill>
                  <a:srgbClr val="CC0000"/>
                </a:solidFill>
              </a:rPr>
              <a:t>Unpaid Regular Budget Assessments</a:t>
            </a:r>
            <a:br>
              <a:rPr lang="en-GB" altLang="en-US" sz="3600" dirty="0"/>
            </a:br>
            <a:r>
              <a:rPr lang="en-GB" altLang="en-US" sz="2000" dirty="0"/>
              <a:t> (US$ millions)</a:t>
            </a:r>
          </a:p>
        </p:txBody>
      </p:sp>
      <p:pic>
        <p:nvPicPr>
          <p:cNvPr id="50179" name="Picture 9"/>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50180" name="Rectangle 48"/>
          <p:cNvSpPr>
            <a:spLocks/>
          </p:cNvSpPr>
          <p:nvPr/>
        </p:nvSpPr>
        <p:spPr bwMode="auto">
          <a:xfrm>
            <a:off x="7543800" y="209687"/>
            <a:ext cx="76200" cy="6764448"/>
          </a:xfrm>
          <a:prstGeom prst="rect">
            <a:avLst/>
          </a:prstGeom>
          <a:solidFill>
            <a:srgbClr val="C000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50181"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sp>
        <p:nvSpPr>
          <p:cNvPr id="50182" name="Line 15"/>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50183" name="Line 16"/>
          <p:cNvSpPr>
            <a:spLocks noChangeShapeType="1"/>
          </p:cNvSpPr>
          <p:nvPr/>
        </p:nvSpPr>
        <p:spPr bwMode="auto">
          <a:xfrm>
            <a:off x="12700" y="1505779"/>
            <a:ext cx="0" cy="8004405"/>
          </a:xfrm>
          <a:prstGeom prst="line">
            <a:avLst/>
          </a:prstGeom>
          <a:noFill/>
          <a:ln w="9525">
            <a:noFill/>
            <a:round/>
            <a:headEnd/>
            <a:tailEnd/>
          </a:ln>
        </p:spPr>
        <p:txBody>
          <a:bodyPr wrap="none"/>
          <a:lstStyle/>
          <a:p>
            <a:endParaRPr lang="en-US"/>
          </a:p>
        </p:txBody>
      </p:sp>
      <p:sp>
        <p:nvSpPr>
          <p:cNvPr id="50184" name="Line 17"/>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50185" name="Line 19"/>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50186" name="Line 21"/>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50187" name="Line 23"/>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50188" name="Line 24"/>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50189" name="Line 25"/>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grpSp>
        <p:nvGrpSpPr>
          <p:cNvPr id="50190" name="Group 119"/>
          <p:cNvGrpSpPr>
            <a:grpSpLocks/>
          </p:cNvGrpSpPr>
          <p:nvPr/>
        </p:nvGrpSpPr>
        <p:grpSpPr bwMode="auto">
          <a:xfrm>
            <a:off x="7658101" y="2190975"/>
            <a:ext cx="1162050" cy="630710"/>
            <a:chOff x="4824" y="1327"/>
            <a:chExt cx="732" cy="382"/>
          </a:xfrm>
        </p:grpSpPr>
        <p:grpSp>
          <p:nvGrpSpPr>
            <p:cNvPr id="50226" name="Group 120"/>
            <p:cNvGrpSpPr>
              <a:grpSpLocks/>
            </p:cNvGrpSpPr>
            <p:nvPr/>
          </p:nvGrpSpPr>
          <p:grpSpPr bwMode="auto">
            <a:xfrm>
              <a:off x="4830" y="1327"/>
              <a:ext cx="726" cy="382"/>
              <a:chOff x="4830" y="1327"/>
              <a:chExt cx="726" cy="382"/>
            </a:xfrm>
          </p:grpSpPr>
          <p:sp>
            <p:nvSpPr>
              <p:cNvPr id="50228" name="Text Box 121"/>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CC0000"/>
                    </a:solidFill>
                  </a:rPr>
                  <a:t>Regular budget</a:t>
                </a:r>
              </a:p>
            </p:txBody>
          </p:sp>
          <p:sp>
            <p:nvSpPr>
              <p:cNvPr id="50229" name="Text Box 122"/>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50230" name="Text Box 123"/>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50227" name="Rectangle 125"/>
            <p:cNvSpPr>
              <a:spLocks noChangeArrowheads="1"/>
            </p:cNvSpPr>
            <p:nvPr/>
          </p:nvSpPr>
          <p:spPr bwMode="auto">
            <a:xfrm flipH="1">
              <a:off x="4824" y="1392"/>
              <a:ext cx="48" cy="48"/>
            </a:xfrm>
            <a:prstGeom prst="rect">
              <a:avLst/>
            </a:prstGeom>
            <a:solidFill>
              <a:srgbClr val="CC0000"/>
            </a:solidFill>
            <a:ln w="9525">
              <a:solidFill>
                <a:srgbClr val="CC0000"/>
              </a:solidFill>
              <a:miter lim="800000"/>
              <a:headEnd/>
              <a:tailEnd/>
            </a:ln>
          </p:spPr>
          <p:txBody>
            <a:bodyPr wrap="none" anchor="ctr"/>
            <a:lstStyle/>
            <a:p>
              <a:endParaRPr lang="en-US" altLang="en-US" sz="1800"/>
            </a:p>
          </p:txBody>
        </p:sp>
      </p:grpSp>
      <p:graphicFrame>
        <p:nvGraphicFramePr>
          <p:cNvPr id="3" name="Table 2">
            <a:extLst>
              <a:ext uri="{FF2B5EF4-FFF2-40B4-BE49-F238E27FC236}">
                <a16:creationId xmlns:a16="http://schemas.microsoft.com/office/drawing/2014/main" id="{8D111427-5BA3-42D7-A482-72D0043B0F6C}"/>
              </a:ext>
            </a:extLst>
          </p:cNvPr>
          <p:cNvGraphicFramePr>
            <a:graphicFrameLocks noGrp="1"/>
          </p:cNvGraphicFramePr>
          <p:nvPr>
            <p:extLst>
              <p:ext uri="{D42A27DB-BD31-4B8C-83A1-F6EECF244321}">
                <p14:modId xmlns:p14="http://schemas.microsoft.com/office/powerpoint/2010/main" val="2320681596"/>
              </p:ext>
            </p:extLst>
          </p:nvPr>
        </p:nvGraphicFramePr>
        <p:xfrm>
          <a:off x="609601" y="2042322"/>
          <a:ext cx="6711949" cy="4154295"/>
        </p:xfrm>
        <a:graphic>
          <a:graphicData uri="http://schemas.openxmlformats.org/drawingml/2006/table">
            <a:tbl>
              <a:tblPr/>
              <a:tblGrid>
                <a:gridCol w="2636007">
                  <a:extLst>
                    <a:ext uri="{9D8B030D-6E8A-4147-A177-3AD203B41FA5}">
                      <a16:colId xmlns:a16="http://schemas.microsoft.com/office/drawing/2014/main" val="2083694209"/>
                    </a:ext>
                  </a:extLst>
                </a:gridCol>
                <a:gridCol w="743192">
                  <a:extLst>
                    <a:ext uri="{9D8B030D-6E8A-4147-A177-3AD203B41FA5}">
                      <a16:colId xmlns:a16="http://schemas.microsoft.com/office/drawing/2014/main" val="2676632104"/>
                    </a:ext>
                  </a:extLst>
                </a:gridCol>
                <a:gridCol w="1625732">
                  <a:extLst>
                    <a:ext uri="{9D8B030D-6E8A-4147-A177-3AD203B41FA5}">
                      <a16:colId xmlns:a16="http://schemas.microsoft.com/office/drawing/2014/main" val="4170985367"/>
                    </a:ext>
                  </a:extLst>
                </a:gridCol>
                <a:gridCol w="1707018">
                  <a:extLst>
                    <a:ext uri="{9D8B030D-6E8A-4147-A177-3AD203B41FA5}">
                      <a16:colId xmlns:a16="http://schemas.microsoft.com/office/drawing/2014/main" val="2911178001"/>
                    </a:ext>
                  </a:extLst>
                </a:gridCol>
              </a:tblGrid>
              <a:tr h="290738">
                <a:tc>
                  <a:txBody>
                    <a:bodyPr/>
                    <a:lstStyle/>
                    <a:p>
                      <a:pPr algn="l" rtl="0" fontAlgn="ctr"/>
                      <a:r>
                        <a:rPr lang="en-US" sz="1600" b="1" i="0" u="none" strike="noStrike">
                          <a:solidFill>
                            <a:srgbClr val="000000"/>
                          </a:solidFill>
                          <a:effectLst/>
                          <a:latin typeface="Calibri" panose="020F0502020204030204" pitchFamily="34" charset="0"/>
                        </a:rPr>
                        <a:t>Member State</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Arial" panose="020B0604020202020204" pitchFamily="34" charset="0"/>
                        </a:rPr>
                        <a:t> </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sz="1600" b="1" i="0" u="none" strike="noStrike">
                          <a:solidFill>
                            <a:srgbClr val="000000"/>
                          </a:solidFill>
                          <a:effectLst/>
                          <a:latin typeface="Calibri" panose="020F0502020204030204" pitchFamily="34" charset="0"/>
                        </a:rPr>
                        <a:t>30-Sep-18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sz="1600" b="1" i="0" u="none" strike="noStrike">
                          <a:solidFill>
                            <a:srgbClr val="000000"/>
                          </a:solidFill>
                          <a:effectLst/>
                          <a:latin typeface="Calibri" panose="020F0502020204030204" pitchFamily="34" charset="0"/>
                        </a:rPr>
                        <a:t>04-Oct-19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639589"/>
                  </a:ext>
                </a:extLst>
              </a:tr>
              <a:tr h="399765">
                <a:tc>
                  <a:txBody>
                    <a:bodyPr/>
                    <a:lstStyle/>
                    <a:p>
                      <a:pPr algn="l" rtl="0" fontAlgn="ctr"/>
                      <a:r>
                        <a:rPr lang="en-US" sz="1600" b="0" i="0" u="none" strike="noStrike">
                          <a:solidFill>
                            <a:srgbClr val="000000"/>
                          </a:solidFill>
                          <a:effectLst/>
                          <a:latin typeface="Calibri" panose="020F0502020204030204" pitchFamily="34" charset="0"/>
                        </a:rPr>
                        <a:t>United States</a:t>
                      </a:r>
                    </a:p>
                  </a:txBody>
                  <a:tcPr marL="857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800" b="0" i="0" u="none" strike="noStrike">
                          <a:solidFill>
                            <a:srgbClr val="000000"/>
                          </a:solidFill>
                          <a:effectLst/>
                          <a:latin typeface="Arial" panose="020B0604020202020204" pitchFamily="34" charset="0"/>
                        </a:rPr>
                        <a:t> </a:t>
                      </a: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1600" b="0" i="0" u="none" strike="noStrike">
                          <a:solidFill>
                            <a:srgbClr val="000000"/>
                          </a:solidFill>
                          <a:effectLst/>
                          <a:latin typeface="Calibri" panose="020F0502020204030204" pitchFamily="34" charset="0"/>
                        </a:rPr>
                        <a:t>842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1600" b="0" i="0" u="none" strike="noStrike">
                          <a:solidFill>
                            <a:srgbClr val="000000"/>
                          </a:solidFill>
                          <a:effectLst/>
                          <a:latin typeface="Calibri" panose="020F0502020204030204" pitchFamily="34" charset="0"/>
                        </a:rPr>
                        <a:t>1,055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4546403"/>
                  </a:ext>
                </a:extLst>
              </a:tr>
              <a:tr h="281653">
                <a:tc>
                  <a:txBody>
                    <a:bodyPr/>
                    <a:lstStyle/>
                    <a:p>
                      <a:pPr algn="l" rtl="0" fontAlgn="ctr"/>
                      <a:r>
                        <a:rPr lang="en-US" sz="1600" b="0" i="0" u="none" strike="noStrike">
                          <a:solidFill>
                            <a:srgbClr val="000000"/>
                          </a:solidFill>
                          <a:effectLst/>
                          <a:latin typeface="Calibri" panose="020F0502020204030204" pitchFamily="34" charset="0"/>
                        </a:rPr>
                        <a:t>Brazil</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93</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143</a:t>
                      </a:r>
                    </a:p>
                  </a:txBody>
                  <a:tcPr marL="9525" marR="9525" marT="9525" marB="0" anchor="ctr">
                    <a:lnL>
                      <a:noFill/>
                    </a:lnL>
                    <a:lnR>
                      <a:noFill/>
                    </a:lnR>
                    <a:lnT>
                      <a:noFill/>
                    </a:lnT>
                    <a:lnB>
                      <a:noFill/>
                    </a:lnB>
                  </a:tcPr>
                </a:tc>
                <a:extLst>
                  <a:ext uri="{0D108BD9-81ED-4DB2-BD59-A6C34878D82A}">
                    <a16:rowId xmlns:a16="http://schemas.microsoft.com/office/drawing/2014/main" val="678638680"/>
                  </a:ext>
                </a:extLst>
              </a:tr>
              <a:tr h="372508">
                <a:tc>
                  <a:txBody>
                    <a:bodyPr/>
                    <a:lstStyle/>
                    <a:p>
                      <a:pPr algn="l" rtl="0" fontAlgn="ctr"/>
                      <a:r>
                        <a:rPr lang="en-US" sz="1600" b="0" i="0" u="none" strike="noStrike">
                          <a:solidFill>
                            <a:srgbClr val="000000"/>
                          </a:solidFill>
                          <a:effectLst/>
                          <a:latin typeface="Calibri" panose="020F0502020204030204" pitchFamily="34" charset="0"/>
                        </a:rPr>
                        <a:t>Argentina</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52</a:t>
                      </a:r>
                    </a:p>
                  </a:txBody>
                  <a:tcPr marL="9525" marR="9525" marT="9525" marB="0" anchor="ctr">
                    <a:lnL>
                      <a:noFill/>
                    </a:lnL>
                    <a:lnR>
                      <a:noFill/>
                    </a:lnR>
                    <a:lnT>
                      <a:noFill/>
                    </a:lnT>
                    <a:lnB>
                      <a:noFill/>
                    </a:lnB>
                  </a:tcPr>
                </a:tc>
                <a:extLst>
                  <a:ext uri="{0D108BD9-81ED-4DB2-BD59-A6C34878D82A}">
                    <a16:rowId xmlns:a16="http://schemas.microsoft.com/office/drawing/2014/main" val="2514198656"/>
                  </a:ext>
                </a:extLst>
              </a:tr>
              <a:tr h="363423">
                <a:tc>
                  <a:txBody>
                    <a:bodyPr/>
                    <a:lstStyle/>
                    <a:p>
                      <a:pPr algn="l" rtl="0" fontAlgn="ctr"/>
                      <a:r>
                        <a:rPr lang="en-US" sz="1600" b="0" i="0" u="none" strike="noStrike">
                          <a:solidFill>
                            <a:srgbClr val="000000"/>
                          </a:solidFill>
                          <a:effectLst/>
                          <a:latin typeface="Calibri" panose="020F0502020204030204" pitchFamily="34" charset="0"/>
                        </a:rPr>
                        <a:t>Mexico</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tcPr>
                </a:tc>
                <a:extLst>
                  <a:ext uri="{0D108BD9-81ED-4DB2-BD59-A6C34878D82A}">
                    <a16:rowId xmlns:a16="http://schemas.microsoft.com/office/drawing/2014/main" val="2319392338"/>
                  </a:ext>
                </a:extLst>
              </a:tr>
              <a:tr h="390679">
                <a:tc>
                  <a:txBody>
                    <a:bodyPr/>
                    <a:lstStyle/>
                    <a:p>
                      <a:pPr algn="l" rtl="0" fontAlgn="ctr"/>
                      <a:r>
                        <a:rPr lang="en-US" sz="1600" b="0" i="0" u="none" strike="noStrike">
                          <a:solidFill>
                            <a:srgbClr val="000000"/>
                          </a:solidFill>
                          <a:effectLst/>
                          <a:latin typeface="Calibri" panose="020F0502020204030204" pitchFamily="34" charset="0"/>
                        </a:rPr>
                        <a:t>Iran (Islamic Republic of)</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2046048789"/>
                  </a:ext>
                </a:extLst>
              </a:tr>
              <a:tr h="390679">
                <a:tc>
                  <a:txBody>
                    <a:bodyPr/>
                    <a:lstStyle/>
                    <a:p>
                      <a:pPr algn="l" rtl="0" fontAlgn="ctr"/>
                      <a:r>
                        <a:rPr lang="en-US" sz="1600" b="0" i="0" u="none" strike="noStrike">
                          <a:solidFill>
                            <a:srgbClr val="000000"/>
                          </a:solidFill>
                          <a:effectLst/>
                          <a:latin typeface="Calibri" panose="020F0502020204030204" pitchFamily="34" charset="0"/>
                        </a:rPr>
                        <a:t>Israel</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tcPr>
                </a:tc>
                <a:extLst>
                  <a:ext uri="{0D108BD9-81ED-4DB2-BD59-A6C34878D82A}">
                    <a16:rowId xmlns:a16="http://schemas.microsoft.com/office/drawing/2014/main" val="2491111911"/>
                  </a:ext>
                </a:extLst>
              </a:tr>
              <a:tr h="545134">
                <a:tc>
                  <a:txBody>
                    <a:bodyPr/>
                    <a:lstStyle/>
                    <a:p>
                      <a:pPr algn="l" rtl="0" fontAlgn="ctr"/>
                      <a:r>
                        <a:rPr lang="en-US" sz="1600" b="0" i="0" u="none" strike="noStrike" dirty="0">
                          <a:solidFill>
                            <a:srgbClr val="000000"/>
                          </a:solidFill>
                          <a:effectLst/>
                          <a:latin typeface="Calibri" panose="020F0502020204030204" pitchFamily="34" charset="0"/>
                        </a:rPr>
                        <a:t>Venezuela (Bolivarian Republic of)</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864039334"/>
                  </a:ext>
                </a:extLst>
              </a:tr>
              <a:tr h="417936">
                <a:tc>
                  <a:txBody>
                    <a:bodyPr/>
                    <a:lstStyle/>
                    <a:p>
                      <a:pPr algn="l" rtl="0" fontAlgn="ctr"/>
                      <a:r>
                        <a:rPr lang="en-US" sz="1600" b="0" i="0" u="none" strike="noStrike">
                          <a:solidFill>
                            <a:srgbClr val="000000"/>
                          </a:solidFill>
                          <a:effectLst/>
                          <a:latin typeface="Calibri" panose="020F0502020204030204" pitchFamily="34" charset="0"/>
                        </a:rPr>
                        <a:t>Republic of Korea</a:t>
                      </a:r>
                    </a:p>
                  </a:txBody>
                  <a:tcPr marL="85725" marR="9525" marT="9525" marB="0" anchor="ctr">
                    <a:lnL>
                      <a:noFill/>
                    </a:lnL>
                    <a:lnR>
                      <a:noFill/>
                    </a:lnR>
                    <a:lnT>
                      <a:noFill/>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rtl="0" fontAlgn="ctr"/>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extLst>
                  <a:ext uri="{0D108BD9-81ED-4DB2-BD59-A6C34878D82A}">
                    <a16:rowId xmlns:a16="http://schemas.microsoft.com/office/drawing/2014/main" val="909114986"/>
                  </a:ext>
                </a:extLst>
              </a:tr>
              <a:tr h="408850">
                <a:tc>
                  <a:txBody>
                    <a:bodyPr/>
                    <a:lstStyle/>
                    <a:p>
                      <a:pPr algn="l" rtl="0" fontAlgn="ctr"/>
                      <a:r>
                        <a:rPr lang="en-US" sz="1600" b="0" i="0" u="none" strike="noStrike" dirty="0">
                          <a:solidFill>
                            <a:srgbClr val="000000"/>
                          </a:solidFill>
                          <a:effectLst/>
                          <a:latin typeface="Calibri" panose="020F0502020204030204" pitchFamily="34" charset="0"/>
                        </a:rPr>
                        <a:t>Other Member States</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Arial" panose="020B0604020202020204" pitchFamily="34" charset="0"/>
                        </a:rPr>
                        <a:t> </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Calibri" panose="020F0502020204030204" pitchFamily="34" charset="0"/>
                        </a:rPr>
                        <a:t>51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sz="16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8126"/>
                  </a:ext>
                </a:extLst>
              </a:tr>
              <a:tr h="290738">
                <a:tc>
                  <a:txBody>
                    <a:bodyPr/>
                    <a:lstStyle/>
                    <a:p>
                      <a:pPr algn="l" rtl="0" fontAlgn="ctr"/>
                      <a:r>
                        <a:rPr lang="en-US" sz="1600" b="1" i="0" u="none" strike="noStrike" dirty="0">
                          <a:solidFill>
                            <a:srgbClr val="000000"/>
                          </a:solidFill>
                          <a:effectLst/>
                          <a:latin typeface="Calibri" panose="020F0502020204030204" pitchFamily="34" charset="0"/>
                        </a:rPr>
                        <a:t>Total</a:t>
                      </a:r>
                    </a:p>
                  </a:txBody>
                  <a:tcPr marL="857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Arial" panose="020B0604020202020204" pitchFamily="34" charset="0"/>
                        </a:rPr>
                        <a:t> </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1600" b="1" i="0" u="none" strike="noStrike">
                          <a:solidFill>
                            <a:srgbClr val="000000"/>
                          </a:solidFill>
                          <a:effectLst/>
                          <a:latin typeface="Calibri" panose="020F0502020204030204" pitchFamily="34" charset="0"/>
                        </a:rPr>
                        <a:t>1,088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1600" b="1" i="0" u="none" strike="noStrike" dirty="0">
                          <a:solidFill>
                            <a:srgbClr val="000000"/>
                          </a:solidFill>
                          <a:effectLst/>
                          <a:latin typeface="Calibri" panose="020F0502020204030204" pitchFamily="34" charset="0"/>
                        </a:rPr>
                        <a:t>1,387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9147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477000" y="6472223"/>
            <a:ext cx="2133600" cy="495322"/>
          </a:xfrm>
          <a:prstGeom prst="rect">
            <a:avLst/>
          </a:prstGeom>
          <a:noFill/>
          <a:ln w="9525">
            <a:noFill/>
            <a:miter lim="800000"/>
            <a:headEnd/>
            <a:tailEnd/>
          </a:ln>
        </p:spPr>
        <p:txBody>
          <a:bodyPr/>
          <a:lstStyle/>
          <a:p>
            <a:pPr algn="r"/>
            <a:r>
              <a:rPr lang="en-GB" altLang="en-US" sz="1400" dirty="0"/>
              <a:t>7</a:t>
            </a:r>
          </a:p>
        </p:txBody>
      </p:sp>
      <p:sp>
        <p:nvSpPr>
          <p:cNvPr id="50178" name="Text Box 26"/>
          <p:cNvSpPr txBox="1">
            <a:spLocks noChangeArrowheads="1"/>
          </p:cNvSpPr>
          <p:nvPr/>
        </p:nvSpPr>
        <p:spPr bwMode="auto">
          <a:xfrm>
            <a:off x="111394" y="282377"/>
            <a:ext cx="6810519" cy="861774"/>
          </a:xfrm>
          <a:prstGeom prst="rect">
            <a:avLst/>
          </a:prstGeom>
          <a:noFill/>
          <a:ln w="9525">
            <a:noFill/>
            <a:miter lim="800000"/>
            <a:headEnd/>
            <a:tailEnd/>
          </a:ln>
        </p:spPr>
        <p:txBody>
          <a:bodyPr wrap="none">
            <a:spAutoFit/>
          </a:bodyPr>
          <a:lstStyle/>
          <a:p>
            <a:r>
              <a:rPr lang="en-GB" altLang="ja-JP" sz="3000" dirty="0">
                <a:ea typeface="ＭＳ Ｐゴシック" pitchFamily="34" charset="-128"/>
              </a:rPr>
              <a:t>Chart 7 - </a:t>
            </a:r>
            <a:r>
              <a:rPr lang="en-GB" altLang="en-US" sz="3000" dirty="0">
                <a:solidFill>
                  <a:srgbClr val="CC0000"/>
                </a:solidFill>
              </a:rPr>
              <a:t>Regular Budget Liquidity Forecast</a:t>
            </a:r>
            <a:br>
              <a:rPr lang="en-GB" altLang="en-US" sz="3600" dirty="0"/>
            </a:br>
            <a:r>
              <a:rPr lang="en-GB" altLang="en-US" sz="2000" dirty="0"/>
              <a:t> (US$ millions)</a:t>
            </a:r>
          </a:p>
        </p:txBody>
      </p:sp>
      <p:pic>
        <p:nvPicPr>
          <p:cNvPr id="50179" name="Picture 9"/>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50180" name="Rectangle 48"/>
          <p:cNvSpPr>
            <a:spLocks/>
          </p:cNvSpPr>
          <p:nvPr/>
        </p:nvSpPr>
        <p:spPr bwMode="auto">
          <a:xfrm>
            <a:off x="7543800" y="209687"/>
            <a:ext cx="76200" cy="6764448"/>
          </a:xfrm>
          <a:prstGeom prst="rect">
            <a:avLst/>
          </a:prstGeom>
          <a:solidFill>
            <a:srgbClr val="C000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50181"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sp>
        <p:nvSpPr>
          <p:cNvPr id="50182" name="Line 15"/>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50183" name="Line 16"/>
          <p:cNvSpPr>
            <a:spLocks noChangeShapeType="1"/>
          </p:cNvSpPr>
          <p:nvPr/>
        </p:nvSpPr>
        <p:spPr bwMode="auto">
          <a:xfrm>
            <a:off x="12700" y="1505779"/>
            <a:ext cx="0" cy="8004405"/>
          </a:xfrm>
          <a:prstGeom prst="line">
            <a:avLst/>
          </a:prstGeom>
          <a:noFill/>
          <a:ln w="9525">
            <a:noFill/>
            <a:round/>
            <a:headEnd/>
            <a:tailEnd/>
          </a:ln>
        </p:spPr>
        <p:txBody>
          <a:bodyPr wrap="none"/>
          <a:lstStyle/>
          <a:p>
            <a:endParaRPr lang="en-US"/>
          </a:p>
        </p:txBody>
      </p:sp>
      <p:sp>
        <p:nvSpPr>
          <p:cNvPr id="50184" name="Line 17"/>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50185" name="Line 19"/>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50186" name="Line 21"/>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50187" name="Line 23"/>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50188" name="Line 24"/>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50189" name="Line 25"/>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grpSp>
        <p:nvGrpSpPr>
          <p:cNvPr id="50190" name="Group 119"/>
          <p:cNvGrpSpPr>
            <a:grpSpLocks/>
          </p:cNvGrpSpPr>
          <p:nvPr/>
        </p:nvGrpSpPr>
        <p:grpSpPr bwMode="auto">
          <a:xfrm>
            <a:off x="7658101" y="2190975"/>
            <a:ext cx="1162050" cy="630710"/>
            <a:chOff x="4824" y="1327"/>
            <a:chExt cx="732" cy="382"/>
          </a:xfrm>
        </p:grpSpPr>
        <p:grpSp>
          <p:nvGrpSpPr>
            <p:cNvPr id="50226" name="Group 120"/>
            <p:cNvGrpSpPr>
              <a:grpSpLocks/>
            </p:cNvGrpSpPr>
            <p:nvPr/>
          </p:nvGrpSpPr>
          <p:grpSpPr bwMode="auto">
            <a:xfrm>
              <a:off x="4830" y="1327"/>
              <a:ext cx="726" cy="382"/>
              <a:chOff x="4830" y="1327"/>
              <a:chExt cx="726" cy="382"/>
            </a:xfrm>
          </p:grpSpPr>
          <p:sp>
            <p:nvSpPr>
              <p:cNvPr id="50228" name="Text Box 121"/>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CC0000"/>
                    </a:solidFill>
                  </a:rPr>
                  <a:t>Regular budget</a:t>
                </a:r>
              </a:p>
            </p:txBody>
          </p:sp>
          <p:sp>
            <p:nvSpPr>
              <p:cNvPr id="50229" name="Text Box 122"/>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50230" name="Text Box 123"/>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50227" name="Rectangle 125"/>
            <p:cNvSpPr>
              <a:spLocks noChangeArrowheads="1"/>
            </p:cNvSpPr>
            <p:nvPr/>
          </p:nvSpPr>
          <p:spPr bwMode="auto">
            <a:xfrm flipH="1">
              <a:off x="4824" y="1392"/>
              <a:ext cx="48" cy="48"/>
            </a:xfrm>
            <a:prstGeom prst="rect">
              <a:avLst/>
            </a:prstGeom>
            <a:solidFill>
              <a:srgbClr val="CC0000"/>
            </a:solidFill>
            <a:ln w="9525">
              <a:solidFill>
                <a:srgbClr val="CC0000"/>
              </a:solidFill>
              <a:miter lim="800000"/>
              <a:headEnd/>
              <a:tailEnd/>
            </a:ln>
          </p:spPr>
          <p:txBody>
            <a:bodyPr wrap="none" anchor="ctr"/>
            <a:lstStyle/>
            <a:p>
              <a:endParaRPr lang="en-US" altLang="en-US" sz="1800"/>
            </a:p>
          </p:txBody>
        </p:sp>
      </p:grpSp>
      <p:graphicFrame>
        <p:nvGraphicFramePr>
          <p:cNvPr id="3" name="Table 2">
            <a:extLst>
              <a:ext uri="{FF2B5EF4-FFF2-40B4-BE49-F238E27FC236}">
                <a16:creationId xmlns:a16="http://schemas.microsoft.com/office/drawing/2014/main" id="{8D111427-5BA3-42D7-A482-72D0043B0F6C}"/>
              </a:ext>
            </a:extLst>
          </p:cNvPr>
          <p:cNvGraphicFramePr>
            <a:graphicFrameLocks noGrp="1"/>
          </p:cNvGraphicFramePr>
          <p:nvPr>
            <p:extLst>
              <p:ext uri="{D42A27DB-BD31-4B8C-83A1-F6EECF244321}">
                <p14:modId xmlns:p14="http://schemas.microsoft.com/office/powerpoint/2010/main" val="1802051168"/>
              </p:ext>
            </p:extLst>
          </p:nvPr>
        </p:nvGraphicFramePr>
        <p:xfrm>
          <a:off x="457200" y="2028871"/>
          <a:ext cx="6515102" cy="3718442"/>
        </p:xfrm>
        <a:graphic>
          <a:graphicData uri="http://schemas.openxmlformats.org/drawingml/2006/table">
            <a:tbl>
              <a:tblPr/>
              <a:tblGrid>
                <a:gridCol w="4845668">
                  <a:extLst>
                    <a:ext uri="{9D8B030D-6E8A-4147-A177-3AD203B41FA5}">
                      <a16:colId xmlns:a16="http://schemas.microsoft.com/office/drawing/2014/main" val="2083694209"/>
                    </a:ext>
                  </a:extLst>
                </a:gridCol>
                <a:gridCol w="169953">
                  <a:extLst>
                    <a:ext uri="{9D8B030D-6E8A-4147-A177-3AD203B41FA5}">
                      <a16:colId xmlns:a16="http://schemas.microsoft.com/office/drawing/2014/main" val="2676632104"/>
                    </a:ext>
                  </a:extLst>
                </a:gridCol>
                <a:gridCol w="764788">
                  <a:extLst>
                    <a:ext uri="{9D8B030D-6E8A-4147-A177-3AD203B41FA5}">
                      <a16:colId xmlns:a16="http://schemas.microsoft.com/office/drawing/2014/main" val="4170985367"/>
                    </a:ext>
                  </a:extLst>
                </a:gridCol>
                <a:gridCol w="734693">
                  <a:extLst>
                    <a:ext uri="{9D8B030D-6E8A-4147-A177-3AD203B41FA5}">
                      <a16:colId xmlns:a16="http://schemas.microsoft.com/office/drawing/2014/main" val="2911178001"/>
                    </a:ext>
                  </a:extLst>
                </a:gridCol>
              </a:tblGrid>
              <a:tr h="318248">
                <a:tc>
                  <a:txBody>
                    <a:bodyPr/>
                    <a:lstStyle/>
                    <a:p>
                      <a:pPr algn="l" rtl="0" fontAlgn="ctr"/>
                      <a:r>
                        <a:rPr lang="en-US" sz="1600" b="1" i="0" u="none" strike="noStrike" dirty="0">
                          <a:solidFill>
                            <a:srgbClr val="000000"/>
                          </a:solidFill>
                          <a:effectLst/>
                          <a:latin typeface="Calibri" panose="020F0502020204030204" pitchFamily="34" charset="0"/>
                        </a:rPr>
                        <a:t>Cash Requirements (October - December 2019)</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Arial" panose="020B0604020202020204" pitchFamily="34" charset="0"/>
                        </a:rPr>
                        <a:t> </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endParaRPr lang="en-U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endParaRPr lang="en-U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639589"/>
                  </a:ext>
                </a:extLst>
              </a:tr>
              <a:tr h="399765">
                <a:tc>
                  <a:txBody>
                    <a:bodyPr/>
                    <a:lstStyle/>
                    <a:p>
                      <a:pPr algn="l" rtl="0" fontAlgn="ctr"/>
                      <a:r>
                        <a:rPr lang="en-US" sz="1600" b="0" i="0" u="none" strike="noStrike" dirty="0">
                          <a:solidFill>
                            <a:srgbClr val="000000"/>
                          </a:solidFill>
                          <a:effectLst/>
                          <a:latin typeface="Calibri" panose="020F0502020204030204" pitchFamily="34" charset="0"/>
                        </a:rPr>
                        <a:t>Budgeted Expenditure for October – December 2019</a:t>
                      </a:r>
                    </a:p>
                  </a:txBody>
                  <a:tcPr marL="857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800" b="0" i="0" u="none" strike="noStrike">
                          <a:solidFill>
                            <a:srgbClr val="000000"/>
                          </a:solidFill>
                          <a:effectLst/>
                          <a:latin typeface="Arial" panose="020B0604020202020204" pitchFamily="34" charset="0"/>
                        </a:rPr>
                        <a:t> </a:t>
                      </a: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4546403"/>
                  </a:ext>
                </a:extLst>
              </a:tr>
              <a:tr h="281653">
                <a:tc>
                  <a:txBody>
                    <a:bodyPr/>
                    <a:lstStyle/>
                    <a:p>
                      <a:pPr marL="285750" indent="-285750" algn="l" rtl="0" fontAlgn="ctr">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Post costs</a:t>
                      </a:r>
                    </a:p>
                  </a:txBody>
                  <a:tcPr marL="85725" marR="9525" marT="9525" marB="0" anchor="ctr">
                    <a:lnL>
                      <a:noFill/>
                    </a:lnL>
                    <a:lnR>
                      <a:noFill/>
                    </a:lnR>
                    <a:lnT>
                      <a:noFill/>
                    </a:lnT>
                    <a:lnB>
                      <a:noFill/>
                    </a:lnB>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85725" marT="9525" marB="0" anchor="ctr">
                    <a:lnL>
                      <a:noFill/>
                    </a:lnL>
                    <a:lnR>
                      <a:noFill/>
                    </a:lnR>
                    <a:lnT>
                      <a:noFill/>
                    </a:lnT>
                    <a:lnB>
                      <a:noFill/>
                    </a:lnB>
                  </a:tcP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rtl="0" fontAlgn="ctr"/>
                      <a:r>
                        <a:rPr lang="en-US" sz="1600" b="0" i="0" u="none" strike="noStrike" dirty="0">
                          <a:solidFill>
                            <a:srgbClr val="000000"/>
                          </a:solidFill>
                          <a:effectLst/>
                          <a:latin typeface="Calibri" panose="020F0502020204030204" pitchFamily="34" charset="0"/>
                        </a:rPr>
                        <a:t>464</a:t>
                      </a:r>
                    </a:p>
                  </a:txBody>
                  <a:tcPr marL="9525" marR="9525" marT="9525" marB="0" anchor="ctr">
                    <a:lnL>
                      <a:noFill/>
                    </a:lnL>
                    <a:lnR>
                      <a:noFill/>
                    </a:lnR>
                    <a:lnT>
                      <a:noFill/>
                    </a:lnT>
                    <a:lnB>
                      <a:noFill/>
                    </a:lnB>
                  </a:tcPr>
                </a:tc>
                <a:extLst>
                  <a:ext uri="{0D108BD9-81ED-4DB2-BD59-A6C34878D82A}">
                    <a16:rowId xmlns:a16="http://schemas.microsoft.com/office/drawing/2014/main" val="678638680"/>
                  </a:ext>
                </a:extLst>
              </a:tr>
              <a:tr h="372508">
                <a:tc>
                  <a:txBody>
                    <a:bodyPr/>
                    <a:lstStyle/>
                    <a:p>
                      <a:pPr marL="285750" indent="-285750" algn="l" rtl="0" fontAlgn="ctr">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Non-post costs</a:t>
                      </a:r>
                    </a:p>
                  </a:txBody>
                  <a:tcPr marL="857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857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US" sz="1600" b="0" i="0" u="sng"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ctr"/>
                      <a:r>
                        <a:rPr lang="en-US" sz="1600" b="0" i="0" u="none" strike="noStrike" dirty="0">
                          <a:solidFill>
                            <a:srgbClr val="000000"/>
                          </a:solidFill>
                          <a:effectLst/>
                          <a:latin typeface="Calibri" panose="020F0502020204030204" pitchFamily="34" charset="0"/>
                        </a:rPr>
                        <a:t>491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198656"/>
                  </a:ext>
                </a:extLst>
              </a:tr>
              <a:tr h="363423">
                <a:tc>
                  <a:txBody>
                    <a:bodyPr/>
                    <a:lstStyle/>
                    <a:p>
                      <a:pPr algn="l" rtl="0" fontAlgn="ctr"/>
                      <a:r>
                        <a:rPr lang="en-US" sz="1600" b="1" i="0" u="none" strike="noStrike" dirty="0">
                          <a:solidFill>
                            <a:srgbClr val="000000"/>
                          </a:solidFill>
                          <a:effectLst/>
                          <a:latin typeface="Calibri" panose="020F0502020204030204" pitchFamily="34" charset="0"/>
                        </a:rPr>
                        <a:t>Total</a:t>
                      </a:r>
                    </a:p>
                  </a:txBody>
                  <a:tcPr marL="857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endParaRPr lang="en-US" sz="1800" b="1" i="0" u="none" strike="noStrike" dirty="0">
                        <a:solidFill>
                          <a:srgbClr val="000000"/>
                        </a:solidFill>
                        <a:effectLst/>
                        <a:latin typeface="Arial" panose="020B0604020202020204" pitchFamily="34" charset="0"/>
                      </a:endParaRPr>
                    </a:p>
                  </a:txBody>
                  <a:tcPr marL="9525" marR="857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rtl="0" fontAlgn="ctr"/>
                      <a:endParaRPr lang="en-U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r>
                        <a:rPr lang="en-US" sz="1600" b="1" i="0" u="none" strike="noStrike" dirty="0">
                          <a:solidFill>
                            <a:srgbClr val="000000"/>
                          </a:solidFill>
                          <a:effectLst/>
                          <a:latin typeface="Calibri" panose="020F0502020204030204" pitchFamily="34" charset="0"/>
                        </a:rPr>
                        <a:t>955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743086292"/>
                  </a:ext>
                </a:extLst>
              </a:tr>
              <a:tr h="363423">
                <a:tc>
                  <a:txBody>
                    <a:bodyPr/>
                    <a:lstStyle/>
                    <a:p>
                      <a:pPr algn="l" rtl="0" fontAlgn="ctr"/>
                      <a:r>
                        <a:rPr lang="en-US" sz="1600" b="0" i="0" u="none" strike="noStrike" dirty="0">
                          <a:solidFill>
                            <a:srgbClr val="0070C0"/>
                          </a:solidFill>
                          <a:effectLst/>
                          <a:latin typeface="Calibri" panose="020F0502020204030204" pitchFamily="34" charset="0"/>
                        </a:rPr>
                        <a:t>Cash available in closed peacekeeping missions</a:t>
                      </a:r>
                    </a:p>
                  </a:txBody>
                  <a:tcPr marL="857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en-US" sz="1800" b="0" i="0" u="none" strike="noStrike" dirty="0">
                        <a:solidFill>
                          <a:srgbClr val="0070C0"/>
                        </a:solidFill>
                        <a:effectLst/>
                        <a:latin typeface="Arial" panose="020B0604020202020204" pitchFamily="34" charset="0"/>
                      </a:endParaRPr>
                    </a:p>
                  </a:txBody>
                  <a:tcPr marL="9525" marR="857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70C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ctr"/>
                      <a:r>
                        <a:rPr lang="en-US" sz="1600" b="0" i="0" u="none" strike="noStrike" dirty="0">
                          <a:solidFill>
                            <a:srgbClr val="0070C0"/>
                          </a:solidFill>
                          <a:effectLst/>
                          <a:latin typeface="Calibri" panose="020F0502020204030204" pitchFamily="34" charset="0"/>
                        </a:rPr>
                        <a:t>147*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392338"/>
                  </a:ext>
                </a:extLst>
              </a:tr>
              <a:tr h="390679">
                <a:tc>
                  <a:txBody>
                    <a:bodyPr/>
                    <a:lstStyle/>
                    <a:p>
                      <a:pPr algn="l" rtl="0" fontAlgn="ctr"/>
                      <a:r>
                        <a:rPr lang="en-US" sz="1600" b="0" i="0" u="none" strike="noStrike" dirty="0">
                          <a:solidFill>
                            <a:srgbClr val="000000"/>
                          </a:solidFill>
                          <a:effectLst/>
                          <a:latin typeface="Calibri" panose="020F0502020204030204" pitchFamily="34" charset="0"/>
                        </a:rPr>
                        <a:t>Contributions needed (October – December)</a:t>
                      </a:r>
                    </a:p>
                  </a:txBody>
                  <a:tcPr marL="857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857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600" b="0" i="0" u="none" strike="noStrike" dirty="0">
                          <a:solidFill>
                            <a:srgbClr val="000000"/>
                          </a:solidFill>
                          <a:effectLst/>
                          <a:latin typeface="Calibri" panose="020F0502020204030204" pitchFamily="34" charset="0"/>
                        </a:rPr>
                        <a:t>808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048789"/>
                  </a:ext>
                </a:extLst>
              </a:tr>
              <a:tr h="390679">
                <a:tc>
                  <a:txBody>
                    <a:bodyPr/>
                    <a:lstStyle/>
                    <a:p>
                      <a:pPr algn="l" rtl="0" fontAlgn="ctr"/>
                      <a:endParaRPr lang="en-US" sz="1600" b="0" i="0" u="none" strike="noStrike" dirty="0">
                        <a:solidFill>
                          <a:srgbClr val="000000"/>
                        </a:solidFill>
                        <a:effectLst/>
                        <a:latin typeface="Calibri" panose="020F0502020204030204" pitchFamily="34" charset="0"/>
                      </a:endParaRPr>
                    </a:p>
                  </a:txBody>
                  <a:tcPr marL="857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endParaRPr lang="en-US" sz="1800" b="0" i="0" u="none" strike="noStrike">
                        <a:solidFill>
                          <a:srgbClr val="000000"/>
                        </a:solidFill>
                        <a:effectLst/>
                        <a:latin typeface="Arial" panose="020B0604020202020204" pitchFamily="34" charset="0"/>
                      </a:endParaRPr>
                    </a:p>
                  </a:txBody>
                  <a:tcPr marL="9525" marR="857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rtl="0"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91111911"/>
                  </a:ext>
                </a:extLst>
              </a:tr>
              <a:tr h="545134">
                <a:tc>
                  <a:txBody>
                    <a:bodyPr/>
                    <a:lstStyle/>
                    <a:p>
                      <a:pPr algn="l" rtl="0" fontAlgn="ctr"/>
                      <a:r>
                        <a:rPr lang="en-US" sz="1600" b="0" i="0" u="none" strike="noStrike" dirty="0">
                          <a:solidFill>
                            <a:srgbClr val="000000"/>
                          </a:solidFill>
                          <a:effectLst/>
                          <a:latin typeface="Calibri" panose="020F0502020204030204" pitchFamily="34" charset="0"/>
                        </a:rPr>
                        <a:t>* Cash barely sufficient to cover post costs for October</a:t>
                      </a:r>
                    </a:p>
                  </a:txBody>
                  <a:tcPr marL="857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85725" marT="9525"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4039334"/>
                  </a:ext>
                </a:extLst>
              </a:tr>
              <a:tr h="290738">
                <a:tc>
                  <a:txBody>
                    <a:bodyPr/>
                    <a:lstStyle/>
                    <a:p>
                      <a:pPr algn="l" rtl="0" fontAlgn="ctr"/>
                      <a:endParaRPr lang="en-US" sz="1600" b="1" i="0" u="none" strike="noStrike" dirty="0">
                        <a:solidFill>
                          <a:srgbClr val="000000"/>
                        </a:solidFill>
                        <a:effectLst/>
                        <a:latin typeface="Calibri" panose="020F0502020204030204" pitchFamily="34" charset="0"/>
                      </a:endParaRPr>
                    </a:p>
                  </a:txBody>
                  <a:tcPr marL="857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endParaRPr lang="en-US" sz="1800" b="0" i="0" u="none" strike="noStrike" dirty="0">
                        <a:solidFill>
                          <a:srgbClr val="000000"/>
                        </a:solidFill>
                        <a:effectLst/>
                        <a:latin typeface="Arial" panose="020B0604020202020204" pitchFamily="34" charset="0"/>
                      </a:endParaRPr>
                    </a:p>
                  </a:txBody>
                  <a:tcPr marL="9525" marR="857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7914701"/>
                  </a:ext>
                </a:extLst>
              </a:tr>
            </a:tbl>
          </a:graphicData>
        </a:graphic>
      </p:graphicFrame>
    </p:spTree>
    <p:extLst>
      <p:ext uri="{BB962C8B-B14F-4D97-AF65-F5344CB8AC3E}">
        <p14:creationId xmlns:p14="http://schemas.microsoft.com/office/powerpoint/2010/main" val="253681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sldNum" sz="quarter" idx="12"/>
          </p:nvPr>
        </p:nvSpPr>
        <p:spPr>
          <a:noFill/>
        </p:spPr>
        <p:txBody>
          <a:bodyPr/>
          <a:lstStyle/>
          <a:p>
            <a:r>
              <a:rPr lang="en-GB" altLang="en-US" dirty="0">
                <a:latin typeface="Calibri" pitchFamily="34" charset="0"/>
              </a:rPr>
              <a:t>8</a:t>
            </a:r>
          </a:p>
        </p:txBody>
      </p:sp>
      <p:sp>
        <p:nvSpPr>
          <p:cNvPr id="30722" name="Text Box 2"/>
          <p:cNvSpPr txBox="1">
            <a:spLocks noChangeArrowheads="1"/>
          </p:cNvSpPr>
          <p:nvPr/>
        </p:nvSpPr>
        <p:spPr bwMode="auto">
          <a:xfrm>
            <a:off x="152400" y="264828"/>
            <a:ext cx="7284045" cy="892552"/>
          </a:xfrm>
          <a:prstGeom prst="rect">
            <a:avLst/>
          </a:prstGeom>
          <a:noFill/>
          <a:ln w="9525">
            <a:noFill/>
            <a:miter lim="800000"/>
            <a:headEnd/>
            <a:tailEnd/>
          </a:ln>
        </p:spPr>
        <p:txBody>
          <a:bodyPr wrap="none">
            <a:spAutoFit/>
          </a:bodyPr>
          <a:lstStyle/>
          <a:p>
            <a:r>
              <a:rPr lang="en-GB" altLang="ja-JP" sz="3200" dirty="0">
                <a:ea typeface="ＭＳ Ｐゴシック" pitchFamily="34" charset="-128"/>
              </a:rPr>
              <a:t>Chart 8 -</a:t>
            </a:r>
            <a:r>
              <a:rPr lang="en-GB" altLang="ja-JP" sz="3200" dirty="0">
                <a:solidFill>
                  <a:srgbClr val="0066CC"/>
                </a:solidFill>
                <a:ea typeface="ＭＳ Ｐゴシック" pitchFamily="34" charset="-128"/>
              </a:rPr>
              <a:t> Peacekeeping: Assessment Status</a:t>
            </a:r>
            <a:br>
              <a:rPr lang="en-GB" altLang="en-US" sz="3600" dirty="0"/>
            </a:br>
            <a:r>
              <a:rPr lang="en-GB" altLang="en-US" sz="2000" dirty="0"/>
              <a:t>(US$ millions)</a:t>
            </a:r>
          </a:p>
        </p:txBody>
      </p:sp>
      <p:sp>
        <p:nvSpPr>
          <p:cNvPr id="30723"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pic>
        <p:nvPicPr>
          <p:cNvPr id="30724" name="Picture 4"/>
          <p:cNvPicPr>
            <a:picLocks noChangeAspect="1" noChangeArrowheads="1"/>
          </p:cNvPicPr>
          <p:nvPr/>
        </p:nvPicPr>
        <p:blipFill>
          <a:blip r:embed="rId2"/>
          <a:srcRect/>
          <a:stretch>
            <a:fillRect/>
          </a:stretch>
        </p:blipFill>
        <p:spPr bwMode="auto">
          <a:xfrm>
            <a:off x="7772400" y="396258"/>
            <a:ext cx="1066800" cy="998900"/>
          </a:xfrm>
          <a:prstGeom prst="rect">
            <a:avLst/>
          </a:prstGeom>
          <a:noFill/>
          <a:ln w="9525">
            <a:noFill/>
            <a:miter lim="800000"/>
            <a:headEnd/>
            <a:tailEnd/>
          </a:ln>
        </p:spPr>
      </p:pic>
      <p:sp>
        <p:nvSpPr>
          <p:cNvPr id="30725" name="Rectangle 48"/>
          <p:cNvSpPr>
            <a:spLocks/>
          </p:cNvSpPr>
          <p:nvPr/>
        </p:nvSpPr>
        <p:spPr bwMode="auto">
          <a:xfrm>
            <a:off x="7592086" y="202075"/>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30726" name="Text Box 6"/>
          <p:cNvSpPr txBox="1">
            <a:spLocks noChangeArrowheads="1"/>
          </p:cNvSpPr>
          <p:nvPr/>
        </p:nvSpPr>
        <p:spPr bwMode="auto">
          <a:xfrm>
            <a:off x="7664450" y="1505779"/>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sp>
        <p:nvSpPr>
          <p:cNvPr id="30727" name="Line 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30728" name="Line 9"/>
          <p:cNvSpPr>
            <a:spLocks noChangeShapeType="1"/>
          </p:cNvSpPr>
          <p:nvPr/>
        </p:nvSpPr>
        <p:spPr bwMode="auto">
          <a:xfrm>
            <a:off x="152400" y="9510184"/>
            <a:ext cx="1487488" cy="0"/>
          </a:xfrm>
          <a:prstGeom prst="line">
            <a:avLst/>
          </a:prstGeom>
          <a:noFill/>
          <a:ln w="9525">
            <a:noFill/>
            <a:round/>
            <a:headEnd/>
            <a:tailEnd/>
          </a:ln>
        </p:spPr>
        <p:txBody>
          <a:bodyPr wrap="none"/>
          <a:lstStyle/>
          <a:p>
            <a:endParaRPr lang="en-US"/>
          </a:p>
        </p:txBody>
      </p:sp>
      <p:sp>
        <p:nvSpPr>
          <p:cNvPr id="30729" name="Line 10"/>
          <p:cNvSpPr>
            <a:spLocks noChangeShapeType="1"/>
          </p:cNvSpPr>
          <p:nvPr/>
        </p:nvSpPr>
        <p:spPr bwMode="auto">
          <a:xfrm>
            <a:off x="152400" y="1505779"/>
            <a:ext cx="0" cy="8004405"/>
          </a:xfrm>
          <a:prstGeom prst="line">
            <a:avLst/>
          </a:prstGeom>
          <a:noFill/>
          <a:ln w="9525">
            <a:noFill/>
            <a:round/>
            <a:headEnd/>
            <a:tailEnd/>
          </a:ln>
        </p:spPr>
        <p:txBody>
          <a:bodyPr wrap="none"/>
          <a:lstStyle/>
          <a:p>
            <a:endParaRPr lang="en-US"/>
          </a:p>
        </p:txBody>
      </p:sp>
      <p:sp>
        <p:nvSpPr>
          <p:cNvPr id="30730" name="Line 11"/>
          <p:cNvSpPr>
            <a:spLocks noChangeShapeType="1"/>
          </p:cNvSpPr>
          <p:nvPr/>
        </p:nvSpPr>
        <p:spPr bwMode="auto">
          <a:xfrm>
            <a:off x="7924800" y="1505779"/>
            <a:ext cx="0" cy="8004405"/>
          </a:xfrm>
          <a:prstGeom prst="line">
            <a:avLst/>
          </a:prstGeom>
          <a:noFill/>
          <a:ln w="9525">
            <a:noFill/>
            <a:round/>
            <a:headEnd/>
            <a:tailEnd/>
          </a:ln>
        </p:spPr>
        <p:txBody>
          <a:bodyPr wrap="none"/>
          <a:lstStyle/>
          <a:p>
            <a:endParaRPr lang="en-US"/>
          </a:p>
        </p:txBody>
      </p:sp>
      <p:sp>
        <p:nvSpPr>
          <p:cNvPr id="30731" name="Line 1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30732" name="Line 13"/>
          <p:cNvSpPr>
            <a:spLocks noChangeShapeType="1"/>
          </p:cNvSpPr>
          <p:nvPr/>
        </p:nvSpPr>
        <p:spPr bwMode="auto">
          <a:xfrm>
            <a:off x="1639889" y="9510184"/>
            <a:ext cx="1558925" cy="0"/>
          </a:xfrm>
          <a:prstGeom prst="line">
            <a:avLst/>
          </a:prstGeom>
          <a:noFill/>
          <a:ln w="9525">
            <a:noFill/>
            <a:round/>
            <a:headEnd/>
            <a:tailEnd/>
          </a:ln>
        </p:spPr>
        <p:txBody>
          <a:bodyPr wrap="none"/>
          <a:lstStyle/>
          <a:p>
            <a:endParaRPr lang="en-US"/>
          </a:p>
        </p:txBody>
      </p:sp>
      <p:sp>
        <p:nvSpPr>
          <p:cNvPr id="30733" name="Line 1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30734" name="Line 15"/>
          <p:cNvSpPr>
            <a:spLocks noChangeShapeType="1"/>
          </p:cNvSpPr>
          <p:nvPr/>
        </p:nvSpPr>
        <p:spPr bwMode="auto">
          <a:xfrm>
            <a:off x="3198814" y="9510184"/>
            <a:ext cx="1558925" cy="0"/>
          </a:xfrm>
          <a:prstGeom prst="line">
            <a:avLst/>
          </a:prstGeom>
          <a:noFill/>
          <a:ln w="9525">
            <a:noFill/>
            <a:round/>
            <a:headEnd/>
            <a:tailEnd/>
          </a:ln>
        </p:spPr>
        <p:txBody>
          <a:bodyPr wrap="none"/>
          <a:lstStyle/>
          <a:p>
            <a:endParaRPr lang="en-US"/>
          </a:p>
        </p:txBody>
      </p:sp>
      <p:sp>
        <p:nvSpPr>
          <p:cNvPr id="30735" name="Line 1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30736" name="Line 17"/>
          <p:cNvSpPr>
            <a:spLocks noChangeShapeType="1"/>
          </p:cNvSpPr>
          <p:nvPr/>
        </p:nvSpPr>
        <p:spPr bwMode="auto">
          <a:xfrm>
            <a:off x="4757739" y="9510184"/>
            <a:ext cx="1557337" cy="0"/>
          </a:xfrm>
          <a:prstGeom prst="line">
            <a:avLst/>
          </a:prstGeom>
          <a:noFill/>
          <a:ln w="9525">
            <a:noFill/>
            <a:round/>
            <a:headEnd/>
            <a:tailEnd/>
          </a:ln>
        </p:spPr>
        <p:txBody>
          <a:bodyPr wrap="none"/>
          <a:lstStyle/>
          <a:p>
            <a:endParaRPr lang="en-US"/>
          </a:p>
        </p:txBody>
      </p:sp>
      <p:sp>
        <p:nvSpPr>
          <p:cNvPr id="30737" name="Line 1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30738" name="Line 19"/>
          <p:cNvSpPr>
            <a:spLocks noChangeShapeType="1"/>
          </p:cNvSpPr>
          <p:nvPr/>
        </p:nvSpPr>
        <p:spPr bwMode="auto">
          <a:xfrm>
            <a:off x="6315076" y="9510184"/>
            <a:ext cx="1609725" cy="0"/>
          </a:xfrm>
          <a:prstGeom prst="line">
            <a:avLst/>
          </a:prstGeom>
          <a:noFill/>
          <a:ln w="9525">
            <a:noFill/>
            <a:round/>
            <a:headEnd/>
            <a:tailEnd/>
          </a:ln>
        </p:spPr>
        <p:txBody>
          <a:bodyPr wrap="none"/>
          <a:lstStyle/>
          <a:p>
            <a:endParaRPr lang="en-US"/>
          </a:p>
        </p:txBody>
      </p:sp>
      <p:grpSp>
        <p:nvGrpSpPr>
          <p:cNvPr id="30740" name="Group 58"/>
          <p:cNvGrpSpPr>
            <a:grpSpLocks/>
          </p:cNvGrpSpPr>
          <p:nvPr/>
        </p:nvGrpSpPr>
        <p:grpSpPr bwMode="auto">
          <a:xfrm>
            <a:off x="7709846" y="2171671"/>
            <a:ext cx="1152525" cy="630710"/>
            <a:chOff x="4830" y="1327"/>
            <a:chExt cx="726" cy="382"/>
          </a:xfrm>
        </p:grpSpPr>
        <p:sp>
          <p:nvSpPr>
            <p:cNvPr id="30767" name="Text Box 59"/>
            <p:cNvSpPr txBox="1">
              <a:spLocks noChangeArrowheads="1"/>
            </p:cNvSpPr>
            <p:nvPr/>
          </p:nvSpPr>
          <p:spPr bwMode="auto">
            <a:xfrm>
              <a:off x="4830" y="1327"/>
              <a:ext cx="726" cy="173"/>
            </a:xfrm>
            <a:prstGeom prst="rect">
              <a:avLst/>
            </a:prstGeom>
            <a:noFill/>
            <a:ln w="9525">
              <a:noFill/>
              <a:miter lim="800000"/>
              <a:headEnd/>
              <a:tailEnd/>
            </a:ln>
          </p:spPr>
          <p:txBody>
            <a:bodyPr wrap="square">
              <a:spAutoFit/>
            </a:bodyPr>
            <a:lstStyle/>
            <a:p>
              <a:r>
                <a:rPr lang="en-US" altLang="en-US" sz="1200" b="1" dirty="0">
                  <a:solidFill>
                    <a:srgbClr val="B2B2B2"/>
                  </a:solidFill>
                </a:rPr>
                <a:t>Regular budget</a:t>
              </a:r>
            </a:p>
          </p:txBody>
        </p:sp>
        <p:sp>
          <p:nvSpPr>
            <p:cNvPr id="30768"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dirty="0">
                  <a:solidFill>
                    <a:srgbClr val="0066CC"/>
                  </a:solidFill>
                </a:rPr>
                <a:t>Peacekeeping</a:t>
              </a:r>
            </a:p>
          </p:txBody>
        </p:sp>
        <p:sp>
          <p:nvSpPr>
            <p:cNvPr id="30769"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B2B2B2"/>
                  </a:solidFill>
                </a:rPr>
                <a:t>Tribunals</a:t>
              </a:r>
            </a:p>
          </p:txBody>
        </p:sp>
      </p:grpSp>
      <p:sp>
        <p:nvSpPr>
          <p:cNvPr id="30741" name="Rectangle 63"/>
          <p:cNvSpPr>
            <a:spLocks noChangeArrowheads="1"/>
          </p:cNvSpPr>
          <p:nvPr/>
        </p:nvSpPr>
        <p:spPr bwMode="auto">
          <a:xfrm flipH="1">
            <a:off x="7658100" y="2456797"/>
            <a:ext cx="76200" cy="79252"/>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aphicFrame>
        <p:nvGraphicFramePr>
          <p:cNvPr id="3" name="Table 2">
            <a:extLst>
              <a:ext uri="{FF2B5EF4-FFF2-40B4-BE49-F238E27FC236}">
                <a16:creationId xmlns:a16="http://schemas.microsoft.com/office/drawing/2014/main" id="{E9FEAE4C-D9FF-428C-8F77-1538C3C7D7A0}"/>
              </a:ext>
            </a:extLst>
          </p:cNvPr>
          <p:cNvGraphicFramePr>
            <a:graphicFrameLocks noGrp="1"/>
          </p:cNvGraphicFramePr>
          <p:nvPr>
            <p:extLst>
              <p:ext uri="{D42A27DB-BD31-4B8C-83A1-F6EECF244321}">
                <p14:modId xmlns:p14="http://schemas.microsoft.com/office/powerpoint/2010/main" val="2068127063"/>
              </p:ext>
            </p:extLst>
          </p:nvPr>
        </p:nvGraphicFramePr>
        <p:xfrm>
          <a:off x="376880" y="2118526"/>
          <a:ext cx="7119956" cy="3753417"/>
        </p:xfrm>
        <a:graphic>
          <a:graphicData uri="http://schemas.openxmlformats.org/drawingml/2006/table">
            <a:tbl>
              <a:tblPr/>
              <a:tblGrid>
                <a:gridCol w="5416559">
                  <a:extLst>
                    <a:ext uri="{9D8B030D-6E8A-4147-A177-3AD203B41FA5}">
                      <a16:colId xmlns:a16="http://schemas.microsoft.com/office/drawing/2014/main" val="2878695619"/>
                    </a:ext>
                  </a:extLst>
                </a:gridCol>
                <a:gridCol w="1703397">
                  <a:extLst>
                    <a:ext uri="{9D8B030D-6E8A-4147-A177-3AD203B41FA5}">
                      <a16:colId xmlns:a16="http://schemas.microsoft.com/office/drawing/2014/main" val="130365374"/>
                    </a:ext>
                  </a:extLst>
                </a:gridCol>
              </a:tblGrid>
              <a:tr h="781037">
                <a:tc>
                  <a:txBody>
                    <a:bodyPr/>
                    <a:lstStyle/>
                    <a:p>
                      <a:pPr algn="l" rtl="0" fontAlgn="ctr"/>
                      <a:r>
                        <a:rPr lang="en-US" sz="2000" b="0" i="0" u="none" strike="noStrike" dirty="0">
                          <a:solidFill>
                            <a:srgbClr val="000000"/>
                          </a:solidFill>
                          <a:effectLst/>
                          <a:latin typeface="Calibri" panose="020F0502020204030204" pitchFamily="34" charset="0"/>
                        </a:rPr>
                        <a:t>Prior years balance at 31 Dec 2018</a:t>
                      </a:r>
                    </a:p>
                  </a:txBody>
                  <a:tcPr marL="85725" marR="9525" marT="9525" marB="0" anchor="ctr">
                    <a:lnL>
                      <a:noFill/>
                    </a:lnL>
                    <a:lnR>
                      <a:noFill/>
                    </a:lnR>
                    <a:lnT>
                      <a:noFill/>
                    </a:lnT>
                    <a:lnB>
                      <a:noFill/>
                    </a:lnB>
                  </a:tcPr>
                </a:tc>
                <a:tc>
                  <a:txBody>
                    <a:bodyPr/>
                    <a:lstStyle/>
                    <a:p>
                      <a:pPr algn="r" rtl="0" fontAlgn="ctr"/>
                      <a:r>
                        <a:rPr lang="en-US" sz="2000" b="0" i="0" u="none" strike="noStrike" dirty="0">
                          <a:solidFill>
                            <a:srgbClr val="000000"/>
                          </a:solidFill>
                          <a:effectLst/>
                          <a:latin typeface="Calibri" panose="020F0502020204030204" pitchFamily="34" charset="0"/>
                        </a:rPr>
                        <a:t>1,472</a:t>
                      </a:r>
                    </a:p>
                  </a:txBody>
                  <a:tcPr marL="9525" marR="85725" marT="9525" marB="0" anchor="ctr">
                    <a:lnL>
                      <a:noFill/>
                    </a:lnL>
                    <a:lnR>
                      <a:noFill/>
                    </a:lnR>
                    <a:lnT>
                      <a:noFill/>
                    </a:lnT>
                    <a:lnB>
                      <a:noFill/>
                    </a:lnB>
                  </a:tcPr>
                </a:tc>
                <a:extLst>
                  <a:ext uri="{0D108BD9-81ED-4DB2-BD59-A6C34878D82A}">
                    <a16:rowId xmlns:a16="http://schemas.microsoft.com/office/drawing/2014/main" val="3508329073"/>
                  </a:ext>
                </a:extLst>
              </a:tr>
              <a:tr h="446307">
                <a:tc>
                  <a:txBody>
                    <a:bodyPr/>
                    <a:lstStyle/>
                    <a:p>
                      <a:pPr algn="l" rtl="0" fontAlgn="ctr"/>
                      <a:r>
                        <a:rPr lang="en-US" sz="2000" b="0" i="0" u="none" strike="noStrike" dirty="0">
                          <a:solidFill>
                            <a:srgbClr val="000000"/>
                          </a:solidFill>
                          <a:effectLst/>
                          <a:latin typeface="Calibri" panose="020F0502020204030204" pitchFamily="34" charset="0"/>
                        </a:rPr>
                        <a:t>Assessments during 2019 (Jan - Sep)</a:t>
                      </a:r>
                    </a:p>
                    <a:p>
                      <a:pPr algn="l" rtl="0" fontAlgn="ctr"/>
                      <a:r>
                        <a:rPr lang="en-US" sz="2000" b="0" i="0" u="none" strike="noStrike" dirty="0">
                          <a:solidFill>
                            <a:srgbClr val="000000"/>
                          </a:solidFill>
                          <a:effectLst/>
                          <a:latin typeface="Calibri" panose="020F0502020204030204" pitchFamily="34" charset="0"/>
                        </a:rPr>
                        <a:t>for mandated periods</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000000"/>
                          </a:solidFill>
                          <a:effectLst/>
                          <a:latin typeface="Calibri" panose="020F0502020204030204" pitchFamily="34" charset="0"/>
                        </a:rPr>
                        <a:t>7,969</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944694"/>
                  </a:ext>
                </a:extLst>
              </a:tr>
              <a:tr h="588314">
                <a:tc>
                  <a:txBody>
                    <a:bodyPr/>
                    <a:lstStyle/>
                    <a:p>
                      <a:pPr algn="l" rtl="0" fontAlgn="ctr"/>
                      <a:r>
                        <a:rPr lang="en-US" sz="2000" b="0" i="0" u="none" strike="noStrike" dirty="0">
                          <a:solidFill>
                            <a:srgbClr val="000000"/>
                          </a:solidFill>
                          <a:effectLst/>
                          <a:latin typeface="Calibri" panose="020F0502020204030204" pitchFamily="34" charset="0"/>
                        </a:rPr>
                        <a:t>Total</a:t>
                      </a:r>
                    </a:p>
                  </a:txBody>
                  <a:tcPr marL="857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2000" b="0" i="0" u="none" strike="noStrike" dirty="0">
                          <a:solidFill>
                            <a:srgbClr val="000000"/>
                          </a:solidFill>
                          <a:effectLst/>
                          <a:latin typeface="Calibri" panose="020F0502020204030204" pitchFamily="34" charset="0"/>
                        </a:rPr>
                        <a:t>9,441</a:t>
                      </a: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4404470"/>
                  </a:ext>
                </a:extLst>
              </a:tr>
              <a:tr h="689747">
                <a:tc>
                  <a:txBody>
                    <a:bodyPr/>
                    <a:lstStyle/>
                    <a:p>
                      <a:pPr algn="l" rtl="0" fontAlgn="ctr"/>
                      <a:r>
                        <a:rPr lang="en-US" sz="2000" b="0" i="0" u="none" strike="noStrike" dirty="0">
                          <a:solidFill>
                            <a:srgbClr val="000000"/>
                          </a:solidFill>
                          <a:effectLst/>
                          <a:latin typeface="Calibri" panose="020F0502020204030204" pitchFamily="34" charset="0"/>
                        </a:rPr>
                        <a:t>Payments/credits received during Jan – 4 Oct 2019</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dirty="0">
                          <a:solidFill>
                            <a:srgbClr val="000000"/>
                          </a:solidFill>
                          <a:effectLst/>
                          <a:latin typeface="Calibri" panose="020F0502020204030204" pitchFamily="34" charset="0"/>
                        </a:rPr>
                        <a:t>5,734</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870192"/>
                  </a:ext>
                </a:extLst>
              </a:tr>
              <a:tr h="1075194">
                <a:tc>
                  <a:txBody>
                    <a:bodyPr/>
                    <a:lstStyle/>
                    <a:p>
                      <a:pPr algn="l" rtl="0" fontAlgn="ctr"/>
                      <a:r>
                        <a:rPr lang="en-US" sz="2000" b="0" i="0" u="none" strike="noStrike" dirty="0">
                          <a:solidFill>
                            <a:srgbClr val="000000"/>
                          </a:solidFill>
                          <a:effectLst/>
                          <a:latin typeface="Calibri" panose="020F0502020204030204" pitchFamily="34" charset="0"/>
                        </a:rPr>
                        <a:t>Outstanding assessments at 4 Oct 2019</a:t>
                      </a:r>
                    </a:p>
                  </a:txBody>
                  <a:tcPr marL="85725" marR="9525" marT="9525"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dirty="0">
                          <a:solidFill>
                            <a:srgbClr val="000000"/>
                          </a:solidFill>
                          <a:effectLst/>
                          <a:latin typeface="Calibri" panose="020F0502020204030204" pitchFamily="34" charset="0"/>
                        </a:rPr>
                        <a:t>3,707</a:t>
                      </a:r>
                    </a:p>
                  </a:txBody>
                  <a:tcPr marL="9525" marR="85725" marT="9525"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873079"/>
                  </a:ext>
                </a:extLst>
              </a:tr>
            </a:tbl>
          </a:graphicData>
        </a:graphic>
      </p:graphicFrame>
    </p:spTree>
    <p:extLst>
      <p:ext uri="{BB962C8B-B14F-4D97-AF65-F5344CB8AC3E}">
        <p14:creationId xmlns:p14="http://schemas.microsoft.com/office/powerpoint/2010/main" val="39126207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42094</TotalTime>
  <Words>1835</Words>
  <Application>Microsoft Office PowerPoint</Application>
  <PresentationFormat>Custom</PresentationFormat>
  <Paragraphs>1340</Paragraphs>
  <Slides>25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Helvetica Neue</vt:lpstr>
      <vt:lpstr>Arial</vt:lpstr>
      <vt:lpstr>Calibri</vt:lpstr>
      <vt:lpstr>Cambria</vt:lpstr>
      <vt:lpstr>Times New Roman</vt:lpstr>
      <vt:lpstr>Default Design</vt:lpstr>
      <vt:lpstr>Image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 Nations</dc:creator>
  <cp:lastModifiedBy>Nancy Muyal Beylus</cp:lastModifiedBy>
  <cp:revision>1575</cp:revision>
  <cp:lastPrinted>2019-10-11T13:29:15Z</cp:lastPrinted>
  <dcterms:created xsi:type="dcterms:W3CDTF">2012-05-13T19:46:12Z</dcterms:created>
  <dcterms:modified xsi:type="dcterms:W3CDTF">2019-10-11T15:33:43Z</dcterms:modified>
</cp:coreProperties>
</file>