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307" r:id="rId3"/>
    <p:sldId id="329" r:id="rId4"/>
    <p:sldId id="294" r:id="rId5"/>
    <p:sldId id="308" r:id="rId6"/>
    <p:sldId id="281" r:id="rId7"/>
    <p:sldId id="282" r:id="rId8"/>
    <p:sldId id="283" r:id="rId9"/>
    <p:sldId id="286" r:id="rId10"/>
    <p:sldId id="293" r:id="rId11"/>
    <p:sldId id="331" r:id="rId12"/>
    <p:sldId id="332" r:id="rId13"/>
    <p:sldId id="313" r:id="rId14"/>
    <p:sldId id="312" r:id="rId15"/>
    <p:sldId id="273" r:id="rId16"/>
    <p:sldId id="305" r:id="rId17"/>
    <p:sldId id="306" r:id="rId18"/>
    <p:sldId id="267" r:id="rId1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 snapToGrid="0" snapToObjects="1">
      <p:cViewPr>
        <p:scale>
          <a:sx n="70" d="100"/>
          <a:sy n="70" d="100"/>
        </p:scale>
        <p:origin x="-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PR-DC01\data\Company%20Data\Projects\GPIR\oda%20primer\di-oda-primer-28-09-12-intr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hart>
    <c:autoTitleDeleted val="1"/>
    <c:plotArea>
      <c:layout>
        <c:manualLayout>
          <c:layoutTarget val="inner"/>
          <c:xMode val="edge"/>
          <c:yMode val="edge"/>
          <c:x val="0.16584306990581288"/>
          <c:y val="6.934141719792025E-3"/>
          <c:w val="0.62605620980384891"/>
          <c:h val="0.99306585828020799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chemeClr val="accent1"/>
              </a:solidFill>
            </c:spPr>
          </c:dPt>
          <c:dPt>
            <c:idx val="6"/>
            <c:spPr>
              <a:solidFill>
                <a:srgbClr val="FF273B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4526605438901741"/>
                  <c:y val="0.1008017249344916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9380522098951786"/>
                  <c:y val="-1.3269392691576757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008143711915273E-2"/>
                  <c:y val="-4.977537030196525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7782644494205457"/>
                  <c:y val="-8.7892847706453031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8.5043364439828361E-3"/>
                  <c:y val="-4.2237870526475915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6.6640842753018889E-2"/>
                  <c:y val="-9.9715634231311134E-2"/>
                </c:manualLayout>
              </c:layout>
              <c:numFmt formatCode="0%" sourceLinked="0"/>
              <c:spPr>
                <a:solidFill>
                  <a:srgbClr val="FF0000"/>
                </a:solidFill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6"/>
              <c:layout>
                <c:manualLayout>
                  <c:x val="0.17129412688016987"/>
                  <c:y val="-0.13771863823831287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8818978189960905"/>
                  <c:y val="-4.0639138086727547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23767141425856375"/>
                  <c:y val="8.800385877055567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Cover!$A$24:$A$32</c:f>
              <c:strCache>
                <c:ptCount val="9"/>
                <c:pt idx="0">
                  <c:v>Public &amp; private debt flows</c:v>
                </c:pt>
                <c:pt idx="1">
                  <c:v>Foreign direct investment</c:v>
                </c:pt>
                <c:pt idx="2">
                  <c:v>Remittances</c:v>
                </c:pt>
                <c:pt idx="3">
                  <c:v>Development finance institutions</c:v>
                </c:pt>
                <c:pt idx="4">
                  <c:v>Portfolio equity</c:v>
                </c:pt>
                <c:pt idx="5">
                  <c:v>ODA</c:v>
                </c:pt>
                <c:pt idx="6">
                  <c:v>Other official flows</c:v>
                </c:pt>
                <c:pt idx="7">
                  <c:v>NGOs</c:v>
                </c:pt>
                <c:pt idx="8">
                  <c:v>South-South cooperation</c:v>
                </c:pt>
              </c:strCache>
            </c:strRef>
          </c:cat>
          <c:val>
            <c:numRef>
              <c:f>Cover!$B$24:$B$32</c:f>
              <c:numCache>
                <c:formatCode>General</c:formatCode>
                <c:ptCount val="9"/>
                <c:pt idx="0">
                  <c:v>470148.13800000004</c:v>
                </c:pt>
                <c:pt idx="1">
                  <c:v>393067.94388427836</c:v>
                </c:pt>
                <c:pt idx="2">
                  <c:v>311401.96540525893</c:v>
                </c:pt>
                <c:pt idx="3">
                  <c:v>190000</c:v>
                </c:pt>
                <c:pt idx="4">
                  <c:v>134438.62189540945</c:v>
                </c:pt>
                <c:pt idx="5">
                  <c:v>128465.48</c:v>
                </c:pt>
                <c:pt idx="6">
                  <c:v>52702.720955999997</c:v>
                </c:pt>
                <c:pt idx="7">
                  <c:v>46593.447304718371</c:v>
                </c:pt>
                <c:pt idx="8">
                  <c:v>10615.9517065281</c:v>
                </c:pt>
              </c:numCache>
            </c:numRef>
          </c:val>
        </c:ser>
        <c:dLbls>
          <c:showCatName val="1"/>
          <c:showPercent val="1"/>
        </c:dLbls>
        <c:firstSliceAng val="60"/>
        <c:holeSize val="50"/>
      </c:doughnutChart>
    </c:plotArea>
    <c:plotVisOnly val="1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79AFC-3C15-41AC-904B-1A093FD31E21}" type="datetimeFigureOut">
              <a:rPr lang="en-US" smtClean="0"/>
              <a:pPr/>
              <a:t>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2948-991A-45E9-A698-AB2D79A0C96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7A9F3-6BBB-4A09-B05B-E2B075EA4F1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C87EE-3F31-4274-AB38-198AFE10FE45}" type="slidenum">
              <a:rPr lang="en-GB" smtClean="0">
                <a:latin typeface="Arial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GB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7" name="Picture 9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9375" y="6138863"/>
            <a:ext cx="9064625" cy="71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9263" y="3817938"/>
          <a:ext cx="8185150" cy="2390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8383"/>
                <a:gridCol w="3640090"/>
                <a:gridCol w="1816677"/>
              </a:tblGrid>
              <a:tr h="935015">
                <a:tc rowSpan="2" gridSpan="2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1448" marR="91448" marT="45729" marB="720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marL="91448" marR="91448" marT="45729" marB="720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88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/>
                        <a:t>Development Initiatives exists </a:t>
                      </a:r>
                      <a:br>
                        <a:rPr lang="en-US" sz="1200" b="1" baseline="0" dirty="0" smtClean="0"/>
                      </a:br>
                      <a:r>
                        <a:rPr lang="en-US" sz="1200" b="1" baseline="0" dirty="0" smtClean="0"/>
                        <a:t>to e</a:t>
                      </a:r>
                      <a:r>
                        <a:rPr lang="en-US" sz="1200" b="1" dirty="0" smtClean="0"/>
                        <a:t>nd absolute poverty</a:t>
                      </a:r>
                      <a:r>
                        <a:rPr lang="en-US" sz="1200" b="1" baseline="0" dirty="0" smtClean="0"/>
                        <a:t> by 2030</a:t>
                      </a:r>
                      <a:endParaRPr lang="en-US" sz="1200" b="1" dirty="0"/>
                    </a:p>
                  </a:txBody>
                  <a:tcPr marL="91448" marR="91448" marT="45729" marB="720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9" marB="720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BA0C2F"/>
                          </a:solidFill>
                        </a:rPr>
                        <a:t>www.devinit.org</a:t>
                      </a:r>
                      <a:endParaRPr lang="en-US" sz="1800" b="1" dirty="0">
                        <a:solidFill>
                          <a:srgbClr val="BA0C2F"/>
                        </a:solidFill>
                      </a:endParaRPr>
                    </a:p>
                  </a:txBody>
                  <a:tcPr marL="91448" marR="91448" marT="45729" marB="7201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5573713"/>
            <a:ext cx="2008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49815" y="3828759"/>
            <a:ext cx="6350306" cy="660194"/>
          </a:xfrm>
        </p:spPr>
        <p:txBody>
          <a:bodyPr tIns="36000" bIns="3600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49271" y="4488953"/>
            <a:ext cx="6350850" cy="950912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00121" y="3817938"/>
            <a:ext cx="1834292" cy="361435"/>
          </a:xfrm>
        </p:spPr>
        <p:txBody>
          <a:bodyPr/>
          <a:lstStyle>
            <a:lvl1pPr marL="112712" indent="0" algn="r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7" name="Picture 9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8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9375" y="6138863"/>
            <a:ext cx="9064625" cy="71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57200" y="3957638"/>
            <a:ext cx="41179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300">
                <a:latin typeface="Arial" pitchFamily="34" charset="0"/>
              </a:rPr>
              <a:t>Development Initiatives Ltd</a:t>
            </a:r>
          </a:p>
          <a:p>
            <a:pPr>
              <a:defRPr/>
            </a:pPr>
            <a:r>
              <a:rPr lang="en-GB" sz="1300">
                <a:latin typeface="Arial" pitchFamily="34" charset="0"/>
              </a:rPr>
              <a:t>North Quay House</a:t>
            </a:r>
          </a:p>
          <a:p>
            <a:pPr>
              <a:defRPr/>
            </a:pPr>
            <a:r>
              <a:rPr lang="en-GB" sz="1300">
                <a:latin typeface="Arial" pitchFamily="34" charset="0"/>
              </a:rPr>
              <a:t>Quay side</a:t>
            </a:r>
          </a:p>
          <a:p>
            <a:pPr>
              <a:defRPr/>
            </a:pPr>
            <a:r>
              <a:rPr lang="en-GB" sz="1300">
                <a:latin typeface="Arial" pitchFamily="34" charset="0"/>
              </a:rPr>
              <a:t>Temple Back</a:t>
            </a:r>
          </a:p>
          <a:p>
            <a:pPr>
              <a:defRPr/>
            </a:pPr>
            <a:r>
              <a:rPr lang="en-GB" sz="1300">
                <a:latin typeface="Arial" pitchFamily="34" charset="0"/>
              </a:rPr>
              <a:t>Bristol</a:t>
            </a:r>
          </a:p>
          <a:p>
            <a:pPr>
              <a:defRPr/>
            </a:pPr>
            <a:r>
              <a:rPr lang="en-GB" sz="1300">
                <a:latin typeface="Arial" pitchFamily="34" charset="0"/>
              </a:rPr>
              <a:t>BS1 6FL</a:t>
            </a:r>
          </a:p>
          <a:p>
            <a:pPr>
              <a:defRPr/>
            </a:pPr>
            <a:r>
              <a:rPr lang="en-GB" sz="1300">
                <a:latin typeface="Arial" pitchFamily="34" charset="0"/>
              </a:rPr>
              <a:t>United Kingdom</a:t>
            </a:r>
          </a:p>
          <a:p>
            <a:pPr>
              <a:defRPr/>
            </a:pPr>
            <a:r>
              <a:rPr lang="en-GB" sz="1300" b="1">
                <a:solidFill>
                  <a:schemeClr val="accent1"/>
                </a:solidFill>
                <a:latin typeface="Arial" pitchFamily="34" charset="0"/>
              </a:rPr>
              <a:t>www.devinit.org</a:t>
            </a:r>
          </a:p>
        </p:txBody>
      </p:sp>
      <p:pic>
        <p:nvPicPr>
          <p:cNvPr id="11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5907088"/>
            <a:ext cx="2008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37467"/>
            <a:ext cx="4118435" cy="452487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9954"/>
            <a:ext cx="4118435" cy="694159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300" smtClean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552465-9E1F-4D3D-990D-E06D6A044005}" type="datetimeFigureOut">
              <a:rPr lang="sv-SE"/>
              <a:pPr/>
              <a:t>2014-07-11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3D0E1A-5D47-4691-B182-C70050F2505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6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7" name="Picture 9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 spcCol="144000"/>
          <a:lstStyle>
            <a:lvl1pPr marL="112500" indent="0">
              <a:buFontTx/>
              <a:buNone/>
              <a:defRPr sz="2400"/>
            </a:lvl1pPr>
            <a:lvl2pPr marL="367200" indent="0">
              <a:buFontTx/>
              <a:buNone/>
              <a:defRPr/>
            </a:lvl2pPr>
            <a:lvl3pPr marL="597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0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6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9863" y="6303963"/>
            <a:ext cx="8809037" cy="492125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rgbClr val="FFFFFF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10" name="Picture 11" descr="Development Initiatives Logo_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340475"/>
            <a:ext cx="13319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4792"/>
            <a:ext cx="7772400" cy="748065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92857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7" name="Picture 9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9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5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4" name="Picture 6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7" name="Picture 9" descr="Description: Description: RGB_logo_sp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03950"/>
            <a:ext cx="8229600" cy="0"/>
          </a:xfrm>
          <a:prstGeom prst="line">
            <a:avLst/>
          </a:prstGeom>
          <a:ln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6313488" y="6421438"/>
            <a:ext cx="2373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chemeClr val="accent1"/>
                </a:solidFill>
                <a:latin typeface="Arial" pitchFamily="34" charset="0"/>
              </a:rPr>
              <a:t>www.devinit.org </a:t>
            </a:r>
          </a:p>
        </p:txBody>
      </p:sp>
      <p:pic>
        <p:nvPicPr>
          <p:cNvPr id="2" name="Picture 6" descr="Description: Description: RGB_logo_sp.ep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6335713"/>
            <a:ext cx="13319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BA0C2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2301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6900" indent="-2301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7088" indent="-2301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301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38263" indent="-23018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vinit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dith@devinit.or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sv-SE" smtClean="0">
              <a:ea typeface="+mn-ea"/>
            </a:endParaRPr>
          </a:p>
        </p:txBody>
      </p:sp>
      <p:pic>
        <p:nvPicPr>
          <p:cNvPr id="2051" name="Bildobjekt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4043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244454"/>
            <a:ext cx="684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Presentation by Judith Randel to 2014 DCF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Data for this presentation is taken from the Investments to End Poverty report which can be downloaded, along with the data, from: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http://devinit.org/report/investments-to-end-poverty/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0"/>
            <a:ext cx="91440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1078"/>
          </a:xfrm>
        </p:spPr>
        <p:txBody>
          <a:bodyPr/>
          <a:lstStyle/>
          <a:p>
            <a:r>
              <a:rPr lang="en-GB" sz="3600" dirty="0" smtClean="0"/>
              <a:t>So ODA is essential to countries with high incidence of poverty and low domestic resources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5528"/>
            <a:ext cx="8229600" cy="3860635"/>
          </a:xfrm>
        </p:spPr>
        <p:txBody>
          <a:bodyPr/>
          <a:lstStyle/>
          <a:p>
            <a:r>
              <a:rPr lang="en-GB" sz="2800" dirty="0" smtClean="0"/>
              <a:t>In many countries, even the most optimistic estimates of growth-with-equity  cannot generate enough resources to achieve poverty eradication by 2030</a:t>
            </a:r>
          </a:p>
          <a:p>
            <a:pPr>
              <a:spcBef>
                <a:spcPct val="0"/>
              </a:spcBef>
              <a:buNone/>
            </a:pPr>
            <a:r>
              <a:rPr lang="en-GB" b="1" dirty="0" smtClean="0">
                <a:solidFill>
                  <a:srgbClr val="BA0C2F"/>
                </a:solidFill>
                <a:latin typeface="+mj-lt"/>
              </a:rPr>
              <a:t>But poverty persists in better off countries too – ODA and international cooperation are needed alongside domestic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how do we get aid to where it’s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Focus on </a:t>
            </a:r>
            <a:r>
              <a:rPr lang="en-GB" sz="2800" b="1" dirty="0" smtClean="0"/>
              <a:t>Who benefits</a:t>
            </a:r>
            <a:r>
              <a:rPr lang="en-GB" sz="2800" dirty="0" smtClean="0"/>
              <a:t> and </a:t>
            </a:r>
            <a:r>
              <a:rPr lang="en-GB" sz="2800" b="1" dirty="0" smtClean="0"/>
              <a:t>When </a:t>
            </a:r>
          </a:p>
          <a:p>
            <a:r>
              <a:rPr lang="en-GB" sz="2800" dirty="0" smtClean="0"/>
              <a:t>Reform the purpose of aid for the post 2015 era to deliver impact  on the bottom 20% of the global population - </a:t>
            </a:r>
            <a:r>
              <a:rPr lang="en-GB" sz="2800" b="1" dirty="0" smtClean="0"/>
              <a:t>leaving no one behind</a:t>
            </a:r>
          </a:p>
          <a:p>
            <a:r>
              <a:rPr lang="en-GB" sz="2800" dirty="0" smtClean="0"/>
              <a:t>Make improvements in the incomes and wellbeing of the bottom 20% a </a:t>
            </a:r>
            <a:r>
              <a:rPr lang="en-GB" sz="2800" b="1" dirty="0" smtClean="0"/>
              <a:t>new benchmark of progress</a:t>
            </a:r>
            <a:r>
              <a:rPr lang="en-GB" sz="2800" dirty="0" smtClean="0"/>
              <a:t> given as much attention as GNI growth </a:t>
            </a:r>
            <a:r>
              <a:rPr lang="en-GB" sz="2400" dirty="0" smtClean="0"/>
              <a:t>(which doesn’t always benefit the poorest)</a:t>
            </a:r>
            <a:endParaRPr lang="en-GB" sz="2800" dirty="0" smtClean="0"/>
          </a:p>
          <a:p>
            <a:r>
              <a:rPr lang="en-GB" sz="2800" b="1" dirty="0" smtClean="0"/>
              <a:t>Harness other resources </a:t>
            </a:r>
            <a:r>
              <a:rPr lang="en-GB" sz="2800" dirty="0" smtClean="0"/>
              <a:t>to achieve broader global goals – first step transparency &amp; visibility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6896"/>
          </a:xfrm>
        </p:spPr>
        <p:txBody>
          <a:bodyPr/>
          <a:lstStyle/>
          <a:p>
            <a:r>
              <a:rPr lang="en-GB" sz="3600" dirty="0" smtClean="0"/>
              <a:t>We need much, much better data: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b="0" dirty="0" smtClean="0"/>
              <a:t>to allocate resources effectively, you have to know who is poor and how their lives are changing</a:t>
            </a: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1534"/>
            <a:ext cx="8001000" cy="4134465"/>
          </a:xfrm>
        </p:spPr>
        <p:txBody>
          <a:bodyPr/>
          <a:lstStyle/>
          <a:p>
            <a:r>
              <a:rPr lang="en-US" sz="2800" dirty="0" smtClean="0"/>
              <a:t>Of 49 countries in sub Saharan Africa</a:t>
            </a:r>
            <a:r>
              <a:rPr lang="en-US" sz="2800" b="1" dirty="0" smtClean="0"/>
              <a:t>,</a:t>
            </a:r>
          </a:p>
          <a:p>
            <a:pPr lvl="1"/>
            <a:r>
              <a:rPr lang="en-US" sz="2400" b="1" dirty="0" smtClean="0"/>
              <a:t> </a:t>
            </a:r>
            <a:r>
              <a:rPr lang="en-US" b="1" dirty="0" smtClean="0"/>
              <a:t>6 have no survey data at all </a:t>
            </a:r>
          </a:p>
          <a:p>
            <a:pPr lvl="1"/>
            <a:r>
              <a:rPr lang="en-US" b="1" dirty="0" smtClean="0"/>
              <a:t>21 are using data which is more than 7 years  old.</a:t>
            </a:r>
          </a:p>
          <a:p>
            <a:pPr>
              <a:buNone/>
            </a:pPr>
            <a:r>
              <a:rPr lang="en-US" sz="2800" dirty="0" smtClean="0"/>
              <a:t> Sub-national, </a:t>
            </a:r>
            <a:r>
              <a:rPr lang="en-US" sz="2800" b="1" dirty="0" smtClean="0"/>
              <a:t>disaggregated data linked to resource allocation </a:t>
            </a:r>
            <a:r>
              <a:rPr lang="en-US" sz="2800" dirty="0" smtClean="0"/>
              <a:t>is essential: </a:t>
            </a:r>
          </a:p>
          <a:p>
            <a:pPr lvl="1"/>
            <a:r>
              <a:rPr lang="en-US" i="1" dirty="0" smtClean="0"/>
              <a:t>Zambia has grown at more than 7.5% a year for the last decade – poverty has increased</a:t>
            </a:r>
          </a:p>
          <a:p>
            <a:pPr lvl="1"/>
            <a:endParaRPr lang="en-GB" sz="3200" b="1" i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274637"/>
            <a:ext cx="8495731" cy="1503363"/>
          </a:xfrm>
        </p:spPr>
        <p:txBody>
          <a:bodyPr/>
          <a:lstStyle/>
          <a:p>
            <a:r>
              <a:rPr lang="en-GB" sz="2800" dirty="0" smtClean="0"/>
              <a:t>But the big question is about how we  harness the  92% of international resources that don’t come from aid - alongside domestic resources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8000"/>
          <a:ext cx="8715436" cy="462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973" y="38100"/>
            <a:ext cx="418854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Re-inventing International Cooperation for the next 15 years; ODA will remain important to end poverty; harnessing all resources essential to deliver the goals for all. 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algn="ctr" eaLnBrk="1" hangingPunct="1"/>
            <a:r>
              <a:rPr lang="en-US" sz="3600" smtClean="0">
                <a:latin typeface="Calibri" pitchFamily="34" charset="0"/>
              </a:rPr>
              <a:t>About Development Initiatives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46799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rgbClr val="B31825"/>
                </a:solidFill>
                <a:latin typeface="Calibri" pitchFamily="34" charset="0"/>
              </a:rPr>
              <a:t>Our vision </a:t>
            </a:r>
            <a:r>
              <a:rPr lang="en-GB" b="1" dirty="0" smtClean="0">
                <a:latin typeface="Calibri" pitchFamily="34" charset="0"/>
              </a:rPr>
              <a:t>is the end of absolute poverty by 2030. 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b="1" dirty="0" smtClean="0">
              <a:latin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rgbClr val="B31825"/>
                </a:solidFill>
                <a:latin typeface="Calibri" pitchFamily="34" charset="0"/>
              </a:rPr>
              <a:t>Our mission </a:t>
            </a:r>
            <a:r>
              <a:rPr lang="en-GB" b="1" dirty="0" smtClean="0">
                <a:latin typeface="Calibri" pitchFamily="34" charset="0"/>
              </a:rPr>
              <a:t>is to empower and enable people to make evidence-based and data-informed decisions that deliver more effective use of resources for poverty eradication.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b="1" dirty="0" smtClean="0">
              <a:latin typeface="Calibri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latin typeface="Calibri" pitchFamily="34" charset="0"/>
                <a:hlinkClick r:id="rId3"/>
              </a:rPr>
              <a:t>info@devinit.org</a:t>
            </a:r>
            <a:r>
              <a:rPr lang="en-GB" b="1" dirty="0" smtClean="0">
                <a:latin typeface="Calibri" pitchFamily="34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b="1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 eaLnBrk="1" hangingPunct="1"/>
            <a:r>
              <a:rPr lang="en-GB" sz="3600" b="1" dirty="0" smtClean="0"/>
              <a:t>Please contact us at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Development </a:t>
            </a:r>
            <a:r>
              <a:rPr lang="en-GB" sz="3600" b="1" dirty="0" smtClean="0"/>
              <a:t>Initiatives</a:t>
            </a:r>
          </a:p>
        </p:txBody>
      </p:sp>
      <p:pic>
        <p:nvPicPr>
          <p:cNvPr id="4" name="Content Placeholder 3" descr="Burundi water c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7638"/>
            <a:ext cx="5562000" cy="3343098"/>
          </a:xfrm>
          <a:prstGeom prst="roundRect">
            <a:avLst/>
          </a:prstGeo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403350" y="4941888"/>
            <a:ext cx="633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 dirty="0" smtClean="0">
                <a:latin typeface="Calibri" pitchFamily="34" charset="0"/>
              </a:rPr>
              <a:t>For collaboration on </a:t>
            </a:r>
            <a:r>
              <a:rPr lang="en-GB" b="1" dirty="0" smtClean="0">
                <a:latin typeface="Calibri" pitchFamily="34" charset="0"/>
              </a:rPr>
              <a:t>data, </a:t>
            </a:r>
            <a:r>
              <a:rPr lang="en-GB" b="1" dirty="0">
                <a:latin typeface="Calibri" pitchFamily="34" charset="0"/>
              </a:rPr>
              <a:t>development finance and </a:t>
            </a:r>
            <a:r>
              <a:rPr lang="en-GB" b="1" dirty="0" smtClean="0">
                <a:latin typeface="Calibri" pitchFamily="34" charset="0"/>
              </a:rPr>
              <a:t>poverty eradication</a:t>
            </a:r>
            <a:endParaRPr lang="en-GB" b="1" dirty="0">
              <a:latin typeface="Calibri" pitchFamily="34" charset="0"/>
            </a:endParaRPr>
          </a:p>
          <a:p>
            <a:pPr algn="ctr" eaLnBrk="0" hangingPunct="0"/>
            <a:r>
              <a:rPr lang="en-GB" b="1" dirty="0" smtClean="0">
                <a:latin typeface="Calibri" pitchFamily="34" charset="0"/>
                <a:hlinkClick r:id="rId3"/>
              </a:rPr>
              <a:t>Judith.randel@devinit.org</a:t>
            </a:r>
            <a:r>
              <a:rPr lang="en-GB" b="1" dirty="0" smtClean="0">
                <a:latin typeface="Calibri" pitchFamily="34" charset="0"/>
              </a:rPr>
              <a:t> </a:t>
            </a:r>
            <a:endParaRPr lang="en-GB" b="1" dirty="0">
              <a:latin typeface="Calibri" pitchFamily="34" charset="0"/>
            </a:endParaRPr>
          </a:p>
          <a:p>
            <a:pPr eaLnBrk="0" hangingPunct="0"/>
            <a:endParaRPr lang="en-GB" dirty="0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940425" y="44370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solidFill>
                  <a:schemeClr val="bg1"/>
                </a:solidFill>
                <a:latin typeface="Calibri" pitchFamily="34" charset="0"/>
              </a:rPr>
              <a:t>©Ton Koene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1794" y="1466193"/>
            <a:ext cx="7772400" cy="747712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Thank you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099034" y="3181624"/>
            <a:ext cx="4729655" cy="2872335"/>
          </a:xfrm>
        </p:spPr>
        <p:txBody>
          <a:bodyPr/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www.devinit.org</a:t>
            </a:r>
          </a:p>
          <a:p>
            <a:pPr algn="r"/>
            <a:endParaRPr lang="en-GB" sz="2400" b="1" dirty="0" smtClean="0"/>
          </a:p>
          <a:p>
            <a:pPr algn="r"/>
            <a:r>
              <a:rPr lang="en-GB" sz="2400" b="1" dirty="0" smtClean="0"/>
              <a:t>Judith.randel@devinit.org</a:t>
            </a:r>
          </a:p>
          <a:p>
            <a:pPr algn="r"/>
            <a:endParaRPr lang="en-GB" sz="2400" b="1" dirty="0" smtClean="0"/>
          </a:p>
          <a:p>
            <a:pPr algn="r"/>
            <a:r>
              <a:rPr lang="en-GB" sz="2400" b="1" dirty="0" smtClean="0"/>
              <a:t>Development Initiatives </a:t>
            </a:r>
          </a:p>
          <a:p>
            <a:pPr algn="r"/>
            <a:r>
              <a:rPr lang="en-GB" sz="1600" b="1" dirty="0" smtClean="0"/>
              <a:t>594 Broadway, Suite 207</a:t>
            </a:r>
          </a:p>
          <a:p>
            <a:pPr algn="r"/>
            <a:r>
              <a:rPr lang="en-GB" sz="1600" b="1" dirty="0" smtClean="0"/>
              <a:t>New York, NY 10012, USA  </a:t>
            </a:r>
            <a:r>
              <a:rPr lang="en-GB" sz="2400" b="1" dirty="0" smtClean="0"/>
              <a:t> 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this session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b="1" dirty="0" smtClean="0"/>
              <a:t>Why do we need more and better ODA?</a:t>
            </a:r>
          </a:p>
          <a:p>
            <a:r>
              <a:rPr lang="en-GB" sz="3400" b="1" dirty="0" smtClean="0"/>
              <a:t>How do we ensure aid goes where it is most needed?</a:t>
            </a:r>
          </a:p>
          <a:p>
            <a:r>
              <a:rPr lang="en-GB" sz="3400" b="1" dirty="0" smtClean="0"/>
              <a:t>What roles will ODA have to play in future?</a:t>
            </a:r>
          </a:p>
          <a:p>
            <a:r>
              <a:rPr lang="en-GB" sz="3400" b="1" dirty="0" smtClean="0"/>
              <a:t>How do we leverage other resources?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973" y="471948"/>
            <a:ext cx="41885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Ending extreme poverty and promoting social progress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estments to End Poverty Fig 2.jpg"/>
          <p:cNvPicPr>
            <a:picLocks noChangeAspect="1"/>
          </p:cNvPicPr>
          <p:nvPr/>
        </p:nvPicPr>
        <p:blipFill>
          <a:blip r:embed="rId2"/>
          <a:srcRect t="3383" r="570" b="10420"/>
          <a:stretch>
            <a:fillRect/>
          </a:stretch>
        </p:blipFill>
        <p:spPr>
          <a:xfrm>
            <a:off x="0" y="221226"/>
            <a:ext cx="9144000" cy="663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06330"/>
          </a:xfrm>
        </p:spPr>
        <p:txBody>
          <a:bodyPr/>
          <a:lstStyle/>
          <a:p>
            <a:r>
              <a:rPr lang="en-GB" dirty="0" smtClean="0"/>
              <a:t>So policies really matter –and domestic policies are the most important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61187"/>
            <a:ext cx="8229600" cy="3264976"/>
          </a:xfrm>
        </p:spPr>
        <p:txBody>
          <a:bodyPr/>
          <a:lstStyle/>
          <a:p>
            <a:r>
              <a:rPr lang="en-GB" dirty="0" smtClean="0"/>
              <a:t>If nothing changes it will be 2080 before poverty is eradicated</a:t>
            </a:r>
          </a:p>
          <a:p>
            <a:r>
              <a:rPr lang="en-GB" dirty="0" smtClean="0"/>
              <a:t>Choices about equity and growth matter</a:t>
            </a:r>
          </a:p>
          <a:p>
            <a:r>
              <a:rPr lang="en-GB" dirty="0" smtClean="0"/>
              <a:t>But resources matter too – not only more resources, but better- and used together to get more value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0"/>
            <a:ext cx="91440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700"/>
            <a:ext cx="9144000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_POWERPOINT_MASTER">
  <a:themeElements>
    <a:clrScheme name="Development Initiative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BA0C2F"/>
      </a:accent1>
      <a:accent2>
        <a:srgbClr val="58595B"/>
      </a:accent2>
      <a:accent3>
        <a:srgbClr val="B7BF10"/>
      </a:accent3>
      <a:accent4>
        <a:srgbClr val="EA7600"/>
      </a:accent4>
      <a:accent5>
        <a:srgbClr val="93328E"/>
      </a:accent5>
      <a:accent6>
        <a:srgbClr val="0095C8"/>
      </a:accent6>
      <a:hlink>
        <a:srgbClr val="1B365D"/>
      </a:hlink>
      <a:folHlink>
        <a:srgbClr val="0095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DI_POWERPOINT_MASTER</Template>
  <TotalTime>12790</TotalTime>
  <Words>495</Words>
  <Application>Microsoft Office PowerPoint</Application>
  <PresentationFormat>On-screen Show (4:3)</PresentationFormat>
  <Paragraphs>60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DI_POWERPOINT_MASTER</vt:lpstr>
      <vt:lpstr>Slide 1</vt:lpstr>
      <vt:lpstr>Questions for this session</vt:lpstr>
      <vt:lpstr>Slide 3</vt:lpstr>
      <vt:lpstr>Slide 4</vt:lpstr>
      <vt:lpstr>So policies really matter –and domestic policies are the most important</vt:lpstr>
      <vt:lpstr>Slide 6</vt:lpstr>
      <vt:lpstr>Slide 7</vt:lpstr>
      <vt:lpstr>Slide 8</vt:lpstr>
      <vt:lpstr>Slide 9</vt:lpstr>
      <vt:lpstr>Slide 10</vt:lpstr>
      <vt:lpstr>So ODA is essential to countries with high incidence of poverty and low domestic resources</vt:lpstr>
      <vt:lpstr>So, how do we get aid to where it’s needed?</vt:lpstr>
      <vt:lpstr>We need much, much better data:  to allocate resources effectively, you have to know who is poor and how their lives are changing</vt:lpstr>
      <vt:lpstr>But the big question is about how we  harness the  92% of international resources that don’t come from aid - alongside domestic resources</vt:lpstr>
      <vt:lpstr>Slide 15</vt:lpstr>
      <vt:lpstr>About Development Initiatives</vt:lpstr>
      <vt:lpstr>Please contact us at  Development Initiatives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Cooperation Forum</dc:title>
  <dc:creator>cordelial</dc:creator>
  <cp:lastModifiedBy>Judith Randel</cp:lastModifiedBy>
  <cp:revision>108</cp:revision>
  <dcterms:created xsi:type="dcterms:W3CDTF">2014-07-02T18:03:48Z</dcterms:created>
  <dcterms:modified xsi:type="dcterms:W3CDTF">2014-07-11T19:24:31Z</dcterms:modified>
</cp:coreProperties>
</file>