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3" r:id="rId3"/>
    <p:sldId id="355" r:id="rId4"/>
    <p:sldId id="362" r:id="rId5"/>
    <p:sldId id="363" r:id="rId6"/>
    <p:sldId id="364" r:id="rId7"/>
    <p:sldId id="365" r:id="rId8"/>
    <p:sldId id="361" r:id="rId9"/>
    <p:sldId id="360" r:id="rId10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459" autoAdjust="0"/>
    <p:restoredTop sz="86399" autoAdjust="0"/>
  </p:normalViewPr>
  <p:slideViewPr>
    <p:cSldViewPr snapToGrid="0" snapToObjects="1">
      <p:cViewPr varScale="1">
        <p:scale>
          <a:sx n="69" d="100"/>
          <a:sy n="69" d="100"/>
        </p:scale>
        <p:origin x="-104" y="-18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F26BB-9D9C-CF4A-9B78-8ED084F63B10}" type="datetimeFigureOut">
              <a:rPr lang="de-DE" smtClean="0"/>
              <a:t>03.07.14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182A4-2FD1-6745-9482-68F695D5AB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72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9505E-6EB2-D54E-8542-20DBD3E27F5E}" type="datetimeFigureOut">
              <a:rPr lang="de-DE" smtClean="0"/>
              <a:t>03.07.14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39EF7-5BAB-9E40-8107-91DBF3EA5A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70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39EF7-5BAB-9E40-8107-91DBF3EA5AB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271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23144" y="648000"/>
            <a:ext cx="5223347" cy="381600"/>
          </a:xfrm>
        </p:spPr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592000"/>
            <a:ext cx="8229600" cy="1752600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Master-</a:t>
            </a:r>
            <a:r>
              <a:rPr lang="en-GB" noProof="0" dirty="0" err="1" smtClean="0"/>
              <a:t>Untertitelformat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D10AC-0FF2-6941-BCCB-8E43EB3788E9}" type="datetime1">
              <a:rPr lang="de-DE"/>
              <a:pPr>
                <a:defRPr/>
              </a:pPr>
              <a:t>03.07.14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C9181-C829-AE45-B633-BF3EA5EA5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23144" y="648000"/>
            <a:ext cx="5223347" cy="381600"/>
          </a:xfrm>
        </p:spPr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592000"/>
            <a:ext cx="8229600" cy="1752600"/>
          </a:xfrm>
        </p:spPr>
        <p:txBody>
          <a:bodyPr/>
          <a:lstStyle>
            <a:lvl1pPr marL="0" indent="0" algn="l"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Master-</a:t>
            </a:r>
            <a:r>
              <a:rPr lang="en-GB" noProof="0" dirty="0" err="1" smtClean="0"/>
              <a:t>Untertitelformat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F5CD-9097-FD40-8D29-3A2A456AF218}" type="datetime1">
              <a:rPr lang="de-DE"/>
              <a:pPr>
                <a:defRPr/>
              </a:pPr>
              <a:t>03.07.14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4CAFE-B5DD-8D42-8367-33DF8B0A0A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/>
            </a:lvl1pPr>
            <a:lvl3pPr marL="198000" indent="0">
              <a:defRPr/>
            </a:lvl3pPr>
            <a:lvl4pPr indent="0">
              <a:defRPr/>
            </a:lvl4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52CC2-AEE9-E345-BE12-D07DB005C9D4}" type="datetime1">
              <a:rPr lang="de-DE"/>
              <a:pPr>
                <a:defRPr/>
              </a:pPr>
              <a:t>03.07.14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ED686-F466-7047-9261-21F027EAFBA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 indent="0">
              <a:defRPr sz="2000"/>
            </a:lvl3pPr>
            <a:lvl4pPr>
              <a:defRPr sz="1800"/>
            </a:lvl4pPr>
            <a:lvl5pPr>
              <a:defRPr sz="1800"/>
            </a:lvl5pPr>
            <a:lvl6pPr marL="468000" indent="0" algn="l">
              <a:spcAft>
                <a:spcPts val="1200"/>
              </a:spcAft>
              <a:buFontTx/>
              <a:buNone/>
              <a:defRPr sz="1600">
                <a:latin typeface="Lucida Sans"/>
                <a:cs typeface="Lucida Sans"/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 indent="0">
              <a:defRPr sz="2000"/>
            </a:lvl3pPr>
            <a:lvl4pPr>
              <a:defRPr sz="1800"/>
            </a:lvl4pPr>
            <a:lvl5pPr>
              <a:defRPr sz="1800"/>
            </a:lvl5pPr>
            <a:lvl6pPr marL="468000" indent="0">
              <a:buFontTx/>
              <a:buNone/>
              <a:defRPr sz="1600">
                <a:latin typeface="Lucida Sans"/>
                <a:cs typeface="Lucida Sans"/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B23AA-15A9-CA4C-B3B5-CBC48CF438BA}" type="datetime1">
              <a:rPr lang="de-DE"/>
              <a:pPr>
                <a:defRPr/>
              </a:pPr>
              <a:t>03.07.14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C49EA-0A1E-7E42-B231-0C9F86CE718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9F749-91F4-C24F-89D7-22B342CD6DD3}" type="datetime1">
              <a:rPr lang="de-DE"/>
              <a:pPr>
                <a:defRPr/>
              </a:pPr>
              <a:t>03.07.14</a:t>
            </a:fld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88DC8-4106-D24E-A471-D0A04054D08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9" descr="zahlenbalken_ppt.jpg"/>
          <p:cNvPicPr>
            <a:picLocks noChangeAspect="1"/>
          </p:cNvPicPr>
          <p:nvPr/>
        </p:nvPicPr>
        <p:blipFill>
          <a:blip r:embed="rId7">
            <a:alphaModFix amt="38000"/>
          </a:blip>
          <a:srcRect/>
          <a:stretch>
            <a:fillRect/>
          </a:stretch>
        </p:blipFill>
        <p:spPr bwMode="auto">
          <a:xfrm>
            <a:off x="0" y="7940"/>
            <a:ext cx="8382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1898952" y="292100"/>
            <a:ext cx="52384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1"/>
                </a:solidFill>
                <a:latin typeface="Lucida Sans"/>
                <a:ea typeface="ITC Officina Sans Book" charset="0"/>
                <a:cs typeface="Lucida Sans"/>
              </a:defRPr>
            </a:lvl1pPr>
          </a:lstStyle>
          <a:p>
            <a:pPr>
              <a:defRPr/>
            </a:pPr>
            <a:r>
              <a:rPr lang="de-DE" dirty="0" smtClean="0"/>
              <a:t>28 March 2013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3" y="6356352"/>
            <a:ext cx="4233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/>
                </a:solidFill>
                <a:latin typeface="Lucida Sans"/>
                <a:ea typeface="+mn-ea"/>
                <a:cs typeface="Lucida Sans"/>
              </a:defRPr>
            </a:lvl1pPr>
          </a:lstStyle>
          <a:p>
            <a:pPr>
              <a:defRPr/>
            </a:pPr>
            <a:r>
              <a:rPr lang="en-GB" noProof="0" dirty="0" err="1" smtClean="0"/>
              <a:t>Dr.</a:t>
            </a:r>
            <a:r>
              <a:rPr lang="en-GB" noProof="0" dirty="0" smtClean="0"/>
              <a:t> Josef Moser – Secretary General of INTOSAI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40666" y="6356352"/>
            <a:ext cx="8461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1"/>
                </a:solidFill>
                <a:latin typeface="Lucida Sans"/>
                <a:ea typeface="ITC Officina Sans Book" charset="0"/>
                <a:cs typeface="Lucida Sans"/>
              </a:defRPr>
            </a:lvl1pPr>
          </a:lstStyle>
          <a:p>
            <a:pPr>
              <a:defRPr/>
            </a:pPr>
            <a:endParaRPr lang="de-DE" dirty="0"/>
          </a:p>
        </p:txBody>
      </p:sp>
      <p:pic>
        <p:nvPicPr>
          <p:cNvPr id="1032" name="Bild 6" descr="RH Logo Claim_RGB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67588" y="274638"/>
            <a:ext cx="132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Bild 1" descr="intos_logo_omnib_prod_dblau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258391"/>
            <a:ext cx="1151467" cy="10233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2"/>
          </a:solidFill>
          <a:latin typeface="Lucida Sans"/>
          <a:ea typeface="ＭＳ Ｐゴシック" pitchFamily="-107" charset="-128"/>
          <a:cs typeface="Lucida San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1400"/>
        </a:spcAft>
        <a:buSzPct val="75000"/>
        <a:buFont typeface="Arial" charset="0"/>
        <a:defRPr sz="2400" b="1" kern="1200">
          <a:solidFill>
            <a:schemeClr val="tx1"/>
          </a:solidFill>
          <a:latin typeface="Lucida Sans"/>
          <a:ea typeface="ＭＳ Ｐゴシック" pitchFamily="-107" charset="-128"/>
          <a:cs typeface="Lucida Sans"/>
        </a:defRPr>
      </a:lvl1pPr>
      <a:lvl2pPr marL="177800" indent="-177800" algn="l" defTabSz="457200" rtl="0" eaLnBrk="1" fontAlgn="base" hangingPunct="1">
        <a:lnSpc>
          <a:spcPts val="3000"/>
        </a:lnSpc>
        <a:spcBef>
          <a:spcPct val="0"/>
        </a:spcBef>
        <a:spcAft>
          <a:spcPts val="1400"/>
        </a:spcAft>
        <a:buSzPct val="80000"/>
        <a:buFont typeface="Arial" charset="0"/>
        <a:buChar char="•"/>
        <a:defRPr sz="22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2pPr>
      <a:lvl3pPr marL="179388" algn="l" defTabSz="457200" rtl="0" eaLnBrk="1" fontAlgn="base" hangingPunct="1">
        <a:spcBef>
          <a:spcPct val="0"/>
        </a:spcBef>
        <a:spcAft>
          <a:spcPts val="1000"/>
        </a:spcAft>
        <a:buFont typeface="Symbol" charset="2"/>
        <a:defRPr sz="20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3pPr>
      <a:lvl4pPr marL="444500" algn="l" defTabSz="1871663" rtl="0" eaLnBrk="1" fontAlgn="base" hangingPunct="1">
        <a:spcBef>
          <a:spcPct val="0"/>
        </a:spcBef>
        <a:spcAft>
          <a:spcPts val="600"/>
        </a:spcAft>
        <a:buFont typeface="Arial" charset="0"/>
        <a:defRPr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4pPr>
      <a:lvl5pPr marL="444500" algn="l" defTabSz="1871663" rtl="0" eaLnBrk="1" fontAlgn="base" hangingPunct="1">
        <a:spcBef>
          <a:spcPct val="0"/>
        </a:spcBef>
        <a:spcAft>
          <a:spcPts val="600"/>
        </a:spcAft>
        <a:buFont typeface="Arial" charset="0"/>
        <a:defRPr sz="16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281103"/>
            <a:ext cx="8229600" cy="3742405"/>
          </a:xfrm>
        </p:spPr>
        <p:txBody>
          <a:bodyPr anchor="ctr"/>
          <a:lstStyle/>
          <a:p>
            <a:r>
              <a:rPr lang="en-GB" sz="2400" dirty="0" smtClean="0"/>
              <a:t>“Ensuring the Effectiveness of Development Cooperation”</a:t>
            </a:r>
          </a:p>
          <a:p>
            <a:endParaRPr lang="en-GB" sz="2400" dirty="0" smtClean="0"/>
          </a:p>
          <a:p>
            <a:r>
              <a:rPr lang="en-GB" dirty="0" smtClean="0"/>
              <a:t>Transparency and Accountability for Ensuring </a:t>
            </a:r>
            <a:r>
              <a:rPr lang="en-GB" dirty="0"/>
              <a:t>Q</a:t>
            </a:r>
            <a:r>
              <a:rPr lang="en-GB" dirty="0" smtClean="0"/>
              <a:t>uality and Effectiveness of Development </a:t>
            </a:r>
            <a:r>
              <a:rPr lang="en-GB" dirty="0"/>
              <a:t>C</a:t>
            </a:r>
            <a:r>
              <a:rPr lang="en-GB" dirty="0" smtClean="0"/>
              <a:t>ooperation</a:t>
            </a:r>
            <a:endParaRPr lang="en-GB" dirty="0"/>
          </a:p>
          <a:p>
            <a:endParaRPr lang="en-GB" sz="1400" dirty="0" smtClean="0"/>
          </a:p>
          <a:p>
            <a:r>
              <a:rPr lang="en-GB" dirty="0" smtClean="0"/>
              <a:t>Josef Moser </a:t>
            </a:r>
          </a:p>
          <a:p>
            <a:r>
              <a:rPr lang="en-GB" sz="2400" dirty="0" smtClean="0"/>
              <a:t>Secretary General of INTOSAI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82816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3795" y="303463"/>
            <a:ext cx="6215680" cy="114300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	Preconditions for Ensuring Quality and Effectiveness in Development Cooperation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872" y="1348491"/>
            <a:ext cx="8360229" cy="4451491"/>
          </a:xfrm>
        </p:spPr>
        <p:txBody>
          <a:bodyPr anchor="ctr"/>
          <a:lstStyle/>
          <a:p>
            <a:pPr lvl="0"/>
            <a:endParaRPr lang="en-GB" dirty="0" smtClean="0"/>
          </a:p>
          <a:p>
            <a:pPr lvl="0"/>
            <a:r>
              <a:rPr lang="en-GB" dirty="0" smtClean="0"/>
              <a:t>Accountability mechanisms for ensuring quality and effectiveness of development cooperation at local, national, regional and global levels are key and only possible if: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/>
              <a:t>t</a:t>
            </a:r>
            <a:r>
              <a:rPr lang="en-GB" dirty="0" smtClean="0"/>
              <a:t>ransparency in development cooperation,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/>
              <a:t>a</a:t>
            </a:r>
            <a:r>
              <a:rPr lang="en-GB" dirty="0" smtClean="0"/>
              <a:t>ccountability of development actors and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/>
              <a:t>a</a:t>
            </a:r>
            <a:r>
              <a:rPr lang="en-GB" dirty="0" smtClean="0"/>
              <a:t> true and fair view of public development resources</a:t>
            </a:r>
          </a:p>
          <a:p>
            <a:pPr lvl="0"/>
            <a:r>
              <a:rPr lang="en-GB" dirty="0"/>
              <a:t>a</a:t>
            </a:r>
            <a:r>
              <a:rPr lang="en-GB" dirty="0" smtClean="0"/>
              <a:t>re in place.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dirty="0" smtClean="0"/>
              <a:t>Slide </a:t>
            </a:r>
            <a:fld id="{AB8D41D0-47A4-9F47-924C-373C776F639C}" type="slidenum">
              <a:rPr lang="de-DE" smtClean="0"/>
              <a:pPr/>
              <a:t>2</a:t>
            </a:fld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2155677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98952" y="292100"/>
            <a:ext cx="5464108" cy="114300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Transparency and Accountability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872" y="1256466"/>
            <a:ext cx="8360229" cy="4451491"/>
          </a:xfrm>
        </p:spPr>
        <p:txBody>
          <a:bodyPr anchor="t"/>
          <a:lstStyle/>
          <a:p>
            <a:pPr lvl="0"/>
            <a:r>
              <a:rPr lang="en-GB" dirty="0"/>
              <a:t>SAIs can create the necessary transparency and accountability because: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/>
              <a:t>SAIs can provide independent, unbiased and reliable </a:t>
            </a:r>
            <a:r>
              <a:rPr lang="en-GB" dirty="0" smtClean="0"/>
              <a:t>information on executive activities including development cooperation to governments, </a:t>
            </a:r>
            <a:r>
              <a:rPr lang="en-GB" dirty="0"/>
              <a:t>parliaments and citizens </a:t>
            </a:r>
            <a:endParaRPr lang="en-GB" dirty="0" smtClean="0"/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SAIs enhance transparency and accountability:</a:t>
            </a:r>
          </a:p>
          <a:p>
            <a:pPr marL="520700" lvl="1" indent="-342900">
              <a:buFont typeface="Arial"/>
              <a:buChar char="•"/>
            </a:pPr>
            <a:r>
              <a:rPr lang="en-GB" sz="2000" b="1" dirty="0"/>
              <a:t>Financial audits – insight in the financial situation of the state;</a:t>
            </a:r>
          </a:p>
          <a:p>
            <a:pPr marL="520700" lvl="1" indent="-342900">
              <a:buFont typeface="Arial"/>
              <a:buChar char="•"/>
            </a:pPr>
            <a:r>
              <a:rPr lang="en-GB" sz="2000" b="1" dirty="0"/>
              <a:t>Compliance audits – make irregularities visible;</a:t>
            </a:r>
          </a:p>
          <a:p>
            <a:pPr marL="520700" lvl="1" indent="-342900">
              <a:buFont typeface="Arial"/>
              <a:buChar char="•"/>
            </a:pPr>
            <a:r>
              <a:rPr lang="en-GB" sz="2000" b="1" dirty="0"/>
              <a:t>Performance audits – reveal information on efficiency, effectiveness and economy of all government areas</a:t>
            </a:r>
            <a:r>
              <a:rPr lang="en-GB" sz="2000" b="1" dirty="0" smtClean="0"/>
              <a:t>.</a:t>
            </a:r>
            <a:endParaRPr lang="en-GB" sz="2000" b="1" dirty="0"/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dirty="0" smtClean="0"/>
              <a:t>Slide </a:t>
            </a:r>
            <a:fld id="{AB8D41D0-47A4-9F47-924C-373C776F639C}" type="slidenum">
              <a:rPr lang="de-DE" smtClean="0"/>
              <a:pPr/>
              <a:t>3</a:t>
            </a:fld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3624231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0635" y="292100"/>
            <a:ext cx="5934943" cy="114300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	Preconditions for Effective Work of SAIs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872" y="1256466"/>
            <a:ext cx="8360229" cy="4451491"/>
          </a:xfrm>
        </p:spPr>
        <p:txBody>
          <a:bodyPr anchor="ctr"/>
          <a:lstStyle/>
          <a:p>
            <a:pPr lvl="0"/>
            <a:endParaRPr lang="en-GB" dirty="0" smtClean="0"/>
          </a:p>
          <a:p>
            <a:pPr lvl="0"/>
            <a:r>
              <a:rPr lang="en-GB" dirty="0" smtClean="0"/>
              <a:t>But: </a:t>
            </a:r>
          </a:p>
          <a:p>
            <a:pPr lvl="0"/>
            <a:r>
              <a:rPr lang="en-GB" dirty="0" smtClean="0"/>
              <a:t>SAIs can unfold their full potential to create transparency, accountability and a true and fair view of the state budgets only if essential preconditions are fulfilled: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Independence of SAIs;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Capacity of SAIs;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Adequate accounting systems.</a:t>
            </a:r>
          </a:p>
          <a:p>
            <a:pPr lvl="0"/>
            <a:r>
              <a:rPr lang="en-GB" dirty="0" smtClean="0"/>
              <a:t>Explicitly underlined by the UN General Assembly Resolution A/66/209.</a:t>
            </a:r>
            <a:endParaRPr lang="en-GB" dirty="0"/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dirty="0" smtClean="0"/>
              <a:t>Slide </a:t>
            </a:r>
            <a:fld id="{AB8D41D0-47A4-9F47-924C-373C776F639C}" type="slidenum">
              <a:rPr lang="de-DE" smtClean="0"/>
              <a:pPr/>
              <a:t>4</a:t>
            </a:fld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50499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Obstacles for SAIs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872" y="1136150"/>
            <a:ext cx="8360229" cy="4451491"/>
          </a:xfrm>
        </p:spPr>
        <p:txBody>
          <a:bodyPr anchor="t"/>
          <a:lstStyle/>
          <a:p>
            <a:pPr lvl="0"/>
            <a:r>
              <a:rPr lang="en-GB" dirty="0" smtClean="0"/>
              <a:t>Currently we face a series of obstacles for SAIs to fully unfold their potential:</a:t>
            </a:r>
          </a:p>
          <a:p>
            <a:pPr lvl="0"/>
            <a:r>
              <a:rPr lang="en-GB" dirty="0" smtClean="0"/>
              <a:t>Lack of transparency and accountability due to: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Lack of legal, financial and organizational independence of SAIs from governments;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Obstacles to disseminate and publish audit reports;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Lack of a comprehensive mandate to audit government performance;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Lack of possibilities to provide a formal audit opinion on government accounts because of shortcomings of rules for accounting, reporting and monitoring of public and state budgets.</a:t>
            </a:r>
            <a:endParaRPr lang="en-GB" dirty="0"/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dirty="0" smtClean="0"/>
              <a:t>Slide </a:t>
            </a:r>
            <a:fld id="{AB8D41D0-47A4-9F47-924C-373C776F639C}" type="slidenum">
              <a:rPr lang="de-DE" smtClean="0"/>
              <a:pPr/>
              <a:t>5</a:t>
            </a:fld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3973259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0636" y="292100"/>
            <a:ext cx="5921574" cy="114300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	Necessary Measures for Better </a:t>
            </a:r>
            <a:r>
              <a:rPr lang="en-GB" dirty="0"/>
              <a:t>A</a:t>
            </a:r>
            <a:r>
              <a:rPr lang="en-GB" dirty="0" smtClean="0"/>
              <a:t>ccountability </a:t>
            </a:r>
            <a:r>
              <a:rPr lang="en-GB" dirty="0"/>
              <a:t>M</a:t>
            </a:r>
            <a:r>
              <a:rPr lang="en-GB" dirty="0" smtClean="0"/>
              <a:t>echanisms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24124"/>
            <a:ext cx="8360229" cy="4451491"/>
          </a:xfrm>
        </p:spPr>
        <p:txBody>
          <a:bodyPr anchor="ctr"/>
          <a:lstStyle/>
          <a:p>
            <a:pPr lvl="0"/>
            <a:r>
              <a:rPr lang="en-GB" dirty="0" smtClean="0"/>
              <a:t>For improving accountability mechanisms at local, national, regional and global levels, the following measures are necessary: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Strengthening the independence of SAIs - </a:t>
            </a:r>
            <a:r>
              <a:rPr lang="en-GB" dirty="0"/>
              <a:t>necessary precondition </a:t>
            </a:r>
            <a:r>
              <a:rPr lang="en-GB" dirty="0" smtClean="0"/>
              <a:t>for an effective audit quality and the effectiveness of development cooperation at the </a:t>
            </a:r>
            <a:r>
              <a:rPr lang="en-GB" dirty="0"/>
              <a:t>national </a:t>
            </a:r>
            <a:r>
              <a:rPr lang="en-GB" dirty="0" smtClean="0"/>
              <a:t>level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Building capacity of SAIs for auditing performance of governments and state budgets;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Improvement and harmonization of public accounting in terms of accrual accounting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dirty="0" smtClean="0"/>
              <a:t>Slide </a:t>
            </a:r>
            <a:fld id="{AB8D41D0-47A4-9F47-924C-373C776F639C}" type="slidenum">
              <a:rPr lang="de-DE" smtClean="0"/>
              <a:pPr/>
              <a:t>6</a:t>
            </a:fld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1763391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	Recommendations to </a:t>
            </a:r>
            <a:r>
              <a:rPr lang="en-GB" dirty="0"/>
              <a:t>M</a:t>
            </a:r>
            <a:r>
              <a:rPr lang="en-GB" dirty="0" smtClean="0"/>
              <a:t>ove Forward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872" y="1256466"/>
            <a:ext cx="8360229" cy="4451491"/>
          </a:xfrm>
        </p:spPr>
        <p:txBody>
          <a:bodyPr anchor="ctr"/>
          <a:lstStyle/>
          <a:p>
            <a:pPr lvl="0"/>
            <a:r>
              <a:rPr lang="en-GB" dirty="0" smtClean="0"/>
              <a:t>It is key to include these three essential elements in the SDGs: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Independence of SAIs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Capacity building of SAIs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Improvement of the public accounting systems (accrual accounting)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dirty="0" smtClean="0"/>
              <a:t>Slide </a:t>
            </a:r>
            <a:fld id="{AB8D41D0-47A4-9F47-924C-373C776F639C}" type="slidenum">
              <a:rPr lang="de-DE" smtClean="0"/>
              <a:pPr/>
              <a:t>7</a:t>
            </a:fld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588167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Appeal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872" y="1231808"/>
            <a:ext cx="8699128" cy="4451491"/>
          </a:xfrm>
        </p:spPr>
        <p:txBody>
          <a:bodyPr anchor="t"/>
          <a:lstStyle/>
          <a:p>
            <a:pPr marL="342900" lvl="0" indent="-342900">
              <a:buFont typeface="Arial"/>
              <a:buChar char="•"/>
            </a:pPr>
            <a:r>
              <a:rPr lang="en-GB" dirty="0" smtClean="0"/>
              <a:t>Now: Unique opportunity to set the stage for really effective and transparent accountability mechanisms for SDG implementation at all levels.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Task for all of us: </a:t>
            </a:r>
            <a:endParaRPr lang="en-GB" dirty="0" smtClean="0"/>
          </a:p>
          <a:p>
            <a:pPr marL="520700" lvl="1" indent="-342900">
              <a:buFont typeface="Symbol" charset="2"/>
              <a:buChar char="-"/>
            </a:pPr>
            <a:r>
              <a:rPr lang="en-GB" sz="2400" b="1" dirty="0" smtClean="0"/>
              <a:t>Enhancing </a:t>
            </a:r>
            <a:r>
              <a:rPr lang="en-GB" sz="2400" b="1" dirty="0" smtClean="0"/>
              <a:t>accountability mechanisms for </a:t>
            </a:r>
            <a:r>
              <a:rPr lang="en-GB" sz="2400" b="1" dirty="0" smtClean="0"/>
              <a:t>quality </a:t>
            </a:r>
            <a:r>
              <a:rPr lang="en-GB" sz="2400" b="1" dirty="0" smtClean="0"/>
              <a:t>and effectiveness of </a:t>
            </a:r>
            <a:r>
              <a:rPr lang="en-GB" sz="2400" b="1" dirty="0" smtClean="0"/>
              <a:t>development cooperation by</a:t>
            </a:r>
          </a:p>
          <a:p>
            <a:pPr marL="520700" lvl="1" indent="-342900">
              <a:buFont typeface="Symbol" charset="2"/>
              <a:buChar char="-"/>
            </a:pPr>
            <a:r>
              <a:rPr lang="en-GB" sz="2400" b="1" dirty="0" smtClean="0"/>
              <a:t>Including </a:t>
            </a:r>
            <a:r>
              <a:rPr lang="en-GB" sz="2400" b="1" dirty="0"/>
              <a:t>i</a:t>
            </a:r>
            <a:r>
              <a:rPr lang="en-GB" sz="2400" b="1" dirty="0" smtClean="0"/>
              <a:t>ndependence and capacity </a:t>
            </a:r>
            <a:r>
              <a:rPr lang="en-GB" sz="2400" b="1" dirty="0" smtClean="0"/>
              <a:t>building </a:t>
            </a:r>
            <a:r>
              <a:rPr lang="en-GB" sz="2400" b="1" dirty="0" smtClean="0"/>
              <a:t>of SAIs</a:t>
            </a:r>
            <a:r>
              <a:rPr lang="en-GB" sz="2400" b="1" dirty="0"/>
              <a:t> </a:t>
            </a:r>
            <a:r>
              <a:rPr lang="en-GB" sz="2400" b="1" dirty="0" smtClean="0"/>
              <a:t>and the improvement of </a:t>
            </a:r>
            <a:r>
              <a:rPr lang="en-GB" sz="2400" b="1" dirty="0" smtClean="0"/>
              <a:t>public accounting </a:t>
            </a:r>
            <a:r>
              <a:rPr lang="en-GB" sz="2400" b="1" dirty="0" smtClean="0"/>
              <a:t>systems in the SDGs</a:t>
            </a:r>
            <a:r>
              <a:rPr lang="en-GB" sz="2400" b="1" dirty="0" smtClean="0"/>
              <a:t>.</a:t>
            </a:r>
          </a:p>
          <a:p>
            <a:pPr marL="342900" lvl="0" indent="-342900">
              <a:buFont typeface="Arial"/>
              <a:buChar char="•"/>
            </a:pPr>
            <a:r>
              <a:rPr lang="en-GB" dirty="0"/>
              <a:t>This would eliminate the lack of transparency, accountability and national ownership.</a:t>
            </a:r>
          </a:p>
          <a:p>
            <a:pPr marL="342900" indent="-342900">
              <a:buFont typeface="Symbol" charset="2"/>
              <a:buChar char="-"/>
            </a:pPr>
            <a:endParaRPr lang="en-GB" sz="2600" b="1" dirty="0" smtClean="0"/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dirty="0" smtClean="0"/>
              <a:t>Slide </a:t>
            </a:r>
            <a:fld id="{AB8D41D0-47A4-9F47-924C-373C776F639C}" type="slidenum">
              <a:rPr lang="de-DE" smtClean="0"/>
              <a:pPr/>
              <a:t>8</a:t>
            </a:fld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3070582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</a:pP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872" y="1231808"/>
            <a:ext cx="8360229" cy="4451491"/>
          </a:xfrm>
        </p:spPr>
        <p:txBody>
          <a:bodyPr anchor="ctr"/>
          <a:lstStyle/>
          <a:p>
            <a:pPr lvl="0" algn="ctr"/>
            <a:r>
              <a:rPr lang="en-GB" sz="4800" dirty="0" smtClean="0"/>
              <a:t>Thank you very much!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dirty="0" smtClean="0"/>
              <a:t>Slide </a:t>
            </a:r>
            <a:fld id="{AB8D41D0-47A4-9F47-924C-373C776F639C}" type="slidenum">
              <a:rPr lang="de-DE" smtClean="0"/>
              <a:pPr/>
              <a:t>9</a:t>
            </a:fld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1895537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H Design">
  <a:themeElements>
    <a:clrScheme name="RH Farben">
      <a:dk1>
        <a:srgbClr val="333399"/>
      </a:dk1>
      <a:lt1>
        <a:srgbClr val="FFFFFF"/>
      </a:lt1>
      <a:dk2>
        <a:srgbClr val="FFFFFF"/>
      </a:dk2>
      <a:lt2>
        <a:srgbClr val="FFFFFF"/>
      </a:lt2>
      <a:accent1>
        <a:srgbClr val="999999"/>
      </a:accent1>
      <a:accent2>
        <a:srgbClr val="666666"/>
      </a:accent2>
      <a:accent3>
        <a:srgbClr val="333399"/>
      </a:accent3>
      <a:accent4>
        <a:srgbClr val="62649B"/>
      </a:accent4>
      <a:accent5>
        <a:srgbClr val="88869A"/>
      </a:accent5>
      <a:accent6>
        <a:srgbClr val="777ACF"/>
      </a:accent6>
      <a:hlink>
        <a:srgbClr val="0000FF"/>
      </a:hlink>
      <a:folHlink>
        <a:srgbClr val="66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RH Design.thmx</Template>
  <TotalTime>0</TotalTime>
  <Words>481</Words>
  <Application>Microsoft Macintosh PowerPoint</Application>
  <PresentationFormat>Bildschirmpräsentation (4:3)</PresentationFormat>
  <Paragraphs>61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RH Design</vt:lpstr>
      <vt:lpstr>PowerPoint-Präsentation</vt:lpstr>
      <vt:lpstr> Preconditions for Ensuring Quality and Effectiveness in Development Cooperation</vt:lpstr>
      <vt:lpstr>Transparency and Accountability</vt:lpstr>
      <vt:lpstr> Preconditions for Effective Work of SAIs</vt:lpstr>
      <vt:lpstr>Obstacles for SAIs</vt:lpstr>
      <vt:lpstr> Necessary Measures for Better Accountability Mechanisms</vt:lpstr>
      <vt:lpstr> Recommendations to Move Forward</vt:lpstr>
      <vt:lpstr>Appeal</vt:lpstr>
      <vt:lpstr>PowerPoint-Präsentation</vt:lpstr>
    </vt:vector>
  </TitlesOfParts>
  <Company>Rechnungshof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Seitz</dc:creator>
  <cp:lastModifiedBy>Bernhard Seitz</cp:lastModifiedBy>
  <cp:revision>256</cp:revision>
  <cp:lastPrinted>2014-07-02T13:49:26Z</cp:lastPrinted>
  <dcterms:created xsi:type="dcterms:W3CDTF">2013-05-13T12:30:20Z</dcterms:created>
  <dcterms:modified xsi:type="dcterms:W3CDTF">2014-07-03T14:55:06Z</dcterms:modified>
</cp:coreProperties>
</file>