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69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A06B95-74D5-4D91-BC7C-CAA777791BB1}" type="datetimeFigureOut">
              <a:rPr lang="en-GB" smtClean="0"/>
              <a:t>23/06/2010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EFFD8E-8C55-4A08-8476-9D6B27762598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EFFD8E-8C55-4A08-8476-9D6B27762598}" type="slidenum">
              <a:rPr lang="en-GB" smtClean="0"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EFFD8E-8C55-4A08-8476-9D6B27762598}" type="slidenum">
              <a:rPr lang="en-GB" smtClean="0"/>
              <a:t>10</a:t>
            </a:fld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EFFD8E-8C55-4A08-8476-9D6B27762598}" type="slidenum">
              <a:rPr lang="en-GB" smtClean="0"/>
              <a:t>11</a:t>
            </a:fld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EFFD8E-8C55-4A08-8476-9D6B27762598}" type="slidenum">
              <a:rPr lang="en-GB" smtClean="0"/>
              <a:t>12</a:t>
            </a:fld>
            <a:endParaRPr lang="en-GB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EFFD8E-8C55-4A08-8476-9D6B27762598}" type="slidenum">
              <a:rPr lang="en-GB" smtClean="0"/>
              <a:t>13</a:t>
            </a:fld>
            <a:endParaRPr lang="en-GB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EFFD8E-8C55-4A08-8476-9D6B27762598}" type="slidenum">
              <a:rPr lang="en-GB" smtClean="0"/>
              <a:t>14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EFFD8E-8C55-4A08-8476-9D6B27762598}" type="slidenum">
              <a:rPr lang="en-GB" smtClean="0"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EFFD8E-8C55-4A08-8476-9D6B27762598}" type="slidenum">
              <a:rPr lang="en-GB" smtClean="0"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EFFD8E-8C55-4A08-8476-9D6B27762598}" type="slidenum">
              <a:rPr lang="en-GB" smtClean="0"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EFFD8E-8C55-4A08-8476-9D6B27762598}" type="slidenum">
              <a:rPr lang="en-GB" smtClean="0"/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EFFD8E-8C55-4A08-8476-9D6B27762598}" type="slidenum">
              <a:rPr lang="en-GB" smtClean="0"/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EFFD8E-8C55-4A08-8476-9D6B27762598}" type="slidenum">
              <a:rPr lang="en-GB" smtClean="0"/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EFFD8E-8C55-4A08-8476-9D6B27762598}" type="slidenum">
              <a:rPr lang="en-GB" smtClean="0"/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EFFD8E-8C55-4A08-8476-9D6B27762598}" type="slidenum">
              <a:rPr lang="en-GB" smtClean="0"/>
              <a:t>9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03537-ECFC-4694-88AD-945B829B1434}" type="datetime1">
              <a:rPr lang="en-GB" smtClean="0"/>
              <a:t>23/06/2010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AC3AE-BEA1-4003-9A2B-58FD9E92AC5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29D8E-48E9-4FBE-8874-93B04625C2AC}" type="datetime1">
              <a:rPr lang="en-GB" smtClean="0"/>
              <a:t>23/06/2010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AC3AE-BEA1-4003-9A2B-58FD9E92AC5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375C7-E029-40F7-8996-AA5E5A60173D}" type="datetime1">
              <a:rPr lang="en-GB" smtClean="0"/>
              <a:t>23/06/2010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AC3AE-BEA1-4003-9A2B-58FD9E92AC5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55F20-6C99-4CAA-A48A-4375873C9826}" type="datetime1">
              <a:rPr lang="en-GB" smtClean="0"/>
              <a:t>23/06/2010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AC3AE-BEA1-4003-9A2B-58FD9E92AC5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F7CA9-A861-44E6-9A4C-8C3AE8C9E04B}" type="datetime1">
              <a:rPr lang="en-GB" smtClean="0"/>
              <a:t>23/06/2010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AC3AE-BEA1-4003-9A2B-58FD9E92AC5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13DDF-E402-48AF-BEA4-CD78BAC47C19}" type="datetime1">
              <a:rPr lang="en-GB" smtClean="0"/>
              <a:t>23/06/2010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AC3AE-BEA1-4003-9A2B-58FD9E92AC5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AB5E5-40CD-45F0-9E63-A3BFB282EF7D}" type="datetime1">
              <a:rPr lang="en-GB" smtClean="0"/>
              <a:t>23/06/2010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AC3AE-BEA1-4003-9A2B-58FD9E92AC5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A657A-108D-461F-9679-348A8A2C629E}" type="datetime1">
              <a:rPr lang="en-GB" smtClean="0"/>
              <a:t>23/06/2010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AC3AE-BEA1-4003-9A2B-58FD9E92AC5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AFC8A-4F63-40FD-A1A3-D9C57DFAA003}" type="datetime1">
              <a:rPr lang="en-GB" smtClean="0"/>
              <a:t>23/06/2010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AC3AE-BEA1-4003-9A2B-58FD9E92AC5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F54D7-B443-4079-95B0-336ED402A0D7}" type="datetime1">
              <a:rPr lang="en-GB" smtClean="0"/>
              <a:t>23/06/2010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AC3AE-BEA1-4003-9A2B-58FD9E92AC5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9E8B0-459D-40E1-8346-A7D0DE5FFEDC}" type="datetime1">
              <a:rPr lang="en-GB" smtClean="0"/>
              <a:t>23/06/2010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AC3AE-BEA1-4003-9A2B-58FD9E92AC5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D1983D-3123-42A1-A834-95D57519FF86}" type="datetime1">
              <a:rPr lang="en-GB" smtClean="0"/>
              <a:t>23/06/2010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AAC3AE-BEA1-4003-9A2B-58FD9E92AC52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Women in conflict and post-conflict </a:t>
            </a:r>
            <a:r>
              <a:rPr lang="en-GB" dirty="0" smtClean="0"/>
              <a:t>situations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Frances Stewart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AC3AE-BEA1-4003-9A2B-58FD9E92AC52}" type="slidenum">
              <a:rPr lang="en-GB" smtClean="0"/>
              <a:t>1</a:t>
            </a:fld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dirty="0" smtClean="0"/>
              <a:t>Political settlements often </a:t>
            </a:r>
            <a:r>
              <a:rPr lang="en-GB" sz="3600" i="1" dirty="0" smtClean="0"/>
              <a:t>do</a:t>
            </a:r>
            <a:r>
              <a:rPr lang="en-GB" sz="3600" dirty="0" smtClean="0"/>
              <a:t> improve role of women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Constitution </a:t>
            </a:r>
            <a:r>
              <a:rPr lang="en-GB" dirty="0"/>
              <a:t>making following conflict offers new opportunities. </a:t>
            </a:r>
            <a:endParaRPr lang="en-GB" dirty="0" smtClean="0"/>
          </a:p>
          <a:p>
            <a:pPr lvl="1"/>
            <a:r>
              <a:rPr lang="en-GB" dirty="0" smtClean="0"/>
              <a:t>E.g</a:t>
            </a:r>
            <a:r>
              <a:rPr lang="en-GB" dirty="0"/>
              <a:t>. Rwanda constitution requires 30% minimum female representation in parliament, and in 2003, women accounted for 49% of seats. </a:t>
            </a:r>
            <a:endParaRPr lang="en-GB" dirty="0" smtClean="0"/>
          </a:p>
          <a:p>
            <a:pPr lvl="1"/>
            <a:r>
              <a:rPr lang="en-GB" dirty="0" smtClean="0"/>
              <a:t>Steps </a:t>
            </a:r>
            <a:r>
              <a:rPr lang="en-GB" dirty="0"/>
              <a:t>to advance position of women </a:t>
            </a:r>
            <a:r>
              <a:rPr lang="en-GB" dirty="0" smtClean="0"/>
              <a:t>also in Burundi</a:t>
            </a:r>
            <a:r>
              <a:rPr lang="en-GB" dirty="0"/>
              <a:t>, Mozambique, South Africa, Timor </a:t>
            </a:r>
            <a:r>
              <a:rPr lang="en-GB" dirty="0" err="1"/>
              <a:t>Leste</a:t>
            </a:r>
            <a:r>
              <a:rPr lang="en-GB" dirty="0"/>
              <a:t>. </a:t>
            </a:r>
          </a:p>
          <a:p>
            <a:pPr lvl="1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AC3AE-BEA1-4003-9A2B-58FD9E92AC52}" type="slidenum">
              <a:rPr lang="en-GB" smtClean="0"/>
              <a:t>10</a:t>
            </a:fld>
            <a:endParaRPr lang="en-GB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dirty="0" smtClean="0"/>
              <a:t>But economic recovery programmes neglect women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85000" lnSpcReduction="10000"/>
          </a:bodyPr>
          <a:lstStyle/>
          <a:p>
            <a:pPr lvl="2"/>
            <a:r>
              <a:rPr lang="en-GB" dirty="0"/>
              <a:t>H</a:t>
            </a:r>
            <a:r>
              <a:rPr lang="en-GB" dirty="0" smtClean="0"/>
              <a:t>eavy </a:t>
            </a:r>
            <a:r>
              <a:rPr lang="en-GB" dirty="0"/>
              <a:t>emphasis on macro-stabilisation and pro market reforms </a:t>
            </a:r>
            <a:r>
              <a:rPr lang="en-GB" dirty="0" smtClean="0"/>
              <a:t>–gender </a:t>
            </a:r>
            <a:r>
              <a:rPr lang="en-GB" dirty="0"/>
              <a:t>issues are ignored.</a:t>
            </a:r>
            <a:endParaRPr lang="en-GB" sz="2000" dirty="0"/>
          </a:p>
          <a:p>
            <a:pPr lvl="2"/>
            <a:r>
              <a:rPr lang="en-GB" dirty="0" smtClean="0"/>
              <a:t>DDR and employment </a:t>
            </a:r>
            <a:r>
              <a:rPr lang="en-GB" dirty="0"/>
              <a:t>schemes </a:t>
            </a:r>
            <a:r>
              <a:rPr lang="en-GB" dirty="0" smtClean="0"/>
              <a:t>largely </a:t>
            </a:r>
            <a:r>
              <a:rPr lang="en-GB" dirty="0"/>
              <a:t>directed towards men. </a:t>
            </a:r>
            <a:endParaRPr lang="en-GB" sz="2000" dirty="0"/>
          </a:p>
          <a:p>
            <a:pPr lvl="2"/>
            <a:r>
              <a:rPr lang="en-GB" dirty="0"/>
              <a:t>Economic infrastructure tends to </a:t>
            </a:r>
            <a:r>
              <a:rPr lang="en-GB" dirty="0" smtClean="0"/>
              <a:t>come before </a:t>
            </a:r>
            <a:r>
              <a:rPr lang="en-GB" dirty="0"/>
              <a:t>social.</a:t>
            </a:r>
            <a:endParaRPr lang="en-GB" sz="2000" dirty="0"/>
          </a:p>
          <a:p>
            <a:pPr lvl="2"/>
            <a:r>
              <a:rPr lang="en-GB" dirty="0" smtClean="0"/>
              <a:t>Women face problems in </a:t>
            </a:r>
            <a:r>
              <a:rPr lang="en-GB" dirty="0"/>
              <a:t>formal sector employment – as men return from conflict; </a:t>
            </a:r>
            <a:endParaRPr lang="en-GB" dirty="0" smtClean="0"/>
          </a:p>
          <a:p>
            <a:pPr lvl="2"/>
            <a:r>
              <a:rPr lang="en-GB" dirty="0" smtClean="0"/>
              <a:t>Pre-conflict </a:t>
            </a:r>
            <a:r>
              <a:rPr lang="en-GB" dirty="0"/>
              <a:t>gender attitudes </a:t>
            </a:r>
            <a:r>
              <a:rPr lang="en-GB" dirty="0" smtClean="0"/>
              <a:t>resume</a:t>
            </a:r>
            <a:r>
              <a:rPr lang="en-GB" dirty="0"/>
              <a:t>. In Eritrea, women who had been barefoot doctors, dentists, administrators, teachers during the conflict could often not take on these roles post-conflict. In other cases</a:t>
            </a:r>
            <a:r>
              <a:rPr lang="en-GB" dirty="0" smtClean="0"/>
              <a:t>, </a:t>
            </a:r>
            <a:r>
              <a:rPr lang="en-GB" dirty="0"/>
              <a:t>women in </a:t>
            </a:r>
            <a:r>
              <a:rPr lang="en-GB" dirty="0" smtClean="0"/>
              <a:t>did </a:t>
            </a:r>
            <a:r>
              <a:rPr lang="en-GB" dirty="0"/>
              <a:t>find employment – e.g. textiles in Cambodia; tourism in Guatemala.</a:t>
            </a:r>
            <a:endParaRPr lang="en-GB" sz="2000" dirty="0"/>
          </a:p>
          <a:p>
            <a:pPr lvl="2"/>
            <a:r>
              <a:rPr lang="en-GB" dirty="0" smtClean="0"/>
              <a:t>Often </a:t>
            </a:r>
            <a:r>
              <a:rPr lang="en-GB" dirty="0"/>
              <a:t>discrimination against women in post-conflict land settlement – e.g. Zimbabwe;  El Salvador.</a:t>
            </a:r>
            <a:endParaRPr lang="en-GB" sz="2000" dirty="0"/>
          </a:p>
          <a:p>
            <a:pPr lvl="2"/>
            <a:r>
              <a:rPr lang="en-GB" dirty="0"/>
              <a:t>Farming assistance often bypasses women in extension, credit etc.</a:t>
            </a:r>
            <a:endParaRPr lang="en-GB" sz="2000" dirty="0"/>
          </a:p>
          <a:p>
            <a:pPr lvl="2"/>
            <a:r>
              <a:rPr lang="en-GB" dirty="0"/>
              <a:t>Training and retraining is biased towards men</a:t>
            </a:r>
            <a:endParaRPr lang="en-GB" sz="2000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AC3AE-BEA1-4003-9A2B-58FD9E92AC52}" type="slidenum">
              <a:rPr lang="en-GB" smtClean="0"/>
              <a:t>11</a:t>
            </a:fld>
            <a:endParaRPr lang="en-GB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GB" sz="4000" dirty="0" smtClean="0"/>
              <a:t>What is needed</a:t>
            </a:r>
            <a:br>
              <a:rPr lang="en-GB" sz="4000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GB" dirty="0" smtClean="0"/>
              <a:t>Formal </a:t>
            </a:r>
            <a:r>
              <a:rPr lang="en-GB" dirty="0"/>
              <a:t>recognition of what is needed in </a:t>
            </a:r>
            <a:r>
              <a:rPr lang="en-GB" dirty="0" smtClean="0"/>
              <a:t>peace-making </a:t>
            </a:r>
            <a:r>
              <a:rPr lang="en-GB" dirty="0"/>
              <a:t>and political systems </a:t>
            </a:r>
            <a:r>
              <a:rPr lang="en-GB" i="1" dirty="0" smtClean="0"/>
              <a:t>is</a:t>
            </a:r>
            <a:r>
              <a:rPr lang="en-GB" dirty="0" smtClean="0"/>
              <a:t> </a:t>
            </a:r>
            <a:r>
              <a:rPr lang="en-GB" dirty="0"/>
              <a:t>well advanced with many UN resolutions. </a:t>
            </a:r>
            <a:r>
              <a:rPr lang="en-GB" dirty="0" smtClean="0"/>
              <a:t>Better enforcement needed</a:t>
            </a:r>
            <a:endParaRPr lang="en-GB" dirty="0"/>
          </a:p>
          <a:p>
            <a:pPr lvl="1"/>
            <a:r>
              <a:rPr lang="en-GB" dirty="0" smtClean="0"/>
              <a:t>Recognition much </a:t>
            </a:r>
            <a:r>
              <a:rPr lang="en-GB" dirty="0"/>
              <a:t>less in relation to economic opportunities: assets ownership; employment; skills; formal sector medium sized credit. </a:t>
            </a:r>
            <a:endParaRPr lang="en-GB" dirty="0" smtClean="0"/>
          </a:p>
          <a:p>
            <a:pPr lvl="1"/>
            <a:r>
              <a:rPr lang="en-GB" dirty="0" smtClean="0"/>
              <a:t>Need first recognition; then programmes.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AC3AE-BEA1-4003-9A2B-58FD9E92AC52}" type="slidenum">
              <a:rPr lang="en-GB" smtClean="0"/>
              <a:t>12</a:t>
            </a:fld>
            <a:endParaRPr lang="en-GB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Women in deprived groups face worst situation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en-GB" dirty="0" smtClean="0"/>
              <a:t>Treble </a:t>
            </a:r>
            <a:r>
              <a:rPr lang="en-GB" dirty="0"/>
              <a:t>deprivation: </a:t>
            </a:r>
            <a:endParaRPr lang="en-GB" dirty="0" smtClean="0"/>
          </a:p>
          <a:p>
            <a:pPr lvl="1"/>
            <a:r>
              <a:rPr lang="en-GB" dirty="0" smtClean="0"/>
              <a:t>(</a:t>
            </a:r>
            <a:r>
              <a:rPr lang="en-GB" dirty="0" err="1"/>
              <a:t>i</a:t>
            </a:r>
            <a:r>
              <a:rPr lang="en-GB" dirty="0"/>
              <a:t>) as members of a deprived group; </a:t>
            </a:r>
            <a:endParaRPr lang="en-GB" dirty="0" smtClean="0"/>
          </a:p>
          <a:p>
            <a:pPr lvl="1"/>
            <a:r>
              <a:rPr lang="en-GB" dirty="0" smtClean="0"/>
              <a:t>(</a:t>
            </a:r>
            <a:r>
              <a:rPr lang="en-GB" dirty="0"/>
              <a:t>ii) through general gender-based societal inequalities; and (iii)particularly strong gender discrimination within the group. </a:t>
            </a:r>
          </a:p>
          <a:p>
            <a:r>
              <a:rPr lang="en-GB" dirty="0"/>
              <a:t>For example, in Guatemala female indigenous mean years of schooling is just 1.3 years compared with 4.6 for non-indigenous females and 5.5 for non-indigenous males.  </a:t>
            </a:r>
            <a:r>
              <a:rPr lang="en-GB" i="1" dirty="0"/>
              <a:t>Such massive deprivation encourages support for resistance and rebellion, and also is likely to perpetuate deprivation via the next generation.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AC3AE-BEA1-4003-9A2B-58FD9E92AC52}" type="slidenum">
              <a:rPr lang="en-GB" smtClean="0"/>
              <a:t>13</a:t>
            </a:fld>
            <a:endParaRPr lang="en-GB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i="1" dirty="0"/>
              <a:t> It is necessary to improve the position of deprived groups generally as well as of </a:t>
            </a:r>
            <a:r>
              <a:rPr lang="en-GB" i="1" dirty="0" smtClean="0"/>
              <a:t>women. This </a:t>
            </a:r>
            <a:r>
              <a:rPr lang="en-GB" i="1" dirty="0"/>
              <a:t>is essential for sustaining peace.</a:t>
            </a:r>
            <a:endParaRPr lang="en-GB" dirty="0"/>
          </a:p>
          <a:p>
            <a:r>
              <a:rPr lang="en-GB" i="1" dirty="0" smtClean="0"/>
              <a:t>Since women </a:t>
            </a:r>
            <a:r>
              <a:rPr lang="en-GB" i="1" dirty="0"/>
              <a:t>are active in supporting conflicts, it is not enough </a:t>
            </a:r>
            <a:r>
              <a:rPr lang="en-GB" i="1" dirty="0" smtClean="0"/>
              <a:t>to conclude that giving women a </a:t>
            </a:r>
            <a:r>
              <a:rPr lang="en-GB" i="1" dirty="0"/>
              <a:t>greater role, </a:t>
            </a:r>
            <a:r>
              <a:rPr lang="en-GB" i="1" dirty="0" smtClean="0"/>
              <a:t>politically will lead to peace.</a:t>
            </a:r>
          </a:p>
          <a:p>
            <a:r>
              <a:rPr lang="en-GB" i="1" dirty="0" smtClean="0"/>
              <a:t>It </a:t>
            </a:r>
            <a:r>
              <a:rPr lang="en-GB" i="1" dirty="0"/>
              <a:t>is also necessary to address the underlying grievances</a:t>
            </a:r>
            <a:r>
              <a:rPr lang="en-GB" i="1" dirty="0" smtClean="0"/>
              <a:t>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AC3AE-BEA1-4003-9A2B-58FD9E92AC52}" type="slidenum">
              <a:rPr lang="en-GB" smtClean="0"/>
              <a:t>14</a:t>
            </a:fld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Overview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r>
              <a:rPr lang="en-GB" dirty="0"/>
              <a:t>Women </a:t>
            </a:r>
            <a:r>
              <a:rPr lang="en-GB" dirty="0" smtClean="0"/>
              <a:t>are often </a:t>
            </a:r>
            <a:r>
              <a:rPr lang="en-GB" dirty="0"/>
              <a:t>portrayed as victims of conflict; </a:t>
            </a:r>
            <a:r>
              <a:rPr lang="en-GB" dirty="0" smtClean="0"/>
              <a:t>and in </a:t>
            </a:r>
            <a:r>
              <a:rPr lang="en-GB" dirty="0"/>
              <a:t>large part they </a:t>
            </a:r>
            <a:r>
              <a:rPr lang="en-GB" dirty="0" smtClean="0"/>
              <a:t>are.</a:t>
            </a:r>
            <a:endParaRPr lang="en-GB" dirty="0"/>
          </a:p>
          <a:p>
            <a:r>
              <a:rPr lang="en-GB" dirty="0" smtClean="0"/>
              <a:t>But </a:t>
            </a:r>
            <a:r>
              <a:rPr lang="en-GB" dirty="0"/>
              <a:t>women are also </a:t>
            </a:r>
            <a:r>
              <a:rPr lang="en-GB" i="1" dirty="0"/>
              <a:t>agents</a:t>
            </a:r>
            <a:r>
              <a:rPr lang="en-GB" dirty="0"/>
              <a:t>, active participants in </a:t>
            </a:r>
            <a:r>
              <a:rPr lang="en-GB" dirty="0" smtClean="0"/>
              <a:t>war.</a:t>
            </a:r>
            <a:endParaRPr lang="en-GB" dirty="0"/>
          </a:p>
          <a:p>
            <a:r>
              <a:rPr lang="en-GB" dirty="0" smtClean="0"/>
              <a:t>Yet they are frequently largely </a:t>
            </a:r>
            <a:r>
              <a:rPr lang="en-GB" dirty="0"/>
              <a:t>neglected once peace </a:t>
            </a:r>
            <a:r>
              <a:rPr lang="en-GB" dirty="0" smtClean="0"/>
              <a:t>occurs: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AC3AE-BEA1-4003-9A2B-58FD9E92AC52}" type="slidenum">
              <a:rPr lang="en-GB" smtClean="0"/>
              <a:t>2</a:t>
            </a:fld>
            <a:endParaRPr lang="en-GB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Women as </a:t>
            </a:r>
            <a:r>
              <a:rPr lang="en-GB" sz="3600" i="1" dirty="0" smtClean="0"/>
              <a:t>victims </a:t>
            </a:r>
            <a:r>
              <a:rPr lang="en-GB" sz="3600" dirty="0" smtClean="0"/>
              <a:t>of war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Rape </a:t>
            </a:r>
            <a:r>
              <a:rPr lang="en-GB" dirty="0"/>
              <a:t>is a weapon of </a:t>
            </a:r>
            <a:r>
              <a:rPr lang="en-GB" dirty="0" smtClean="0"/>
              <a:t>war, used more against  women than men.</a:t>
            </a:r>
          </a:p>
          <a:p>
            <a:pPr lvl="1"/>
            <a:r>
              <a:rPr lang="en-GB" dirty="0" smtClean="0"/>
              <a:t> </a:t>
            </a:r>
            <a:r>
              <a:rPr lang="en-GB" dirty="0"/>
              <a:t>94% </a:t>
            </a:r>
            <a:r>
              <a:rPr lang="en-GB" dirty="0" smtClean="0"/>
              <a:t>of </a:t>
            </a:r>
            <a:r>
              <a:rPr lang="en-GB" dirty="0"/>
              <a:t>displaced households in Sierra Leone </a:t>
            </a:r>
            <a:r>
              <a:rPr lang="en-GB" dirty="0" smtClean="0"/>
              <a:t>subject </a:t>
            </a:r>
            <a:r>
              <a:rPr lang="en-GB" dirty="0"/>
              <a:t>to sexual </a:t>
            </a:r>
            <a:r>
              <a:rPr lang="en-GB" dirty="0" smtClean="0"/>
              <a:t>assault;</a:t>
            </a:r>
          </a:p>
          <a:p>
            <a:pPr lvl="1"/>
            <a:r>
              <a:rPr lang="en-GB" dirty="0" smtClean="0"/>
              <a:t>a </a:t>
            </a:r>
            <a:r>
              <a:rPr lang="en-GB" dirty="0"/>
              <a:t>quarter to half </a:t>
            </a:r>
            <a:r>
              <a:rPr lang="en-GB" dirty="0" smtClean="0"/>
              <a:t> women </a:t>
            </a:r>
            <a:r>
              <a:rPr lang="en-GB" dirty="0"/>
              <a:t>in Rwanda’s genocide were raped. </a:t>
            </a:r>
            <a:endParaRPr lang="en-GB" dirty="0" smtClean="0"/>
          </a:p>
          <a:p>
            <a:r>
              <a:rPr lang="en-GB" dirty="0" smtClean="0"/>
              <a:t>Women abducted to be army ‘wives’.</a:t>
            </a:r>
          </a:p>
          <a:p>
            <a:r>
              <a:rPr lang="en-GB" dirty="0" smtClean="0"/>
              <a:t>In countries like Angola, Mozambique. </a:t>
            </a:r>
            <a:r>
              <a:rPr lang="en-GB" dirty="0" err="1" smtClean="0"/>
              <a:t>Kosova</a:t>
            </a:r>
            <a:r>
              <a:rPr lang="en-GB" dirty="0" smtClean="0"/>
              <a:t>, widows accounted for as much as half adult female population at end of conflict.</a:t>
            </a:r>
          </a:p>
          <a:p>
            <a:r>
              <a:rPr lang="en-GB" dirty="0" smtClean="0"/>
              <a:t>Many women resort </a:t>
            </a:r>
            <a:r>
              <a:rPr lang="en-GB" dirty="0"/>
              <a:t>to prostitution to support their families. </a:t>
            </a:r>
            <a:endParaRPr lang="en-GB" dirty="0" smtClean="0"/>
          </a:p>
          <a:p>
            <a:r>
              <a:rPr lang="en-GB" dirty="0" smtClean="0"/>
              <a:t>Very high </a:t>
            </a:r>
            <a:r>
              <a:rPr lang="en-GB" dirty="0"/>
              <a:t>incidence of HIV/AIDs </a:t>
            </a:r>
            <a:r>
              <a:rPr lang="en-GB" dirty="0" smtClean="0"/>
              <a:t>among </a:t>
            </a:r>
            <a:r>
              <a:rPr lang="en-GB" dirty="0"/>
              <a:t>female populations in conflict areas</a:t>
            </a:r>
            <a:r>
              <a:rPr lang="en-GB" dirty="0" smtClean="0"/>
              <a:t>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AC3AE-BEA1-4003-9A2B-58FD9E92AC52}" type="slidenum">
              <a:rPr lang="en-GB" smtClean="0"/>
              <a:t>3</a:t>
            </a:fld>
            <a:endParaRPr lang="en-GB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0"/>
            <a:ext cx="7725544" cy="1143000"/>
          </a:xfrm>
        </p:spPr>
        <p:txBody>
          <a:bodyPr>
            <a:normAutofit/>
          </a:bodyPr>
          <a:lstStyle/>
          <a:p>
            <a:r>
              <a:rPr lang="en-GB" sz="3600" dirty="0" smtClean="0"/>
              <a:t>Women as </a:t>
            </a:r>
            <a:r>
              <a:rPr lang="en-GB" sz="3600" i="1" dirty="0" smtClean="0"/>
              <a:t>participants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6192688"/>
          </a:xfrm>
        </p:spPr>
        <p:txBody>
          <a:bodyPr>
            <a:normAutofit fontScale="70000" lnSpcReduction="20000"/>
          </a:bodyPr>
          <a:lstStyle/>
          <a:p>
            <a:r>
              <a:rPr lang="en-GB" sz="3400" i="1" dirty="0" smtClean="0"/>
              <a:t>Women </a:t>
            </a:r>
            <a:r>
              <a:rPr lang="en-GB" sz="3400" dirty="0" smtClean="0"/>
              <a:t>often</a:t>
            </a:r>
            <a:r>
              <a:rPr lang="en-GB" sz="3400" i="1" dirty="0" smtClean="0"/>
              <a:t> </a:t>
            </a:r>
            <a:r>
              <a:rPr lang="en-GB" sz="3400" dirty="0" smtClean="0"/>
              <a:t>active combatants – e.g. Algeria</a:t>
            </a:r>
            <a:r>
              <a:rPr lang="en-GB" sz="3400" dirty="0"/>
              <a:t>, El Salvador, Eritrea, Mozambique, Namibia, Nepal, Nicaragua, South Africa, Sri Lanka. </a:t>
            </a:r>
            <a:endParaRPr lang="en-GB" sz="3400" dirty="0" smtClean="0"/>
          </a:p>
          <a:p>
            <a:pPr lvl="1"/>
            <a:r>
              <a:rPr lang="en-GB" sz="3200" dirty="0" smtClean="0"/>
              <a:t>Survey  </a:t>
            </a:r>
            <a:r>
              <a:rPr lang="en-GB" sz="3200" dirty="0"/>
              <a:t>of 55 countries found women </a:t>
            </a:r>
            <a:r>
              <a:rPr lang="en-GB" sz="3200" dirty="0" smtClean="0"/>
              <a:t>active </a:t>
            </a:r>
            <a:r>
              <a:rPr lang="en-GB" sz="3200" dirty="0"/>
              <a:t>in 38. </a:t>
            </a:r>
            <a:r>
              <a:rPr lang="en-GB" sz="3200" dirty="0" smtClean="0"/>
              <a:t>One </a:t>
            </a:r>
            <a:r>
              <a:rPr lang="en-GB" sz="3200" dirty="0"/>
              <a:t>tenth to one third of fighting forces; </a:t>
            </a:r>
          </a:p>
          <a:p>
            <a:pPr lvl="1"/>
            <a:r>
              <a:rPr lang="en-GB" sz="3200" dirty="0" smtClean="0"/>
              <a:t>Not only supportive </a:t>
            </a:r>
            <a:r>
              <a:rPr lang="en-GB" sz="3200" dirty="0"/>
              <a:t>services (cooks, messengers etc.) </a:t>
            </a:r>
            <a:r>
              <a:rPr lang="en-GB" sz="3200" dirty="0" smtClean="0"/>
              <a:t>but also active fighting.  </a:t>
            </a:r>
          </a:p>
          <a:p>
            <a:pPr lvl="1"/>
            <a:r>
              <a:rPr lang="en-GB" sz="3200" dirty="0" err="1" smtClean="0"/>
              <a:t>Eg</a:t>
            </a:r>
            <a:r>
              <a:rPr lang="en-GB" sz="3200" dirty="0" smtClean="0"/>
              <a:t>. in </a:t>
            </a:r>
            <a:r>
              <a:rPr lang="en-GB" sz="3200" dirty="0" err="1"/>
              <a:t>southeastern</a:t>
            </a:r>
            <a:r>
              <a:rPr lang="en-GB" sz="3200" dirty="0"/>
              <a:t> Nigeria, </a:t>
            </a:r>
            <a:r>
              <a:rPr lang="en-GB" sz="3200" dirty="0" smtClean="0"/>
              <a:t>women donated </a:t>
            </a:r>
            <a:r>
              <a:rPr lang="en-GB" sz="3200" dirty="0"/>
              <a:t>money and food to support </a:t>
            </a:r>
            <a:r>
              <a:rPr lang="en-GB" sz="3200" dirty="0" smtClean="0"/>
              <a:t>combatants and </a:t>
            </a:r>
            <a:r>
              <a:rPr lang="en-GB" sz="3200" dirty="0"/>
              <a:t>some fought. </a:t>
            </a:r>
            <a:endParaRPr lang="en-GB" sz="3200" dirty="0" smtClean="0"/>
          </a:p>
          <a:p>
            <a:pPr lvl="1"/>
            <a:r>
              <a:rPr lang="en-GB" sz="3300" dirty="0" smtClean="0"/>
              <a:t>In </a:t>
            </a:r>
            <a:r>
              <a:rPr lang="en-GB" sz="3300" dirty="0"/>
              <a:t>Kashmir </a:t>
            </a:r>
            <a:r>
              <a:rPr lang="en-GB" sz="3300" dirty="0" smtClean="0"/>
              <a:t>women helped:</a:t>
            </a:r>
          </a:p>
          <a:p>
            <a:pPr lvl="2"/>
            <a:r>
              <a:rPr lang="en-GB" sz="3300" dirty="0" smtClean="0"/>
              <a:t>separatists </a:t>
            </a:r>
            <a:r>
              <a:rPr lang="en-GB" sz="3300" dirty="0"/>
              <a:t>to </a:t>
            </a:r>
            <a:r>
              <a:rPr lang="en-GB" sz="3300" dirty="0" smtClean="0"/>
              <a:t>escape</a:t>
            </a:r>
          </a:p>
          <a:p>
            <a:pPr lvl="2"/>
            <a:r>
              <a:rPr lang="en-GB" sz="3300" dirty="0" smtClean="0"/>
              <a:t>feeding </a:t>
            </a:r>
            <a:r>
              <a:rPr lang="en-GB" sz="3300" dirty="0"/>
              <a:t>combatants </a:t>
            </a:r>
            <a:r>
              <a:rPr lang="en-GB" sz="3300" dirty="0" smtClean="0"/>
              <a:t>, providing shelters;</a:t>
            </a:r>
          </a:p>
          <a:p>
            <a:pPr lvl="2"/>
            <a:r>
              <a:rPr lang="en-GB" sz="3300" dirty="0" smtClean="0"/>
              <a:t>as </a:t>
            </a:r>
            <a:r>
              <a:rPr lang="en-GB" sz="3300" dirty="0"/>
              <a:t>couriers carrying messages, arms and ammunition under their veils </a:t>
            </a:r>
            <a:endParaRPr lang="en-GB" sz="3300" dirty="0" smtClean="0"/>
          </a:p>
          <a:p>
            <a:pPr lvl="2"/>
            <a:r>
              <a:rPr lang="en-GB" sz="3300" dirty="0" smtClean="0"/>
              <a:t>planted </a:t>
            </a:r>
            <a:r>
              <a:rPr lang="en-GB" sz="3300" dirty="0"/>
              <a:t>bombs</a:t>
            </a:r>
            <a:r>
              <a:rPr lang="en-GB" sz="3300" dirty="0" smtClean="0"/>
              <a:t>,</a:t>
            </a:r>
          </a:p>
          <a:p>
            <a:r>
              <a:rPr lang="en-GB" sz="3400" dirty="0" smtClean="0"/>
              <a:t>Motives differ from men. As well as shared ideological </a:t>
            </a:r>
            <a:r>
              <a:rPr lang="en-GB" sz="3400" dirty="0"/>
              <a:t>or grievance </a:t>
            </a:r>
            <a:r>
              <a:rPr lang="en-GB" sz="3400" dirty="0" smtClean="0"/>
              <a:t>motives, women in </a:t>
            </a:r>
            <a:r>
              <a:rPr lang="en-GB" sz="3400" dirty="0"/>
              <a:t>Guatemala </a:t>
            </a:r>
            <a:r>
              <a:rPr lang="en-GB" sz="3400" dirty="0" smtClean="0"/>
              <a:t>sought </a:t>
            </a:r>
            <a:r>
              <a:rPr lang="en-GB" sz="3400" dirty="0"/>
              <a:t>to escape from hierarchical family structures </a:t>
            </a:r>
            <a:r>
              <a:rPr lang="en-GB" sz="3400" dirty="0" smtClean="0"/>
              <a:t>, roles and values</a:t>
            </a:r>
            <a:endParaRPr lang="en-GB" sz="3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AC3AE-BEA1-4003-9A2B-58FD9E92AC52}" type="slidenum">
              <a:rPr lang="en-GB" smtClean="0"/>
              <a:t>4</a:t>
            </a:fld>
            <a:endParaRPr lang="en-GB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Women in the </a:t>
            </a:r>
            <a:r>
              <a:rPr lang="en-GB" sz="3600" i="1" dirty="0" smtClean="0"/>
              <a:t>formation of identities</a:t>
            </a:r>
            <a:endParaRPr lang="en-GB" sz="36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Women </a:t>
            </a:r>
            <a:r>
              <a:rPr lang="en-GB" dirty="0" smtClean="0"/>
              <a:t>contribute </a:t>
            </a:r>
            <a:r>
              <a:rPr lang="en-GB" dirty="0"/>
              <a:t>in major way to </a:t>
            </a:r>
            <a:r>
              <a:rPr lang="en-GB" dirty="0" smtClean="0"/>
              <a:t>the identities </a:t>
            </a:r>
            <a:r>
              <a:rPr lang="en-GB" dirty="0"/>
              <a:t>and views of the next generation – not always in a peaceful direction. </a:t>
            </a:r>
            <a:endParaRPr lang="en-GB" dirty="0"/>
          </a:p>
          <a:p>
            <a:pPr lvl="1"/>
            <a:r>
              <a:rPr lang="en-GB" dirty="0" smtClean="0"/>
              <a:t>For </a:t>
            </a:r>
            <a:r>
              <a:rPr lang="en-GB" dirty="0"/>
              <a:t>example, in Serbia, </a:t>
            </a:r>
            <a:r>
              <a:rPr lang="en-GB" dirty="0" smtClean="0"/>
              <a:t>feminine </a:t>
            </a:r>
            <a:r>
              <a:rPr lang="en-GB" dirty="0"/>
              <a:t>ideals of patriotism were bolstered </a:t>
            </a:r>
            <a:r>
              <a:rPr lang="en-GB" dirty="0" smtClean="0"/>
              <a:t>and the </a:t>
            </a:r>
            <a:r>
              <a:rPr lang="en-GB" dirty="0"/>
              <a:t>militarisation of </a:t>
            </a:r>
            <a:r>
              <a:rPr lang="en-GB" dirty="0" smtClean="0"/>
              <a:t>masculinity promoted.</a:t>
            </a:r>
          </a:p>
          <a:p>
            <a:pPr lvl="1"/>
            <a:r>
              <a:rPr lang="en-GB" dirty="0" smtClean="0"/>
              <a:t>In Kashmir, indoctrinated women (and sons) into support for armed movement.  </a:t>
            </a:r>
            <a:endParaRPr lang="en-GB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AC3AE-BEA1-4003-9A2B-58FD9E92AC52}" type="slidenum">
              <a:rPr lang="en-GB" smtClean="0"/>
              <a:t>5</a:t>
            </a:fld>
            <a:endParaRPr lang="en-GB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Women in the </a:t>
            </a:r>
            <a:r>
              <a:rPr lang="en-GB" sz="3600" i="1" dirty="0" smtClean="0"/>
              <a:t>war economy</a:t>
            </a:r>
            <a:endParaRPr lang="en-GB" sz="36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GB" dirty="0" smtClean="0"/>
              <a:t>Take on </a:t>
            </a:r>
            <a:r>
              <a:rPr lang="en-GB" dirty="0"/>
              <a:t>new roles during war, as men join the fighting, leaving jobs unfilled and losses in family  </a:t>
            </a:r>
            <a:r>
              <a:rPr lang="en-GB" dirty="0" smtClean="0"/>
              <a:t>incomes</a:t>
            </a:r>
          </a:p>
          <a:p>
            <a:pPr lvl="1"/>
            <a:r>
              <a:rPr lang="en-GB" dirty="0" smtClean="0"/>
              <a:t>In </a:t>
            </a:r>
            <a:r>
              <a:rPr lang="en-GB" dirty="0"/>
              <a:t>the formal sector, women often take on roles previously held by men </a:t>
            </a:r>
            <a:r>
              <a:rPr lang="en-GB" dirty="0" smtClean="0"/>
              <a:t>–marked </a:t>
            </a:r>
            <a:r>
              <a:rPr lang="en-GB" dirty="0"/>
              <a:t>in the two world wars in Europe. </a:t>
            </a:r>
            <a:endParaRPr lang="en-GB" dirty="0" smtClean="0"/>
          </a:p>
          <a:p>
            <a:pPr lvl="1"/>
            <a:r>
              <a:rPr lang="en-GB" dirty="0" smtClean="0"/>
              <a:t>Take responsibility </a:t>
            </a:r>
            <a:r>
              <a:rPr lang="en-GB" dirty="0"/>
              <a:t>for family income, becoming head of household, </a:t>
            </a:r>
            <a:r>
              <a:rPr lang="en-GB" dirty="0" smtClean="0"/>
              <a:t>take </a:t>
            </a:r>
            <a:r>
              <a:rPr lang="en-GB" dirty="0"/>
              <a:t>up farming responsibilities, and new roles in the informal sector.  E.g. in Cambodia and Sudan women-headed households increased by one third.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AC3AE-BEA1-4003-9A2B-58FD9E92AC52}" type="slidenum">
              <a:rPr lang="en-GB" smtClean="0"/>
              <a:t>6</a:t>
            </a:fld>
            <a:endParaRPr lang="en-GB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Women in </a:t>
            </a:r>
            <a:r>
              <a:rPr lang="en-GB" sz="3600" i="1" dirty="0" smtClean="0"/>
              <a:t>post-conflict </a:t>
            </a:r>
            <a:r>
              <a:rPr lang="en-GB" sz="3600" dirty="0" smtClean="0"/>
              <a:t>situations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 smtClean="0"/>
              <a:t>Despite active </a:t>
            </a:r>
            <a:r>
              <a:rPr lang="en-GB" dirty="0"/>
              <a:t>role in war, </a:t>
            </a:r>
            <a:r>
              <a:rPr lang="en-GB" dirty="0" smtClean="0"/>
              <a:t>women too </a:t>
            </a:r>
            <a:r>
              <a:rPr lang="en-GB" dirty="0"/>
              <a:t>often neglected in the post-conflict </a:t>
            </a:r>
            <a:r>
              <a:rPr lang="en-GB" dirty="0" smtClean="0"/>
              <a:t>situation:</a:t>
            </a:r>
          </a:p>
          <a:p>
            <a:pPr lvl="1"/>
            <a:r>
              <a:rPr lang="en-GB" dirty="0" smtClean="0"/>
              <a:t>in </a:t>
            </a:r>
            <a:r>
              <a:rPr lang="en-GB" dirty="0"/>
              <a:t>peace negotiations; </a:t>
            </a:r>
            <a:endParaRPr lang="en-GB" dirty="0" smtClean="0"/>
          </a:p>
          <a:p>
            <a:pPr lvl="1"/>
            <a:r>
              <a:rPr lang="en-GB" dirty="0" smtClean="0"/>
              <a:t>demobilisation </a:t>
            </a:r>
            <a:r>
              <a:rPr lang="en-GB" dirty="0"/>
              <a:t>programmes; </a:t>
            </a:r>
            <a:endParaRPr lang="en-GB" dirty="0" smtClean="0"/>
          </a:p>
          <a:p>
            <a:pPr lvl="1"/>
            <a:r>
              <a:rPr lang="en-GB" dirty="0" smtClean="0"/>
              <a:t>and </a:t>
            </a:r>
            <a:r>
              <a:rPr lang="en-GB" dirty="0"/>
              <a:t>post-conflict reconstruction</a:t>
            </a:r>
            <a:r>
              <a:rPr lang="en-GB" dirty="0" smtClean="0"/>
              <a:t>.</a:t>
            </a:r>
            <a:r>
              <a:rPr lang="en-GB" dirty="0"/>
              <a:t> 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AC3AE-BEA1-4003-9A2B-58FD9E92AC52}" type="slidenum">
              <a:rPr lang="en-GB" smtClean="0"/>
              <a:t>7</a:t>
            </a:fld>
            <a:endParaRPr lang="en-GB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Peace negotiations (informal)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 </a:t>
            </a:r>
            <a:r>
              <a:rPr lang="en-GB" dirty="0" smtClean="0"/>
              <a:t>Women </a:t>
            </a:r>
            <a:r>
              <a:rPr lang="en-GB" i="1" dirty="0"/>
              <a:t>are</a:t>
            </a:r>
            <a:r>
              <a:rPr lang="en-GB" dirty="0"/>
              <a:t> often very active in civil society, peace movements: </a:t>
            </a:r>
            <a:endParaRPr lang="en-GB" dirty="0" smtClean="0"/>
          </a:p>
          <a:p>
            <a:pPr lvl="2"/>
            <a:r>
              <a:rPr lang="en-GB" dirty="0" smtClean="0"/>
              <a:t>in </a:t>
            </a:r>
            <a:r>
              <a:rPr lang="en-GB" dirty="0"/>
              <a:t>Colombia, women were responsible for complex networks of pro-peace movements; </a:t>
            </a:r>
            <a:endParaRPr lang="en-GB" dirty="0" smtClean="0"/>
          </a:p>
          <a:p>
            <a:pPr lvl="2"/>
            <a:r>
              <a:rPr lang="en-GB" dirty="0" smtClean="0"/>
              <a:t>in </a:t>
            </a:r>
            <a:r>
              <a:rPr lang="en-GB" dirty="0"/>
              <a:t>Northern Ireland, Burundi, Liberia, there were female  coalitions across warring partners. </a:t>
            </a:r>
            <a:endParaRPr lang="en-GB" dirty="0" smtClean="0"/>
          </a:p>
          <a:p>
            <a:pPr lvl="2"/>
            <a:r>
              <a:rPr lang="en-GB" dirty="0" smtClean="0"/>
              <a:t>The </a:t>
            </a:r>
            <a:r>
              <a:rPr lang="en-GB" dirty="0" err="1"/>
              <a:t>Mano</a:t>
            </a:r>
            <a:r>
              <a:rPr lang="en-GB" dirty="0"/>
              <a:t> River Women’s peace Network (MARWOPNET) brought together women from Guinea, Liberia and Sierra Leone were important in peace-making, e.g. bringing the heads of state to the negotiating table in 2001. </a:t>
            </a:r>
            <a:endParaRPr lang="en-GB" dirty="0" smtClean="0"/>
          </a:p>
          <a:p>
            <a:pPr lvl="2"/>
            <a:r>
              <a:rPr lang="en-GB" dirty="0" smtClean="0"/>
              <a:t>Our </a:t>
            </a:r>
            <a:r>
              <a:rPr lang="en-GB" dirty="0"/>
              <a:t>research in Nigeria shows that women played an active role developing coalitions across fighting groups  in the </a:t>
            </a:r>
            <a:r>
              <a:rPr lang="en-GB" dirty="0" err="1"/>
              <a:t>Aguleri</a:t>
            </a:r>
            <a:r>
              <a:rPr lang="en-GB" dirty="0"/>
              <a:t> and </a:t>
            </a:r>
            <a:r>
              <a:rPr lang="en-GB" dirty="0" err="1"/>
              <a:t>Umuleri</a:t>
            </a:r>
            <a:r>
              <a:rPr lang="en-GB" dirty="0"/>
              <a:t> conflicts in </a:t>
            </a:r>
            <a:r>
              <a:rPr lang="en-GB" dirty="0" err="1"/>
              <a:t>Southeastern</a:t>
            </a:r>
            <a:r>
              <a:rPr lang="en-GB" dirty="0"/>
              <a:t> Nigeria; conflicts within the Igbo community;  and in Kaduna. </a:t>
            </a:r>
            <a:endParaRPr lang="en-GB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AC3AE-BEA1-4003-9A2B-58FD9E92AC52}" type="slidenum">
              <a:rPr lang="en-GB" smtClean="0"/>
              <a:t>8</a:t>
            </a:fld>
            <a:endParaRPr lang="en-GB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600" dirty="0" smtClean="0"/>
              <a:t>Yet frequently excluded from formal peace negotiations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/>
            <a:r>
              <a:rPr lang="en-GB" dirty="0" smtClean="0"/>
              <a:t>in </a:t>
            </a:r>
            <a:r>
              <a:rPr lang="en-GB" dirty="0"/>
              <a:t>2008, UNIFEM estimated that women account for less than 10% of members in formal peace negotiations and less than 2% of signatories to peace agreements. </a:t>
            </a:r>
            <a:endParaRPr lang="en-GB" dirty="0"/>
          </a:p>
          <a:p>
            <a:pPr marL="342900" lvl="1" indent="-342900"/>
            <a:r>
              <a:rPr lang="en-GB" dirty="0" smtClean="0"/>
              <a:t>A study </a:t>
            </a:r>
            <a:r>
              <a:rPr lang="en-GB" dirty="0"/>
              <a:t>of the Congo, Sudan and Uganda concluded that recognizing and supporting the role of women </a:t>
            </a:r>
            <a:r>
              <a:rPr lang="en-GB" dirty="0" smtClean="0"/>
              <a:t>was a </a:t>
            </a:r>
            <a:r>
              <a:rPr lang="en-GB" dirty="0"/>
              <a:t>minor afterthought. </a:t>
            </a:r>
            <a:endParaRPr lang="en-GB" dirty="0"/>
          </a:p>
          <a:p>
            <a:pPr marL="342900" lvl="1" indent="-342900"/>
            <a:r>
              <a:rPr lang="en-GB" dirty="0" smtClean="0"/>
              <a:t>In </a:t>
            </a:r>
            <a:r>
              <a:rPr lang="en-GB" dirty="0" err="1"/>
              <a:t>Southeastern</a:t>
            </a:r>
            <a:r>
              <a:rPr lang="en-GB" dirty="0"/>
              <a:t> Nigeria, women were neither represented nor consulted in peace negotiations.</a:t>
            </a:r>
            <a:endParaRPr lang="en-GB" sz="2000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AC3AE-BEA1-4003-9A2B-58FD9E92AC52}" type="slidenum">
              <a:rPr lang="en-GB" smtClean="0"/>
              <a:t>9</a:t>
            </a:fld>
            <a:endParaRPr lang="en-GB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970</Words>
  <Application>Microsoft Office PowerPoint</Application>
  <PresentationFormat>On-screen Show (4:3)</PresentationFormat>
  <Paragraphs>102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Women in conflict and post-conflict situations</vt:lpstr>
      <vt:lpstr>Overview</vt:lpstr>
      <vt:lpstr>Women as victims of war</vt:lpstr>
      <vt:lpstr>Women as participants</vt:lpstr>
      <vt:lpstr>Women in the formation of identities</vt:lpstr>
      <vt:lpstr>Women in the war economy</vt:lpstr>
      <vt:lpstr>Women in post-conflict situations</vt:lpstr>
      <vt:lpstr>Peace negotiations (informal)</vt:lpstr>
      <vt:lpstr>Yet frequently excluded from formal peace negotiations</vt:lpstr>
      <vt:lpstr>Political settlements often do improve role of women</vt:lpstr>
      <vt:lpstr>But economic recovery programmes neglect women</vt:lpstr>
      <vt:lpstr>What is needed </vt:lpstr>
      <vt:lpstr>Women in deprived groups face worst situation</vt:lpstr>
      <vt:lpstr>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Women in conflict and post-conflict situations</dc:title>
  <dc:creator>some0172</dc:creator>
  <cp:lastModifiedBy>some0172</cp:lastModifiedBy>
  <cp:revision>9</cp:revision>
  <dcterms:created xsi:type="dcterms:W3CDTF">2010-06-23T10:22:04Z</dcterms:created>
  <dcterms:modified xsi:type="dcterms:W3CDTF">2010-06-23T11:50:21Z</dcterms:modified>
</cp:coreProperties>
</file>