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13"/>
  </p:notesMasterIdLst>
  <p:handoutMasterIdLst>
    <p:handoutMasterId r:id="rId14"/>
  </p:handoutMasterIdLst>
  <p:sldIdLst>
    <p:sldId id="451" r:id="rId2"/>
    <p:sldId id="399" r:id="rId3"/>
    <p:sldId id="472" r:id="rId4"/>
    <p:sldId id="469" r:id="rId5"/>
    <p:sldId id="456" r:id="rId6"/>
    <p:sldId id="474" r:id="rId7"/>
    <p:sldId id="463" r:id="rId8"/>
    <p:sldId id="471" r:id="rId9"/>
    <p:sldId id="467" r:id="rId10"/>
    <p:sldId id="476" r:id="rId11"/>
    <p:sldId id="477" r:id="rId12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ordelia.Gow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3300"/>
    <a:srgbClr val="CC3300"/>
    <a:srgbClr val="FFCC00"/>
    <a:srgbClr val="66CCFF"/>
    <a:srgbClr val="003366"/>
    <a:srgbClr val="333399"/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063" autoAdjust="0"/>
    <p:restoredTop sz="89673" autoAdjust="0"/>
  </p:normalViewPr>
  <p:slideViewPr>
    <p:cSldViewPr>
      <p:cViewPr>
        <p:scale>
          <a:sx n="75" d="100"/>
          <a:sy n="75" d="100"/>
        </p:scale>
        <p:origin x="-1555" y="-40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1632" y="966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4C0D33-24A6-4435-B498-9E1A2BB968C4}" type="doc">
      <dgm:prSet loTypeId="urn:microsoft.com/office/officeart/2005/8/layout/radial6" loCatId="cycle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EA02956E-7AA1-44E4-ABE3-EE250B3A9FC2}">
      <dgm:prSet phldrT="[Text]" custT="1"/>
      <dgm:spPr>
        <a:solidFill>
          <a:srgbClr val="FF3300"/>
        </a:solidFill>
      </dgm:spPr>
      <dgm:t>
        <a:bodyPr/>
        <a:lstStyle/>
        <a:p>
          <a:r>
            <a:rPr lang="en-US" sz="2400" b="1" dirty="0" smtClean="0"/>
            <a:t>Low growth trap</a:t>
          </a:r>
          <a:endParaRPr lang="en-US" sz="2400" b="1" dirty="0"/>
        </a:p>
      </dgm:t>
    </dgm:pt>
    <dgm:pt modelId="{5B83C87F-BF01-4E5C-96EF-810EC472AFAE}" type="parTrans" cxnId="{77BF179C-E5F7-4238-B685-158B3FA9B74E}">
      <dgm:prSet/>
      <dgm:spPr/>
      <dgm:t>
        <a:bodyPr/>
        <a:lstStyle/>
        <a:p>
          <a:endParaRPr lang="en-US"/>
        </a:p>
      </dgm:t>
    </dgm:pt>
    <dgm:pt modelId="{49F6FBD8-E1A1-47DE-B322-03BCC72C4F63}" type="sibTrans" cxnId="{77BF179C-E5F7-4238-B685-158B3FA9B74E}">
      <dgm:prSet/>
      <dgm:spPr/>
      <dgm:t>
        <a:bodyPr/>
        <a:lstStyle/>
        <a:p>
          <a:endParaRPr lang="en-US"/>
        </a:p>
      </dgm:t>
    </dgm:pt>
    <dgm:pt modelId="{FA8304FF-AE8F-46D0-B023-2E685BB9D0AE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2000" b="1" dirty="0" smtClean="0"/>
            <a:t>High </a:t>
          </a:r>
          <a:r>
            <a:rPr lang="en-US" sz="2000" b="1" dirty="0" err="1" smtClean="0"/>
            <a:t>unemploy-ment</a:t>
          </a:r>
          <a:endParaRPr lang="en-US" sz="2000" b="1" dirty="0"/>
        </a:p>
      </dgm:t>
    </dgm:pt>
    <dgm:pt modelId="{E5267E1E-21E8-4017-A8D3-018F97041E62}" type="parTrans" cxnId="{17D52B13-86CD-43F8-9ED0-20DF305146E5}">
      <dgm:prSet/>
      <dgm:spPr/>
      <dgm:t>
        <a:bodyPr/>
        <a:lstStyle/>
        <a:p>
          <a:endParaRPr lang="en-US"/>
        </a:p>
      </dgm:t>
    </dgm:pt>
    <dgm:pt modelId="{0CBAFC71-35DD-40FC-9E5D-9664584FC739}" type="sibTrans" cxnId="{17D52B13-86CD-43F8-9ED0-20DF305146E5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en-US"/>
        </a:p>
      </dgm:t>
    </dgm:pt>
    <dgm:pt modelId="{6A1EF6E6-5FD5-428F-BE7B-695EB9E6EC36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1800" b="1" dirty="0" smtClean="0"/>
            <a:t>Deleveraging by firms and households</a:t>
          </a:r>
          <a:endParaRPr lang="en-US" sz="1800" b="1" dirty="0"/>
        </a:p>
      </dgm:t>
    </dgm:pt>
    <dgm:pt modelId="{D026CE9A-2DEC-41A6-8E8C-0B67BB8A584B}" type="parTrans" cxnId="{96812384-3DCF-4278-A798-864E51095B1E}">
      <dgm:prSet/>
      <dgm:spPr/>
      <dgm:t>
        <a:bodyPr/>
        <a:lstStyle/>
        <a:p>
          <a:endParaRPr lang="en-US"/>
        </a:p>
      </dgm:t>
    </dgm:pt>
    <dgm:pt modelId="{6F66C185-02E8-46BE-B524-B239B0A22306}" type="sibTrans" cxnId="{96812384-3DCF-4278-A798-864E51095B1E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en-US"/>
        </a:p>
      </dgm:t>
    </dgm:pt>
    <dgm:pt modelId="{7446E8F4-9A16-46FA-8E83-B818C09DCE51}">
      <dgm:prSet phldrT="[Text]" custT="1"/>
      <dgm:spPr>
        <a:solidFill>
          <a:srgbClr val="0070C0"/>
        </a:solidFill>
      </dgm:spPr>
      <dgm:t>
        <a:bodyPr/>
        <a:lstStyle/>
        <a:p>
          <a:r>
            <a:rPr lang="en-US" sz="2000" b="1" dirty="0" smtClean="0"/>
            <a:t>Financial sector  fragility</a:t>
          </a:r>
          <a:endParaRPr lang="en-US" sz="2000" b="1" dirty="0"/>
        </a:p>
      </dgm:t>
    </dgm:pt>
    <dgm:pt modelId="{8D1743E6-7E90-40CF-BBBB-72FFB2647E24}" type="parTrans" cxnId="{379BF1C0-CF12-454D-9F18-502ACAB933C8}">
      <dgm:prSet/>
      <dgm:spPr/>
      <dgm:t>
        <a:bodyPr/>
        <a:lstStyle/>
        <a:p>
          <a:endParaRPr lang="en-US"/>
        </a:p>
      </dgm:t>
    </dgm:pt>
    <dgm:pt modelId="{9504AA5D-F603-4408-A627-91896CFED9C6}" type="sibTrans" cxnId="{379BF1C0-CF12-454D-9F18-502ACAB933C8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en-US"/>
        </a:p>
      </dgm:t>
    </dgm:pt>
    <dgm:pt modelId="{BF8538DB-E3A8-42E5-A904-1AF61C2ED04C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2000" dirty="0" smtClean="0"/>
            <a:t>Fiscal austerity &amp; sovereign debt risk</a:t>
          </a:r>
          <a:endParaRPr lang="en-US" sz="2000" dirty="0"/>
        </a:p>
      </dgm:t>
    </dgm:pt>
    <dgm:pt modelId="{3F485C72-4A95-4FB8-A1C4-F91ED70ED2F7}" type="parTrans" cxnId="{57D937FC-7E6B-43F6-89B0-36A5EF22857E}">
      <dgm:prSet/>
      <dgm:spPr/>
      <dgm:t>
        <a:bodyPr/>
        <a:lstStyle/>
        <a:p>
          <a:endParaRPr lang="en-US"/>
        </a:p>
      </dgm:t>
    </dgm:pt>
    <dgm:pt modelId="{EDEF6565-83AA-4E05-9458-EE598C51C69E}" type="sibTrans" cxnId="{57D937FC-7E6B-43F6-89B0-36A5EF22857E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en-US"/>
        </a:p>
      </dgm:t>
    </dgm:pt>
    <dgm:pt modelId="{427057D4-A233-4F1D-A0E6-CA63F3C915F7}" type="pres">
      <dgm:prSet presAssocID="{5E4C0D33-24A6-4435-B498-9E1A2BB968C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2DA6EB-6757-46E3-865C-4DB7AC2E9FA6}" type="pres">
      <dgm:prSet presAssocID="{EA02956E-7AA1-44E4-ABE3-EE250B3A9FC2}" presName="centerShape" presStyleLbl="node0" presStyleIdx="0" presStyleCnt="1" custScaleX="83744" custScaleY="81872"/>
      <dgm:spPr/>
      <dgm:t>
        <a:bodyPr/>
        <a:lstStyle/>
        <a:p>
          <a:endParaRPr lang="en-US"/>
        </a:p>
      </dgm:t>
    </dgm:pt>
    <dgm:pt modelId="{1DD4A8D9-E6E5-4207-B7CA-574743270256}" type="pres">
      <dgm:prSet presAssocID="{FA8304FF-AE8F-46D0-B023-2E685BB9D0AE}" presName="node" presStyleLbl="node1" presStyleIdx="0" presStyleCnt="4" custScaleX="145914" custScaleY="91950" custRadScaleRad="112347" custRadScaleInc="-7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FCE5E3-61F0-4FC8-8C2C-AE598FB55D49}" type="pres">
      <dgm:prSet presAssocID="{FA8304FF-AE8F-46D0-B023-2E685BB9D0AE}" presName="dummy" presStyleCnt="0"/>
      <dgm:spPr/>
    </dgm:pt>
    <dgm:pt modelId="{20CEE4F7-2E30-413C-AEF9-3382E9F4C676}" type="pres">
      <dgm:prSet presAssocID="{0CBAFC71-35DD-40FC-9E5D-9664584FC739}" presName="sibTrans" presStyleLbl="sibTrans2D1" presStyleIdx="0" presStyleCnt="4"/>
      <dgm:spPr/>
      <dgm:t>
        <a:bodyPr/>
        <a:lstStyle/>
        <a:p>
          <a:endParaRPr lang="en-US"/>
        </a:p>
      </dgm:t>
    </dgm:pt>
    <dgm:pt modelId="{56009FB1-7BAA-4C8F-B3D1-C4D515158B24}" type="pres">
      <dgm:prSet presAssocID="{6A1EF6E6-5FD5-428F-BE7B-695EB9E6EC36}" presName="node" presStyleLbl="node1" presStyleIdx="1" presStyleCnt="4" custScaleX="153027" custScaleY="110484" custRadScaleRad="115402" custRadScaleInc="-5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EEBC99-002C-4D6F-8F52-D6DC77E91558}" type="pres">
      <dgm:prSet presAssocID="{6A1EF6E6-5FD5-428F-BE7B-695EB9E6EC36}" presName="dummy" presStyleCnt="0"/>
      <dgm:spPr/>
    </dgm:pt>
    <dgm:pt modelId="{85CD9842-C737-4B4C-B6F0-F3DFC0E676E5}" type="pres">
      <dgm:prSet presAssocID="{6F66C185-02E8-46BE-B524-B239B0A22306}" presName="sibTrans" presStyleLbl="sibTrans2D1" presStyleIdx="1" presStyleCnt="4"/>
      <dgm:spPr/>
      <dgm:t>
        <a:bodyPr/>
        <a:lstStyle/>
        <a:p>
          <a:endParaRPr lang="en-US"/>
        </a:p>
      </dgm:t>
    </dgm:pt>
    <dgm:pt modelId="{D63EFC0C-1118-4C9B-978C-9C92A3AECCD9}" type="pres">
      <dgm:prSet presAssocID="{7446E8F4-9A16-46FA-8E83-B818C09DCE51}" presName="node" presStyleLbl="node1" presStyleIdx="2" presStyleCnt="4" custScaleX="146516" custScaleY="93577" custRadScaleRad="108796" custRadScaleInc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202536-C2A0-4481-9F9E-B68351414F52}" type="pres">
      <dgm:prSet presAssocID="{7446E8F4-9A16-46FA-8E83-B818C09DCE51}" presName="dummy" presStyleCnt="0"/>
      <dgm:spPr/>
    </dgm:pt>
    <dgm:pt modelId="{19873EC2-DAB3-49C1-96E9-23F0151BF0C8}" type="pres">
      <dgm:prSet presAssocID="{9504AA5D-F603-4408-A627-91896CFED9C6}" presName="sibTrans" presStyleLbl="sibTrans2D1" presStyleIdx="2" presStyleCnt="4"/>
      <dgm:spPr/>
      <dgm:t>
        <a:bodyPr/>
        <a:lstStyle/>
        <a:p>
          <a:endParaRPr lang="en-US"/>
        </a:p>
      </dgm:t>
    </dgm:pt>
    <dgm:pt modelId="{BE6C9DC9-74D5-41A9-ACE5-2D26C90445B2}" type="pres">
      <dgm:prSet presAssocID="{BF8538DB-E3A8-42E5-A904-1AF61C2ED04C}" presName="node" presStyleLbl="node1" presStyleIdx="3" presStyleCnt="4" custScaleX="158184" custScaleY="100136" custRadScaleRad="114764" custRadScaleInc="5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526A61-CBD8-4241-8912-64681D18A93F}" type="pres">
      <dgm:prSet presAssocID="{BF8538DB-E3A8-42E5-A904-1AF61C2ED04C}" presName="dummy" presStyleCnt="0"/>
      <dgm:spPr/>
    </dgm:pt>
    <dgm:pt modelId="{8998F3CA-034F-43FF-A952-CEF97A671CA4}" type="pres">
      <dgm:prSet presAssocID="{EDEF6565-83AA-4E05-9458-EE598C51C69E}" presName="sibTrans" presStyleLbl="sibTrans2D1" presStyleIdx="3" presStyleCnt="4" custLinFactNeighborX="-201" custLinFactNeighborY="-1012"/>
      <dgm:spPr/>
      <dgm:t>
        <a:bodyPr/>
        <a:lstStyle/>
        <a:p>
          <a:endParaRPr lang="en-US"/>
        </a:p>
      </dgm:t>
    </dgm:pt>
  </dgm:ptLst>
  <dgm:cxnLst>
    <dgm:cxn modelId="{3A1EF84C-5DC7-485E-822A-4E930CB89FDA}" type="presOf" srcId="{EDEF6565-83AA-4E05-9458-EE598C51C69E}" destId="{8998F3CA-034F-43FF-A952-CEF97A671CA4}" srcOrd="0" destOrd="0" presId="urn:microsoft.com/office/officeart/2005/8/layout/radial6"/>
    <dgm:cxn modelId="{2D020BD0-CB36-4FE4-9C14-5340C000BD54}" type="presOf" srcId="{7446E8F4-9A16-46FA-8E83-B818C09DCE51}" destId="{D63EFC0C-1118-4C9B-978C-9C92A3AECCD9}" srcOrd="0" destOrd="0" presId="urn:microsoft.com/office/officeart/2005/8/layout/radial6"/>
    <dgm:cxn modelId="{1472FF81-0753-4711-B5A9-D7341DD797AE}" type="presOf" srcId="{9504AA5D-F603-4408-A627-91896CFED9C6}" destId="{19873EC2-DAB3-49C1-96E9-23F0151BF0C8}" srcOrd="0" destOrd="0" presId="urn:microsoft.com/office/officeart/2005/8/layout/radial6"/>
    <dgm:cxn modelId="{86B3C9B0-AB04-4212-896A-A2FDDE9F4D43}" type="presOf" srcId="{6A1EF6E6-5FD5-428F-BE7B-695EB9E6EC36}" destId="{56009FB1-7BAA-4C8F-B3D1-C4D515158B24}" srcOrd="0" destOrd="0" presId="urn:microsoft.com/office/officeart/2005/8/layout/radial6"/>
    <dgm:cxn modelId="{7D696E46-DCEA-480B-8869-8AE9B9CD3A22}" type="presOf" srcId="{EA02956E-7AA1-44E4-ABE3-EE250B3A9FC2}" destId="{302DA6EB-6757-46E3-865C-4DB7AC2E9FA6}" srcOrd="0" destOrd="0" presId="urn:microsoft.com/office/officeart/2005/8/layout/radial6"/>
    <dgm:cxn modelId="{17D52B13-86CD-43F8-9ED0-20DF305146E5}" srcId="{EA02956E-7AA1-44E4-ABE3-EE250B3A9FC2}" destId="{FA8304FF-AE8F-46D0-B023-2E685BB9D0AE}" srcOrd="0" destOrd="0" parTransId="{E5267E1E-21E8-4017-A8D3-018F97041E62}" sibTransId="{0CBAFC71-35DD-40FC-9E5D-9664584FC739}"/>
    <dgm:cxn modelId="{0B608356-4E5E-437D-B18D-B35953018457}" type="presOf" srcId="{0CBAFC71-35DD-40FC-9E5D-9664584FC739}" destId="{20CEE4F7-2E30-413C-AEF9-3382E9F4C676}" srcOrd="0" destOrd="0" presId="urn:microsoft.com/office/officeart/2005/8/layout/radial6"/>
    <dgm:cxn modelId="{01B352E6-4398-4B41-9979-46F10ECB83C1}" type="presOf" srcId="{FA8304FF-AE8F-46D0-B023-2E685BB9D0AE}" destId="{1DD4A8D9-E6E5-4207-B7CA-574743270256}" srcOrd="0" destOrd="0" presId="urn:microsoft.com/office/officeart/2005/8/layout/radial6"/>
    <dgm:cxn modelId="{481F016E-3864-45AC-AEAE-4300AED0BAF2}" type="presOf" srcId="{BF8538DB-E3A8-42E5-A904-1AF61C2ED04C}" destId="{BE6C9DC9-74D5-41A9-ACE5-2D26C90445B2}" srcOrd="0" destOrd="0" presId="urn:microsoft.com/office/officeart/2005/8/layout/radial6"/>
    <dgm:cxn modelId="{77BF179C-E5F7-4238-B685-158B3FA9B74E}" srcId="{5E4C0D33-24A6-4435-B498-9E1A2BB968C4}" destId="{EA02956E-7AA1-44E4-ABE3-EE250B3A9FC2}" srcOrd="0" destOrd="0" parTransId="{5B83C87F-BF01-4E5C-96EF-810EC472AFAE}" sibTransId="{49F6FBD8-E1A1-47DE-B322-03BCC72C4F63}"/>
    <dgm:cxn modelId="{57D937FC-7E6B-43F6-89B0-36A5EF22857E}" srcId="{EA02956E-7AA1-44E4-ABE3-EE250B3A9FC2}" destId="{BF8538DB-E3A8-42E5-A904-1AF61C2ED04C}" srcOrd="3" destOrd="0" parTransId="{3F485C72-4A95-4FB8-A1C4-F91ED70ED2F7}" sibTransId="{EDEF6565-83AA-4E05-9458-EE598C51C69E}"/>
    <dgm:cxn modelId="{12419883-6986-4079-AB37-BA583A1181D7}" type="presOf" srcId="{6F66C185-02E8-46BE-B524-B239B0A22306}" destId="{85CD9842-C737-4B4C-B6F0-F3DFC0E676E5}" srcOrd="0" destOrd="0" presId="urn:microsoft.com/office/officeart/2005/8/layout/radial6"/>
    <dgm:cxn modelId="{A7C080D5-681E-4FE1-86D7-D4B24E513FF7}" type="presOf" srcId="{5E4C0D33-24A6-4435-B498-9E1A2BB968C4}" destId="{427057D4-A233-4F1D-A0E6-CA63F3C915F7}" srcOrd="0" destOrd="0" presId="urn:microsoft.com/office/officeart/2005/8/layout/radial6"/>
    <dgm:cxn modelId="{96812384-3DCF-4278-A798-864E51095B1E}" srcId="{EA02956E-7AA1-44E4-ABE3-EE250B3A9FC2}" destId="{6A1EF6E6-5FD5-428F-BE7B-695EB9E6EC36}" srcOrd="1" destOrd="0" parTransId="{D026CE9A-2DEC-41A6-8E8C-0B67BB8A584B}" sibTransId="{6F66C185-02E8-46BE-B524-B239B0A22306}"/>
    <dgm:cxn modelId="{379BF1C0-CF12-454D-9F18-502ACAB933C8}" srcId="{EA02956E-7AA1-44E4-ABE3-EE250B3A9FC2}" destId="{7446E8F4-9A16-46FA-8E83-B818C09DCE51}" srcOrd="2" destOrd="0" parTransId="{8D1743E6-7E90-40CF-BBBB-72FFB2647E24}" sibTransId="{9504AA5D-F603-4408-A627-91896CFED9C6}"/>
    <dgm:cxn modelId="{DF0CFE64-E8E9-44B3-9FF1-A91C62D6D524}" type="presParOf" srcId="{427057D4-A233-4F1D-A0E6-CA63F3C915F7}" destId="{302DA6EB-6757-46E3-865C-4DB7AC2E9FA6}" srcOrd="0" destOrd="0" presId="urn:microsoft.com/office/officeart/2005/8/layout/radial6"/>
    <dgm:cxn modelId="{995E1467-37E8-45C9-AA22-91C4A9536BC6}" type="presParOf" srcId="{427057D4-A233-4F1D-A0E6-CA63F3C915F7}" destId="{1DD4A8D9-E6E5-4207-B7CA-574743270256}" srcOrd="1" destOrd="0" presId="urn:microsoft.com/office/officeart/2005/8/layout/radial6"/>
    <dgm:cxn modelId="{22104A5B-9210-4B10-B1CF-39D0DCA2E9C5}" type="presParOf" srcId="{427057D4-A233-4F1D-A0E6-CA63F3C915F7}" destId="{CBFCE5E3-61F0-4FC8-8C2C-AE598FB55D49}" srcOrd="2" destOrd="0" presId="urn:microsoft.com/office/officeart/2005/8/layout/radial6"/>
    <dgm:cxn modelId="{BE279AC4-C624-4AF0-B10E-FD6DE08EF79B}" type="presParOf" srcId="{427057D4-A233-4F1D-A0E6-CA63F3C915F7}" destId="{20CEE4F7-2E30-413C-AEF9-3382E9F4C676}" srcOrd="3" destOrd="0" presId="urn:microsoft.com/office/officeart/2005/8/layout/radial6"/>
    <dgm:cxn modelId="{28A5D2B7-EC7E-4180-B243-B9FF33E61929}" type="presParOf" srcId="{427057D4-A233-4F1D-A0E6-CA63F3C915F7}" destId="{56009FB1-7BAA-4C8F-B3D1-C4D515158B24}" srcOrd="4" destOrd="0" presId="urn:microsoft.com/office/officeart/2005/8/layout/radial6"/>
    <dgm:cxn modelId="{E28A92B0-4E85-4AEE-B502-8BDF0E08B384}" type="presParOf" srcId="{427057D4-A233-4F1D-A0E6-CA63F3C915F7}" destId="{4AEEBC99-002C-4D6F-8F52-D6DC77E91558}" srcOrd="5" destOrd="0" presId="urn:microsoft.com/office/officeart/2005/8/layout/radial6"/>
    <dgm:cxn modelId="{B4B2F1B2-28C9-4ED5-B3DB-A2C0A6AC79DE}" type="presParOf" srcId="{427057D4-A233-4F1D-A0E6-CA63F3C915F7}" destId="{85CD9842-C737-4B4C-B6F0-F3DFC0E676E5}" srcOrd="6" destOrd="0" presId="urn:microsoft.com/office/officeart/2005/8/layout/radial6"/>
    <dgm:cxn modelId="{9BE56638-D3E1-49E5-91BB-390F76CF0C78}" type="presParOf" srcId="{427057D4-A233-4F1D-A0E6-CA63F3C915F7}" destId="{D63EFC0C-1118-4C9B-978C-9C92A3AECCD9}" srcOrd="7" destOrd="0" presId="urn:microsoft.com/office/officeart/2005/8/layout/radial6"/>
    <dgm:cxn modelId="{870C3E53-14C4-4BF9-BCE8-9807B0CF35AD}" type="presParOf" srcId="{427057D4-A233-4F1D-A0E6-CA63F3C915F7}" destId="{0C202536-C2A0-4481-9F9E-B68351414F52}" srcOrd="8" destOrd="0" presId="urn:microsoft.com/office/officeart/2005/8/layout/radial6"/>
    <dgm:cxn modelId="{0E490582-0480-4557-BCB5-50CDD090F82C}" type="presParOf" srcId="{427057D4-A233-4F1D-A0E6-CA63F3C915F7}" destId="{19873EC2-DAB3-49C1-96E9-23F0151BF0C8}" srcOrd="9" destOrd="0" presId="urn:microsoft.com/office/officeart/2005/8/layout/radial6"/>
    <dgm:cxn modelId="{61D64B08-F365-4805-9F4E-315B8A4E80F7}" type="presParOf" srcId="{427057D4-A233-4F1D-A0E6-CA63F3C915F7}" destId="{BE6C9DC9-74D5-41A9-ACE5-2D26C90445B2}" srcOrd="10" destOrd="0" presId="urn:microsoft.com/office/officeart/2005/8/layout/radial6"/>
    <dgm:cxn modelId="{9B0D1102-5528-4E18-9B14-892677A08DED}" type="presParOf" srcId="{427057D4-A233-4F1D-A0E6-CA63F3C915F7}" destId="{E6526A61-CBD8-4241-8912-64681D18A93F}" srcOrd="11" destOrd="0" presId="urn:microsoft.com/office/officeart/2005/8/layout/radial6"/>
    <dgm:cxn modelId="{37303DF0-7141-47BC-BF87-81B781B16317}" type="presParOf" srcId="{427057D4-A233-4F1D-A0E6-CA63F3C915F7}" destId="{8998F3CA-034F-43FF-A952-CEF97A671CA4}" srcOrd="12" destOrd="0" presId="urn:microsoft.com/office/officeart/2005/8/layout/radial6"/>
  </dgm:cxnLst>
  <dgm:bg>
    <a:solidFill>
      <a:schemeClr val="bg1"/>
    </a:solidFill>
  </dgm:bg>
  <dgm:whole/>
  <dgm:extLst>
    <a:ext uri="http://schemas.microsoft.com/office/drawing/2008/diagram"/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388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292" tIns="46147" rIns="92292" bIns="46147" numCol="1" anchor="t" anchorCtr="0" compatLnSpc="1">
            <a:prstTxWarp prst="textNoShape">
              <a:avLst/>
            </a:prstTxWarp>
          </a:bodyPr>
          <a:lstStyle>
            <a:lvl1pPr algn="l" defTabSz="922338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025" y="0"/>
            <a:ext cx="2973388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292" tIns="46147" rIns="92292" bIns="46147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77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3388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292" tIns="46147" rIns="92292" bIns="46147" numCol="1" anchor="b" anchorCtr="0" compatLnSpc="1">
            <a:prstTxWarp prst="textNoShape">
              <a:avLst/>
            </a:prstTxWarp>
          </a:bodyPr>
          <a:lstStyle>
            <a:lvl1pPr algn="l" defTabSz="922338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77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025" y="8829675"/>
            <a:ext cx="2973388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292" tIns="46147" rIns="92292" bIns="46147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fld id="{7EFF4B60-6FC2-4BE3-AE93-E4D1288A4A5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388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572" tIns="45286" rIns="90572" bIns="45286" numCol="1" anchor="t" anchorCtr="0" compatLnSpc="1">
            <a:prstTxWarp prst="textNoShape">
              <a:avLst/>
            </a:prstTxWarp>
          </a:bodyPr>
          <a:lstStyle>
            <a:lvl1pPr algn="l" defTabSz="904875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3388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572" tIns="45286" rIns="90572" bIns="45286" numCol="1" anchor="t" anchorCtr="0" compatLnSpc="1">
            <a:prstTxWarp prst="textNoShape">
              <a:avLst/>
            </a:prstTxWarp>
          </a:bodyPr>
          <a:lstStyle>
            <a:lvl1pPr algn="r" defTabSz="904875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6913"/>
            <a:ext cx="4646612" cy="34845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98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572" tIns="45286" rIns="90572" bIns="452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 smtClean="0"/>
              <a:t>Click to edit Master text styles</a:t>
            </a:r>
          </a:p>
          <a:p>
            <a:pPr lvl="1"/>
            <a:r>
              <a:rPr lang="en-US" altLang="zh-TW" noProof="0" smtClean="0"/>
              <a:t>Second level</a:t>
            </a:r>
          </a:p>
          <a:p>
            <a:pPr lvl="2"/>
            <a:r>
              <a:rPr lang="en-US" altLang="zh-TW" noProof="0" smtClean="0"/>
              <a:t>Third level</a:t>
            </a:r>
          </a:p>
          <a:p>
            <a:pPr lvl="3"/>
            <a:r>
              <a:rPr lang="en-US" altLang="zh-TW" noProof="0" smtClean="0"/>
              <a:t>Fourth level</a:t>
            </a:r>
          </a:p>
          <a:p>
            <a:pPr lvl="4"/>
            <a:r>
              <a:rPr lang="en-US" altLang="zh-TW" noProof="0" smtClean="0"/>
              <a:t>Fifth level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3388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572" tIns="45286" rIns="90572" bIns="45286" numCol="1" anchor="b" anchorCtr="0" compatLnSpc="1">
            <a:prstTxWarp prst="textNoShape">
              <a:avLst/>
            </a:prstTxWarp>
          </a:bodyPr>
          <a:lstStyle>
            <a:lvl1pPr algn="l" defTabSz="904875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8829675"/>
            <a:ext cx="2973388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572" tIns="45286" rIns="90572" bIns="45286" numCol="1" anchor="b" anchorCtr="0" compatLnSpc="1">
            <a:prstTxWarp prst="textNoShape">
              <a:avLst/>
            </a:prstTxWarp>
          </a:bodyPr>
          <a:lstStyle>
            <a:lvl1pPr algn="r" defTabSz="904875">
              <a:defRPr sz="1200"/>
            </a:lvl1pPr>
          </a:lstStyle>
          <a:p>
            <a:pPr>
              <a:defRPr/>
            </a:pPr>
            <a:fld id="{9B41B004-BCFC-4986-8577-505315A5750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60E1E1F-20D0-4AAC-9E1E-0961828F1BE9}" type="slidenum">
              <a:rPr lang="zh-TW" altLang="en-US" smtClean="0">
                <a:cs typeface="新細明體"/>
              </a:rPr>
              <a:pPr/>
              <a:t>1</a:t>
            </a:fld>
            <a:endParaRPr lang="en-US" altLang="zh-TW" smtClean="0">
              <a:cs typeface="新細明體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6913"/>
            <a:ext cx="4645025" cy="3484562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zh-TW" smtClean="0">
              <a:cs typeface="新細明體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982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en-GB" smtClean="0">
              <a:ea typeface="新細明體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187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81D6E3F-4455-4892-98BC-1AC877F7BE3E}" type="slidenum">
              <a:rPr lang="zh-TW" altLang="en-US" smtClean="0">
                <a:cs typeface="新細明體"/>
              </a:rPr>
              <a:pPr/>
              <a:t>2</a:t>
            </a:fld>
            <a:endParaRPr lang="en-US" altLang="zh-TW" smtClean="0">
              <a:cs typeface="新細明體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6913"/>
            <a:ext cx="4645025" cy="3484562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572000"/>
          </a:xfrm>
          <a:noFill/>
        </p:spPr>
        <p:txBody>
          <a:bodyPr/>
          <a:lstStyle/>
          <a:p>
            <a:pPr eaLnBrk="1" hangingPunct="1"/>
            <a:r>
              <a:rPr lang="en-GB" smtClean="0"/>
              <a:t>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5" name="Rectangle 7"/>
          <p:cNvSpPr txBox="1">
            <a:spLocks noGrp="1" noChangeArrowheads="1"/>
          </p:cNvSpPr>
          <p:nvPr/>
        </p:nvSpPr>
        <p:spPr bwMode="auto">
          <a:xfrm>
            <a:off x="3883025" y="8829675"/>
            <a:ext cx="29733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572" tIns="45286" rIns="90572" bIns="45286" anchor="b"/>
          <a:lstStyle/>
          <a:p>
            <a:pPr algn="r" defTabSz="904875"/>
            <a:fld id="{13E6E654-126C-4951-9F57-43A540918C0F}" type="slidenum">
              <a:rPr lang="zh-TW" altLang="en-US" sz="1200">
                <a:cs typeface="新細明體"/>
              </a:rPr>
              <a:pPr algn="r" defTabSz="904875"/>
              <a:t>3</a:t>
            </a:fld>
            <a:endParaRPr lang="en-US" altLang="zh-TW" sz="1200">
              <a:cs typeface="新細明體"/>
            </a:endParaRPr>
          </a:p>
        </p:txBody>
      </p:sp>
      <p:sp>
        <p:nvSpPr>
          <p:cNvPr id="548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6913"/>
            <a:ext cx="4645025" cy="3484562"/>
          </a:xfrm>
          <a:ln/>
        </p:spPr>
      </p:sp>
      <p:sp>
        <p:nvSpPr>
          <p:cNvPr id="548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z="10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091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6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501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vl="1"/>
            <a:endParaRPr lang="en-GB" sz="10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717DD69-646D-4FAE-9109-94610338BD2F}" type="slidenum">
              <a:rPr lang="zh-TW" altLang="en-US" smtClean="0">
                <a:cs typeface="新細明體"/>
              </a:rPr>
              <a:pPr/>
              <a:t>7</a:t>
            </a:fld>
            <a:endParaRPr lang="en-US" altLang="zh-TW" smtClean="0">
              <a:cs typeface="新細明體"/>
            </a:endParaRPr>
          </a:p>
        </p:txBody>
      </p:sp>
      <p:sp>
        <p:nvSpPr>
          <p:cNvPr id="557058" name="Slide Number Placeholder 7"/>
          <p:cNvSpPr txBox="1">
            <a:spLocks noGrp="1" noChangeArrowheads="1"/>
          </p:cNvSpPr>
          <p:nvPr/>
        </p:nvSpPr>
        <p:spPr bwMode="auto">
          <a:xfrm>
            <a:off x="3883025" y="8829675"/>
            <a:ext cx="29733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572" tIns="45286" rIns="90572" bIns="45286" anchor="b"/>
          <a:lstStyle/>
          <a:p>
            <a:pPr algn="r" defTabSz="904875"/>
            <a:fld id="{0F504B5A-F20E-4E3A-9C00-AB51C492F58B}" type="slidenum">
              <a:rPr lang="zh-TW" altLang="en-US" sz="1200">
                <a:cs typeface="新細明體"/>
              </a:rPr>
              <a:pPr algn="r" defTabSz="904875"/>
              <a:t>7</a:t>
            </a:fld>
            <a:endParaRPr lang="en-US" altLang="zh-TW" sz="1200">
              <a:cs typeface="新細明體"/>
            </a:endParaRPr>
          </a:p>
        </p:txBody>
      </p:sp>
      <p:sp>
        <p:nvSpPr>
          <p:cNvPr id="557059" name="Rectangle 7"/>
          <p:cNvSpPr txBox="1">
            <a:spLocks noGrp="1" noChangeArrowheads="1"/>
          </p:cNvSpPr>
          <p:nvPr/>
        </p:nvSpPr>
        <p:spPr bwMode="auto">
          <a:xfrm>
            <a:off x="3883025" y="8829675"/>
            <a:ext cx="29733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572" tIns="45286" rIns="90572" bIns="45286" anchor="b"/>
          <a:lstStyle/>
          <a:p>
            <a:pPr algn="r" defTabSz="904875"/>
            <a:fld id="{EB8A9A0A-056C-4D71-AFE1-75E5AF7FB260}" type="slidenum">
              <a:rPr lang="zh-TW" altLang="en-US" sz="1200">
                <a:cs typeface="新細明體"/>
              </a:rPr>
              <a:pPr algn="r" defTabSz="904875"/>
              <a:t>7</a:t>
            </a:fld>
            <a:endParaRPr lang="en-US" altLang="zh-TW" sz="1200">
              <a:cs typeface="新細明體"/>
            </a:endParaRPr>
          </a:p>
        </p:txBody>
      </p:sp>
      <p:sp>
        <p:nvSpPr>
          <p:cNvPr id="5570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696913"/>
            <a:ext cx="4648200" cy="3486150"/>
          </a:xfrm>
          <a:ln/>
        </p:spPr>
      </p:sp>
      <p:sp>
        <p:nvSpPr>
          <p:cNvPr id="5570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4267200"/>
            <a:ext cx="5484812" cy="4183063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zh-TW" smtClean="0">
              <a:cs typeface="新細明體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5" name="Slide Number Placeholder 7"/>
          <p:cNvSpPr txBox="1">
            <a:spLocks noGrp="1" noChangeArrowheads="1"/>
          </p:cNvSpPr>
          <p:nvPr/>
        </p:nvSpPr>
        <p:spPr bwMode="auto">
          <a:xfrm>
            <a:off x="3883025" y="8829675"/>
            <a:ext cx="29733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572" tIns="45286" rIns="90572" bIns="45286" anchor="b"/>
          <a:lstStyle/>
          <a:p>
            <a:pPr algn="r" defTabSz="904875"/>
            <a:fld id="{F8116678-AA44-4D4A-9812-FE4D35A3AB87}" type="slidenum">
              <a:rPr lang="zh-TW" altLang="en-US" sz="1200">
                <a:cs typeface="新細明體"/>
              </a:rPr>
              <a:pPr algn="r" defTabSz="904875"/>
              <a:t>8</a:t>
            </a:fld>
            <a:endParaRPr lang="en-US" altLang="zh-TW" sz="1200">
              <a:cs typeface="新細明體"/>
            </a:endParaRPr>
          </a:p>
        </p:txBody>
      </p:sp>
      <p:sp>
        <p:nvSpPr>
          <p:cNvPr id="559106" name="Rectangle 7"/>
          <p:cNvSpPr txBox="1">
            <a:spLocks noGrp="1" noChangeArrowheads="1"/>
          </p:cNvSpPr>
          <p:nvPr/>
        </p:nvSpPr>
        <p:spPr bwMode="auto">
          <a:xfrm>
            <a:off x="3883025" y="8829675"/>
            <a:ext cx="29733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572" tIns="45286" rIns="90572" bIns="45286" anchor="b"/>
          <a:lstStyle/>
          <a:p>
            <a:pPr algn="r" defTabSz="904875"/>
            <a:fld id="{64286AFE-C040-4C46-82AC-73E0629B2E1B}" type="slidenum">
              <a:rPr lang="zh-TW" altLang="en-US" sz="1200">
                <a:cs typeface="新細明體"/>
              </a:rPr>
              <a:pPr algn="r" defTabSz="904875"/>
              <a:t>8</a:t>
            </a:fld>
            <a:endParaRPr lang="en-US" altLang="zh-TW" sz="1200">
              <a:cs typeface="新細明體"/>
            </a:endParaRPr>
          </a:p>
        </p:txBody>
      </p:sp>
      <p:sp>
        <p:nvSpPr>
          <p:cNvPr id="559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696913"/>
            <a:ext cx="4648200" cy="3486150"/>
          </a:xfrm>
          <a:ln/>
        </p:spPr>
      </p:sp>
      <p:sp>
        <p:nvSpPr>
          <p:cNvPr id="559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416425"/>
            <a:ext cx="5500688" cy="4651375"/>
          </a:xfrm>
          <a:noFill/>
        </p:spPr>
        <p:txBody>
          <a:bodyPr/>
          <a:lstStyle/>
          <a:p>
            <a:pPr eaLnBrk="1" hangingPunct="1"/>
            <a:endParaRPr lang="en-GB" altLang="zh-CN" sz="10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88E69E8-7DA2-4B14-8D9F-999D7D97E0BD}" type="slidenum">
              <a:rPr lang="zh-TW" altLang="en-US" smtClean="0">
                <a:cs typeface="新細明體"/>
              </a:rPr>
              <a:pPr/>
              <a:t>9</a:t>
            </a:fld>
            <a:endParaRPr lang="en-US" altLang="zh-TW" smtClean="0">
              <a:cs typeface="新細明體"/>
            </a:endParaRPr>
          </a:p>
        </p:txBody>
      </p:sp>
      <p:sp>
        <p:nvSpPr>
          <p:cNvPr id="561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6913"/>
            <a:ext cx="4645025" cy="3484562"/>
          </a:xfrm>
          <a:ln/>
        </p:spPr>
      </p:sp>
      <p:sp>
        <p:nvSpPr>
          <p:cNvPr id="561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67200"/>
            <a:ext cx="5562600" cy="47244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zh-TW" sz="1000" smtClean="0">
              <a:latin typeface="Times New Roman" pitchFamily="18" charset="0"/>
              <a:cs typeface="新細明體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C882B-2E13-471F-B86B-D23E96D3761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068E1-A58E-4CC2-99B5-80661F3EA1A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1066800"/>
            <a:ext cx="2095500" cy="4754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066800"/>
            <a:ext cx="6134100" cy="4754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61274-565C-432D-BB60-12FC3A626AE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066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2954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9185C-D3D6-4B5C-9CF0-B925460B53D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066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954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00600" y="12954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00600" y="36337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292EF-748D-4C7A-9397-28F89391CAD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D5846-AC0B-4378-A747-FA7542F0C80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5FF42-9330-4902-974F-EBB99542169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954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9D7E2A-AFDD-4F7D-94A2-0E91B4ACF9D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09229-002B-4A26-BAF6-5F17D8321FF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2B52F-FB7B-4A39-8E5B-D9E885E7BD6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3A58F7-AE79-47AE-B4B9-CF9FDF0DF93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9B257-D8CB-47B8-BA8F-AF3F27E4A67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10A8C-AC8F-432D-9860-D14A29B9EA6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1066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954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endParaRPr lang="en-US" altLang="zh-TW" smtClean="0"/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141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1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1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pitchFamily="18" charset="-120"/>
              </a:defRPr>
            </a:lvl1pPr>
          </a:lstStyle>
          <a:p>
            <a:pPr>
              <a:defRPr/>
            </a:pPr>
            <a:fld id="{58664719-7F06-4061-87CD-1A0E244C35A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1031" name="Picture 13" descr="Pages from wesp2009pr_web"/>
          <p:cNvPicPr>
            <a:picLocks noChangeAspect="1" noChangeArrowheads="1"/>
          </p:cNvPicPr>
          <p:nvPr userDrawn="1"/>
        </p:nvPicPr>
        <p:blipFill>
          <a:blip r:embed="rId15">
            <a:lum bright="5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4" descr="_UNLogoBlue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7315200" y="228600"/>
            <a:ext cx="14478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53" r:id="rId12"/>
    <p:sldLayoutId id="2147483652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ChangeArrowheads="1"/>
          </p:cNvSpPr>
          <p:nvPr/>
        </p:nvSpPr>
        <p:spPr bwMode="auto">
          <a:xfrm>
            <a:off x="0" y="0"/>
            <a:ext cx="6477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4986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76600" y="1828800"/>
            <a:ext cx="5600700" cy="4648200"/>
          </a:xfrm>
          <a:extLst/>
        </p:spPr>
        <p:txBody>
          <a:bodyPr/>
          <a:lstStyle/>
          <a:p>
            <a:pPr eaLnBrk="1" hangingPunct="1">
              <a:defRPr/>
            </a:pPr>
            <a:r>
              <a:rPr lang="en-US" altLang="zh-CN" sz="4000" b="1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SimSun"/>
                <a:cs typeface="Arial" charset="0"/>
              </a:rPr>
              <a:t>WESP Update </a:t>
            </a:r>
            <a:br>
              <a:rPr lang="en-US" altLang="zh-CN" sz="4000" b="1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SimSun"/>
                <a:cs typeface="Arial" charset="0"/>
              </a:rPr>
            </a:br>
            <a:r>
              <a:rPr lang="en-US" altLang="zh-CN" sz="4000" b="1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SimSun"/>
                <a:cs typeface="Arial" charset="0"/>
              </a:rPr>
              <a:t>per Mid-2012</a:t>
            </a:r>
            <a:br>
              <a:rPr lang="en-US" altLang="zh-CN" sz="4000" b="1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SimSun"/>
                <a:cs typeface="Arial" charset="0"/>
              </a:rPr>
            </a:br>
            <a:r>
              <a:rPr lang="en-US" altLang="zh-CN" sz="4000" b="1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SimSun"/>
                <a:cs typeface="Arial" charset="0"/>
              </a:rPr>
              <a:t/>
            </a:r>
            <a:br>
              <a:rPr lang="en-US" altLang="zh-CN" sz="4000" b="1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SimSun"/>
                <a:cs typeface="Arial" charset="0"/>
              </a:rPr>
            </a:br>
            <a:r>
              <a:rPr lang="en-US" altLang="zh-TW" sz="4000" b="1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/>
                <a:cs typeface="Arial" charset="0"/>
              </a:rPr>
              <a:t>Darkening skies over the world economy</a:t>
            </a:r>
            <a:r>
              <a:rPr lang="en-US" altLang="zh-CN" sz="2400" b="1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/>
                <a:cs typeface="Arial" charset="0"/>
              </a:rPr>
              <a:t/>
            </a:r>
            <a:br>
              <a:rPr lang="en-US" altLang="zh-CN" sz="2400" b="1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/>
                <a:cs typeface="Arial" charset="0"/>
              </a:rPr>
            </a:br>
            <a:r>
              <a:rPr lang="en-US" altLang="zh-CN" sz="240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新細明體"/>
                <a:cs typeface="Arial" charset="0"/>
              </a:rPr>
              <a:t/>
            </a:r>
            <a:br>
              <a:rPr lang="en-US" altLang="zh-CN" sz="240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新細明體"/>
                <a:cs typeface="Arial" charset="0"/>
              </a:rPr>
            </a:br>
            <a:r>
              <a:rPr lang="en-US" altLang="zh-CN" sz="240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新細明體"/>
                <a:cs typeface="Arial" charset="0"/>
              </a:rPr>
              <a:t>New York, 7 June 2012</a:t>
            </a:r>
            <a:r>
              <a:rPr lang="en-US" altLang="zh-TW" sz="2400" b="1" smtClean="0">
                <a:solidFill>
                  <a:srgbClr val="333399"/>
                </a:solidFill>
                <a:ea typeface="新細明體"/>
                <a:cs typeface="Arial" charset="0"/>
              </a:rPr>
              <a:t/>
            </a:r>
            <a:br>
              <a:rPr lang="en-US" altLang="zh-TW" sz="2400" b="1" smtClean="0">
                <a:solidFill>
                  <a:srgbClr val="333399"/>
                </a:solidFill>
                <a:ea typeface="新細明體"/>
                <a:cs typeface="Arial" charset="0"/>
              </a:rPr>
            </a:br>
            <a:r>
              <a:rPr lang="en-US" altLang="zh-TW" sz="1800" b="1" smtClean="0">
                <a:solidFill>
                  <a:srgbClr val="333399"/>
                </a:solidFill>
                <a:ea typeface="新細明體"/>
                <a:cs typeface="Arial" charset="0"/>
              </a:rPr>
              <a:t/>
            </a:r>
            <a:br>
              <a:rPr lang="en-US" altLang="zh-TW" sz="1800" b="1" smtClean="0">
                <a:solidFill>
                  <a:srgbClr val="333399"/>
                </a:solidFill>
                <a:ea typeface="新細明體"/>
                <a:cs typeface="Arial" charset="0"/>
              </a:rPr>
            </a:br>
            <a:r>
              <a:rPr lang="en-US" altLang="zh-TW" sz="3600" b="1" smtClean="0">
                <a:solidFill>
                  <a:srgbClr val="660066"/>
                </a:solidFill>
                <a:ea typeface="新細明體"/>
                <a:cs typeface="Arial" charset="0"/>
              </a:rPr>
              <a:t>Jomo K.S. &amp; Rob Vos</a:t>
            </a:r>
            <a:r>
              <a:rPr lang="en-US" altLang="zh-TW" sz="3600" smtClean="0">
                <a:solidFill>
                  <a:srgbClr val="660066"/>
                </a:solidFill>
                <a:ea typeface="新細明體"/>
                <a:cs typeface="Arial" charset="0"/>
              </a:rPr>
              <a:t/>
            </a:r>
            <a:br>
              <a:rPr lang="en-US" altLang="zh-TW" sz="3600" smtClean="0">
                <a:solidFill>
                  <a:srgbClr val="660066"/>
                </a:solidFill>
                <a:ea typeface="新細明體"/>
                <a:cs typeface="Arial" charset="0"/>
              </a:rPr>
            </a:br>
            <a:r>
              <a:rPr lang="en-US" altLang="zh-TW" sz="2400" b="1" smtClean="0">
                <a:solidFill>
                  <a:srgbClr val="333399"/>
                </a:solidFill>
                <a:ea typeface="新細明體"/>
                <a:cs typeface="Arial" charset="0"/>
              </a:rPr>
              <a:t>United Nations</a:t>
            </a:r>
            <a:br>
              <a:rPr lang="en-US" altLang="zh-TW" sz="2400" b="1" smtClean="0">
                <a:solidFill>
                  <a:srgbClr val="333399"/>
                </a:solidFill>
                <a:ea typeface="新細明體"/>
                <a:cs typeface="Arial" charset="0"/>
              </a:rPr>
            </a:br>
            <a:r>
              <a:rPr lang="en-US" altLang="zh-TW" sz="3200" b="1" smtClean="0">
                <a:solidFill>
                  <a:srgbClr val="333399"/>
                </a:solidFill>
                <a:ea typeface="新細明體"/>
                <a:cs typeface="Arial" charset="0"/>
              </a:rPr>
              <a:t>www.un.org/esa/policy</a:t>
            </a:r>
            <a:r>
              <a:rPr lang="en-US" altLang="zh-TW" sz="2400" smtClean="0">
                <a:solidFill>
                  <a:srgbClr val="333399"/>
                </a:solidFill>
                <a:ea typeface="新細明體"/>
                <a:cs typeface="Arial" charset="0"/>
              </a:rPr>
              <a:t/>
            </a:r>
            <a:br>
              <a:rPr lang="en-US" altLang="zh-TW" sz="2400" smtClean="0">
                <a:solidFill>
                  <a:srgbClr val="333399"/>
                </a:solidFill>
                <a:ea typeface="新細明體"/>
                <a:cs typeface="Arial" charset="0"/>
              </a:rPr>
            </a:br>
            <a:endParaRPr lang="en-US" altLang="zh-TW" sz="2400" smtClean="0">
              <a:solidFill>
                <a:srgbClr val="333399"/>
              </a:solidFill>
              <a:ea typeface="新細明體"/>
              <a:cs typeface="Arial" charset="0"/>
            </a:endParaRP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0" y="0"/>
            <a:ext cx="8991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/>
          </a:p>
        </p:txBody>
      </p:sp>
      <p:pic>
        <p:nvPicPr>
          <p:cNvPr id="17412" name="Picture 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3213" y="1295400"/>
            <a:ext cx="2935287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13" name="Slide Number Placeholder 7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F757C02D-575A-47E5-BE32-A153F40EAB42}" type="slidenum">
              <a:rPr lang="zh-TW" altLang="en-US" sz="1400">
                <a:ea typeface="新細明體"/>
                <a:cs typeface="新細明體"/>
              </a:rPr>
              <a:pPr algn="r"/>
              <a:t>10</a:t>
            </a:fld>
            <a:endParaRPr lang="en-US" altLang="zh-TW" sz="1400">
              <a:ea typeface="新細明體"/>
              <a:cs typeface="新細明體"/>
            </a:endParaRPr>
          </a:p>
        </p:txBody>
      </p:sp>
      <p:sp>
        <p:nvSpPr>
          <p:cNvPr id="5888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81000"/>
            <a:ext cx="6858000" cy="777875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GB" sz="2800" b="1" smtClean="0">
                <a:solidFill>
                  <a:srgbClr val="660066"/>
                </a:solidFill>
              </a:rPr>
              <a:t>Dealing with the growth and jobs crisis through sustainable global rebalancing</a:t>
            </a:r>
            <a:endParaRPr lang="en-GB" sz="2400" b="1" smtClean="0"/>
          </a:p>
        </p:txBody>
      </p:sp>
      <p:graphicFrame>
        <p:nvGraphicFramePr>
          <p:cNvPr id="588804" name="Object 4"/>
          <p:cNvGraphicFramePr>
            <a:graphicFrameLocks noGrp="1"/>
          </p:cNvGraphicFramePr>
          <p:nvPr>
            <p:ph sz="half" idx="4294967295"/>
          </p:nvPr>
        </p:nvGraphicFramePr>
        <p:xfrm>
          <a:off x="0" y="2368550"/>
          <a:ext cx="3154363" cy="3935413"/>
        </p:xfrm>
        <a:graphic>
          <a:graphicData uri="http://schemas.openxmlformats.org/presentationml/2006/ole">
            <p:oleObj spid="_x0000_s588804" name="Chart" r:id="rId4" imgW="1809688" imgH="2257308" progId="Excel.Sheet.8">
              <p:embed/>
            </p:oleObj>
          </a:graphicData>
        </a:graphic>
      </p:graphicFrame>
      <p:graphicFrame>
        <p:nvGraphicFramePr>
          <p:cNvPr id="588805" name="Object 5"/>
          <p:cNvGraphicFramePr>
            <a:graphicFrameLocks noGrp="1"/>
          </p:cNvGraphicFramePr>
          <p:nvPr>
            <p:ph sz="quarter" idx="4294967295"/>
          </p:nvPr>
        </p:nvGraphicFramePr>
        <p:xfrm>
          <a:off x="3116263" y="2362200"/>
          <a:ext cx="3016250" cy="3949700"/>
        </p:xfrm>
        <a:graphic>
          <a:graphicData uri="http://schemas.openxmlformats.org/presentationml/2006/ole">
            <p:oleObj spid="_x0000_s588805" name="Worksheet" r:id="rId5" imgW="1724015" imgH="2257413" progId="Excel.Sheet.8">
              <p:embed/>
            </p:oleObj>
          </a:graphicData>
        </a:graphic>
      </p:graphicFrame>
      <p:sp>
        <p:nvSpPr>
          <p:cNvPr id="588815" name="Text Box 5"/>
          <p:cNvSpPr txBox="1">
            <a:spLocks noChangeArrowheads="1"/>
          </p:cNvSpPr>
          <p:nvPr/>
        </p:nvSpPr>
        <p:spPr bwMode="auto">
          <a:xfrm>
            <a:off x="641350" y="1766888"/>
            <a:ext cx="1644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800" b="1"/>
              <a:t>United States</a:t>
            </a:r>
          </a:p>
        </p:txBody>
      </p:sp>
      <p:sp>
        <p:nvSpPr>
          <p:cNvPr id="588816" name="Text Box 6"/>
          <p:cNvSpPr txBox="1">
            <a:spLocks noChangeArrowheads="1"/>
          </p:cNvSpPr>
          <p:nvPr/>
        </p:nvSpPr>
        <p:spPr bwMode="auto">
          <a:xfrm>
            <a:off x="3200400" y="1600200"/>
            <a:ext cx="2895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800" b="1"/>
              <a:t>Europe, Japan &amp; other developed economies</a:t>
            </a:r>
          </a:p>
        </p:txBody>
      </p:sp>
      <p:sp>
        <p:nvSpPr>
          <p:cNvPr id="588817" name="Text Box 7"/>
          <p:cNvSpPr txBox="1">
            <a:spLocks noChangeArrowheads="1"/>
          </p:cNvSpPr>
          <p:nvPr/>
        </p:nvSpPr>
        <p:spPr bwMode="auto">
          <a:xfrm>
            <a:off x="6172200" y="1600200"/>
            <a:ext cx="2895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800" b="1"/>
              <a:t>Transition &amp;</a:t>
            </a:r>
          </a:p>
          <a:p>
            <a:pPr algn="ctr"/>
            <a:r>
              <a:rPr lang="en-GB" sz="1800" b="1"/>
              <a:t>developing economies</a:t>
            </a:r>
            <a:r>
              <a:rPr lang="en-GB" sz="1800"/>
              <a:t> </a:t>
            </a:r>
          </a:p>
        </p:txBody>
      </p:sp>
      <p:sp>
        <p:nvSpPr>
          <p:cNvPr id="588818" name="Text Box 8"/>
          <p:cNvSpPr txBox="1">
            <a:spLocks noChangeArrowheads="1"/>
          </p:cNvSpPr>
          <p:nvPr/>
        </p:nvSpPr>
        <p:spPr bwMode="auto">
          <a:xfrm>
            <a:off x="685800" y="1225550"/>
            <a:ext cx="6553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 b="1" i="1">
                <a:solidFill>
                  <a:srgbClr val="660066"/>
                </a:solidFill>
              </a:rPr>
              <a:t>GDP growth (in per cent)</a:t>
            </a:r>
            <a:endParaRPr lang="en-GB" sz="1800" i="1">
              <a:solidFill>
                <a:srgbClr val="660066"/>
              </a:solidFill>
            </a:endParaRPr>
          </a:p>
        </p:txBody>
      </p:sp>
      <p:sp>
        <p:nvSpPr>
          <p:cNvPr id="588819" name="Text Box 9"/>
          <p:cNvSpPr txBox="1">
            <a:spLocks noChangeArrowheads="1"/>
          </p:cNvSpPr>
          <p:nvPr/>
        </p:nvSpPr>
        <p:spPr bwMode="auto">
          <a:xfrm>
            <a:off x="1651000" y="39893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 b="1">
                <a:solidFill>
                  <a:srgbClr val="0000CC"/>
                </a:solidFill>
              </a:rPr>
              <a:t>Baseline</a:t>
            </a:r>
          </a:p>
        </p:txBody>
      </p:sp>
      <p:sp>
        <p:nvSpPr>
          <p:cNvPr id="588820" name="Text Box 10"/>
          <p:cNvSpPr txBox="1">
            <a:spLocks noChangeArrowheads="1"/>
          </p:cNvSpPr>
          <p:nvPr/>
        </p:nvSpPr>
        <p:spPr bwMode="auto">
          <a:xfrm>
            <a:off x="1295400" y="3170238"/>
            <a:ext cx="1390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 b="1">
                <a:solidFill>
                  <a:srgbClr val="FF6600"/>
                </a:solidFill>
              </a:rPr>
              <a:t>Scenario</a:t>
            </a:r>
          </a:p>
        </p:txBody>
      </p:sp>
      <p:graphicFrame>
        <p:nvGraphicFramePr>
          <p:cNvPr id="588812" name="Object 12"/>
          <p:cNvGraphicFramePr>
            <a:graphicFrameLocks noGrp="1"/>
          </p:cNvGraphicFramePr>
          <p:nvPr>
            <p:ph sz="quarter" idx="4294967295"/>
          </p:nvPr>
        </p:nvGraphicFramePr>
        <p:xfrm>
          <a:off x="6069013" y="2362200"/>
          <a:ext cx="3154362" cy="3949700"/>
        </p:xfrm>
        <a:graphic>
          <a:graphicData uri="http://schemas.openxmlformats.org/presentationml/2006/ole">
            <p:oleObj spid="_x0000_s588812" name="Worksheet" r:id="rId6" imgW="1695545" imgH="2228891" progId="Excel.Sheet.8">
              <p:embed/>
            </p:oleObj>
          </a:graphicData>
        </a:graphic>
      </p:graphicFrame>
      <p:sp>
        <p:nvSpPr>
          <p:cNvPr id="588821" name="Text Box 12"/>
          <p:cNvSpPr txBox="1">
            <a:spLocks noChangeArrowheads="1"/>
          </p:cNvSpPr>
          <p:nvPr/>
        </p:nvSpPr>
        <p:spPr bwMode="auto">
          <a:xfrm>
            <a:off x="7337425" y="2911475"/>
            <a:ext cx="15017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/>
              <a:t>China and India</a:t>
            </a:r>
          </a:p>
          <a:p>
            <a:pPr algn="ctr"/>
            <a:endParaRPr lang="en-US" sz="1400"/>
          </a:p>
        </p:txBody>
      </p:sp>
      <p:sp>
        <p:nvSpPr>
          <p:cNvPr id="588822" name="Text Box 13"/>
          <p:cNvSpPr txBox="1">
            <a:spLocks noChangeArrowheads="1"/>
          </p:cNvSpPr>
          <p:nvPr/>
        </p:nvSpPr>
        <p:spPr bwMode="auto">
          <a:xfrm>
            <a:off x="6823075" y="4343400"/>
            <a:ext cx="209232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/>
              <a:t>Transition &amp; other </a:t>
            </a:r>
          </a:p>
          <a:p>
            <a:pPr algn="ctr"/>
            <a:r>
              <a:rPr lang="en-US" sz="1400" b="1"/>
              <a:t>developing economies</a:t>
            </a:r>
          </a:p>
          <a:p>
            <a:pPr algn="ctr"/>
            <a:endParaRPr lang="en-US" sz="140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855" name="Slide Number Placeholder 7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FB5E5CE8-A17E-4EA0-A18A-5DCE09AF44C8}" type="slidenum">
              <a:rPr lang="zh-TW" altLang="en-US" sz="1400">
                <a:ea typeface="新細明體"/>
                <a:cs typeface="新細明體"/>
              </a:rPr>
              <a:pPr algn="r"/>
              <a:t>11</a:t>
            </a:fld>
            <a:endParaRPr lang="en-US" altLang="zh-TW" sz="1400">
              <a:ea typeface="新細明體"/>
              <a:cs typeface="新細明體"/>
            </a:endParaRPr>
          </a:p>
        </p:txBody>
      </p:sp>
      <p:sp>
        <p:nvSpPr>
          <p:cNvPr id="59085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57200"/>
            <a:ext cx="7391400" cy="609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GB" sz="2800" b="1" smtClean="0">
                <a:solidFill>
                  <a:srgbClr val="660066"/>
                </a:solidFill>
              </a:rPr>
              <a:t>Dealing with the growth and jobs crisis through sustainable global rebalancing</a:t>
            </a:r>
          </a:p>
        </p:txBody>
      </p:sp>
      <p:graphicFrame>
        <p:nvGraphicFramePr>
          <p:cNvPr id="590852" name="Object 4"/>
          <p:cNvGraphicFramePr>
            <a:graphicFrameLocks noGrp="1"/>
          </p:cNvGraphicFramePr>
          <p:nvPr>
            <p:ph sz="half" idx="4294967295"/>
          </p:nvPr>
        </p:nvGraphicFramePr>
        <p:xfrm>
          <a:off x="1588" y="2362200"/>
          <a:ext cx="3154362" cy="3949700"/>
        </p:xfrm>
        <a:graphic>
          <a:graphicData uri="http://schemas.openxmlformats.org/presentationml/2006/ole">
            <p:oleObj spid="_x0000_s590852" name="Chart" r:id="rId4" imgW="1638341" imgH="1924060" progId="Excel.Sheet.8">
              <p:embed/>
            </p:oleObj>
          </a:graphicData>
        </a:graphic>
      </p:graphicFrame>
      <p:graphicFrame>
        <p:nvGraphicFramePr>
          <p:cNvPr id="590853" name="Object 5"/>
          <p:cNvGraphicFramePr>
            <a:graphicFrameLocks noGrp="1"/>
          </p:cNvGraphicFramePr>
          <p:nvPr>
            <p:ph sz="quarter" idx="4294967295"/>
          </p:nvPr>
        </p:nvGraphicFramePr>
        <p:xfrm>
          <a:off x="3043238" y="2362200"/>
          <a:ext cx="3154362" cy="3949700"/>
        </p:xfrm>
        <a:graphic>
          <a:graphicData uri="http://schemas.openxmlformats.org/presentationml/2006/ole">
            <p:oleObj spid="_x0000_s590853" name="Chart" r:id="rId5" imgW="1571779" imgH="1800189" progId="Excel.Sheet.8">
              <p:embed/>
            </p:oleObj>
          </a:graphicData>
        </a:graphic>
      </p:graphicFrame>
      <p:graphicFrame>
        <p:nvGraphicFramePr>
          <p:cNvPr id="590854" name="Object 6"/>
          <p:cNvGraphicFramePr>
            <a:graphicFrameLocks noGrp="1"/>
          </p:cNvGraphicFramePr>
          <p:nvPr>
            <p:ph sz="quarter" idx="4294967295"/>
          </p:nvPr>
        </p:nvGraphicFramePr>
        <p:xfrm>
          <a:off x="6070600" y="2362200"/>
          <a:ext cx="3154363" cy="3949700"/>
        </p:xfrm>
        <a:graphic>
          <a:graphicData uri="http://schemas.openxmlformats.org/presentationml/2006/ole">
            <p:oleObj spid="_x0000_s590854" name="Chart" r:id="rId6" imgW="1228756" imgH="1647708" progId="Excel.Sheet.8">
              <p:embed/>
            </p:oleObj>
          </a:graphicData>
        </a:graphic>
      </p:graphicFrame>
      <p:sp>
        <p:nvSpPr>
          <p:cNvPr id="590857" name="Text Box 6"/>
          <p:cNvSpPr txBox="1">
            <a:spLocks noChangeArrowheads="1"/>
          </p:cNvSpPr>
          <p:nvPr/>
        </p:nvSpPr>
        <p:spPr bwMode="auto">
          <a:xfrm>
            <a:off x="685800" y="1828800"/>
            <a:ext cx="164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1800" b="1"/>
              <a:t>United States</a:t>
            </a:r>
          </a:p>
        </p:txBody>
      </p:sp>
      <p:sp>
        <p:nvSpPr>
          <p:cNvPr id="590858" name="Text Box 7"/>
          <p:cNvSpPr txBox="1">
            <a:spLocks noChangeArrowheads="1"/>
          </p:cNvSpPr>
          <p:nvPr/>
        </p:nvSpPr>
        <p:spPr bwMode="auto">
          <a:xfrm>
            <a:off x="3200400" y="1676400"/>
            <a:ext cx="2895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800" b="1"/>
              <a:t>Europe, Japan &amp; other developed economies</a:t>
            </a:r>
          </a:p>
        </p:txBody>
      </p:sp>
      <p:sp>
        <p:nvSpPr>
          <p:cNvPr id="590859" name="Text Box 8"/>
          <p:cNvSpPr txBox="1">
            <a:spLocks noChangeArrowheads="1"/>
          </p:cNvSpPr>
          <p:nvPr/>
        </p:nvSpPr>
        <p:spPr bwMode="auto">
          <a:xfrm>
            <a:off x="6324600" y="1676400"/>
            <a:ext cx="2667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800" b="1"/>
              <a:t>Transition &amp;</a:t>
            </a:r>
          </a:p>
          <a:p>
            <a:pPr algn="ctr"/>
            <a:r>
              <a:rPr lang="en-GB" sz="1800" b="1"/>
              <a:t>developing economies</a:t>
            </a:r>
            <a:r>
              <a:rPr lang="en-GB" sz="1800"/>
              <a:t> </a:t>
            </a:r>
          </a:p>
        </p:txBody>
      </p:sp>
      <p:sp>
        <p:nvSpPr>
          <p:cNvPr id="590860" name="Text Box 10"/>
          <p:cNvSpPr txBox="1">
            <a:spLocks noChangeArrowheads="1"/>
          </p:cNvSpPr>
          <p:nvPr/>
        </p:nvSpPr>
        <p:spPr bwMode="auto">
          <a:xfrm>
            <a:off x="344488" y="1306513"/>
            <a:ext cx="74834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 b="1" i="1">
                <a:solidFill>
                  <a:srgbClr val="660066"/>
                </a:solidFill>
              </a:rPr>
              <a:t>Employment ratios (per cent of working age population) </a:t>
            </a:r>
            <a:endParaRPr lang="en-GB" sz="1800" i="1">
              <a:solidFill>
                <a:srgbClr val="660066"/>
              </a:solidFill>
            </a:endParaRPr>
          </a:p>
        </p:txBody>
      </p:sp>
      <p:sp>
        <p:nvSpPr>
          <p:cNvPr id="590861" name="Text Box 11"/>
          <p:cNvSpPr txBox="1">
            <a:spLocks noChangeArrowheads="1"/>
          </p:cNvSpPr>
          <p:nvPr/>
        </p:nvSpPr>
        <p:spPr bwMode="auto">
          <a:xfrm>
            <a:off x="1695450" y="3810000"/>
            <a:ext cx="1123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800" b="1">
                <a:solidFill>
                  <a:srgbClr val="0000CC"/>
                </a:solidFill>
              </a:rPr>
              <a:t>Baseline</a:t>
            </a:r>
          </a:p>
        </p:txBody>
      </p:sp>
      <p:sp>
        <p:nvSpPr>
          <p:cNvPr id="590862" name="Text Box 12"/>
          <p:cNvSpPr txBox="1">
            <a:spLocks noChangeArrowheads="1"/>
          </p:cNvSpPr>
          <p:nvPr/>
        </p:nvSpPr>
        <p:spPr bwMode="auto">
          <a:xfrm>
            <a:off x="1143000" y="29718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 b="1">
                <a:solidFill>
                  <a:srgbClr val="FF6600"/>
                </a:solidFill>
              </a:rPr>
              <a:t>Scenario</a:t>
            </a:r>
          </a:p>
        </p:txBody>
      </p:sp>
      <p:sp>
        <p:nvSpPr>
          <p:cNvPr id="590863" name="Text Box 13"/>
          <p:cNvSpPr txBox="1">
            <a:spLocks noChangeArrowheads="1"/>
          </p:cNvSpPr>
          <p:nvPr/>
        </p:nvSpPr>
        <p:spPr bwMode="auto">
          <a:xfrm>
            <a:off x="7011988" y="3352800"/>
            <a:ext cx="15017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/>
              <a:t>China and India</a:t>
            </a:r>
          </a:p>
          <a:p>
            <a:pPr algn="ctr"/>
            <a:endParaRPr lang="en-US" sz="1400"/>
          </a:p>
        </p:txBody>
      </p:sp>
      <p:sp>
        <p:nvSpPr>
          <p:cNvPr id="590864" name="Text Box 14"/>
          <p:cNvSpPr txBox="1">
            <a:spLocks noChangeArrowheads="1"/>
          </p:cNvSpPr>
          <p:nvPr/>
        </p:nvSpPr>
        <p:spPr bwMode="auto">
          <a:xfrm>
            <a:off x="6629400" y="4572000"/>
            <a:ext cx="209232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/>
              <a:t>Transition &amp; other </a:t>
            </a:r>
          </a:p>
          <a:p>
            <a:pPr algn="ctr"/>
            <a:r>
              <a:rPr lang="en-US" sz="1400" b="1"/>
              <a:t>developing economies</a:t>
            </a:r>
          </a:p>
          <a:p>
            <a:pPr algn="ctr"/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1FBC1EF-6470-4C55-9652-29712750B8D2}" type="slidenum">
              <a:rPr lang="zh-TW" altLang="en-US" smtClean="0">
                <a:ea typeface="新細明體"/>
                <a:cs typeface="新細明體"/>
              </a:rPr>
              <a:pPr/>
              <a:t>2</a:t>
            </a:fld>
            <a:endParaRPr lang="en-US" altLang="zh-TW" smtClean="0">
              <a:ea typeface="新細明體"/>
              <a:cs typeface="新細明體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6629400" cy="762000"/>
          </a:xfrm>
        </p:spPr>
        <p:txBody>
          <a:bodyPr/>
          <a:lstStyle/>
          <a:p>
            <a:pPr algn="l" eaLnBrk="1" hangingPunct="1"/>
            <a:r>
              <a:rPr lang="en-US" sz="4000" b="1" smtClean="0">
                <a:solidFill>
                  <a:srgbClr val="660066"/>
                </a:solidFill>
              </a:rPr>
              <a:t>Main messages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86800" cy="5334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zh-CN" sz="2400" b="1" smtClean="0">
                <a:solidFill>
                  <a:srgbClr val="333399"/>
                </a:solidFill>
                <a:ea typeface="SimSun" pitchFamily="2" charset="-122"/>
                <a:cs typeface="Arial" charset="0"/>
              </a:rPr>
              <a:t>Global economic slowdown</a:t>
            </a:r>
            <a:endParaRPr lang="en-US" altLang="zh-CN" sz="2500" b="1" smtClean="0">
              <a:ea typeface="SimSun" pitchFamily="2" charset="-122"/>
              <a:cs typeface="Arial" charset="0"/>
            </a:endParaRPr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zh-CN" sz="2100" smtClean="0">
                <a:ea typeface="SimSun" pitchFamily="2" charset="-122"/>
                <a:cs typeface="Arial" charset="0"/>
              </a:rPr>
              <a:t>Much of Europe has entered recession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zh-CN" sz="2100" smtClean="0">
                <a:ea typeface="SimSun" pitchFamily="2" charset="-122"/>
                <a:cs typeface="Arial" charset="0"/>
              </a:rPr>
              <a:t>Considerable slowdown worldwide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zh-CN" sz="2100" smtClean="0">
                <a:ea typeface="SimSun" pitchFamily="2" charset="-122"/>
                <a:cs typeface="Arial" charset="0"/>
              </a:rPr>
              <a:t>Jobs crisis continues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zh-CN" sz="2400" b="1" smtClean="0">
                <a:solidFill>
                  <a:srgbClr val="333399"/>
                </a:solidFill>
                <a:ea typeface="SimSun" pitchFamily="2" charset="-122"/>
                <a:cs typeface="Arial" charset="0"/>
              </a:rPr>
              <a:t>High risk of dangerous downward spiral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zh-CN" sz="2100" smtClean="0">
                <a:ea typeface="SimSun" pitchFamily="2" charset="-122"/>
                <a:cs typeface="Arial" charset="0"/>
              </a:rPr>
              <a:t>Escalation of euro area crisis poses global threat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zh-CN" sz="2100" smtClean="0">
                <a:ea typeface="SimSun" pitchFamily="2" charset="-122"/>
                <a:cs typeface="Arial" charset="0"/>
              </a:rPr>
              <a:t>Risk of sharp rise in global energy prices and heightened commodity price and capital flow volatility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3"/>
            </a:pPr>
            <a:r>
              <a:rPr lang="en-US" altLang="zh-CN" sz="2400" b="1" smtClean="0">
                <a:solidFill>
                  <a:srgbClr val="333399"/>
                </a:solidFill>
                <a:ea typeface="SimSun" pitchFamily="2" charset="-122"/>
                <a:cs typeface="Arial" charset="0"/>
              </a:rPr>
              <a:t>Breaking out of the vicious cycle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zh-CN" sz="2100" smtClean="0">
                <a:ea typeface="SimSun" pitchFamily="2" charset="-122"/>
                <a:cs typeface="Arial" charset="0"/>
              </a:rPr>
              <a:t>Coordinated efforts needed to shift away from self-defeating fiscal austerity and towards renewed stimulus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zh-CN" sz="2100" smtClean="0">
                <a:ea typeface="SimSun" pitchFamily="2" charset="-122"/>
                <a:cs typeface="Arial" charset="0"/>
              </a:rPr>
              <a:t>Redesign fiscal policies to more directly support job creation and green growth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zh-CN" sz="2100" smtClean="0">
                <a:ea typeface="SimSun" pitchFamily="2" charset="-122"/>
                <a:cs typeface="Arial" charset="0"/>
              </a:rPr>
              <a:t>Coordinate monetary policy and accelerate financial sector reforms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zh-CN" sz="2100" smtClean="0">
                <a:ea typeface="SimSun" pitchFamily="2" charset="-122"/>
                <a:cs typeface="Arial" charset="0"/>
              </a:rPr>
              <a:t>Enhance development financing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</a:pPr>
            <a:endParaRPr lang="en-US" altLang="zh-CN" sz="2100" smtClean="0">
              <a:ea typeface="SimSun" pitchFamily="2" charset="-122"/>
              <a:cs typeface="Arial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altLang="zh-CN" sz="2400" b="1" smtClean="0">
              <a:ea typeface="SimSun" pitchFamily="2" charset="-122"/>
              <a:cs typeface="Arial" charset="0"/>
            </a:endParaRPr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</a:pPr>
            <a:endParaRPr lang="en-US" altLang="zh-CN" sz="2000" b="1" smtClean="0">
              <a:solidFill>
                <a:srgbClr val="333399"/>
              </a:solidFill>
              <a:ea typeface="SimSun" pitchFamily="2" charset="-122"/>
              <a:cs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57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A00BBAE-A76D-4DC1-848F-F1DE1C0961AC}" type="slidenum">
              <a:rPr lang="zh-TW" altLang="en-US" sz="1400">
                <a:ea typeface="新細明體"/>
                <a:cs typeface="新細明體"/>
              </a:rPr>
              <a:pPr algn="r"/>
              <a:t>3</a:t>
            </a:fld>
            <a:endParaRPr lang="en-US" altLang="zh-TW" sz="1400">
              <a:ea typeface="新細明體"/>
              <a:cs typeface="新細明體"/>
            </a:endParaRPr>
          </a:p>
        </p:txBody>
      </p:sp>
      <p:sp>
        <p:nvSpPr>
          <p:cNvPr id="5478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28600"/>
            <a:ext cx="7010400" cy="1143000"/>
          </a:xfrm>
        </p:spPr>
        <p:txBody>
          <a:bodyPr/>
          <a:lstStyle/>
          <a:p>
            <a:pPr marL="762000" indent="-762000" algn="l" eaLnBrk="1" hangingPunct="1"/>
            <a:r>
              <a:rPr lang="en-US" altLang="zh-CN" sz="4000" b="1" smtClean="0">
                <a:ea typeface="SimSun" pitchFamily="2" charset="-122"/>
              </a:rPr>
              <a:t>  </a:t>
            </a:r>
            <a:r>
              <a:rPr lang="en-US" altLang="zh-CN" sz="3200" b="1" smtClean="0">
                <a:solidFill>
                  <a:srgbClr val="660066"/>
                </a:solidFill>
                <a:ea typeface="SimSun" pitchFamily="2" charset="-122"/>
              </a:rPr>
              <a:t>A synchronized global slowdown</a:t>
            </a:r>
            <a:endParaRPr lang="en-US" sz="3200" b="1" smtClean="0">
              <a:solidFill>
                <a:srgbClr val="660066"/>
              </a:solidFill>
            </a:endParaRPr>
          </a:p>
        </p:txBody>
      </p:sp>
      <p:sp>
        <p:nvSpPr>
          <p:cNvPr id="547859" name="Rectangle 3"/>
          <p:cNvSpPr>
            <a:spLocks noChangeArrowheads="1"/>
          </p:cNvSpPr>
          <p:nvPr/>
        </p:nvSpPr>
        <p:spPr bwMode="auto">
          <a:xfrm>
            <a:off x="533400" y="14478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lnSpc>
                <a:spcPct val="80000"/>
              </a:lnSpc>
              <a:spcBef>
                <a:spcPct val="20000"/>
              </a:spcBef>
            </a:pPr>
            <a:endParaRPr lang="en-US" altLang="zh-CN" sz="2800" b="1">
              <a:latin typeface="Book Antiqua" pitchFamily="18" charset="0"/>
              <a:ea typeface="SimSun" pitchFamily="2" charset="-122"/>
              <a:cs typeface="Arial" charset="0"/>
            </a:endParaRPr>
          </a:p>
        </p:txBody>
      </p:sp>
      <p:sp>
        <p:nvSpPr>
          <p:cNvPr id="547860" name="Line 4"/>
          <p:cNvSpPr>
            <a:spLocks noChangeShapeType="1"/>
          </p:cNvSpPr>
          <p:nvPr/>
        </p:nvSpPr>
        <p:spPr bwMode="auto">
          <a:xfrm>
            <a:off x="6172200" y="2590800"/>
            <a:ext cx="838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7861" name="Line 5"/>
          <p:cNvSpPr>
            <a:spLocks noChangeShapeType="1"/>
          </p:cNvSpPr>
          <p:nvPr/>
        </p:nvSpPr>
        <p:spPr bwMode="auto">
          <a:xfrm flipV="1">
            <a:off x="7010400" y="3200400"/>
            <a:ext cx="990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47856" name="Object 16"/>
          <p:cNvGraphicFramePr>
            <a:graphicFrameLocks noGrp="1" noChangeAspect="1"/>
          </p:cNvGraphicFramePr>
          <p:nvPr>
            <p:ph idx="4294967295"/>
          </p:nvPr>
        </p:nvGraphicFramePr>
        <p:xfrm>
          <a:off x="381000" y="1371600"/>
          <a:ext cx="8224838" cy="5029200"/>
        </p:xfrm>
        <a:graphic>
          <a:graphicData uri="http://schemas.openxmlformats.org/presentationml/2006/ole">
            <p:oleObj spid="_x0000_s547856" name="Chart" r:id="rId4" imgW="8143926" imgH="3200481" progId="Excel.Sheet.8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89" name="Title 1"/>
          <p:cNvSpPr>
            <a:spLocks noGrp="1"/>
          </p:cNvSpPr>
          <p:nvPr>
            <p:ph type="title"/>
          </p:nvPr>
        </p:nvSpPr>
        <p:spPr>
          <a:xfrm>
            <a:off x="-609600" y="381000"/>
            <a:ext cx="8763000" cy="685800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660066"/>
                </a:solidFill>
              </a:rPr>
              <a:t>Developed</a:t>
            </a:r>
            <a:r>
              <a:rPr lang="en-US" sz="3200" b="1" smtClean="0"/>
              <a:t> </a:t>
            </a:r>
            <a:r>
              <a:rPr lang="en-US" sz="3200" b="1" smtClean="0">
                <a:solidFill>
                  <a:srgbClr val="660066"/>
                </a:solidFill>
              </a:rPr>
              <a:t>economy vicious cycle</a:t>
            </a:r>
          </a:p>
        </p:txBody>
      </p:sp>
      <p:sp>
        <p:nvSpPr>
          <p:cNvPr id="549890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7267EE6-A1D6-4583-8388-2785C64A3114}" type="slidenum">
              <a:rPr lang="zh-TW" altLang="en-US" smtClean="0">
                <a:ea typeface="新細明體"/>
                <a:cs typeface="新細明體"/>
              </a:rPr>
              <a:pPr/>
              <a:t>4</a:t>
            </a:fld>
            <a:endParaRPr lang="en-US" altLang="zh-TW" smtClean="0">
              <a:ea typeface="新細明體"/>
              <a:cs typeface="新細明體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457143" y="1391105"/>
          <a:ext cx="8450117" cy="5467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49892" name="Left-Right Arrow 6"/>
          <p:cNvSpPr>
            <a:spLocks noChangeArrowheads="1"/>
          </p:cNvSpPr>
          <p:nvPr/>
        </p:nvSpPr>
        <p:spPr bwMode="auto">
          <a:xfrm rot="5400000">
            <a:off x="4438650" y="2724150"/>
            <a:ext cx="660400" cy="393700"/>
          </a:xfrm>
          <a:prstGeom prst="leftRightArrow">
            <a:avLst>
              <a:gd name="adj1" fmla="val 50000"/>
              <a:gd name="adj2" fmla="val 50004"/>
            </a:avLst>
          </a:prstGeom>
          <a:solidFill>
            <a:schemeClr val="accent1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en-GB"/>
          </a:p>
        </p:txBody>
      </p:sp>
      <p:sp>
        <p:nvSpPr>
          <p:cNvPr id="549893" name="Left-Right Arrow 7"/>
          <p:cNvSpPr>
            <a:spLocks noChangeArrowheads="1"/>
          </p:cNvSpPr>
          <p:nvPr/>
        </p:nvSpPr>
        <p:spPr bwMode="auto">
          <a:xfrm rot="5400000">
            <a:off x="4432300" y="5029200"/>
            <a:ext cx="685800" cy="3810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549894" name="Left-Right Arrow 8"/>
          <p:cNvSpPr>
            <a:spLocks noChangeArrowheads="1"/>
          </p:cNvSpPr>
          <p:nvPr/>
        </p:nvSpPr>
        <p:spPr bwMode="auto">
          <a:xfrm>
            <a:off x="3352800" y="3873500"/>
            <a:ext cx="609600" cy="3810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549895" name="Left-Right Arrow 9"/>
          <p:cNvSpPr>
            <a:spLocks noChangeArrowheads="1"/>
          </p:cNvSpPr>
          <p:nvPr/>
        </p:nvSpPr>
        <p:spPr bwMode="auto">
          <a:xfrm>
            <a:off x="5486400" y="3873500"/>
            <a:ext cx="609600" cy="381000"/>
          </a:xfrm>
          <a:prstGeom prst="leftRightArrow">
            <a:avLst>
              <a:gd name="adj1" fmla="val 50000"/>
              <a:gd name="adj2" fmla="val 54548"/>
            </a:avLst>
          </a:prstGeom>
          <a:solidFill>
            <a:schemeClr val="accent1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33400"/>
            <a:ext cx="7848600" cy="838200"/>
          </a:xfrm>
        </p:spPr>
        <p:txBody>
          <a:bodyPr/>
          <a:lstStyle/>
          <a:p>
            <a:pPr algn="l" eaLnBrk="1" hangingPunct="1"/>
            <a:r>
              <a:rPr lang="en-GB" sz="3200" b="1" smtClean="0">
                <a:solidFill>
                  <a:srgbClr val="660066"/>
                </a:solidFill>
              </a:rPr>
              <a:t>The jobs crisis continues – unemployment rising in euro area</a:t>
            </a:r>
            <a:r>
              <a:rPr lang="en-GB" sz="3200" b="1" smtClean="0"/>
              <a:t/>
            </a:r>
            <a:br>
              <a:rPr lang="en-GB" sz="3200" b="1" smtClean="0"/>
            </a:br>
            <a:endParaRPr lang="en-GB" sz="3200" smtClean="0"/>
          </a:p>
        </p:txBody>
      </p:sp>
      <p:graphicFrame>
        <p:nvGraphicFramePr>
          <p:cNvPr id="505873" name="Object 17"/>
          <p:cNvGraphicFramePr>
            <a:graphicFrameLocks noGrp="1" noChangeAspect="1"/>
          </p:cNvGraphicFramePr>
          <p:nvPr>
            <p:ph type="subTitle" idx="1"/>
          </p:nvPr>
        </p:nvGraphicFramePr>
        <p:xfrm>
          <a:off x="241300" y="1920875"/>
          <a:ext cx="8812213" cy="4479925"/>
        </p:xfrm>
        <a:graphic>
          <a:graphicData uri="http://schemas.openxmlformats.org/presentationml/2006/ole">
            <p:oleObj spid="_x0000_s505873" name="Chart" r:id="rId4" imgW="7267421" imgH="2838298" progId="Excel.Sheet.8">
              <p:embed/>
            </p:oleObj>
          </a:graphicData>
        </a:graphic>
      </p:graphicFrame>
      <p:sp>
        <p:nvSpPr>
          <p:cNvPr id="505875" name="Rectangle 5"/>
          <p:cNvSpPr>
            <a:spLocks noChangeArrowheads="1"/>
          </p:cNvSpPr>
          <p:nvPr/>
        </p:nvSpPr>
        <p:spPr bwMode="auto">
          <a:xfrm>
            <a:off x="228600" y="1279525"/>
            <a:ext cx="7473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/>
              <a:t>Unemployment rates in developed regions</a:t>
            </a:r>
            <a:br>
              <a:rPr lang="en-GB" sz="1800"/>
            </a:br>
            <a:r>
              <a:rPr lang="en-GB" sz="1800"/>
              <a:t>(percentage of labour force, seasonally adjusted)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98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152400"/>
            <a:ext cx="7315200" cy="1447800"/>
          </a:xfrm>
        </p:spPr>
        <p:txBody>
          <a:bodyPr/>
          <a:lstStyle/>
          <a:p>
            <a:pPr algn="l"/>
            <a:r>
              <a:rPr lang="en-US" sz="3200" b="1" smtClean="0">
                <a:solidFill>
                  <a:srgbClr val="660066"/>
                </a:solidFill>
              </a:rPr>
              <a:t>Weakness in developed countries is spilling over to developing countries</a:t>
            </a:r>
            <a:r>
              <a:rPr lang="en-US" sz="2600" b="1" smtClean="0">
                <a:solidFill>
                  <a:srgbClr val="660066"/>
                </a:solidFill>
              </a:rPr>
              <a:t> </a:t>
            </a:r>
          </a:p>
        </p:txBody>
      </p:sp>
      <p:sp>
        <p:nvSpPr>
          <p:cNvPr id="5539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752600"/>
            <a:ext cx="8229600" cy="4876800"/>
          </a:xfrm>
        </p:spPr>
        <p:txBody>
          <a:bodyPr/>
          <a:lstStyle/>
          <a:p>
            <a:r>
              <a:rPr lang="en-US" sz="2400" b="1" smtClean="0">
                <a:solidFill>
                  <a:srgbClr val="333399"/>
                </a:solidFill>
                <a:cs typeface="Arial" charset="0"/>
              </a:rPr>
              <a:t>Weakening trade growth</a:t>
            </a:r>
            <a:r>
              <a:rPr lang="en-US" sz="2800" smtClean="0"/>
              <a:t> </a:t>
            </a:r>
          </a:p>
          <a:p>
            <a:pPr lvl="1">
              <a:buFontTx/>
              <a:buChar char="•"/>
            </a:pPr>
            <a:r>
              <a:rPr lang="en-US" sz="2100" smtClean="0"/>
              <a:t>Global slowdown also starting to affect South-South trade</a:t>
            </a:r>
            <a:r>
              <a:rPr lang="en-US" sz="2400" smtClean="0"/>
              <a:t> </a:t>
            </a:r>
          </a:p>
          <a:p>
            <a:r>
              <a:rPr lang="en-US" sz="2400" b="1" smtClean="0">
                <a:solidFill>
                  <a:srgbClr val="333399"/>
                </a:solidFill>
                <a:cs typeface="Arial" charset="0"/>
              </a:rPr>
              <a:t>Ongoing exchange rate and capital flow volatility</a:t>
            </a:r>
          </a:p>
          <a:p>
            <a:pPr lvl="1">
              <a:buFontTx/>
              <a:buChar char="•"/>
            </a:pPr>
            <a:r>
              <a:rPr lang="en-US" sz="2100" smtClean="0"/>
              <a:t>Deleveraging (especially by European banks) and flight to safety</a:t>
            </a:r>
          </a:p>
          <a:p>
            <a:pPr lvl="1">
              <a:buFontTx/>
              <a:buChar char="•"/>
            </a:pPr>
            <a:r>
              <a:rPr lang="en-US" sz="2100" smtClean="0"/>
              <a:t>Capital outflows from emerging countries</a:t>
            </a:r>
          </a:p>
          <a:p>
            <a:pPr lvl="1">
              <a:buFontTx/>
              <a:buChar char="•"/>
            </a:pPr>
            <a:r>
              <a:rPr lang="en-US" sz="2100" smtClean="0"/>
              <a:t>Depreciation pressure on some emerging country currencies</a:t>
            </a:r>
          </a:p>
          <a:p>
            <a:r>
              <a:rPr lang="en-US" sz="2400" b="1" smtClean="0">
                <a:solidFill>
                  <a:srgbClr val="333399"/>
                </a:solidFill>
                <a:cs typeface="Arial" charset="0"/>
              </a:rPr>
              <a:t>Continued commodity price volatility</a:t>
            </a:r>
          </a:p>
          <a:p>
            <a:pPr lvl="1">
              <a:buFontTx/>
              <a:buChar char="•"/>
            </a:pPr>
            <a:r>
              <a:rPr lang="en-US" sz="2100" smtClean="0"/>
              <a:t>Large oil price swings over the first half of the year</a:t>
            </a:r>
          </a:p>
          <a:p>
            <a:pPr lvl="1">
              <a:buFontTx/>
              <a:buChar char="•"/>
            </a:pPr>
            <a:r>
              <a:rPr lang="en-US" sz="2100" smtClean="0"/>
              <a:t>Downward pressure on industrial metal prices</a:t>
            </a:r>
          </a:p>
          <a:p>
            <a:endParaRPr lang="en-US" sz="2800" smtClean="0"/>
          </a:p>
          <a:p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458FD7A-35EF-4FAF-9285-22A0E280B8E0}" type="slidenum">
              <a:rPr lang="zh-TW" altLang="en-US" smtClean="0">
                <a:ea typeface="新細明體"/>
                <a:cs typeface="新細明體"/>
              </a:rPr>
              <a:pPr/>
              <a:t>7</a:t>
            </a:fld>
            <a:endParaRPr lang="en-US" altLang="zh-TW" smtClean="0">
              <a:ea typeface="新細明體"/>
              <a:cs typeface="新細明體"/>
            </a:endParaRPr>
          </a:p>
        </p:txBody>
      </p:sp>
      <p:sp>
        <p:nvSpPr>
          <p:cNvPr id="52226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7391400" cy="1143000"/>
          </a:xfrm>
        </p:spPr>
        <p:txBody>
          <a:bodyPr/>
          <a:lstStyle/>
          <a:p>
            <a:pPr algn="l" eaLnBrk="1" hangingPunct="1"/>
            <a:r>
              <a:rPr lang="en-US" altLang="zh-CN" smtClean="0">
                <a:ea typeface="SimSun" pitchFamily="2" charset="-122"/>
              </a:rPr>
              <a:t/>
            </a:r>
            <a:br>
              <a:rPr lang="en-US" altLang="zh-CN" smtClean="0">
                <a:ea typeface="SimSun" pitchFamily="2" charset="-122"/>
              </a:rPr>
            </a:br>
            <a:endParaRPr lang="en-US" altLang="zh-TW" smtClean="0">
              <a:ea typeface="新細明體"/>
              <a:cs typeface="新細明體"/>
            </a:endParaRPr>
          </a:p>
        </p:txBody>
      </p:sp>
      <p:graphicFrame>
        <p:nvGraphicFramePr>
          <p:cNvPr id="522259" name="Object 19"/>
          <p:cNvGraphicFramePr>
            <a:graphicFrameLocks noGrp="1" noChangeAspect="1"/>
          </p:cNvGraphicFramePr>
          <p:nvPr>
            <p:ph idx="4294967295"/>
          </p:nvPr>
        </p:nvGraphicFramePr>
        <p:xfrm>
          <a:off x="381000" y="1603375"/>
          <a:ext cx="8261350" cy="4718050"/>
        </p:xfrm>
        <a:graphic>
          <a:graphicData uri="http://schemas.openxmlformats.org/presentationml/2006/ole">
            <p:oleObj spid="_x0000_s522259" name="Chart" r:id="rId4" imgW="8105769" imgH="4629175" progId="Excel.Chart.8">
              <p:embed/>
            </p:oleObj>
          </a:graphicData>
        </a:graphic>
      </p:graphicFrame>
      <p:sp>
        <p:nvSpPr>
          <p:cNvPr id="522262" name="Rectangle 6"/>
          <p:cNvSpPr>
            <a:spLocks noChangeArrowheads="1"/>
          </p:cNvSpPr>
          <p:nvPr/>
        </p:nvSpPr>
        <p:spPr bwMode="auto">
          <a:xfrm>
            <a:off x="457200" y="4572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GB" sz="3200" b="1">
                <a:solidFill>
                  <a:srgbClr val="660066"/>
                </a:solidFill>
              </a:rPr>
              <a:t>Sluggish growth in developed economies, recession looms for Europe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806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844AD0A1-85F7-43A2-A6E8-BDADC80B1813}" type="slidenum">
              <a:rPr lang="zh-TW" altLang="en-US" sz="1400">
                <a:ea typeface="新細明體"/>
                <a:cs typeface="新細明體"/>
              </a:rPr>
              <a:pPr algn="r"/>
              <a:t>8</a:t>
            </a:fld>
            <a:endParaRPr lang="en-US" altLang="zh-TW" sz="1400">
              <a:ea typeface="新細明體"/>
              <a:cs typeface="新細明體"/>
            </a:endParaRPr>
          </a:p>
        </p:txBody>
      </p:sp>
      <p:sp>
        <p:nvSpPr>
          <p:cNvPr id="545807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A4D835B-31A6-49B6-A76C-8034AFB0EC4A}" type="slidenum">
              <a:rPr lang="zh-TW" altLang="en-US" sz="1400">
                <a:ea typeface="新細明體"/>
                <a:cs typeface="新細明體"/>
              </a:rPr>
              <a:pPr algn="r"/>
              <a:t>8</a:t>
            </a:fld>
            <a:endParaRPr lang="en-US" altLang="zh-TW" sz="1400">
              <a:ea typeface="新細明體"/>
              <a:cs typeface="新細明體"/>
            </a:endParaRPr>
          </a:p>
        </p:txBody>
      </p:sp>
      <p:graphicFrame>
        <p:nvGraphicFramePr>
          <p:cNvPr id="545805" name="Object 13"/>
          <p:cNvGraphicFramePr>
            <a:graphicFrameLocks noGrp="1" noChangeAspect="1"/>
          </p:cNvGraphicFramePr>
          <p:nvPr>
            <p:ph idx="4294967295"/>
          </p:nvPr>
        </p:nvGraphicFramePr>
        <p:xfrm>
          <a:off x="152400" y="1295400"/>
          <a:ext cx="8724900" cy="5334000"/>
        </p:xfrm>
        <a:graphic>
          <a:graphicData uri="http://schemas.openxmlformats.org/presentationml/2006/ole">
            <p:oleObj spid="_x0000_s545805" name="Chart" r:id="rId4" imgW="8077299" imgH="4943438" progId="Excel.Chart.8">
              <p:embed/>
            </p:oleObj>
          </a:graphicData>
        </a:graphic>
      </p:graphicFrame>
      <p:sp>
        <p:nvSpPr>
          <p:cNvPr id="545808" name="Rectangle 6"/>
          <p:cNvSpPr>
            <a:spLocks noChangeArrowheads="1"/>
          </p:cNvSpPr>
          <p:nvPr/>
        </p:nvSpPr>
        <p:spPr bwMode="auto">
          <a:xfrm>
            <a:off x="228600" y="2286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GB" sz="3200" b="1">
                <a:solidFill>
                  <a:srgbClr val="660066"/>
                </a:solidFill>
              </a:rPr>
              <a:t>Growth in most developing regions slowing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1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B669C2F-F184-41AB-A4E8-0282BC8A5E2A}" type="slidenum">
              <a:rPr lang="zh-TW" altLang="en-US" smtClean="0">
                <a:ea typeface="新細明體"/>
                <a:cs typeface="新細明體"/>
              </a:rPr>
              <a:pPr/>
              <a:t>9</a:t>
            </a:fld>
            <a:endParaRPr lang="en-US" altLang="zh-TW" smtClean="0">
              <a:ea typeface="新細明體"/>
              <a:cs typeface="新細明體"/>
            </a:endParaRPr>
          </a:p>
        </p:txBody>
      </p:sp>
      <p:sp>
        <p:nvSpPr>
          <p:cNvPr id="531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458200" cy="5257800"/>
          </a:xfrm>
        </p:spPr>
        <p:txBody>
          <a:bodyPr/>
          <a:lstStyle/>
          <a:p>
            <a:pPr marL="457200" lvl="1" indent="0" eaLnBrk="1" hangingPunct="1">
              <a:lnSpc>
                <a:spcPct val="80000"/>
              </a:lnSpc>
              <a:spcBef>
                <a:spcPct val="40000"/>
              </a:spcBef>
              <a:buFontTx/>
              <a:buNone/>
              <a:defRPr/>
            </a:pPr>
            <a:r>
              <a:rPr lang="en-US" altLang="zh-CN" sz="2500" b="1" dirty="0" smtClean="0">
                <a:ea typeface="SimSun" pitchFamily="2" charset="-122"/>
                <a:cs typeface="Arial" charset="0"/>
              </a:rPr>
              <a:t>Need to address </a:t>
            </a:r>
            <a:r>
              <a:rPr lang="en-US" altLang="zh-CN" sz="2500" b="1" dirty="0">
                <a:ea typeface="SimSun" pitchFamily="2" charset="-122"/>
                <a:cs typeface="Arial" charset="0"/>
              </a:rPr>
              <a:t>all four major weaknesses </a:t>
            </a:r>
            <a:r>
              <a:rPr lang="en-US" altLang="zh-CN" sz="2500" b="1" dirty="0" smtClean="0">
                <a:ea typeface="SimSun" pitchFamily="2" charset="-122"/>
                <a:cs typeface="Arial" charset="0"/>
              </a:rPr>
              <a:t>simultaneously </a:t>
            </a:r>
          </a:p>
          <a:p>
            <a:pPr marL="457200" lvl="1" indent="0" eaLnBrk="1" hangingPunct="1">
              <a:lnSpc>
                <a:spcPct val="80000"/>
              </a:lnSpc>
              <a:spcBef>
                <a:spcPct val="40000"/>
              </a:spcBef>
              <a:buFontTx/>
              <a:buNone/>
              <a:defRPr/>
            </a:pPr>
            <a:r>
              <a:rPr lang="en-US" altLang="zh-CN" sz="2500" b="1" dirty="0" smtClean="0">
                <a:ea typeface="SimSun" pitchFamily="2" charset="-122"/>
                <a:cs typeface="Arial" charset="0"/>
              </a:rPr>
              <a:t>Requires fundamental policy shift:</a:t>
            </a:r>
            <a:endParaRPr lang="en-US" altLang="zh-CN" sz="2500" b="1" dirty="0">
              <a:ea typeface="SimSun" pitchFamily="2" charset="-122"/>
              <a:cs typeface="Arial" charset="0"/>
            </a:endParaRPr>
          </a:p>
          <a:p>
            <a:pPr marL="990600" lvl="1" indent="-533400" eaLnBrk="1" hangingPunct="1">
              <a:lnSpc>
                <a:spcPct val="80000"/>
              </a:lnSpc>
              <a:spcBef>
                <a:spcPct val="40000"/>
              </a:spcBef>
              <a:buFontTx/>
              <a:buChar char="•"/>
              <a:defRPr/>
            </a:pPr>
            <a:r>
              <a:rPr lang="en-US" altLang="zh-CN" sz="2500" b="1" dirty="0" smtClean="0">
                <a:ea typeface="SimSun" pitchFamily="2" charset="-122"/>
                <a:cs typeface="Arial" charset="0"/>
              </a:rPr>
              <a:t>Coordinate fiscal policies to provide new short-term stimulus, focus on </a:t>
            </a:r>
            <a:r>
              <a:rPr lang="en-US" altLang="zh-CN" sz="2500" b="1" dirty="0">
                <a:ea typeface="SimSun" pitchFamily="2" charset="-122"/>
                <a:cs typeface="Arial" charset="0"/>
              </a:rPr>
              <a:t>fiscal </a:t>
            </a:r>
            <a:r>
              <a:rPr lang="en-US" altLang="zh-CN" sz="2500" b="1" dirty="0" smtClean="0">
                <a:ea typeface="SimSun" pitchFamily="2" charset="-122"/>
                <a:cs typeface="Arial" charset="0"/>
              </a:rPr>
              <a:t>sustainability for medium term</a:t>
            </a:r>
            <a:endParaRPr lang="en-US" altLang="zh-CN" sz="2500" b="1" dirty="0">
              <a:ea typeface="SimSun" pitchFamily="2" charset="-122"/>
              <a:cs typeface="Arial" charset="0"/>
            </a:endParaRPr>
          </a:p>
          <a:p>
            <a:pPr marL="990600" lvl="1" indent="-533400" eaLnBrk="1" hangingPunct="1">
              <a:lnSpc>
                <a:spcPct val="80000"/>
              </a:lnSpc>
              <a:spcBef>
                <a:spcPct val="40000"/>
              </a:spcBef>
              <a:buFontTx/>
              <a:buChar char="•"/>
              <a:defRPr/>
            </a:pPr>
            <a:r>
              <a:rPr lang="en-US" altLang="zh-CN" sz="2500" b="1" dirty="0" smtClean="0">
                <a:ea typeface="SimSun" pitchFamily="2" charset="-122"/>
                <a:cs typeface="Arial" charset="0"/>
              </a:rPr>
              <a:t>Redesign fiscal policy and align with structural </a:t>
            </a:r>
            <a:r>
              <a:rPr lang="en-US" altLang="zh-CN" sz="2500" b="1" dirty="0">
                <a:ea typeface="SimSun" pitchFamily="2" charset="-122"/>
                <a:cs typeface="Arial" charset="0"/>
              </a:rPr>
              <a:t>policies for job </a:t>
            </a:r>
            <a:r>
              <a:rPr lang="en-US" altLang="zh-CN" sz="2500" b="1" dirty="0" smtClean="0">
                <a:ea typeface="SimSun" pitchFamily="2" charset="-122"/>
                <a:cs typeface="Arial" charset="0"/>
              </a:rPr>
              <a:t>creation </a:t>
            </a:r>
            <a:r>
              <a:rPr lang="en-US" altLang="zh-CN" sz="2500" b="1" dirty="0">
                <a:ea typeface="SimSun" pitchFamily="2" charset="-122"/>
                <a:cs typeface="Arial" charset="0"/>
              </a:rPr>
              <a:t>and green </a:t>
            </a:r>
            <a:r>
              <a:rPr lang="en-US" altLang="zh-CN" sz="2500" b="1" dirty="0" smtClean="0">
                <a:ea typeface="SimSun" pitchFamily="2" charset="-122"/>
                <a:cs typeface="Arial" charset="0"/>
              </a:rPr>
              <a:t>growth</a:t>
            </a:r>
            <a:endParaRPr lang="en-US" altLang="zh-CN" sz="2500" b="1" dirty="0">
              <a:ea typeface="SimSun" pitchFamily="2" charset="-122"/>
              <a:cs typeface="Arial" charset="0"/>
            </a:endParaRPr>
          </a:p>
          <a:p>
            <a:pPr marL="990600" lvl="1" indent="-533400" eaLnBrk="1" hangingPunct="1">
              <a:lnSpc>
                <a:spcPct val="80000"/>
              </a:lnSpc>
              <a:spcBef>
                <a:spcPct val="40000"/>
              </a:spcBef>
              <a:buFontTx/>
              <a:buChar char="•"/>
              <a:defRPr/>
            </a:pPr>
            <a:r>
              <a:rPr lang="en-US" altLang="zh-CN" sz="2500" b="1" dirty="0" smtClean="0">
                <a:ea typeface="SimSun" pitchFamily="2" charset="-122"/>
                <a:cs typeface="Arial" charset="0"/>
              </a:rPr>
              <a:t>Coordinate monetary policy to stem currency and capital volatility and accelerate </a:t>
            </a:r>
            <a:r>
              <a:rPr lang="en-US" altLang="zh-CN" sz="2500" b="1" dirty="0">
                <a:ea typeface="SimSun" pitchFamily="2" charset="-122"/>
                <a:cs typeface="Arial" charset="0"/>
              </a:rPr>
              <a:t>financial regulatory </a:t>
            </a:r>
            <a:r>
              <a:rPr lang="en-US" altLang="zh-CN" sz="2500" b="1" dirty="0" smtClean="0">
                <a:ea typeface="SimSun" pitchFamily="2" charset="-122"/>
                <a:cs typeface="Arial" charset="0"/>
              </a:rPr>
              <a:t>reform to address financial fragility</a:t>
            </a:r>
            <a:endParaRPr lang="en-US" altLang="zh-CN" sz="2500" b="1" dirty="0">
              <a:ea typeface="SimSun" pitchFamily="2" charset="-122"/>
              <a:cs typeface="Arial" charset="0"/>
            </a:endParaRPr>
          </a:p>
          <a:p>
            <a:pPr marL="990600" lvl="1" indent="-533400" eaLnBrk="1" hangingPunct="1">
              <a:lnSpc>
                <a:spcPct val="80000"/>
              </a:lnSpc>
              <a:spcBef>
                <a:spcPct val="40000"/>
              </a:spcBef>
              <a:buFontTx/>
              <a:buChar char="•"/>
              <a:defRPr/>
            </a:pPr>
            <a:r>
              <a:rPr lang="en-US" altLang="zh-CN" sz="2500" b="1" dirty="0" smtClean="0">
                <a:ea typeface="SimSun" pitchFamily="2" charset="-122"/>
                <a:cs typeface="Arial" charset="0"/>
              </a:rPr>
              <a:t>Ensure adequate development finance</a:t>
            </a:r>
            <a:endParaRPr lang="en-US" altLang="zh-CN" sz="2500" b="1" dirty="0">
              <a:solidFill>
                <a:srgbClr val="333399"/>
              </a:solidFill>
              <a:ea typeface="SimSun" pitchFamily="2" charset="-122"/>
              <a:cs typeface="Arial" charset="0"/>
            </a:endParaRPr>
          </a:p>
          <a:p>
            <a:pPr marL="990600" lvl="1" indent="-533400" eaLnBrk="1" hangingPunct="1">
              <a:lnSpc>
                <a:spcPct val="80000"/>
              </a:lnSpc>
              <a:buFontTx/>
              <a:buAutoNum type="arabicPeriod"/>
              <a:defRPr/>
            </a:pPr>
            <a:endParaRPr lang="en-US" altLang="zh-CN" sz="2500" b="1" dirty="0">
              <a:ea typeface="SimSun" pitchFamily="2" charset="-122"/>
              <a:cs typeface="Arial" charset="0"/>
            </a:endParaRPr>
          </a:p>
        </p:txBody>
      </p:sp>
      <p:sp>
        <p:nvSpPr>
          <p:cNvPr id="560131" name="Rectangle 4"/>
          <p:cNvSpPr>
            <a:spLocks noChangeArrowheads="1"/>
          </p:cNvSpPr>
          <p:nvPr/>
        </p:nvSpPr>
        <p:spPr bwMode="auto">
          <a:xfrm>
            <a:off x="381000" y="381000"/>
            <a:ext cx="7696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GB" sz="3200" b="1">
                <a:solidFill>
                  <a:srgbClr val="660066"/>
                </a:solidFill>
              </a:rPr>
              <a:t>How to avert a new global </a:t>
            </a:r>
          </a:p>
          <a:p>
            <a:r>
              <a:rPr lang="en-GB" sz="3200" b="1">
                <a:solidFill>
                  <a:srgbClr val="660066"/>
                </a:solidFill>
              </a:rPr>
              <a:t>recession?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11706</TotalTime>
  <Words>386</Words>
  <Application>Microsoft Office PowerPoint</Application>
  <PresentationFormat>On-screen Show (4:3)</PresentationFormat>
  <Paragraphs>81</Paragraphs>
  <Slides>11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新細明體</vt:lpstr>
      <vt:lpstr>Arial Unicode MS</vt:lpstr>
      <vt:lpstr>SimSun</vt:lpstr>
      <vt:lpstr>Book Antiqua</vt:lpstr>
      <vt:lpstr>Times New Roman</vt:lpstr>
      <vt:lpstr>Default Design</vt:lpstr>
      <vt:lpstr>Chart</vt:lpstr>
      <vt:lpstr>Worksheet</vt:lpstr>
      <vt:lpstr>WESP Update  per Mid-2012  Darkening skies over the world economy  New York, 7 June 2012  Jomo K.S. &amp; Rob Vos United Nations www.un.org/esa/policy </vt:lpstr>
      <vt:lpstr>Main messages</vt:lpstr>
      <vt:lpstr>  A synchronized global slowdown</vt:lpstr>
      <vt:lpstr>Developed economy vicious cycle</vt:lpstr>
      <vt:lpstr>The jobs crisis continues – unemployment rising in euro area </vt:lpstr>
      <vt:lpstr>Weakness in developed countries is spilling over to developing countries </vt:lpstr>
      <vt:lpstr> </vt:lpstr>
      <vt:lpstr>Slide 8</vt:lpstr>
      <vt:lpstr>Slide 9</vt:lpstr>
      <vt:lpstr>Dealing with the growth and jobs crisis through sustainable global rebalancing</vt:lpstr>
      <vt:lpstr>Dealing with the growth and jobs crisis through sustainable global rebalancing</vt:lpstr>
    </vt:vector>
  </TitlesOfParts>
  <Company>ITSD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Economic Situation and Prospects Mid-2009</dc:title>
  <dc:creator/>
  <cp:lastModifiedBy>United Nations</cp:lastModifiedBy>
  <cp:revision>818</cp:revision>
  <dcterms:created xsi:type="dcterms:W3CDTF">2004-01-09T18:36:25Z</dcterms:created>
  <dcterms:modified xsi:type="dcterms:W3CDTF">2012-06-07T14:19:14Z</dcterms:modified>
</cp:coreProperties>
</file>