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2" r:id="rId9"/>
    <p:sldId id="265" r:id="rId10"/>
    <p:sldId id="263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3AD12-4C0E-4220-A648-E49ECBA026FD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64366-ED38-4AB1-9A53-EB596996EDB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22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Development of </a:t>
            </a:r>
            <a:r>
              <a:rPr lang="en-US" b="1" dirty="0" smtClean="0"/>
              <a:t>TOSSD was a call of the Addis </a:t>
            </a:r>
            <a:r>
              <a:rPr lang="en-US" b="1" dirty="0" err="1" smtClean="0"/>
              <a:t>Abeba</a:t>
            </a:r>
            <a:r>
              <a:rPr lang="en-US" b="1" dirty="0" smtClean="0"/>
              <a:t> Agenda for Action, in order to track the implementation of the 2030 Agenda for Sustainable Development.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The</a:t>
            </a:r>
            <a:r>
              <a:rPr lang="fr-FR" baseline="0" dirty="0" smtClean="0"/>
              <a:t> TOSSD concept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shaped</a:t>
            </a:r>
            <a:r>
              <a:rPr lang="fr-FR" baseline="0" dirty="0" smtClean="0"/>
              <a:t> by the DAC in </a:t>
            </a:r>
            <a:r>
              <a:rPr lang="fr-FR" baseline="0" dirty="0" err="1" smtClean="0"/>
              <a:t>broad</a:t>
            </a:r>
            <a:r>
              <a:rPr lang="fr-FR" baseline="0" dirty="0" smtClean="0"/>
              <a:t> public consultation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key </a:t>
            </a:r>
            <a:r>
              <a:rPr lang="fr-FR" baseline="0" dirty="0" err="1" smtClean="0"/>
              <a:t>stakeholders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development</a:t>
            </a:r>
            <a:r>
              <a:rPr lang="fr-FR" baseline="0" dirty="0" smtClean="0"/>
              <a:t> finance providers, </a:t>
            </a:r>
            <a:r>
              <a:rPr lang="fr-FR" baseline="0" dirty="0" err="1" smtClean="0"/>
              <a:t>academia</a:t>
            </a:r>
            <a:r>
              <a:rPr lang="fr-FR" baseline="0" dirty="0" smtClean="0"/>
              <a:t> and Civil Society Organisations.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17E4C-B795-41B4-BF31-87BF5A4F192A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important to stress that TOSSD will not replace ODA measure </a:t>
            </a:r>
          </a:p>
          <a:p>
            <a:r>
              <a:rPr lang="en-US" dirty="0" smtClean="0"/>
              <a:t>No TOSSD targets or commitments will be established.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17E4C-B795-41B4-BF31-87BF5A4F192A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1198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TOSSD </a:t>
            </a:r>
            <a:r>
              <a:rPr lang="fr-FR" sz="1200" dirty="0" err="1" smtClean="0"/>
              <a:t>also</a:t>
            </a:r>
            <a:r>
              <a:rPr lang="fr-FR" sz="1200" baseline="0" dirty="0" smtClean="0"/>
              <a:t> </a:t>
            </a:r>
            <a:r>
              <a:rPr lang="fr-FR" sz="1200" baseline="0" dirty="0" err="1" smtClean="0"/>
              <a:t>includes</a:t>
            </a:r>
            <a:r>
              <a:rPr lang="fr-FR" sz="1200" baseline="0" dirty="0" smtClean="0"/>
              <a:t> </a:t>
            </a:r>
            <a:r>
              <a:rPr lang="fr-FR" sz="1200" dirty="0" err="1" smtClean="0"/>
              <a:t>measurement</a:t>
            </a:r>
            <a:r>
              <a:rPr lang="fr-FR" sz="1200" dirty="0" smtClean="0"/>
              <a:t> of </a:t>
            </a:r>
            <a:r>
              <a:rPr lang="fr-FR" sz="1200" b="1" dirty="0" err="1" smtClean="0">
                <a:solidFill>
                  <a:srgbClr val="0070C0"/>
                </a:solidFill>
              </a:rPr>
              <a:t>private</a:t>
            </a:r>
            <a:r>
              <a:rPr lang="fr-FR" sz="1200" b="1" dirty="0" smtClean="0">
                <a:solidFill>
                  <a:srgbClr val="0070C0"/>
                </a:solidFill>
              </a:rPr>
              <a:t> </a:t>
            </a:r>
            <a:r>
              <a:rPr lang="fr-FR" sz="1200" b="1" dirty="0" err="1" smtClean="0">
                <a:solidFill>
                  <a:srgbClr val="0070C0"/>
                </a:solidFill>
              </a:rPr>
              <a:t>resources</a:t>
            </a:r>
            <a:r>
              <a:rPr lang="fr-FR" sz="1200" b="1" dirty="0" smtClean="0">
                <a:solidFill>
                  <a:srgbClr val="0070C0"/>
                </a:solidFill>
              </a:rPr>
              <a:t> </a:t>
            </a:r>
            <a:r>
              <a:rPr lang="fr-FR" sz="1200" b="1" dirty="0" err="1" smtClean="0">
                <a:solidFill>
                  <a:srgbClr val="0070C0"/>
                </a:solidFill>
              </a:rPr>
              <a:t>mobilised</a:t>
            </a:r>
            <a:r>
              <a:rPr lang="fr-FR" sz="1200" b="1" dirty="0" smtClean="0">
                <a:solidFill>
                  <a:srgbClr val="0070C0"/>
                </a:solidFill>
              </a:rPr>
              <a:t> </a:t>
            </a:r>
            <a:r>
              <a:rPr lang="fr-FR" sz="1200" b="1" baseline="0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/>
              <a:t>(direct mobilisation)</a:t>
            </a:r>
            <a:endParaRPr lang="fr-FR" sz="1200" dirty="0"/>
          </a:p>
          <a:p>
            <a:pPr marL="171450" indent="-171450">
              <a:spcAft>
                <a:spcPts val="1198"/>
              </a:spcAft>
              <a:buFont typeface="Arial" panose="020B0604020202020204" pitchFamily="34" charset="0"/>
              <a:buChar char="•"/>
            </a:pPr>
            <a:r>
              <a:rPr lang="fr-FR" sz="1200" dirty="0" smtClean="0"/>
              <a:t>In the future, </a:t>
            </a:r>
            <a:r>
              <a:rPr lang="fr-FR" sz="1200" dirty="0" err="1" smtClean="0"/>
              <a:t>it</a:t>
            </a:r>
            <a:r>
              <a:rPr lang="fr-FR" sz="1200" dirty="0" smtClean="0"/>
              <a:t> </a:t>
            </a:r>
            <a:r>
              <a:rPr lang="fr-FR" sz="1200" dirty="0" err="1" smtClean="0"/>
              <a:t>could</a:t>
            </a:r>
            <a:r>
              <a:rPr lang="fr-FR" sz="1200" dirty="0" smtClean="0"/>
              <a:t> </a:t>
            </a:r>
            <a:r>
              <a:rPr lang="fr-FR" sz="1200" dirty="0" err="1" smtClean="0"/>
              <a:t>incorporate</a:t>
            </a:r>
            <a:r>
              <a:rPr lang="fr-FR" sz="1200" dirty="0" smtClean="0"/>
              <a:t> </a:t>
            </a:r>
            <a:r>
              <a:rPr lang="fr-FR" sz="1200" b="1" dirty="0" err="1" smtClean="0">
                <a:solidFill>
                  <a:srgbClr val="0070C0"/>
                </a:solidFill>
              </a:rPr>
              <a:t>estimates</a:t>
            </a:r>
            <a:r>
              <a:rPr lang="fr-FR" sz="1200" b="1" dirty="0" smtClean="0">
                <a:solidFill>
                  <a:srgbClr val="0070C0"/>
                </a:solidFill>
              </a:rPr>
              <a:t> for indirect mobilisation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17E4C-B795-41B4-BF31-87BF5A4F192A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4C3C-373B-4F39-A92D-66922D26D046}" type="datetimeFigureOut">
              <a:rPr lang="es-ES" smtClean="0"/>
              <a:pPr/>
              <a:t>10/04/2017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007FE-56C5-4CB4-A3A3-FD4D50847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new OECD </a:t>
            </a:r>
            <a:r>
              <a:rPr lang="es-ES" dirty="0" err="1" smtClean="0"/>
              <a:t>framework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financing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sustainable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By</a:t>
            </a:r>
            <a:r>
              <a:rPr lang="es-ES" dirty="0"/>
              <a:t> José Antonio </a:t>
            </a:r>
            <a:r>
              <a:rPr lang="es-ES" dirty="0" smtClean="0"/>
              <a:t>Alonso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9052" y="3210273"/>
            <a:ext cx="3065140" cy="194615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6687"/>
            <a:ext cx="9144000" cy="66674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Other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differences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between</a:t>
            </a:r>
            <a:r>
              <a:rPr lang="fr-FR" dirty="0" smtClean="0">
                <a:solidFill>
                  <a:schemeClr val="bg1"/>
                </a:solidFill>
              </a:rPr>
              <a:t> ODA and TOSSD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15088" y="2456848"/>
            <a:ext cx="4008121" cy="701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808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 smtClean="0">
                <a:solidFill>
                  <a:srgbClr val="0070C0"/>
                </a:solidFill>
              </a:rPr>
              <a:t>Framework</a:t>
            </a:r>
            <a:r>
              <a:rPr lang="fr-FR" sz="1600" dirty="0" smtClean="0"/>
              <a:t> for monitoring the </a:t>
            </a:r>
          </a:p>
          <a:p>
            <a:pPr marL="0" indent="0">
              <a:buNone/>
            </a:pPr>
            <a:r>
              <a:rPr lang="fr-FR" sz="1600" dirty="0" err="1" smtClean="0"/>
              <a:t>MoI</a:t>
            </a:r>
            <a:r>
              <a:rPr lang="fr-FR" sz="1600" dirty="0" smtClean="0"/>
              <a:t> of the </a:t>
            </a:r>
            <a:r>
              <a:rPr lang="fr-FR" sz="1600" b="1" dirty="0" smtClean="0">
                <a:solidFill>
                  <a:srgbClr val="0070C0"/>
                </a:solidFill>
              </a:rPr>
              <a:t>2030 Agenda</a:t>
            </a:r>
          </a:p>
          <a:p>
            <a:pPr lvl="1" algn="ctr"/>
            <a:endParaRPr lang="fr-FR" dirty="0" smtClean="0"/>
          </a:p>
          <a:p>
            <a:pPr lvl="1" algn="ctr"/>
            <a:endParaRPr lang="fr-FR" dirty="0" smtClean="0"/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fr-FR" dirty="0" smtClean="0"/>
          </a:p>
          <a:p>
            <a:pPr lvl="1"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0" y="95249"/>
            <a:ext cx="9144000" cy="7143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814384"/>
            <a:ext cx="9144000" cy="7143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5121" y="1446465"/>
            <a:ext cx="4596100" cy="430014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513171" y="4233095"/>
            <a:ext cx="1685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b="1" dirty="0" err="1">
                <a:solidFill>
                  <a:srgbClr val="0070C0"/>
                </a:solidFill>
              </a:rPr>
              <a:t>Larger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volumes</a:t>
            </a:r>
            <a:endParaRPr lang="fr-FR" b="1" dirty="0"/>
          </a:p>
          <a:p>
            <a:pPr algn="r"/>
            <a:r>
              <a:rPr lang="fr-FR" dirty="0" err="1" smtClean="0"/>
              <a:t>Flows</a:t>
            </a:r>
            <a:r>
              <a:rPr lang="fr-FR" dirty="0" smtClean="0"/>
              <a:t> vs. Grant Equivalent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94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Regarding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funds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TOSSD tries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register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mobilization</a:t>
            </a:r>
            <a:r>
              <a:rPr lang="es-ES" dirty="0" smtClean="0"/>
              <a:t> </a:t>
            </a:r>
            <a:r>
              <a:rPr lang="es-ES" dirty="0" err="1" smtClean="0"/>
              <a:t>effect</a:t>
            </a:r>
            <a:r>
              <a:rPr lang="es-ES" dirty="0" smtClean="0"/>
              <a:t>  (</a:t>
            </a:r>
            <a:r>
              <a:rPr lang="es-ES" dirty="0" err="1" smtClean="0"/>
              <a:t>directly</a:t>
            </a:r>
            <a:r>
              <a:rPr lang="es-ES" dirty="0" smtClean="0"/>
              <a:t> and </a:t>
            </a:r>
            <a:r>
              <a:rPr lang="es-ES" dirty="0" err="1" smtClean="0"/>
              <a:t>indirectly</a:t>
            </a:r>
            <a:r>
              <a:rPr lang="es-ES" dirty="0" smtClean="0"/>
              <a:t>) of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interventions</a:t>
            </a:r>
            <a:r>
              <a:rPr lang="es-ES" dirty="0" smtClean="0"/>
              <a:t> (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mobilized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in line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purpose</a:t>
            </a:r>
            <a:r>
              <a:rPr lang="es-ES" dirty="0" smtClean="0"/>
              <a:t> of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funds</a:t>
            </a:r>
            <a:r>
              <a:rPr lang="es-ES" dirty="0" smtClean="0"/>
              <a:t> as a mean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mobilizing</a:t>
            </a:r>
            <a:r>
              <a:rPr lang="es-ES" dirty="0" smtClean="0"/>
              <a:t> (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leveraging</a:t>
            </a:r>
            <a:r>
              <a:rPr lang="es-ES" dirty="0" smtClean="0"/>
              <a:t>) 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difficult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in a </a:t>
            </a:r>
            <a:r>
              <a:rPr lang="es-ES" dirty="0" err="1" smtClean="0"/>
              <a:t>category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named</a:t>
            </a:r>
            <a:r>
              <a:rPr lang="es-ES" dirty="0" smtClean="0"/>
              <a:t> Total </a:t>
            </a:r>
            <a:r>
              <a:rPr lang="es-ES" b="1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Transparency</a:t>
            </a:r>
            <a:r>
              <a:rPr lang="es-ES" dirty="0" smtClean="0"/>
              <a:t> and </a:t>
            </a:r>
            <a:r>
              <a:rPr lang="es-ES" dirty="0" err="1" smtClean="0"/>
              <a:t>participation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 of </a:t>
            </a:r>
            <a:r>
              <a:rPr lang="es-ES" dirty="0" err="1" smtClean="0"/>
              <a:t>participation</a:t>
            </a:r>
            <a:r>
              <a:rPr lang="es-ES" dirty="0" smtClean="0"/>
              <a:t> of </a:t>
            </a:r>
            <a:r>
              <a:rPr lang="es-ES" dirty="0" err="1" smtClean="0"/>
              <a:t>recipient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, new </a:t>
            </a:r>
            <a:r>
              <a:rPr lang="es-ES" dirty="0" err="1" smtClean="0"/>
              <a:t>providers</a:t>
            </a:r>
            <a:r>
              <a:rPr lang="es-ES" dirty="0" smtClean="0"/>
              <a:t> and </a:t>
            </a:r>
            <a:r>
              <a:rPr lang="es-ES" dirty="0" err="1" smtClean="0"/>
              <a:t>NGOs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of </a:t>
            </a:r>
            <a:r>
              <a:rPr lang="es-ES" dirty="0" err="1" smtClean="0"/>
              <a:t>defining</a:t>
            </a:r>
            <a:r>
              <a:rPr lang="es-ES" dirty="0" smtClean="0"/>
              <a:t> TOSSD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low</a:t>
            </a:r>
            <a:endParaRPr lang="es-ES" dirty="0" smtClean="0"/>
          </a:p>
          <a:p>
            <a:r>
              <a:rPr lang="es-ES" dirty="0" err="1" smtClean="0"/>
              <a:t>Governance</a:t>
            </a:r>
            <a:r>
              <a:rPr lang="es-ES" dirty="0" smtClean="0"/>
              <a:t>: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are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considered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governance</a:t>
            </a:r>
            <a:r>
              <a:rPr lang="es-ES" dirty="0" smtClean="0"/>
              <a:t> </a:t>
            </a:r>
            <a:r>
              <a:rPr lang="es-ES" dirty="0" err="1" smtClean="0"/>
              <a:t>plattform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moved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OECD </a:t>
            </a:r>
            <a:r>
              <a:rPr lang="es-ES" dirty="0" err="1" smtClean="0"/>
              <a:t>to</a:t>
            </a:r>
            <a:r>
              <a:rPr lang="es-ES" dirty="0" smtClean="0"/>
              <a:t> a more inclusive </a:t>
            </a:r>
            <a:r>
              <a:rPr lang="es-ES" dirty="0" err="1" smtClean="0"/>
              <a:t>forum</a:t>
            </a:r>
            <a:r>
              <a:rPr lang="es-ES" dirty="0" smtClean="0"/>
              <a:t> (ECOSOC)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steps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An</a:t>
            </a:r>
            <a:r>
              <a:rPr lang="es-ES" dirty="0" smtClean="0"/>
              <a:t> Informal </a:t>
            </a:r>
            <a:r>
              <a:rPr lang="es-ES" dirty="0" err="1" smtClean="0"/>
              <a:t>Task</a:t>
            </a:r>
            <a:r>
              <a:rPr lang="es-ES" dirty="0" smtClean="0"/>
              <a:t> </a:t>
            </a:r>
            <a:r>
              <a:rPr lang="es-ES" dirty="0" err="1" smtClean="0"/>
              <a:t>Force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established</a:t>
            </a:r>
            <a:r>
              <a:rPr lang="es-ES" dirty="0" smtClean="0"/>
              <a:t> in </a:t>
            </a:r>
            <a:r>
              <a:rPr lang="es-ES" dirty="0" err="1" smtClean="0"/>
              <a:t>March</a:t>
            </a:r>
            <a:r>
              <a:rPr lang="es-ES" dirty="0" smtClean="0"/>
              <a:t> 2017</a:t>
            </a:r>
          </a:p>
          <a:p>
            <a:r>
              <a:rPr lang="es-ES" dirty="0" smtClean="0"/>
              <a:t>In 2018 a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draft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TOSSD </a:t>
            </a:r>
            <a:r>
              <a:rPr lang="es-ES" dirty="0" err="1" smtClean="0"/>
              <a:t>reporting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produced</a:t>
            </a:r>
            <a:r>
              <a:rPr lang="es-ES" dirty="0" smtClean="0"/>
              <a:t> and </a:t>
            </a:r>
            <a:r>
              <a:rPr lang="es-ES" dirty="0" err="1" smtClean="0"/>
              <a:t>presented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UN </a:t>
            </a:r>
            <a:r>
              <a:rPr lang="es-ES" dirty="0" err="1" smtClean="0"/>
              <a:t>Statistical</a:t>
            </a:r>
            <a:r>
              <a:rPr lang="es-ES" dirty="0" smtClean="0"/>
              <a:t> </a:t>
            </a:r>
            <a:r>
              <a:rPr lang="es-ES" dirty="0" err="1" smtClean="0"/>
              <a:t>Commission</a:t>
            </a:r>
            <a:endParaRPr lang="es-ES" dirty="0" smtClean="0"/>
          </a:p>
          <a:p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2018 a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draft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TOSSD </a:t>
            </a:r>
            <a:r>
              <a:rPr lang="es-ES" dirty="0" err="1" smtClean="0"/>
              <a:t>reporting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presented</a:t>
            </a:r>
            <a:endParaRPr lang="es-ES" dirty="0" smtClean="0"/>
          </a:p>
          <a:p>
            <a:r>
              <a:rPr lang="es-ES" dirty="0" smtClean="0"/>
              <a:t>In 2019 data </a:t>
            </a:r>
            <a:r>
              <a:rPr lang="es-ES" dirty="0" err="1" smtClean="0"/>
              <a:t>on</a:t>
            </a:r>
            <a:r>
              <a:rPr lang="es-ES" dirty="0" smtClean="0"/>
              <a:t> TOSSD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collected</a:t>
            </a:r>
            <a:r>
              <a:rPr lang="es-ES" dirty="0" smtClean="0"/>
              <a:t> and </a:t>
            </a:r>
            <a:r>
              <a:rPr lang="es-ES" dirty="0" err="1" smtClean="0"/>
              <a:t>presented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HLPF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remarks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of </a:t>
            </a:r>
            <a:r>
              <a:rPr lang="es-ES" dirty="0" err="1" smtClean="0"/>
              <a:t>reviewing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framework</a:t>
            </a:r>
            <a:r>
              <a:rPr lang="es-ES" dirty="0" smtClean="0"/>
              <a:t> of </a:t>
            </a:r>
            <a:r>
              <a:rPr lang="es-ES" dirty="0" err="1" smtClean="0"/>
              <a:t>develpment</a:t>
            </a:r>
            <a:r>
              <a:rPr lang="es-ES" dirty="0" smtClean="0"/>
              <a:t> </a:t>
            </a:r>
            <a:r>
              <a:rPr lang="es-ES" dirty="0" err="1" smtClean="0"/>
              <a:t>financing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justified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proposal</a:t>
            </a:r>
            <a:r>
              <a:rPr lang="es-ES" dirty="0" smtClean="0"/>
              <a:t> of TOSSD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deceptive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,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actors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involved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endParaRPr lang="es-ES" dirty="0" smtClean="0"/>
          </a:p>
          <a:p>
            <a:pPr lvl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improve</a:t>
            </a:r>
            <a:r>
              <a:rPr lang="es-ES" dirty="0" smtClean="0"/>
              <a:t> </a:t>
            </a:r>
            <a:r>
              <a:rPr lang="es-ES" dirty="0" err="1" smtClean="0"/>
              <a:t>transparency</a:t>
            </a:r>
            <a:r>
              <a:rPr lang="es-ES" dirty="0" smtClean="0"/>
              <a:t> of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 err="1" smtClean="0"/>
              <a:t>cooperation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, </a:t>
            </a:r>
            <a:r>
              <a:rPr lang="es-ES" dirty="0" err="1" smtClean="0"/>
              <a:t>merging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r>
              <a:rPr lang="es-ES" dirty="0" smtClean="0"/>
              <a:t> in a single concept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solution</a:t>
            </a:r>
            <a:endParaRPr lang="es-ES" dirty="0" smtClean="0"/>
          </a:p>
          <a:p>
            <a:pPr lvl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facilitate</a:t>
            </a:r>
            <a:r>
              <a:rPr lang="es-ES" dirty="0" smtClean="0"/>
              <a:t> </a:t>
            </a:r>
            <a:r>
              <a:rPr lang="es-ES" dirty="0" err="1" smtClean="0"/>
              <a:t>developing</a:t>
            </a:r>
            <a:r>
              <a:rPr lang="es-ES" dirty="0" smtClean="0"/>
              <a:t> </a:t>
            </a:r>
            <a:r>
              <a:rPr lang="es-ES" dirty="0" err="1" smtClean="0"/>
              <a:t>contries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clearly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r>
              <a:rPr lang="es-ES" dirty="0" smtClean="0"/>
              <a:t> of </a:t>
            </a:r>
            <a:r>
              <a:rPr lang="es-ES" dirty="0" err="1" smtClean="0"/>
              <a:t>financing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distinction</a:t>
            </a:r>
            <a:r>
              <a:rPr lang="es-ES" dirty="0" smtClean="0"/>
              <a:t>  </a:t>
            </a:r>
            <a:r>
              <a:rPr lang="es-ES" dirty="0" err="1" smtClean="0"/>
              <a:t>between</a:t>
            </a:r>
            <a:r>
              <a:rPr lang="es-ES" dirty="0" smtClean="0"/>
              <a:t>  </a:t>
            </a:r>
            <a:r>
              <a:rPr lang="es-ES" dirty="0" err="1" smtClean="0"/>
              <a:t>provider</a:t>
            </a:r>
            <a:r>
              <a:rPr lang="es-ES" dirty="0" smtClean="0"/>
              <a:t> and </a:t>
            </a:r>
            <a:r>
              <a:rPr lang="es-ES" dirty="0" err="1" smtClean="0"/>
              <a:t>recipient</a:t>
            </a:r>
            <a:r>
              <a:rPr lang="es-ES" dirty="0" smtClean="0"/>
              <a:t> </a:t>
            </a:r>
            <a:r>
              <a:rPr lang="es-ES" dirty="0" err="1" smtClean="0"/>
              <a:t>perspectives</a:t>
            </a:r>
            <a:r>
              <a:rPr lang="es-ES" dirty="0" smtClean="0"/>
              <a:t> (</a:t>
            </a:r>
            <a:r>
              <a:rPr lang="es-ES" dirty="0" err="1" smtClean="0"/>
              <a:t>counting</a:t>
            </a:r>
            <a:r>
              <a:rPr lang="es-ES" dirty="0" smtClean="0"/>
              <a:t>  in-</a:t>
            </a:r>
            <a:r>
              <a:rPr lang="es-ES" dirty="0" err="1" smtClean="0"/>
              <a:t>donor</a:t>
            </a:r>
            <a:r>
              <a:rPr lang="es-ES" dirty="0" smtClean="0"/>
              <a:t> </a:t>
            </a:r>
            <a:r>
              <a:rPr lang="es-ES" dirty="0" err="1" smtClean="0"/>
              <a:t>expenditures</a:t>
            </a:r>
            <a:r>
              <a:rPr lang="es-ES" dirty="0" smtClean="0"/>
              <a:t>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questionable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CDP in 2016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incorporated</a:t>
            </a:r>
            <a:r>
              <a:rPr lang="es-ES" dirty="0" smtClean="0"/>
              <a:t> in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endParaRPr lang="es-ES" dirty="0" smtClean="0"/>
          </a:p>
          <a:p>
            <a:r>
              <a:rPr lang="es-ES" dirty="0" smtClean="0"/>
              <a:t>1:-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as DC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oriented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promote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2030 Agenda and in </a:t>
            </a:r>
            <a:r>
              <a:rPr lang="es-ES" dirty="0" err="1" smtClean="0"/>
              <a:t>accordance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´ </a:t>
            </a:r>
            <a:r>
              <a:rPr lang="es-ES" dirty="0" err="1" smtClean="0"/>
              <a:t>priorities</a:t>
            </a:r>
            <a:endParaRPr lang="es-ES" dirty="0" smtClean="0"/>
          </a:p>
          <a:p>
            <a:r>
              <a:rPr lang="es-ES" dirty="0" smtClean="0"/>
              <a:t>2.-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cross-borders</a:t>
            </a:r>
            <a:r>
              <a:rPr lang="es-ES" dirty="0" smtClean="0"/>
              <a:t> </a:t>
            </a:r>
            <a:r>
              <a:rPr lang="es-ES" dirty="0" err="1" smtClean="0"/>
              <a:t>transfers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(</a:t>
            </a:r>
            <a:r>
              <a:rPr lang="es-ES" dirty="0" err="1" smtClean="0"/>
              <a:t>not</a:t>
            </a:r>
            <a:r>
              <a:rPr lang="es-ES" dirty="0" smtClean="0"/>
              <a:t> in-</a:t>
            </a:r>
            <a:r>
              <a:rPr lang="es-ES" dirty="0" err="1" smtClean="0"/>
              <a:t>donors</a:t>
            </a:r>
            <a:r>
              <a:rPr lang="es-ES" dirty="0" smtClean="0"/>
              <a:t> </a:t>
            </a:r>
            <a:r>
              <a:rPr lang="es-ES" dirty="0" err="1" smtClean="0"/>
              <a:t>expenditures</a:t>
            </a:r>
            <a:r>
              <a:rPr lang="es-ES" dirty="0" smtClean="0"/>
              <a:t>)</a:t>
            </a:r>
          </a:p>
          <a:p>
            <a:r>
              <a:rPr lang="es-ES" dirty="0" smtClean="0"/>
              <a:t>3.- </a:t>
            </a:r>
            <a:r>
              <a:rPr lang="es-ES" dirty="0" err="1" smtClean="0"/>
              <a:t>Private</a:t>
            </a:r>
            <a:r>
              <a:rPr lang="es-ES" dirty="0" smtClean="0"/>
              <a:t> and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</a:t>
            </a:r>
            <a:r>
              <a:rPr lang="es-ES" dirty="0" err="1" smtClean="0"/>
              <a:t>separadly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CDP </a:t>
            </a:r>
            <a:r>
              <a:rPr lang="es-ES" smtClean="0"/>
              <a:t>in 2017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62500" lnSpcReduction="20000"/>
          </a:bodyPr>
          <a:lstStyle/>
          <a:p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CDP </a:t>
            </a:r>
            <a:r>
              <a:rPr lang="es-ES" dirty="0" err="1" smtClean="0"/>
              <a:t>express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desire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involved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CDP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remind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purpose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aply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principle</a:t>
            </a:r>
            <a:r>
              <a:rPr lang="es-ES" dirty="0" smtClean="0"/>
              <a:t> of “</a:t>
            </a:r>
            <a:r>
              <a:rPr lang="es-ES" dirty="0" err="1" smtClean="0"/>
              <a:t>the</a:t>
            </a:r>
            <a:r>
              <a:rPr lang="es-ES" dirty="0" smtClean="0"/>
              <a:t> more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” in </a:t>
            </a:r>
            <a:r>
              <a:rPr lang="es-ES" dirty="0" err="1" smtClean="0"/>
              <a:t>terms</a:t>
            </a:r>
            <a:r>
              <a:rPr lang="es-ES" dirty="0" smtClean="0"/>
              <a:t> of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 of </a:t>
            </a:r>
            <a:r>
              <a:rPr lang="es-ES" dirty="0" err="1" smtClean="0"/>
              <a:t>transparency</a:t>
            </a:r>
            <a:r>
              <a:rPr lang="es-ES" dirty="0" smtClean="0"/>
              <a:t> and </a:t>
            </a:r>
            <a:r>
              <a:rPr lang="es-ES" dirty="0" err="1" smtClean="0"/>
              <a:t>accountability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, and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facilitate</a:t>
            </a:r>
            <a:r>
              <a:rPr lang="es-ES" dirty="0" smtClean="0"/>
              <a:t> </a:t>
            </a:r>
            <a:r>
              <a:rPr lang="es-ES" dirty="0" err="1" smtClean="0"/>
              <a:t>devolping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  a more </a:t>
            </a:r>
            <a:r>
              <a:rPr lang="es-ES" dirty="0" err="1" smtClean="0"/>
              <a:t>clear</a:t>
            </a:r>
            <a:r>
              <a:rPr lang="es-ES" dirty="0" smtClean="0"/>
              <a:t> </a:t>
            </a:r>
            <a:r>
              <a:rPr lang="es-ES" dirty="0" err="1" smtClean="0"/>
              <a:t>vision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 err="1" smtClean="0"/>
              <a:t>financing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r>
              <a:rPr lang="es-ES" dirty="0" smtClean="0"/>
              <a:t>. In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could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Defend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r>
              <a:rPr lang="es-ES" dirty="0" smtClean="0"/>
              <a:t> (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recipient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r>
              <a:rPr lang="es-ES" dirty="0" smtClean="0"/>
              <a:t>)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maintained</a:t>
            </a:r>
            <a:endParaRPr lang="es-ES" dirty="0" smtClean="0"/>
          </a:p>
          <a:p>
            <a:pPr lvl="1"/>
            <a:r>
              <a:rPr lang="es-ES" dirty="0" smtClean="0"/>
              <a:t>Declare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understandable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donors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contribution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global </a:t>
            </a:r>
            <a:r>
              <a:rPr lang="es-ES" dirty="0" err="1" smtClean="0"/>
              <a:t>challenges</a:t>
            </a:r>
            <a:r>
              <a:rPr lang="es-ES" dirty="0" smtClean="0"/>
              <a:t> (and in-</a:t>
            </a:r>
            <a:r>
              <a:rPr lang="es-ES" dirty="0" err="1" smtClean="0"/>
              <a:t>donor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),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register</a:t>
            </a:r>
            <a:r>
              <a:rPr lang="es-ES" dirty="0" smtClean="0"/>
              <a:t> </a:t>
            </a:r>
            <a:r>
              <a:rPr lang="es-ES" dirty="0" err="1" smtClean="0"/>
              <a:t>separately</a:t>
            </a:r>
            <a:endParaRPr lang="es-ES" dirty="0" smtClean="0"/>
          </a:p>
          <a:p>
            <a:pPr lvl="1"/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line,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understandable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donors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mobilized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funds</a:t>
            </a:r>
            <a:r>
              <a:rPr lang="es-ES" dirty="0" smtClean="0"/>
              <a:t>,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</a:t>
            </a:r>
            <a:r>
              <a:rPr lang="es-ES" dirty="0" err="1" smtClean="0"/>
              <a:t>separately</a:t>
            </a:r>
            <a:r>
              <a:rPr lang="es-ES" dirty="0" smtClean="0"/>
              <a:t>.</a:t>
            </a:r>
          </a:p>
          <a:p>
            <a:pPr lvl="1"/>
            <a:r>
              <a:rPr lang="en-US" dirty="0" smtClean="0"/>
              <a:t>Confirm </a:t>
            </a:r>
            <a:r>
              <a:rPr lang="en-US" dirty="0" err="1" smtClean="0"/>
              <a:t>thatit</a:t>
            </a:r>
            <a:r>
              <a:rPr lang="en-US" dirty="0" smtClean="0"/>
              <a:t> is not clear why this approach should lead us to a new measure of development cooperation rather than a clarification and better measurement of the different areas of development finance (beyond ODA) separately considered</a:t>
            </a:r>
          </a:p>
          <a:p>
            <a:pPr lvl="1"/>
            <a:r>
              <a:rPr lang="en-US" dirty="0" smtClean="0"/>
              <a:t>Reiterate that ECOC should be involved in the process (perhaps with the technical contribution by the OECD)</a:t>
            </a: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ODA: </a:t>
            </a:r>
            <a:r>
              <a:rPr lang="es-ES" dirty="0" err="1" smtClean="0"/>
              <a:t>definition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smtClean="0"/>
              <a:t>Official flows provided by donors to countries and territories on </a:t>
            </a:r>
            <a:r>
              <a:rPr lang="en-GB" u="sng" dirty="0" smtClean="0"/>
              <a:t>DAC list </a:t>
            </a:r>
            <a:r>
              <a:rPr lang="en-GB" dirty="0" smtClean="0"/>
              <a:t>of recipients and multilateral development institutions:</a:t>
            </a:r>
          </a:p>
          <a:p>
            <a:pPr algn="just"/>
            <a:r>
              <a:rPr lang="en-GB" dirty="0" smtClean="0"/>
              <a:t>Administered with the promotion of </a:t>
            </a:r>
            <a:r>
              <a:rPr lang="en-GB" b="1" dirty="0" smtClean="0"/>
              <a:t>economic development and welfare </a:t>
            </a:r>
            <a:r>
              <a:rPr lang="en-GB" dirty="0" smtClean="0"/>
              <a:t>of developing countries as its </a:t>
            </a:r>
            <a:r>
              <a:rPr lang="en-GB" b="1" dirty="0" smtClean="0"/>
              <a:t>main objective</a:t>
            </a:r>
          </a:p>
          <a:p>
            <a:pPr algn="just"/>
            <a:r>
              <a:rPr lang="en-US" dirty="0" smtClean="0"/>
              <a:t>Concessional in character (the threshold was traditionally defined in 25% with a discount rate of 10%)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face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“</a:t>
            </a:r>
            <a:r>
              <a:rPr lang="es-ES" dirty="0" err="1" smtClean="0"/>
              <a:t>grant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”</a:t>
            </a:r>
          </a:p>
          <a:p>
            <a:r>
              <a:rPr lang="es-ES" dirty="0" err="1" smtClean="0"/>
              <a:t>Thresholds</a:t>
            </a:r>
            <a:r>
              <a:rPr lang="es-ES" dirty="0" smtClean="0"/>
              <a:t> of </a:t>
            </a:r>
            <a:r>
              <a:rPr lang="es-ES" dirty="0" err="1" smtClean="0"/>
              <a:t>concessionality</a:t>
            </a:r>
            <a:r>
              <a:rPr lang="es-ES" dirty="0" smtClean="0"/>
              <a:t> and </a:t>
            </a:r>
            <a:r>
              <a:rPr lang="es-ES" dirty="0" err="1" smtClean="0"/>
              <a:t>discount</a:t>
            </a:r>
            <a:r>
              <a:rPr lang="es-ES" dirty="0" smtClean="0"/>
              <a:t> </a:t>
            </a:r>
            <a:r>
              <a:rPr lang="es-ES" dirty="0" err="1" smtClean="0"/>
              <a:t>rate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/>
              <a:t> </a:t>
            </a:r>
            <a:r>
              <a:rPr lang="es-ES" dirty="0" err="1" smtClean="0"/>
              <a:t>adapted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recipient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´ </a:t>
            </a:r>
            <a:r>
              <a:rPr lang="es-ES" dirty="0" err="1" smtClean="0"/>
              <a:t>levels</a:t>
            </a:r>
            <a:r>
              <a:rPr lang="es-ES" dirty="0" smtClean="0"/>
              <a:t> of </a:t>
            </a:r>
            <a:r>
              <a:rPr lang="es-ES" dirty="0" err="1" smtClean="0"/>
              <a:t>income</a:t>
            </a:r>
            <a:endParaRPr lang="es-ES" dirty="0" smtClean="0"/>
          </a:p>
          <a:p>
            <a:pPr algn="just"/>
            <a:r>
              <a:rPr lang="en-US" dirty="0" smtClean="0"/>
              <a:t>For bilateral loans to the official sector this implies a grant element of at least:</a:t>
            </a:r>
          </a:p>
          <a:p>
            <a:pPr lvl="1" algn="just"/>
            <a:r>
              <a:rPr lang="en-US" sz="2000" dirty="0" smtClean="0"/>
              <a:t>45 % - LDCs and other LICs (</a:t>
            </a:r>
            <a:r>
              <a:rPr lang="en-US" sz="2000" dirty="0" err="1" smtClean="0"/>
              <a:t>d.r</a:t>
            </a:r>
            <a:r>
              <a:rPr lang="en-US" sz="2000" dirty="0" smtClean="0"/>
              <a:t>. 9 %)</a:t>
            </a:r>
          </a:p>
          <a:p>
            <a:pPr lvl="1" algn="just"/>
            <a:r>
              <a:rPr lang="en-US" sz="2000" dirty="0" smtClean="0"/>
              <a:t>15 % - LMICs (</a:t>
            </a:r>
            <a:r>
              <a:rPr lang="en-US" sz="2000" dirty="0" err="1" smtClean="0"/>
              <a:t>d.r</a:t>
            </a:r>
            <a:r>
              <a:rPr lang="en-US" sz="2000" dirty="0" smtClean="0"/>
              <a:t>. 7 %)</a:t>
            </a:r>
          </a:p>
          <a:p>
            <a:pPr lvl="1" algn="just"/>
            <a:r>
              <a:rPr lang="en-US" sz="2000" dirty="0" smtClean="0"/>
              <a:t>10 % - UMICs (</a:t>
            </a:r>
            <a:r>
              <a:rPr lang="en-US" sz="2000" dirty="0" err="1" smtClean="0"/>
              <a:t>d.r</a:t>
            </a:r>
            <a:r>
              <a:rPr lang="en-US" sz="2000" dirty="0" smtClean="0"/>
              <a:t>. 6 %)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2.- </a:t>
            </a:r>
            <a:r>
              <a:rPr lang="es-ES" dirty="0" err="1" smtClean="0"/>
              <a:t>The</a:t>
            </a:r>
            <a:r>
              <a:rPr lang="es-ES" dirty="0" smtClean="0"/>
              <a:t> 2016 HLM, OECD/DAC </a:t>
            </a:r>
            <a:r>
              <a:rPr lang="es-ES" dirty="0" err="1" smtClean="0"/>
              <a:t>agreed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modernize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ODA </a:t>
            </a:r>
            <a:r>
              <a:rPr lang="es-ES" dirty="0" err="1" smtClean="0"/>
              <a:t>reporting</a:t>
            </a:r>
            <a:r>
              <a:rPr lang="es-ES" dirty="0" smtClean="0"/>
              <a:t> </a:t>
            </a:r>
            <a:r>
              <a:rPr lang="es-ES" dirty="0" err="1" smtClean="0"/>
              <a:t>directives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peace</a:t>
            </a:r>
            <a:r>
              <a:rPr lang="es-ES" dirty="0" smtClean="0"/>
              <a:t> and </a:t>
            </a:r>
            <a:r>
              <a:rPr lang="es-ES" dirty="0" err="1" smtClean="0"/>
              <a:t>secutity</a:t>
            </a:r>
            <a:r>
              <a:rPr lang="es-ES" dirty="0" smtClean="0"/>
              <a:t> </a:t>
            </a:r>
            <a:r>
              <a:rPr lang="es-ES" dirty="0" err="1" smtClean="0"/>
              <a:t>expenditures</a:t>
            </a:r>
            <a:r>
              <a:rPr lang="es-ES" dirty="0" smtClean="0"/>
              <a:t> </a:t>
            </a:r>
          </a:p>
          <a:p>
            <a:r>
              <a:rPr lang="es-ES" dirty="0" smtClean="0"/>
              <a:t>3.- DAC </a:t>
            </a:r>
            <a:r>
              <a:rPr lang="es-ES" dirty="0" err="1" smtClean="0"/>
              <a:t>reviewed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registering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expenditures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settlement</a:t>
            </a:r>
            <a:r>
              <a:rPr lang="es-ES" dirty="0" smtClean="0"/>
              <a:t> of </a:t>
            </a:r>
            <a:r>
              <a:rPr lang="es-ES" dirty="0" err="1" smtClean="0"/>
              <a:t>refugees</a:t>
            </a:r>
            <a:r>
              <a:rPr lang="es-ES" dirty="0" smtClean="0"/>
              <a:t> (</a:t>
            </a:r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year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Recent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4.- Instruments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sector: </a:t>
            </a:r>
            <a:r>
              <a:rPr lang="es-ES" dirty="0" err="1" smtClean="0"/>
              <a:t>the</a:t>
            </a:r>
            <a:r>
              <a:rPr lang="es-ES" dirty="0" smtClean="0"/>
              <a:t> 2016 HLM OECD/DAC </a:t>
            </a:r>
            <a:r>
              <a:rPr lang="es-ES" dirty="0" err="1" smtClean="0"/>
              <a:t>decided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concessional</a:t>
            </a:r>
            <a:r>
              <a:rPr lang="es-ES" dirty="0" smtClean="0"/>
              <a:t>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in </a:t>
            </a:r>
            <a:r>
              <a:rPr lang="es-ES" dirty="0" err="1" smtClean="0"/>
              <a:t>providing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sector </a:t>
            </a:r>
            <a:r>
              <a:rPr lang="es-ES" dirty="0" err="1" smtClean="0"/>
              <a:t>instruments</a:t>
            </a:r>
            <a:r>
              <a:rPr lang="es-ES" dirty="0" smtClean="0"/>
              <a:t> (</a:t>
            </a:r>
            <a:r>
              <a:rPr lang="es-ES" dirty="0" err="1" smtClean="0"/>
              <a:t>PSIs</a:t>
            </a:r>
            <a:r>
              <a:rPr lang="es-ES" dirty="0" smtClean="0"/>
              <a:t>)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as ODA, </a:t>
            </a: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flows</a:t>
            </a:r>
            <a:r>
              <a:rPr lang="es-ES" dirty="0" smtClean="0"/>
              <a:t> </a:t>
            </a:r>
            <a:r>
              <a:rPr lang="es-ES" dirty="0" err="1" smtClean="0"/>
              <a:t>themselves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as TOSSD.</a:t>
            </a:r>
          </a:p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agreements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approaches</a:t>
            </a:r>
            <a:r>
              <a:rPr lang="es-ES" dirty="0" smtClean="0"/>
              <a:t> are </a:t>
            </a:r>
            <a:r>
              <a:rPr lang="es-ES" dirty="0" err="1" smtClean="0"/>
              <a:t>admitted</a:t>
            </a:r>
            <a:r>
              <a:rPr lang="es-ES" dirty="0" smtClean="0"/>
              <a:t>: a) </a:t>
            </a:r>
            <a:r>
              <a:rPr lang="es-ES" dirty="0" err="1" smtClean="0"/>
              <a:t>institutional-specific</a:t>
            </a:r>
            <a:r>
              <a:rPr lang="es-ES" dirty="0" smtClean="0"/>
              <a:t>; b) </a:t>
            </a:r>
            <a:r>
              <a:rPr lang="es-ES" dirty="0" err="1" smtClean="0"/>
              <a:t>instruments-specific</a:t>
            </a:r>
            <a:endParaRPr lang="es-ES" dirty="0" smtClean="0"/>
          </a:p>
          <a:p>
            <a:pPr lvl="1"/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as ODA, </a:t>
            </a:r>
            <a:r>
              <a:rPr lang="es-ES" dirty="0" err="1" smtClean="0"/>
              <a:t>PSIs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recipient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 as </a:t>
            </a:r>
            <a:r>
              <a:rPr lang="es-ES" dirty="0" err="1" smtClean="0"/>
              <a:t>primary</a:t>
            </a:r>
            <a:r>
              <a:rPr lang="es-ES" dirty="0" smtClean="0"/>
              <a:t> </a:t>
            </a:r>
            <a:r>
              <a:rPr lang="es-ES" dirty="0" err="1" smtClean="0"/>
              <a:t>objective</a:t>
            </a:r>
            <a:r>
              <a:rPr lang="es-ES" dirty="0" smtClean="0"/>
              <a:t> and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 smtClean="0"/>
              <a:t>finance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existing</a:t>
            </a:r>
            <a:r>
              <a:rPr lang="es-ES" dirty="0" smtClean="0"/>
              <a:t> </a:t>
            </a:r>
            <a:r>
              <a:rPr lang="es-ES" dirty="0" err="1" smtClean="0"/>
              <a:t>flows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debate </a:t>
            </a:r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registering</a:t>
            </a:r>
            <a:r>
              <a:rPr lang="es-ES" dirty="0" smtClean="0"/>
              <a:t> PSI: i)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measure</a:t>
            </a:r>
            <a:r>
              <a:rPr lang="es-ES" dirty="0" smtClean="0"/>
              <a:t> (facial </a:t>
            </a:r>
            <a:r>
              <a:rPr lang="es-ES" dirty="0" err="1" smtClean="0"/>
              <a:t>flows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grant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); </a:t>
            </a:r>
            <a:r>
              <a:rPr lang="es-ES" dirty="0" err="1" smtClean="0"/>
              <a:t>ii</a:t>
            </a:r>
            <a:r>
              <a:rPr lang="es-ES" dirty="0" smtClean="0"/>
              <a:t>)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grant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calculated</a:t>
            </a:r>
            <a:r>
              <a:rPr lang="es-ES" dirty="0" smtClean="0"/>
              <a:t>?; </a:t>
            </a:r>
            <a:r>
              <a:rPr lang="es-ES" dirty="0" err="1" smtClean="0"/>
              <a:t>iii</a:t>
            </a:r>
            <a:r>
              <a:rPr lang="es-ES" dirty="0" smtClean="0"/>
              <a:t>) </a:t>
            </a:r>
            <a:r>
              <a:rPr lang="es-ES" dirty="0" err="1" smtClean="0"/>
              <a:t>should</a:t>
            </a:r>
            <a:r>
              <a:rPr lang="es-ES" dirty="0" smtClean="0"/>
              <a:t> a </a:t>
            </a:r>
            <a:r>
              <a:rPr lang="es-ES" dirty="0" err="1" smtClean="0"/>
              <a:t>threshold</a:t>
            </a:r>
            <a:r>
              <a:rPr lang="es-ES" dirty="0" smtClean="0"/>
              <a:t> of </a:t>
            </a:r>
            <a:r>
              <a:rPr lang="es-ES" dirty="0" err="1" smtClean="0"/>
              <a:t>concesionality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?</a:t>
            </a:r>
          </a:p>
          <a:p>
            <a:pPr lvl="1"/>
            <a:r>
              <a:rPr lang="es-ES" dirty="0" err="1" smtClean="0"/>
              <a:t>Equity</a:t>
            </a:r>
            <a:r>
              <a:rPr lang="es-ES" dirty="0" smtClean="0"/>
              <a:t> </a:t>
            </a:r>
            <a:r>
              <a:rPr lang="es-ES" dirty="0" err="1" smtClean="0"/>
              <a:t>investment</a:t>
            </a:r>
            <a:r>
              <a:rPr lang="es-ES" dirty="0" smtClean="0"/>
              <a:t>: </a:t>
            </a:r>
            <a:r>
              <a:rPr lang="es-ES" dirty="0" err="1" smtClean="0"/>
              <a:t>Exante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expost</a:t>
            </a:r>
            <a:r>
              <a:rPr lang="es-ES" dirty="0" smtClean="0"/>
              <a:t> </a:t>
            </a:r>
            <a:r>
              <a:rPr lang="es-ES" dirty="0" err="1" smtClean="0"/>
              <a:t>grant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?</a:t>
            </a:r>
          </a:p>
          <a:p>
            <a:pPr lvl="1"/>
            <a:r>
              <a:rPr lang="es-ES" dirty="0" err="1" smtClean="0"/>
              <a:t>Export</a:t>
            </a:r>
            <a:r>
              <a:rPr lang="es-ES" dirty="0" smtClean="0"/>
              <a:t> </a:t>
            </a:r>
            <a:r>
              <a:rPr lang="es-ES" dirty="0" err="1" smtClean="0"/>
              <a:t>credits</a:t>
            </a:r>
            <a:r>
              <a:rPr lang="es-ES" dirty="0" smtClean="0"/>
              <a:t>: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as ODA?</a:t>
            </a:r>
          </a:p>
          <a:p>
            <a:pPr lvl="1"/>
            <a:r>
              <a:rPr lang="es-ES" dirty="0" err="1" smtClean="0"/>
              <a:t>Guarantees</a:t>
            </a:r>
            <a:r>
              <a:rPr lang="es-ES" dirty="0" smtClean="0"/>
              <a:t>: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counted</a:t>
            </a:r>
            <a:r>
              <a:rPr lang="es-ES" dirty="0" smtClean="0"/>
              <a:t> as ODA? </a:t>
            </a:r>
            <a:r>
              <a:rPr lang="es-ES" dirty="0" err="1" smtClean="0"/>
              <a:t>How</a:t>
            </a:r>
            <a:r>
              <a:rPr lang="es-ES" dirty="0" smtClean="0"/>
              <a:t>?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remarks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seems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promoted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donors</a:t>
            </a:r>
            <a:r>
              <a:rPr lang="es-ES" dirty="0" smtClean="0"/>
              <a:t> </a:t>
            </a:r>
            <a:r>
              <a:rPr lang="es-ES" dirty="0" err="1" smtClean="0"/>
              <a:t>attempt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expand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perimeter</a:t>
            </a:r>
            <a:r>
              <a:rPr lang="es-ES" dirty="0" smtClean="0"/>
              <a:t> of ODA (</a:t>
            </a:r>
            <a:r>
              <a:rPr lang="es-ES" dirty="0" err="1" smtClean="0"/>
              <a:t>particularly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case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measures</a:t>
            </a:r>
            <a:r>
              <a:rPr lang="es-ES" dirty="0" smtClean="0"/>
              <a:t> in </a:t>
            </a:r>
            <a:r>
              <a:rPr lang="es-ES" dirty="0" err="1" smtClean="0"/>
              <a:t>support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private</a:t>
            </a:r>
            <a:r>
              <a:rPr lang="es-ES" dirty="0" smtClean="0"/>
              <a:t> sector) </a:t>
            </a:r>
            <a:r>
              <a:rPr lang="es-ES" dirty="0" err="1" smtClean="0"/>
              <a:t>sometimes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of </a:t>
            </a:r>
            <a:r>
              <a:rPr lang="es-ES" dirty="0" err="1" smtClean="0"/>
              <a:t>loosening</a:t>
            </a:r>
            <a:r>
              <a:rPr lang="es-ES" dirty="0" smtClean="0"/>
              <a:t> </a:t>
            </a:r>
            <a:r>
              <a:rPr lang="es-ES" dirty="0" err="1" smtClean="0"/>
              <a:t>constitutive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of ODA</a:t>
            </a:r>
          </a:p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significant</a:t>
            </a:r>
            <a:r>
              <a:rPr lang="es-ES" dirty="0" smtClean="0"/>
              <a:t> </a:t>
            </a:r>
            <a:r>
              <a:rPr lang="es-ES" dirty="0" err="1" smtClean="0"/>
              <a:t>deficit</a:t>
            </a:r>
            <a:r>
              <a:rPr lang="es-ES" dirty="0" smtClean="0"/>
              <a:t> of </a:t>
            </a:r>
            <a:r>
              <a:rPr lang="es-ES" dirty="0" err="1" smtClean="0"/>
              <a:t>transparency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,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difficult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recipient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civil </a:t>
            </a:r>
            <a:r>
              <a:rPr lang="es-ES" dirty="0" err="1" smtClean="0"/>
              <a:t>society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participate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discussion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6687"/>
            <a:ext cx="9144000" cy="69056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TOSSD WORKING DEFINITION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945" y="2195259"/>
            <a:ext cx="6716110" cy="31846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dirty="0" smtClean="0"/>
              <a:t>includes </a:t>
            </a:r>
            <a:r>
              <a:rPr lang="en-GB" dirty="0"/>
              <a:t>all officially supported resource flows to promote sustainable development at developing country, regional and global levels with the </a:t>
            </a:r>
            <a:r>
              <a:rPr lang="en-GB" dirty="0" smtClean="0"/>
              <a:t>majority </a:t>
            </a:r>
            <a:r>
              <a:rPr lang="en-GB" dirty="0"/>
              <a:t>of benefits destined for developing countries, including those resources that support development enablers or address global challenges</a:t>
            </a:r>
            <a:r>
              <a:rPr lang="en-GB" sz="3200" dirty="0"/>
              <a:t>.  </a:t>
            </a:r>
          </a:p>
          <a:p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291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CD05"/>
                </a:solidFill>
              </a:rPr>
              <a:t>T</a:t>
            </a:r>
            <a:r>
              <a:rPr lang="en-GB" sz="2800" b="1" dirty="0" smtClean="0">
                <a:solidFill>
                  <a:srgbClr val="0070C0"/>
                </a:solidFill>
              </a:rPr>
              <a:t>otal </a:t>
            </a:r>
            <a:r>
              <a:rPr lang="en-GB" sz="3600" b="1" dirty="0" smtClean="0">
                <a:solidFill>
                  <a:srgbClr val="FFCD05"/>
                </a:solidFill>
              </a:rPr>
              <a:t>O</a:t>
            </a:r>
            <a:r>
              <a:rPr lang="en-GB" sz="2800" b="1" dirty="0" smtClean="0">
                <a:solidFill>
                  <a:srgbClr val="0070C0"/>
                </a:solidFill>
              </a:rPr>
              <a:t>fficial  </a:t>
            </a:r>
            <a:r>
              <a:rPr lang="en-GB" sz="3600" b="1" dirty="0" smtClean="0">
                <a:solidFill>
                  <a:srgbClr val="FFCD05"/>
                </a:solidFill>
              </a:rPr>
              <a:t>S</a:t>
            </a:r>
            <a:r>
              <a:rPr lang="en-GB" sz="2800" b="1" dirty="0" smtClean="0">
                <a:solidFill>
                  <a:srgbClr val="0070C0"/>
                </a:solidFill>
              </a:rPr>
              <a:t>upport for </a:t>
            </a:r>
            <a:r>
              <a:rPr lang="en-GB" sz="3600" b="1" dirty="0" smtClean="0">
                <a:solidFill>
                  <a:srgbClr val="FFCD05"/>
                </a:solidFill>
              </a:rPr>
              <a:t>S</a:t>
            </a:r>
            <a:r>
              <a:rPr lang="en-GB" sz="2800" b="1" dirty="0" smtClean="0">
                <a:solidFill>
                  <a:srgbClr val="0070C0"/>
                </a:solidFill>
              </a:rPr>
              <a:t>ustainable </a:t>
            </a:r>
            <a:r>
              <a:rPr lang="en-GB" sz="3600" b="1" dirty="0" smtClean="0">
                <a:solidFill>
                  <a:srgbClr val="FFCD05"/>
                </a:solidFill>
              </a:rPr>
              <a:t>D</a:t>
            </a:r>
            <a:r>
              <a:rPr lang="en-GB" sz="2800" b="1" dirty="0" smtClean="0">
                <a:solidFill>
                  <a:srgbClr val="0070C0"/>
                </a:solidFill>
              </a:rPr>
              <a:t>evelopment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5249"/>
            <a:ext cx="9144000" cy="7143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857249"/>
            <a:ext cx="9144000" cy="7143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080" y="1771731"/>
            <a:ext cx="3903260" cy="12307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r-FR" sz="1600" b="1" dirty="0" err="1">
                <a:solidFill>
                  <a:srgbClr val="0070C0"/>
                </a:solidFill>
              </a:rPr>
              <a:t>Larger</a:t>
            </a:r>
            <a:r>
              <a:rPr lang="fr-FR" sz="1600" b="1" dirty="0">
                <a:solidFill>
                  <a:srgbClr val="0070C0"/>
                </a:solidFill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</a:rPr>
              <a:t>purpose</a:t>
            </a:r>
            <a:endParaRPr lang="fr-FR" sz="1600" b="1" dirty="0" smtClean="0"/>
          </a:p>
          <a:p>
            <a:pPr marL="0" indent="0" algn="r">
              <a:buNone/>
            </a:pPr>
            <a:r>
              <a:rPr lang="fr-FR" sz="1600" b="1" dirty="0" smtClean="0">
                <a:solidFill>
                  <a:srgbClr val="0070C0"/>
                </a:solidFill>
              </a:rPr>
              <a:t>All </a:t>
            </a:r>
            <a:r>
              <a:rPr lang="fr-FR" sz="1600" b="1" dirty="0">
                <a:solidFill>
                  <a:srgbClr val="0070C0"/>
                </a:solidFill>
              </a:rPr>
              <a:t>providers of </a:t>
            </a:r>
            <a:r>
              <a:rPr lang="fr-FR" sz="1600" b="1" dirty="0" err="1">
                <a:solidFill>
                  <a:srgbClr val="0070C0"/>
                </a:solidFill>
              </a:rPr>
              <a:t>development</a:t>
            </a:r>
            <a:r>
              <a:rPr lang="fr-FR" sz="1600" b="1" dirty="0">
                <a:solidFill>
                  <a:srgbClr val="0070C0"/>
                </a:solidFill>
              </a:rPr>
              <a:t> finance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6687"/>
            <a:ext cx="9144000" cy="95805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TOSSD:  A </a:t>
            </a:r>
            <a:r>
              <a:rPr lang="fr-FR" dirty="0" err="1" smtClean="0">
                <a:solidFill>
                  <a:schemeClr val="bg1"/>
                </a:solidFill>
              </a:rPr>
              <a:t>larger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purpose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4318658"/>
            <a:ext cx="3120917" cy="42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808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600" b="1" dirty="0" err="1" smtClean="0">
                <a:solidFill>
                  <a:srgbClr val="0070C0"/>
                </a:solidFill>
              </a:rPr>
              <a:t>Broader</a:t>
            </a:r>
            <a:r>
              <a:rPr lang="fr-FR" sz="1600" b="1" dirty="0" smtClean="0">
                <a:solidFill>
                  <a:srgbClr val="0070C0"/>
                </a:solidFill>
              </a:rPr>
              <a:t> motivations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lvl="1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0" y="95249"/>
            <a:ext cx="9144000" cy="71437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 flipV="1">
            <a:off x="0" y="1196751"/>
            <a:ext cx="9144000" cy="45719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3797" y="1187119"/>
            <a:ext cx="4681283" cy="196551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48418" y="3561395"/>
            <a:ext cx="5186149" cy="166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0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measuring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r>
              <a:rPr lang="es-ES" dirty="0" smtClean="0"/>
              <a:t>: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, </a:t>
            </a:r>
            <a:r>
              <a:rPr lang="es-ES" dirty="0" err="1" smtClean="0"/>
              <a:t>including</a:t>
            </a:r>
            <a:r>
              <a:rPr lang="es-ES" dirty="0" smtClean="0"/>
              <a:t> in </a:t>
            </a:r>
            <a:r>
              <a:rPr lang="es-ES" dirty="0" err="1" smtClean="0"/>
              <a:t>donor</a:t>
            </a:r>
            <a:r>
              <a:rPr lang="es-ES" dirty="0" smtClean="0"/>
              <a:t> </a:t>
            </a:r>
            <a:r>
              <a:rPr lang="es-ES" dirty="0" err="1" smtClean="0"/>
              <a:t>expenditures</a:t>
            </a:r>
            <a:r>
              <a:rPr lang="es-ES" dirty="0" smtClean="0"/>
              <a:t> and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supporting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 err="1" smtClean="0"/>
              <a:t>enablers</a:t>
            </a:r>
            <a:r>
              <a:rPr lang="es-ES" dirty="0" smtClean="0"/>
              <a:t> and global </a:t>
            </a:r>
            <a:r>
              <a:rPr lang="es-ES" dirty="0" err="1" smtClean="0"/>
              <a:t>challenges</a:t>
            </a:r>
            <a:r>
              <a:rPr lang="es-ES" dirty="0" smtClean="0"/>
              <a:t> (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probably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transfered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developing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Recipients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r>
              <a:rPr lang="es-ES" dirty="0" smtClean="0"/>
              <a:t>: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effectively</a:t>
            </a:r>
            <a:r>
              <a:rPr lang="es-ES" dirty="0" smtClean="0"/>
              <a:t> </a:t>
            </a:r>
            <a:r>
              <a:rPr lang="es-ES" dirty="0" err="1" smtClean="0"/>
              <a:t>transfered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developing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endParaRPr lang="es-ES" dirty="0" smtClean="0"/>
          </a:p>
          <a:p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perspectives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1185</Words>
  <Application>Microsoft Office PowerPoint</Application>
  <PresentationFormat>On-screen Show (4:3)</PresentationFormat>
  <Paragraphs>89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de Office</vt:lpstr>
      <vt:lpstr>The new OECD framework on financing for sustainable development</vt:lpstr>
      <vt:lpstr>ODA: definition</vt:lpstr>
      <vt:lpstr>Recent changes 1</vt:lpstr>
      <vt:lpstr>Recent changes 2</vt:lpstr>
      <vt:lpstr>Recent changes 3</vt:lpstr>
      <vt:lpstr>Two remarks</vt:lpstr>
      <vt:lpstr>TOSSD WORKING DEFINITION</vt:lpstr>
      <vt:lpstr>TOSSD:  A larger purpose</vt:lpstr>
      <vt:lpstr>Two perspective for measuring</vt:lpstr>
      <vt:lpstr>Other differences between ODA and TOSSD</vt:lpstr>
      <vt:lpstr>Regarding private funds</vt:lpstr>
      <vt:lpstr>Two additional problems</vt:lpstr>
      <vt:lpstr>Next steps</vt:lpstr>
      <vt:lpstr>Some remarks</vt:lpstr>
      <vt:lpstr>CDP in 2016</vt:lpstr>
      <vt:lpstr>CDP in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Ian Cox</dc:creator>
  <cp:lastModifiedBy>Ian Cox</cp:lastModifiedBy>
  <cp:revision>7</cp:revision>
  <dcterms:created xsi:type="dcterms:W3CDTF">2017-03-20T19:22:37Z</dcterms:created>
  <dcterms:modified xsi:type="dcterms:W3CDTF">2017-04-10T18:29:20Z</dcterms:modified>
</cp:coreProperties>
</file>