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91" r:id="rId4"/>
    <p:sldId id="271" r:id="rId5"/>
    <p:sldId id="272" r:id="rId6"/>
    <p:sldId id="292" r:id="rId7"/>
    <p:sldId id="273" r:id="rId8"/>
    <p:sldId id="274" r:id="rId9"/>
    <p:sldId id="293" r:id="rId10"/>
    <p:sldId id="275" r:id="rId11"/>
    <p:sldId id="300" r:id="rId12"/>
    <p:sldId id="276" r:id="rId13"/>
    <p:sldId id="277" r:id="rId14"/>
    <p:sldId id="284" r:id="rId15"/>
    <p:sldId id="278" r:id="rId16"/>
    <p:sldId id="279" r:id="rId17"/>
    <p:sldId id="280" r:id="rId18"/>
    <p:sldId id="285" r:id="rId19"/>
    <p:sldId id="286" r:id="rId20"/>
    <p:sldId id="287" r:id="rId21"/>
    <p:sldId id="288" r:id="rId22"/>
    <p:sldId id="294" r:id="rId23"/>
    <p:sldId id="29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30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EECCED7-EB4D-4341-9166-2B613F9EC62F}" type="datetimeFigureOut">
              <a:rPr lang="en-GB" smtClean="0"/>
              <a:t>10/04/2017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CAC5EF-82BB-45E0-ADF0-242995C24054}" type="slidenum">
              <a:rPr lang="en-GB" smtClean="0"/>
              <a:t>‹#›</a:t>
            </a:fld>
            <a:endParaRPr lang="en-GB"/>
          </a:p>
        </p:txBody>
      </p:sp>
    </p:spTree>
    <p:extLst>
      <p:ext uri="{BB962C8B-B14F-4D97-AF65-F5344CB8AC3E}">
        <p14:creationId xmlns:p14="http://schemas.microsoft.com/office/powerpoint/2010/main" val="3861598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EECCED7-EB4D-4341-9166-2B613F9EC62F}" type="datetimeFigureOut">
              <a:rPr lang="en-GB" smtClean="0"/>
              <a:t>10/04/2017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CAC5EF-82BB-45E0-ADF0-242995C24054}" type="slidenum">
              <a:rPr lang="en-GB" smtClean="0"/>
              <a:t>‹#›</a:t>
            </a:fld>
            <a:endParaRPr lang="en-GB"/>
          </a:p>
        </p:txBody>
      </p:sp>
    </p:spTree>
    <p:extLst>
      <p:ext uri="{BB962C8B-B14F-4D97-AF65-F5344CB8AC3E}">
        <p14:creationId xmlns:p14="http://schemas.microsoft.com/office/powerpoint/2010/main" val="259504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EECCED7-EB4D-4341-9166-2B613F9EC62F}" type="datetimeFigureOut">
              <a:rPr lang="en-GB" smtClean="0"/>
              <a:t>10/04/2017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CAC5EF-82BB-45E0-ADF0-242995C24054}" type="slidenum">
              <a:rPr lang="en-GB" smtClean="0"/>
              <a:t>‹#›</a:t>
            </a:fld>
            <a:endParaRPr lang="en-GB"/>
          </a:p>
        </p:txBody>
      </p:sp>
    </p:spTree>
    <p:extLst>
      <p:ext uri="{BB962C8B-B14F-4D97-AF65-F5344CB8AC3E}">
        <p14:creationId xmlns:p14="http://schemas.microsoft.com/office/powerpoint/2010/main" val="2908538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EECCED7-EB4D-4341-9166-2B613F9EC62F}" type="datetimeFigureOut">
              <a:rPr lang="en-GB" smtClean="0"/>
              <a:t>10/04/2017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CAC5EF-82BB-45E0-ADF0-242995C24054}" type="slidenum">
              <a:rPr lang="en-GB" smtClean="0"/>
              <a:t>‹#›</a:t>
            </a:fld>
            <a:endParaRPr lang="en-GB"/>
          </a:p>
        </p:txBody>
      </p:sp>
    </p:spTree>
    <p:extLst>
      <p:ext uri="{BB962C8B-B14F-4D97-AF65-F5344CB8AC3E}">
        <p14:creationId xmlns:p14="http://schemas.microsoft.com/office/powerpoint/2010/main" val="815891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ECCED7-EB4D-4341-9166-2B613F9EC62F}" type="datetimeFigureOut">
              <a:rPr lang="en-GB" smtClean="0"/>
              <a:t>10/04/2017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CAC5EF-82BB-45E0-ADF0-242995C24054}" type="slidenum">
              <a:rPr lang="en-GB" smtClean="0"/>
              <a:t>‹#›</a:t>
            </a:fld>
            <a:endParaRPr lang="en-GB"/>
          </a:p>
        </p:txBody>
      </p:sp>
    </p:spTree>
    <p:extLst>
      <p:ext uri="{BB962C8B-B14F-4D97-AF65-F5344CB8AC3E}">
        <p14:creationId xmlns:p14="http://schemas.microsoft.com/office/powerpoint/2010/main" val="2123412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EECCED7-EB4D-4341-9166-2B613F9EC62F}" type="datetimeFigureOut">
              <a:rPr lang="en-GB" smtClean="0"/>
              <a:t>10/04/2017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CAC5EF-82BB-45E0-ADF0-242995C24054}" type="slidenum">
              <a:rPr lang="en-GB" smtClean="0"/>
              <a:t>‹#›</a:t>
            </a:fld>
            <a:endParaRPr lang="en-GB"/>
          </a:p>
        </p:txBody>
      </p:sp>
    </p:spTree>
    <p:extLst>
      <p:ext uri="{BB962C8B-B14F-4D97-AF65-F5344CB8AC3E}">
        <p14:creationId xmlns:p14="http://schemas.microsoft.com/office/powerpoint/2010/main" val="3776771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EECCED7-EB4D-4341-9166-2B613F9EC62F}" type="datetimeFigureOut">
              <a:rPr lang="en-GB" smtClean="0"/>
              <a:t>10/04/2017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3CAC5EF-82BB-45E0-ADF0-242995C24054}" type="slidenum">
              <a:rPr lang="en-GB" smtClean="0"/>
              <a:t>‹#›</a:t>
            </a:fld>
            <a:endParaRPr lang="en-GB"/>
          </a:p>
        </p:txBody>
      </p:sp>
    </p:spTree>
    <p:extLst>
      <p:ext uri="{BB962C8B-B14F-4D97-AF65-F5344CB8AC3E}">
        <p14:creationId xmlns:p14="http://schemas.microsoft.com/office/powerpoint/2010/main" val="1271812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EECCED7-EB4D-4341-9166-2B613F9EC62F}" type="datetimeFigureOut">
              <a:rPr lang="en-GB" smtClean="0"/>
              <a:t>10/04/2017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3CAC5EF-82BB-45E0-ADF0-242995C24054}" type="slidenum">
              <a:rPr lang="en-GB" smtClean="0"/>
              <a:t>‹#›</a:t>
            </a:fld>
            <a:endParaRPr lang="en-GB"/>
          </a:p>
        </p:txBody>
      </p:sp>
    </p:spTree>
    <p:extLst>
      <p:ext uri="{BB962C8B-B14F-4D97-AF65-F5344CB8AC3E}">
        <p14:creationId xmlns:p14="http://schemas.microsoft.com/office/powerpoint/2010/main" val="2735803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ECCED7-EB4D-4341-9166-2B613F9EC62F}" type="datetimeFigureOut">
              <a:rPr lang="en-GB" smtClean="0"/>
              <a:t>10/04/2017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3CAC5EF-82BB-45E0-ADF0-242995C24054}" type="slidenum">
              <a:rPr lang="en-GB" smtClean="0"/>
              <a:t>‹#›</a:t>
            </a:fld>
            <a:endParaRPr lang="en-GB"/>
          </a:p>
        </p:txBody>
      </p:sp>
    </p:spTree>
    <p:extLst>
      <p:ext uri="{BB962C8B-B14F-4D97-AF65-F5344CB8AC3E}">
        <p14:creationId xmlns:p14="http://schemas.microsoft.com/office/powerpoint/2010/main" val="4129675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ECCED7-EB4D-4341-9166-2B613F9EC62F}" type="datetimeFigureOut">
              <a:rPr lang="en-GB" smtClean="0"/>
              <a:t>10/04/2017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CAC5EF-82BB-45E0-ADF0-242995C24054}" type="slidenum">
              <a:rPr lang="en-GB" smtClean="0"/>
              <a:t>‹#›</a:t>
            </a:fld>
            <a:endParaRPr lang="en-GB"/>
          </a:p>
        </p:txBody>
      </p:sp>
    </p:spTree>
    <p:extLst>
      <p:ext uri="{BB962C8B-B14F-4D97-AF65-F5344CB8AC3E}">
        <p14:creationId xmlns:p14="http://schemas.microsoft.com/office/powerpoint/2010/main" val="1715757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ECCED7-EB4D-4341-9166-2B613F9EC62F}" type="datetimeFigureOut">
              <a:rPr lang="en-GB" smtClean="0"/>
              <a:t>10/04/2017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CAC5EF-82BB-45E0-ADF0-242995C24054}" type="slidenum">
              <a:rPr lang="en-GB" smtClean="0"/>
              <a:t>‹#›</a:t>
            </a:fld>
            <a:endParaRPr lang="en-GB"/>
          </a:p>
        </p:txBody>
      </p:sp>
    </p:spTree>
    <p:extLst>
      <p:ext uri="{BB962C8B-B14F-4D97-AF65-F5344CB8AC3E}">
        <p14:creationId xmlns:p14="http://schemas.microsoft.com/office/powerpoint/2010/main" val="3758623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0000"/>
            <a:lum/>
          </a:blip>
          <a:srcRect/>
          <a:stretch>
            <a:fillRect l="50000" t="50000" r="-50000" b="-5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ECCED7-EB4D-4341-9166-2B613F9EC62F}" type="datetimeFigureOut">
              <a:rPr lang="en-GB" smtClean="0"/>
              <a:t>10/04/2017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CAC5EF-82BB-45E0-ADF0-242995C24054}" type="slidenum">
              <a:rPr lang="en-GB" smtClean="0"/>
              <a:t>‹#›</a:t>
            </a:fld>
            <a:endParaRPr lang="en-GB"/>
          </a:p>
        </p:txBody>
      </p:sp>
    </p:spTree>
    <p:extLst>
      <p:ext uri="{BB962C8B-B14F-4D97-AF65-F5344CB8AC3E}">
        <p14:creationId xmlns:p14="http://schemas.microsoft.com/office/powerpoint/2010/main" val="2404660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470025"/>
          </a:xfrm>
        </p:spPr>
        <p:txBody>
          <a:bodyPr>
            <a:normAutofit/>
          </a:bodyPr>
          <a:lstStyle/>
          <a:p>
            <a:r>
              <a:rPr lang="en-US" sz="3600" dirty="0" smtClean="0"/>
              <a:t>Comprehensive </a:t>
            </a:r>
            <a:r>
              <a:rPr lang="en-US" sz="3600" dirty="0"/>
              <a:t>Review of the Least Developed Country identification criteria </a:t>
            </a:r>
            <a:endParaRPr lang="en-GB" sz="3600" dirty="0"/>
          </a:p>
        </p:txBody>
      </p:sp>
      <p:sp>
        <p:nvSpPr>
          <p:cNvPr id="3" name="Subtitle 2"/>
          <p:cNvSpPr>
            <a:spLocks noGrp="1"/>
          </p:cNvSpPr>
          <p:nvPr>
            <p:ph type="subTitle" idx="1"/>
          </p:nvPr>
        </p:nvSpPr>
        <p:spPr/>
        <p:txBody>
          <a:bodyPr>
            <a:normAutofit fontScale="70000" lnSpcReduction="20000"/>
          </a:bodyPr>
          <a:lstStyle/>
          <a:p>
            <a:r>
              <a:rPr lang="en-US" dirty="0" err="1" smtClean="0"/>
              <a:t>Namsuk</a:t>
            </a:r>
            <a:r>
              <a:rPr lang="en-US" dirty="0" smtClean="0"/>
              <a:t> Kim</a:t>
            </a:r>
          </a:p>
          <a:p>
            <a:r>
              <a:rPr lang="en-US" dirty="0" smtClean="0"/>
              <a:t>CDP Secretariat</a:t>
            </a:r>
          </a:p>
          <a:p>
            <a:endParaRPr lang="en-US" dirty="0" smtClean="0"/>
          </a:p>
          <a:p>
            <a:r>
              <a:rPr lang="en-US" dirty="0" smtClean="0"/>
              <a:t>CDP 19</a:t>
            </a:r>
            <a:r>
              <a:rPr lang="en-US" baseline="30000" dirty="0" smtClean="0"/>
              <a:t>th</a:t>
            </a:r>
            <a:r>
              <a:rPr lang="en-US" dirty="0" smtClean="0"/>
              <a:t> plenary meeting</a:t>
            </a:r>
          </a:p>
          <a:p>
            <a:r>
              <a:rPr lang="en-US" dirty="0" smtClean="0"/>
              <a:t>20-24 March 2017</a:t>
            </a:r>
            <a:endParaRPr lang="en-GB" dirty="0"/>
          </a:p>
        </p:txBody>
      </p:sp>
      <p:sp>
        <p:nvSpPr>
          <p:cNvPr id="6" name="AutoShape 2" descr="Image result for united nations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AutoShape 4" descr="Image result for united nations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5578191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1"/>
                </a:solidFill>
              </a:rPr>
              <a:t>Step 1: </a:t>
            </a:r>
            <a:r>
              <a:rPr lang="en-US" dirty="0">
                <a:solidFill>
                  <a:schemeClr val="accent1"/>
                </a:solidFill>
              </a:rPr>
              <a:t>Reviewing basic structure and application principles of LDC criteria</a:t>
            </a:r>
          </a:p>
        </p:txBody>
      </p:sp>
      <p:sp>
        <p:nvSpPr>
          <p:cNvPr id="3" name="Content Placeholder 2"/>
          <p:cNvSpPr>
            <a:spLocks noGrp="1"/>
          </p:cNvSpPr>
          <p:nvPr>
            <p:ph idx="1"/>
          </p:nvPr>
        </p:nvSpPr>
        <p:spPr/>
        <p:txBody>
          <a:bodyPr>
            <a:normAutofit fontScale="70000" lnSpcReduction="20000"/>
          </a:bodyPr>
          <a:lstStyle/>
          <a:p>
            <a:r>
              <a:rPr lang="en-US" dirty="0" smtClean="0"/>
              <a:t>Three </a:t>
            </a:r>
            <a:r>
              <a:rPr lang="en-US" dirty="0"/>
              <a:t>criteria to identify LDCs since </a:t>
            </a:r>
            <a:r>
              <a:rPr lang="en-US" dirty="0" smtClean="0"/>
              <a:t>1971: one </a:t>
            </a:r>
            <a:r>
              <a:rPr lang="en-US" dirty="0"/>
              <a:t>on income and two on structural impediments</a:t>
            </a:r>
            <a:r>
              <a:rPr lang="en-US" dirty="0" smtClean="0"/>
              <a:t>.</a:t>
            </a:r>
          </a:p>
          <a:p>
            <a:r>
              <a:rPr lang="en-US" dirty="0"/>
              <a:t>Multi-dimensional criteria </a:t>
            </a:r>
            <a:endParaRPr lang="en-US" dirty="0" smtClean="0"/>
          </a:p>
          <a:p>
            <a:r>
              <a:rPr lang="en-US" dirty="0" smtClean="0"/>
              <a:t>The </a:t>
            </a:r>
            <a:r>
              <a:rPr lang="en-US" dirty="0"/>
              <a:t>agendas do not provide any additional guidance </a:t>
            </a:r>
            <a:r>
              <a:rPr lang="en-US" dirty="0" smtClean="0"/>
              <a:t>on:</a:t>
            </a:r>
          </a:p>
          <a:p>
            <a:pPr lvl="1"/>
            <a:r>
              <a:rPr lang="en-US" dirty="0" smtClean="0"/>
              <a:t>the </a:t>
            </a:r>
            <a:r>
              <a:rPr lang="en-US" dirty="0"/>
              <a:t>number of </a:t>
            </a:r>
            <a:r>
              <a:rPr lang="en-US" dirty="0" smtClean="0"/>
              <a:t>criteria</a:t>
            </a:r>
          </a:p>
          <a:p>
            <a:pPr lvl="1"/>
            <a:r>
              <a:rPr lang="en-US" dirty="0" smtClean="0"/>
              <a:t>asymmetries </a:t>
            </a:r>
            <a:r>
              <a:rPr lang="en-US" dirty="0"/>
              <a:t>between graduation and </a:t>
            </a:r>
            <a:r>
              <a:rPr lang="en-US" dirty="0" smtClean="0"/>
              <a:t>inclusion</a:t>
            </a:r>
          </a:p>
          <a:p>
            <a:pPr lvl="1"/>
            <a:r>
              <a:rPr lang="en-US" dirty="0" smtClean="0"/>
              <a:t>the </a:t>
            </a:r>
            <a:r>
              <a:rPr lang="en-US" dirty="0"/>
              <a:t>threshold </a:t>
            </a:r>
            <a:r>
              <a:rPr lang="en-US" dirty="0" smtClean="0"/>
              <a:t>rules</a:t>
            </a:r>
            <a:endParaRPr lang="en-US" dirty="0"/>
          </a:p>
          <a:p>
            <a:r>
              <a:rPr lang="en-US" dirty="0" smtClean="0"/>
              <a:t>Inter-temporal </a:t>
            </a:r>
            <a:r>
              <a:rPr lang="en-US" dirty="0"/>
              <a:t>consistency and stability. CDP review in 1991, 1999, 2000, 2005, and 2008.</a:t>
            </a:r>
          </a:p>
          <a:p>
            <a:r>
              <a:rPr lang="en-US" dirty="0" smtClean="0">
                <a:solidFill>
                  <a:schemeClr val="accent6">
                    <a:lumMod val="75000"/>
                  </a:schemeClr>
                </a:solidFill>
              </a:rPr>
              <a:t>Conclusion: </a:t>
            </a:r>
            <a:r>
              <a:rPr lang="en-US" dirty="0">
                <a:solidFill>
                  <a:schemeClr val="accent6">
                    <a:lumMod val="75000"/>
                  </a:schemeClr>
                </a:solidFill>
              </a:rPr>
              <a:t>the basic structure of LDC criteria and application principles remain valid in the evolving international development context. </a:t>
            </a:r>
            <a:endParaRPr lang="en-US" dirty="0" smtClean="0">
              <a:solidFill>
                <a:schemeClr val="accent6">
                  <a:lumMod val="75000"/>
                </a:schemeClr>
              </a:solidFill>
            </a:endParaRPr>
          </a:p>
          <a:p>
            <a:endParaRPr lang="en-US" dirty="0" smtClean="0"/>
          </a:p>
          <a:p>
            <a:r>
              <a:rPr lang="en-US" dirty="0" smtClean="0"/>
              <a:t>Adoption of criteria and procedure for 2018 triennial review</a:t>
            </a:r>
            <a:endParaRPr lang="en-US" dirty="0"/>
          </a:p>
        </p:txBody>
      </p:sp>
    </p:spTree>
    <p:extLst>
      <p:ext uri="{BB962C8B-B14F-4D97-AF65-F5344CB8AC3E}">
        <p14:creationId xmlns:p14="http://schemas.microsoft.com/office/powerpoint/2010/main" val="23246921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96462563"/>
              </p:ext>
            </p:extLst>
          </p:nvPr>
        </p:nvGraphicFramePr>
        <p:xfrm>
          <a:off x="381000" y="533400"/>
          <a:ext cx="8229600" cy="6117808"/>
        </p:xfrm>
        <a:graphic>
          <a:graphicData uri="http://schemas.openxmlformats.org/drawingml/2006/table">
            <a:tbl>
              <a:tblPr firstRow="1" firstCol="1" bandRow="1">
                <a:tableStyleId>{5C22544A-7EE6-4342-B048-85BDC9FD1C3A}</a:tableStyleId>
              </a:tblPr>
              <a:tblGrid>
                <a:gridCol w="914400"/>
                <a:gridCol w="4191000"/>
                <a:gridCol w="3124200"/>
              </a:tblGrid>
              <a:tr h="282085">
                <a:tc>
                  <a:txBody>
                    <a:bodyPr/>
                    <a:lstStyle/>
                    <a:p>
                      <a:pPr marL="0" marR="0">
                        <a:lnSpc>
                          <a:spcPct val="100000"/>
                        </a:lnSpc>
                        <a:spcBef>
                          <a:spcPts val="0"/>
                        </a:spcBef>
                        <a:spcAft>
                          <a:spcPts val="0"/>
                        </a:spcAft>
                      </a:pPr>
                      <a:r>
                        <a:rPr lang="en-US" sz="1800" dirty="0">
                          <a:effectLst/>
                        </a:rPr>
                        <a:t> </a:t>
                      </a:r>
                      <a:endParaRPr lang="en-US" sz="1800" dirty="0">
                        <a:effectLst/>
                        <a:latin typeface="Calibri"/>
                        <a:ea typeface="바탕"/>
                        <a:cs typeface="Times New Roman"/>
                      </a:endParaRPr>
                    </a:p>
                  </a:txBody>
                  <a:tcPr marL="60885" marR="60885" marT="0" marB="0"/>
                </a:tc>
                <a:tc>
                  <a:txBody>
                    <a:bodyPr/>
                    <a:lstStyle/>
                    <a:p>
                      <a:pPr marL="0" marR="0">
                        <a:lnSpc>
                          <a:spcPct val="100000"/>
                        </a:lnSpc>
                        <a:spcBef>
                          <a:spcPts val="0"/>
                        </a:spcBef>
                        <a:spcAft>
                          <a:spcPts val="0"/>
                        </a:spcAft>
                      </a:pPr>
                      <a:r>
                        <a:rPr lang="en-US" sz="1800" dirty="0">
                          <a:effectLst/>
                        </a:rPr>
                        <a:t>Comprehensive criteria reviews</a:t>
                      </a:r>
                      <a:endParaRPr lang="en-US" sz="1800" dirty="0">
                        <a:effectLst/>
                        <a:latin typeface="Calibri"/>
                        <a:ea typeface="바탕"/>
                        <a:cs typeface="Times New Roman"/>
                      </a:endParaRPr>
                    </a:p>
                  </a:txBody>
                  <a:tcPr marL="60885" marR="60885" marT="0" marB="0"/>
                </a:tc>
                <a:tc>
                  <a:txBody>
                    <a:bodyPr/>
                    <a:lstStyle/>
                    <a:p>
                      <a:pPr marL="0" marR="0">
                        <a:lnSpc>
                          <a:spcPct val="100000"/>
                        </a:lnSpc>
                        <a:spcBef>
                          <a:spcPts val="0"/>
                        </a:spcBef>
                        <a:spcAft>
                          <a:spcPts val="0"/>
                        </a:spcAft>
                      </a:pPr>
                      <a:r>
                        <a:rPr lang="en-US" sz="1800">
                          <a:effectLst/>
                        </a:rPr>
                        <a:t>Timeframe</a:t>
                      </a:r>
                      <a:endParaRPr lang="en-US" sz="1800">
                        <a:effectLst/>
                        <a:latin typeface="Calibri"/>
                        <a:ea typeface="바탕"/>
                        <a:cs typeface="Times New Roman"/>
                      </a:endParaRPr>
                    </a:p>
                  </a:txBody>
                  <a:tcPr marL="60885" marR="60885" marT="0" marB="0"/>
                </a:tc>
              </a:tr>
              <a:tr h="282085">
                <a:tc rowSpan="3">
                  <a:txBody>
                    <a:bodyPr/>
                    <a:lstStyle/>
                    <a:p>
                      <a:pPr marL="0" marR="0">
                        <a:lnSpc>
                          <a:spcPct val="100000"/>
                        </a:lnSpc>
                        <a:spcBef>
                          <a:spcPts val="0"/>
                        </a:spcBef>
                        <a:spcAft>
                          <a:spcPts val="0"/>
                        </a:spcAft>
                      </a:pPr>
                      <a:r>
                        <a:rPr lang="en-US" sz="1800">
                          <a:effectLst/>
                        </a:rPr>
                        <a:t>Phase 1</a:t>
                      </a:r>
                      <a:endParaRPr lang="en-US" sz="1800">
                        <a:effectLst/>
                        <a:latin typeface="Calibri"/>
                        <a:ea typeface="바탕"/>
                        <a:cs typeface="Times New Roman"/>
                      </a:endParaRPr>
                    </a:p>
                  </a:txBody>
                  <a:tcPr marL="60885" marR="60885" marT="0" marB="0" anchor="ctr"/>
                </a:tc>
                <a:tc>
                  <a:txBody>
                    <a:bodyPr/>
                    <a:lstStyle/>
                    <a:p>
                      <a:pPr marL="0" marR="0">
                        <a:lnSpc>
                          <a:spcPct val="100000"/>
                        </a:lnSpc>
                        <a:spcBef>
                          <a:spcPts val="0"/>
                        </a:spcBef>
                        <a:spcAft>
                          <a:spcPts val="0"/>
                        </a:spcAft>
                      </a:pPr>
                      <a:r>
                        <a:rPr lang="en-US" sz="1800" dirty="0">
                          <a:effectLst/>
                        </a:rPr>
                        <a:t>Step 1: Basic structure and principles</a:t>
                      </a:r>
                      <a:endParaRPr lang="en-US" sz="1800" dirty="0">
                        <a:effectLst/>
                        <a:latin typeface="Calibri"/>
                        <a:ea typeface="바탕"/>
                        <a:cs typeface="Times New Roman"/>
                      </a:endParaRPr>
                    </a:p>
                  </a:txBody>
                  <a:tcPr marL="60885" marR="60885" marT="0" marB="0"/>
                </a:tc>
                <a:tc>
                  <a:txBody>
                    <a:bodyPr/>
                    <a:lstStyle/>
                    <a:p>
                      <a:pPr marL="0" marR="0">
                        <a:lnSpc>
                          <a:spcPct val="100000"/>
                        </a:lnSpc>
                        <a:spcBef>
                          <a:spcPts val="0"/>
                        </a:spcBef>
                        <a:spcAft>
                          <a:spcPts val="0"/>
                        </a:spcAft>
                      </a:pPr>
                      <a:r>
                        <a:rPr lang="en-US" sz="1800" dirty="0">
                          <a:effectLst/>
                        </a:rPr>
                        <a:t>March 2017</a:t>
                      </a:r>
                      <a:endParaRPr lang="en-US" sz="1800" dirty="0">
                        <a:effectLst/>
                        <a:latin typeface="Calibri"/>
                        <a:ea typeface="바탕"/>
                        <a:cs typeface="Times New Roman"/>
                      </a:endParaRPr>
                    </a:p>
                  </a:txBody>
                  <a:tcPr marL="60885" marR="60885" marT="0" marB="0"/>
                </a:tc>
              </a:tr>
              <a:tr h="282085">
                <a:tc vMerge="1">
                  <a:txBody>
                    <a:bodyPr/>
                    <a:lstStyle/>
                    <a:p>
                      <a:endParaRPr lang="en-US"/>
                    </a:p>
                  </a:txBody>
                  <a:tcPr/>
                </a:tc>
                <a:tc>
                  <a:txBody>
                    <a:bodyPr/>
                    <a:lstStyle/>
                    <a:p>
                      <a:pPr marL="0" marR="0" indent="457200">
                        <a:lnSpc>
                          <a:spcPct val="100000"/>
                        </a:lnSpc>
                        <a:spcBef>
                          <a:spcPts val="0"/>
                        </a:spcBef>
                        <a:spcAft>
                          <a:spcPts val="0"/>
                        </a:spcAft>
                      </a:pPr>
                      <a:r>
                        <a:rPr lang="en-US" sz="1800">
                          <a:effectLst/>
                        </a:rPr>
                        <a:t>Adoption of criteria for 2018 review</a:t>
                      </a:r>
                      <a:endParaRPr lang="en-US" sz="1800">
                        <a:effectLst/>
                        <a:latin typeface="Calibri"/>
                        <a:ea typeface="바탕"/>
                        <a:cs typeface="Times New Roman"/>
                      </a:endParaRPr>
                    </a:p>
                  </a:txBody>
                  <a:tcPr marL="60885" marR="60885" marT="0" marB="0"/>
                </a:tc>
                <a:tc>
                  <a:txBody>
                    <a:bodyPr/>
                    <a:lstStyle/>
                    <a:p>
                      <a:pPr marL="0" marR="0">
                        <a:lnSpc>
                          <a:spcPct val="100000"/>
                        </a:lnSpc>
                        <a:spcBef>
                          <a:spcPts val="0"/>
                        </a:spcBef>
                        <a:spcAft>
                          <a:spcPts val="0"/>
                        </a:spcAft>
                      </a:pPr>
                      <a:r>
                        <a:rPr lang="en-US" sz="1800">
                          <a:effectLst/>
                        </a:rPr>
                        <a:t>March 2017</a:t>
                      </a:r>
                      <a:endParaRPr lang="en-US" sz="1800">
                        <a:effectLst/>
                        <a:latin typeface="Calibri"/>
                        <a:ea typeface="바탕"/>
                        <a:cs typeface="Times New Roman"/>
                      </a:endParaRPr>
                    </a:p>
                  </a:txBody>
                  <a:tcPr marL="60885" marR="60885" marT="0" marB="0"/>
                </a:tc>
              </a:tr>
              <a:tr h="830145">
                <a:tc vMerge="1">
                  <a:txBody>
                    <a:bodyPr/>
                    <a:lstStyle/>
                    <a:p>
                      <a:endParaRPr lang="en-US"/>
                    </a:p>
                  </a:txBody>
                  <a:tcPr/>
                </a:tc>
                <a:tc rowSpan="2">
                  <a:txBody>
                    <a:bodyPr/>
                    <a:lstStyle/>
                    <a:p>
                      <a:pPr marL="0" marR="0">
                        <a:lnSpc>
                          <a:spcPct val="100000"/>
                        </a:lnSpc>
                        <a:spcBef>
                          <a:spcPts val="0"/>
                        </a:spcBef>
                        <a:spcAft>
                          <a:spcPts val="0"/>
                        </a:spcAft>
                      </a:pPr>
                      <a:r>
                        <a:rPr lang="en-US" sz="1800" dirty="0">
                          <a:effectLst/>
                        </a:rPr>
                        <a:t>Step 2: Identify areas insufficiently covered by LDC criteria</a:t>
                      </a:r>
                    </a:p>
                    <a:p>
                      <a:pPr marL="342900" marR="0" lvl="0" indent="-342900">
                        <a:lnSpc>
                          <a:spcPct val="100000"/>
                        </a:lnSpc>
                        <a:spcBef>
                          <a:spcPts val="0"/>
                        </a:spcBef>
                        <a:spcAft>
                          <a:spcPts val="0"/>
                        </a:spcAft>
                        <a:buFont typeface="+mj-lt"/>
                        <a:buAutoNum type="alphaLcParenBoth"/>
                      </a:pPr>
                      <a:r>
                        <a:rPr lang="en-US" sz="1800" dirty="0">
                          <a:effectLst/>
                        </a:rPr>
                        <a:t>Agenda 2030</a:t>
                      </a:r>
                    </a:p>
                    <a:p>
                      <a:pPr marL="342900" marR="0" lvl="0" indent="-342900">
                        <a:lnSpc>
                          <a:spcPct val="100000"/>
                        </a:lnSpc>
                        <a:spcBef>
                          <a:spcPts val="0"/>
                        </a:spcBef>
                        <a:spcAft>
                          <a:spcPts val="0"/>
                        </a:spcAft>
                        <a:buFont typeface="+mj-lt"/>
                        <a:buAutoNum type="alphaLcParenBoth"/>
                      </a:pPr>
                      <a:endParaRPr lang="en-US" sz="1800" dirty="0" smtClean="0">
                        <a:effectLst/>
                      </a:endParaRPr>
                    </a:p>
                    <a:p>
                      <a:pPr marL="342900" marR="0" lvl="0" indent="-342900">
                        <a:lnSpc>
                          <a:spcPct val="100000"/>
                        </a:lnSpc>
                        <a:spcBef>
                          <a:spcPts val="0"/>
                        </a:spcBef>
                        <a:spcAft>
                          <a:spcPts val="0"/>
                        </a:spcAft>
                        <a:buFont typeface="+mj-lt"/>
                        <a:buAutoNum type="alphaLcParenBoth"/>
                      </a:pPr>
                      <a:r>
                        <a:rPr lang="en-US" sz="1800" dirty="0" smtClean="0">
                          <a:effectLst/>
                        </a:rPr>
                        <a:t>Other </a:t>
                      </a:r>
                      <a:r>
                        <a:rPr lang="en-US" sz="1800" dirty="0">
                          <a:effectLst/>
                        </a:rPr>
                        <a:t>agendas</a:t>
                      </a:r>
                      <a:endParaRPr lang="en-US" sz="1800" dirty="0">
                        <a:effectLst/>
                        <a:latin typeface="Calibri"/>
                        <a:ea typeface="Times New Roman"/>
                        <a:cs typeface="Times New Roman"/>
                      </a:endParaRPr>
                    </a:p>
                  </a:txBody>
                  <a:tcPr marL="60885" marR="60885" marT="0" marB="0"/>
                </a:tc>
                <a:tc rowSpan="2">
                  <a:txBody>
                    <a:bodyPr/>
                    <a:lstStyle/>
                    <a:p>
                      <a:pPr marL="0" marR="0">
                        <a:lnSpc>
                          <a:spcPct val="100000"/>
                        </a:lnSpc>
                        <a:spcBef>
                          <a:spcPts val="0"/>
                        </a:spcBef>
                        <a:spcAft>
                          <a:spcPts val="0"/>
                        </a:spcAft>
                      </a:pPr>
                      <a:endParaRPr lang="en-US" sz="1800" dirty="0" smtClean="0">
                        <a:effectLst/>
                      </a:endParaRPr>
                    </a:p>
                    <a:p>
                      <a:pPr marL="0" marR="0">
                        <a:lnSpc>
                          <a:spcPct val="100000"/>
                        </a:lnSpc>
                        <a:spcBef>
                          <a:spcPts val="0"/>
                        </a:spcBef>
                        <a:spcAft>
                          <a:spcPts val="0"/>
                        </a:spcAft>
                      </a:pPr>
                      <a:endParaRPr lang="en-US" sz="1800" dirty="0" smtClean="0">
                        <a:effectLst/>
                      </a:endParaRPr>
                    </a:p>
                    <a:p>
                      <a:pPr marL="0" marR="0">
                        <a:lnSpc>
                          <a:spcPct val="100000"/>
                        </a:lnSpc>
                        <a:spcBef>
                          <a:spcPts val="0"/>
                        </a:spcBef>
                        <a:spcAft>
                          <a:spcPts val="0"/>
                        </a:spcAft>
                      </a:pPr>
                      <a:r>
                        <a:rPr lang="en-US" sz="1800" dirty="0" smtClean="0">
                          <a:effectLst/>
                        </a:rPr>
                        <a:t>(</a:t>
                      </a:r>
                      <a:r>
                        <a:rPr lang="en-US" sz="1800" dirty="0">
                          <a:effectLst/>
                        </a:rPr>
                        <a:t>a) March 2017 (Preliminary); </a:t>
                      </a:r>
                    </a:p>
                    <a:p>
                      <a:pPr marL="0" marR="0" indent="217805">
                        <a:lnSpc>
                          <a:spcPct val="100000"/>
                        </a:lnSpc>
                        <a:spcBef>
                          <a:spcPts val="0"/>
                        </a:spcBef>
                        <a:spcAft>
                          <a:spcPts val="0"/>
                        </a:spcAft>
                      </a:pPr>
                      <a:r>
                        <a:rPr lang="en-US" sz="1800" dirty="0">
                          <a:effectLst/>
                        </a:rPr>
                        <a:t>July 2018 (Final)</a:t>
                      </a:r>
                    </a:p>
                    <a:p>
                      <a:pPr marL="0" marR="0">
                        <a:lnSpc>
                          <a:spcPct val="100000"/>
                        </a:lnSpc>
                        <a:spcBef>
                          <a:spcPts val="0"/>
                        </a:spcBef>
                        <a:spcAft>
                          <a:spcPts val="0"/>
                        </a:spcAft>
                      </a:pPr>
                      <a:r>
                        <a:rPr lang="en-US" sz="1800" dirty="0">
                          <a:effectLst/>
                        </a:rPr>
                        <a:t>(b) October 2018</a:t>
                      </a:r>
                      <a:endParaRPr lang="en-US" sz="1800" dirty="0">
                        <a:effectLst/>
                        <a:latin typeface="Calibri"/>
                        <a:ea typeface="바탕"/>
                        <a:cs typeface="Times New Roman"/>
                      </a:endParaRPr>
                    </a:p>
                  </a:txBody>
                  <a:tcPr marL="60885" marR="60885" marT="0" marB="0"/>
                </a:tc>
              </a:tr>
              <a:tr h="805371">
                <a:tc rowSpan="7">
                  <a:txBody>
                    <a:bodyPr/>
                    <a:lstStyle/>
                    <a:p>
                      <a:pPr marL="0" marR="0">
                        <a:lnSpc>
                          <a:spcPct val="100000"/>
                        </a:lnSpc>
                        <a:spcBef>
                          <a:spcPts val="0"/>
                        </a:spcBef>
                        <a:spcAft>
                          <a:spcPts val="0"/>
                        </a:spcAft>
                      </a:pPr>
                      <a:r>
                        <a:rPr lang="en-US" sz="1800">
                          <a:effectLst/>
                        </a:rPr>
                        <a:t>Phase 2</a:t>
                      </a:r>
                      <a:endParaRPr lang="en-US" sz="1800">
                        <a:effectLst/>
                        <a:latin typeface="Calibri"/>
                        <a:ea typeface="바탕"/>
                        <a:cs typeface="Times New Roman"/>
                      </a:endParaRPr>
                    </a:p>
                  </a:txBody>
                  <a:tcPr marL="60885" marR="60885" marT="0" marB="0" anchor="ctr"/>
                </a:tc>
                <a:tc vMerge="1">
                  <a:txBody>
                    <a:bodyPr/>
                    <a:lstStyle/>
                    <a:p>
                      <a:endParaRPr lang="en-US"/>
                    </a:p>
                  </a:txBody>
                  <a:tcPr/>
                </a:tc>
                <a:tc vMerge="1">
                  <a:txBody>
                    <a:bodyPr/>
                    <a:lstStyle/>
                    <a:p>
                      <a:endParaRPr lang="en-US"/>
                    </a:p>
                  </a:txBody>
                  <a:tcPr/>
                </a:tc>
              </a:tr>
              <a:tr h="1128336">
                <a:tc vMerge="1">
                  <a:txBody>
                    <a:bodyPr/>
                    <a:lstStyle/>
                    <a:p>
                      <a:endParaRPr lang="en-US"/>
                    </a:p>
                  </a:txBody>
                  <a:tcPr/>
                </a:tc>
                <a:tc>
                  <a:txBody>
                    <a:bodyPr/>
                    <a:lstStyle/>
                    <a:p>
                      <a:pPr marL="0" marR="0">
                        <a:lnSpc>
                          <a:spcPct val="100000"/>
                        </a:lnSpc>
                        <a:spcBef>
                          <a:spcPts val="0"/>
                        </a:spcBef>
                        <a:spcAft>
                          <a:spcPts val="0"/>
                        </a:spcAft>
                      </a:pPr>
                      <a:r>
                        <a:rPr lang="en-US" sz="1800">
                          <a:effectLst/>
                        </a:rPr>
                        <a:t>Step 3: Review of areas for measuring additional structural impediments</a:t>
                      </a:r>
                    </a:p>
                    <a:p>
                      <a:pPr marL="342900" marR="0" lvl="0" indent="-342900">
                        <a:lnSpc>
                          <a:spcPct val="100000"/>
                        </a:lnSpc>
                        <a:spcBef>
                          <a:spcPts val="0"/>
                        </a:spcBef>
                        <a:spcAft>
                          <a:spcPts val="0"/>
                        </a:spcAft>
                        <a:buFont typeface="+mj-lt"/>
                        <a:buAutoNum type="alphaLcParenBoth"/>
                      </a:pPr>
                      <a:r>
                        <a:rPr lang="en-US" sz="1800">
                          <a:effectLst/>
                        </a:rPr>
                        <a:t>Agenda 2030</a:t>
                      </a:r>
                    </a:p>
                    <a:p>
                      <a:pPr marL="342900" marR="0" lvl="0" indent="-342900">
                        <a:lnSpc>
                          <a:spcPct val="100000"/>
                        </a:lnSpc>
                        <a:spcBef>
                          <a:spcPts val="0"/>
                        </a:spcBef>
                        <a:spcAft>
                          <a:spcPts val="0"/>
                        </a:spcAft>
                        <a:buFont typeface="+mj-lt"/>
                        <a:buAutoNum type="alphaLcParenBoth"/>
                      </a:pPr>
                      <a:r>
                        <a:rPr lang="en-US" sz="1800">
                          <a:effectLst/>
                        </a:rPr>
                        <a:t>Other agendas</a:t>
                      </a:r>
                      <a:endParaRPr lang="en-US" sz="1800">
                        <a:effectLst/>
                        <a:latin typeface="Calibri"/>
                        <a:ea typeface="Times New Roman"/>
                        <a:cs typeface="Times New Roman"/>
                      </a:endParaRPr>
                    </a:p>
                  </a:txBody>
                  <a:tcPr marL="60885" marR="60885" marT="0" marB="0"/>
                </a:tc>
                <a:tc>
                  <a:txBody>
                    <a:bodyPr/>
                    <a:lstStyle/>
                    <a:p>
                      <a:pPr marL="0" marR="0">
                        <a:lnSpc>
                          <a:spcPct val="100000"/>
                        </a:lnSpc>
                        <a:spcBef>
                          <a:spcPts val="0"/>
                        </a:spcBef>
                        <a:spcAft>
                          <a:spcPts val="0"/>
                        </a:spcAft>
                      </a:pPr>
                      <a:r>
                        <a:rPr lang="en-US" sz="1800">
                          <a:effectLst/>
                        </a:rPr>
                        <a:t> </a:t>
                      </a:r>
                    </a:p>
                    <a:p>
                      <a:pPr marL="0" marR="0">
                        <a:lnSpc>
                          <a:spcPct val="100000"/>
                        </a:lnSpc>
                        <a:spcBef>
                          <a:spcPts val="0"/>
                        </a:spcBef>
                        <a:spcAft>
                          <a:spcPts val="0"/>
                        </a:spcAft>
                      </a:pPr>
                      <a:r>
                        <a:rPr lang="en-US" sz="1800">
                          <a:effectLst/>
                        </a:rPr>
                        <a:t> </a:t>
                      </a:r>
                    </a:p>
                    <a:p>
                      <a:pPr marL="0" marR="0">
                        <a:lnSpc>
                          <a:spcPct val="100000"/>
                        </a:lnSpc>
                        <a:spcBef>
                          <a:spcPts val="0"/>
                        </a:spcBef>
                        <a:spcAft>
                          <a:spcPts val="0"/>
                        </a:spcAft>
                      </a:pPr>
                      <a:r>
                        <a:rPr lang="en-US" sz="1800">
                          <a:effectLst/>
                        </a:rPr>
                        <a:t>(a) July 2018</a:t>
                      </a:r>
                    </a:p>
                    <a:p>
                      <a:pPr marL="0" marR="0">
                        <a:lnSpc>
                          <a:spcPct val="100000"/>
                        </a:lnSpc>
                        <a:spcBef>
                          <a:spcPts val="0"/>
                        </a:spcBef>
                        <a:spcAft>
                          <a:spcPts val="0"/>
                        </a:spcAft>
                      </a:pPr>
                      <a:r>
                        <a:rPr lang="en-US" sz="1800">
                          <a:effectLst/>
                        </a:rPr>
                        <a:t>(b) October 2018</a:t>
                      </a:r>
                      <a:endParaRPr lang="en-US" sz="1800">
                        <a:effectLst/>
                        <a:latin typeface="Calibri"/>
                        <a:ea typeface="바탕"/>
                        <a:cs typeface="Times New Roman"/>
                      </a:endParaRPr>
                    </a:p>
                  </a:txBody>
                  <a:tcPr marL="60885" marR="60885" marT="0" marB="0"/>
                </a:tc>
              </a:tr>
              <a:tr h="282085">
                <a:tc vMerge="1">
                  <a:txBody>
                    <a:bodyPr/>
                    <a:lstStyle/>
                    <a:p>
                      <a:endParaRPr lang="en-US"/>
                    </a:p>
                  </a:txBody>
                  <a:tcPr/>
                </a:tc>
                <a:tc>
                  <a:txBody>
                    <a:bodyPr/>
                    <a:lstStyle/>
                    <a:p>
                      <a:pPr marL="457200" marR="0" indent="0">
                        <a:lnSpc>
                          <a:spcPct val="100000"/>
                        </a:lnSpc>
                        <a:spcBef>
                          <a:spcPts val="0"/>
                        </a:spcBef>
                        <a:spcAft>
                          <a:spcPts val="0"/>
                        </a:spcAft>
                      </a:pPr>
                      <a:r>
                        <a:rPr lang="en-US" sz="1800" dirty="0">
                          <a:effectLst/>
                        </a:rPr>
                        <a:t>EGM to prepare revised criteria for 2021 review</a:t>
                      </a:r>
                      <a:endParaRPr lang="en-US" sz="1800" dirty="0">
                        <a:effectLst/>
                        <a:latin typeface="Calibri"/>
                        <a:ea typeface="바탕"/>
                        <a:cs typeface="Times New Roman"/>
                      </a:endParaRPr>
                    </a:p>
                  </a:txBody>
                  <a:tcPr marL="60885" marR="60885" marT="0" marB="0"/>
                </a:tc>
                <a:tc>
                  <a:txBody>
                    <a:bodyPr/>
                    <a:lstStyle/>
                    <a:p>
                      <a:pPr marL="0" marR="0">
                        <a:lnSpc>
                          <a:spcPct val="100000"/>
                        </a:lnSpc>
                        <a:spcBef>
                          <a:spcPts val="0"/>
                        </a:spcBef>
                        <a:spcAft>
                          <a:spcPts val="0"/>
                        </a:spcAft>
                      </a:pPr>
                      <a:r>
                        <a:rPr lang="en-US" sz="1800">
                          <a:effectLst/>
                        </a:rPr>
                        <a:t>November 2018 (tentative)</a:t>
                      </a:r>
                      <a:endParaRPr lang="en-US" sz="1800">
                        <a:effectLst/>
                        <a:latin typeface="Calibri"/>
                        <a:ea typeface="바탕"/>
                        <a:cs typeface="Times New Roman"/>
                      </a:endParaRPr>
                    </a:p>
                  </a:txBody>
                  <a:tcPr marL="60885" marR="60885" marT="0" marB="0"/>
                </a:tc>
              </a:tr>
              <a:tr h="564168">
                <a:tc vMerge="1">
                  <a:txBody>
                    <a:bodyPr/>
                    <a:lstStyle/>
                    <a:p>
                      <a:endParaRPr lang="en-US"/>
                    </a:p>
                  </a:txBody>
                  <a:tcPr/>
                </a:tc>
                <a:tc>
                  <a:txBody>
                    <a:bodyPr/>
                    <a:lstStyle/>
                    <a:p>
                      <a:pPr marL="0" marR="0">
                        <a:lnSpc>
                          <a:spcPct val="100000"/>
                        </a:lnSpc>
                        <a:spcBef>
                          <a:spcPts val="0"/>
                        </a:spcBef>
                        <a:spcAft>
                          <a:spcPts val="0"/>
                        </a:spcAft>
                      </a:pPr>
                      <a:r>
                        <a:rPr lang="en-US" sz="1800">
                          <a:effectLst/>
                        </a:rPr>
                        <a:t>Step 4: Assess candidate indicators for LDC criteria</a:t>
                      </a:r>
                      <a:endParaRPr lang="en-US" sz="1800">
                        <a:effectLst/>
                        <a:latin typeface="Calibri"/>
                        <a:ea typeface="바탕"/>
                        <a:cs typeface="Times New Roman"/>
                      </a:endParaRPr>
                    </a:p>
                  </a:txBody>
                  <a:tcPr marL="60885" marR="60885" marT="0" marB="0"/>
                </a:tc>
                <a:tc>
                  <a:txBody>
                    <a:bodyPr/>
                    <a:lstStyle/>
                    <a:p>
                      <a:pPr marL="0" marR="0">
                        <a:lnSpc>
                          <a:spcPct val="100000"/>
                        </a:lnSpc>
                        <a:spcBef>
                          <a:spcPts val="0"/>
                        </a:spcBef>
                        <a:spcAft>
                          <a:spcPts val="0"/>
                        </a:spcAft>
                      </a:pPr>
                      <a:r>
                        <a:rPr lang="en-US" sz="1800">
                          <a:effectLst/>
                        </a:rPr>
                        <a:t>December 2018</a:t>
                      </a:r>
                    </a:p>
                    <a:p>
                      <a:pPr marL="0" marR="0">
                        <a:lnSpc>
                          <a:spcPct val="100000"/>
                        </a:lnSpc>
                        <a:spcBef>
                          <a:spcPts val="0"/>
                        </a:spcBef>
                        <a:spcAft>
                          <a:spcPts val="0"/>
                        </a:spcAft>
                      </a:pPr>
                      <a:r>
                        <a:rPr lang="en-US" sz="1800">
                          <a:effectLst/>
                        </a:rPr>
                        <a:t>December 2019 (update)</a:t>
                      </a:r>
                      <a:endParaRPr lang="en-US" sz="1800">
                        <a:effectLst/>
                        <a:latin typeface="Calibri"/>
                        <a:ea typeface="바탕"/>
                        <a:cs typeface="Times New Roman"/>
                      </a:endParaRPr>
                    </a:p>
                  </a:txBody>
                  <a:tcPr marL="60885" marR="60885" marT="0" marB="0"/>
                </a:tc>
              </a:tr>
              <a:tr h="564168">
                <a:tc vMerge="1">
                  <a:txBody>
                    <a:bodyPr/>
                    <a:lstStyle/>
                    <a:p>
                      <a:endParaRPr lang="en-US"/>
                    </a:p>
                  </a:txBody>
                  <a:tcPr/>
                </a:tc>
                <a:tc>
                  <a:txBody>
                    <a:bodyPr/>
                    <a:lstStyle/>
                    <a:p>
                      <a:pPr marL="0" marR="0">
                        <a:lnSpc>
                          <a:spcPct val="100000"/>
                        </a:lnSpc>
                        <a:spcBef>
                          <a:spcPts val="0"/>
                        </a:spcBef>
                        <a:spcAft>
                          <a:spcPts val="0"/>
                        </a:spcAft>
                      </a:pPr>
                      <a:r>
                        <a:rPr lang="en-US" sz="1800" dirty="0">
                          <a:effectLst/>
                        </a:rPr>
                        <a:t>Step 5: Assess additional indicators</a:t>
                      </a:r>
                      <a:endParaRPr lang="en-US" sz="1800" dirty="0">
                        <a:effectLst/>
                        <a:latin typeface="Calibri"/>
                        <a:ea typeface="바탕"/>
                        <a:cs typeface="Times New Roman"/>
                      </a:endParaRPr>
                    </a:p>
                  </a:txBody>
                  <a:tcPr marL="60885" marR="60885" marT="0" marB="0"/>
                </a:tc>
                <a:tc>
                  <a:txBody>
                    <a:bodyPr/>
                    <a:lstStyle/>
                    <a:p>
                      <a:pPr marL="0" marR="0">
                        <a:lnSpc>
                          <a:spcPct val="100000"/>
                        </a:lnSpc>
                        <a:spcBef>
                          <a:spcPts val="0"/>
                        </a:spcBef>
                        <a:spcAft>
                          <a:spcPts val="0"/>
                        </a:spcAft>
                      </a:pPr>
                      <a:r>
                        <a:rPr lang="en-US" sz="1800">
                          <a:effectLst/>
                        </a:rPr>
                        <a:t>December 2018</a:t>
                      </a:r>
                    </a:p>
                    <a:p>
                      <a:pPr marL="0" marR="0">
                        <a:lnSpc>
                          <a:spcPct val="100000"/>
                        </a:lnSpc>
                        <a:spcBef>
                          <a:spcPts val="0"/>
                        </a:spcBef>
                        <a:spcAft>
                          <a:spcPts val="0"/>
                        </a:spcAft>
                      </a:pPr>
                      <a:r>
                        <a:rPr lang="en-US" sz="1800">
                          <a:effectLst/>
                        </a:rPr>
                        <a:t>December 2019 (update)</a:t>
                      </a:r>
                      <a:endParaRPr lang="en-US" sz="1800">
                        <a:effectLst/>
                        <a:latin typeface="Calibri"/>
                        <a:ea typeface="바탕"/>
                        <a:cs typeface="Times New Roman"/>
                      </a:endParaRPr>
                    </a:p>
                  </a:txBody>
                  <a:tcPr marL="60885" marR="60885" marT="0" marB="0"/>
                </a:tc>
              </a:tr>
              <a:tr h="282085">
                <a:tc vMerge="1">
                  <a:txBody>
                    <a:bodyPr/>
                    <a:lstStyle/>
                    <a:p>
                      <a:endParaRPr lang="en-US"/>
                    </a:p>
                  </a:txBody>
                  <a:tcPr/>
                </a:tc>
                <a:tc>
                  <a:txBody>
                    <a:bodyPr/>
                    <a:lstStyle/>
                    <a:p>
                      <a:pPr marL="0" marR="0" indent="457200">
                        <a:lnSpc>
                          <a:spcPct val="100000"/>
                        </a:lnSpc>
                        <a:spcBef>
                          <a:spcPts val="0"/>
                        </a:spcBef>
                        <a:spcAft>
                          <a:spcPts val="0"/>
                        </a:spcAft>
                      </a:pPr>
                      <a:r>
                        <a:rPr lang="en-US" sz="1800">
                          <a:effectLst/>
                        </a:rPr>
                        <a:t>Interim review of revised criteria</a:t>
                      </a:r>
                      <a:endParaRPr lang="en-US" sz="1800">
                        <a:effectLst/>
                        <a:latin typeface="Calibri"/>
                        <a:ea typeface="바탕"/>
                        <a:cs typeface="Times New Roman"/>
                      </a:endParaRPr>
                    </a:p>
                  </a:txBody>
                  <a:tcPr marL="60885" marR="60885" marT="0" marB="0"/>
                </a:tc>
                <a:tc>
                  <a:txBody>
                    <a:bodyPr/>
                    <a:lstStyle/>
                    <a:p>
                      <a:pPr marL="0" marR="0">
                        <a:lnSpc>
                          <a:spcPct val="100000"/>
                        </a:lnSpc>
                        <a:spcBef>
                          <a:spcPts val="0"/>
                        </a:spcBef>
                        <a:spcAft>
                          <a:spcPts val="0"/>
                        </a:spcAft>
                      </a:pPr>
                      <a:r>
                        <a:rPr lang="en-US" sz="1800">
                          <a:effectLst/>
                        </a:rPr>
                        <a:t>March 2019</a:t>
                      </a:r>
                      <a:endParaRPr lang="en-US" sz="1800">
                        <a:effectLst/>
                        <a:latin typeface="Calibri"/>
                        <a:ea typeface="바탕"/>
                        <a:cs typeface="Times New Roman"/>
                      </a:endParaRPr>
                    </a:p>
                  </a:txBody>
                  <a:tcPr marL="60885" marR="60885" marT="0" marB="0"/>
                </a:tc>
              </a:tr>
              <a:tr h="282085">
                <a:tc vMerge="1">
                  <a:txBody>
                    <a:bodyPr/>
                    <a:lstStyle/>
                    <a:p>
                      <a:endParaRPr lang="en-US"/>
                    </a:p>
                  </a:txBody>
                  <a:tcPr/>
                </a:tc>
                <a:tc>
                  <a:txBody>
                    <a:bodyPr/>
                    <a:lstStyle/>
                    <a:p>
                      <a:pPr marL="457200" marR="0" indent="0">
                        <a:lnSpc>
                          <a:spcPct val="100000"/>
                        </a:lnSpc>
                        <a:spcBef>
                          <a:spcPts val="0"/>
                        </a:spcBef>
                        <a:spcAft>
                          <a:spcPts val="0"/>
                        </a:spcAft>
                      </a:pPr>
                      <a:r>
                        <a:rPr lang="en-US" sz="1800" dirty="0">
                          <a:effectLst/>
                        </a:rPr>
                        <a:t>Adoption of revised criteria for 2021 review</a:t>
                      </a:r>
                      <a:endParaRPr lang="en-US" sz="1800" dirty="0">
                        <a:effectLst/>
                        <a:latin typeface="Calibri"/>
                        <a:ea typeface="바탕"/>
                        <a:cs typeface="Times New Roman"/>
                      </a:endParaRPr>
                    </a:p>
                  </a:txBody>
                  <a:tcPr marL="60885" marR="60885" marT="0" marB="0"/>
                </a:tc>
                <a:tc>
                  <a:txBody>
                    <a:bodyPr/>
                    <a:lstStyle/>
                    <a:p>
                      <a:pPr marL="0" marR="0">
                        <a:lnSpc>
                          <a:spcPct val="100000"/>
                        </a:lnSpc>
                        <a:spcBef>
                          <a:spcPts val="0"/>
                        </a:spcBef>
                        <a:spcAft>
                          <a:spcPts val="0"/>
                        </a:spcAft>
                      </a:pPr>
                      <a:r>
                        <a:rPr lang="en-US" sz="1800" dirty="0">
                          <a:effectLst/>
                        </a:rPr>
                        <a:t>March 2020</a:t>
                      </a:r>
                      <a:endParaRPr lang="en-US" sz="1800" dirty="0">
                        <a:effectLst/>
                        <a:latin typeface="Calibri"/>
                        <a:ea typeface="바탕"/>
                        <a:cs typeface="Times New Roman"/>
                      </a:endParaRPr>
                    </a:p>
                  </a:txBody>
                  <a:tcPr marL="60885" marR="60885" marT="0" marB="0"/>
                </a:tc>
              </a:tr>
            </a:tbl>
          </a:graphicData>
        </a:graphic>
      </p:graphicFrame>
      <p:sp>
        <p:nvSpPr>
          <p:cNvPr id="6" name="Rectangle 5"/>
          <p:cNvSpPr/>
          <p:nvPr/>
        </p:nvSpPr>
        <p:spPr>
          <a:xfrm>
            <a:off x="1295400" y="833628"/>
            <a:ext cx="7239000" cy="5334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295400" y="1443228"/>
            <a:ext cx="7239000" cy="7620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1305565"/>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solidFill>
                  <a:schemeClr val="accent1"/>
                </a:solidFill>
              </a:rPr>
              <a:t>Step 2: </a:t>
            </a:r>
            <a:r>
              <a:rPr lang="en-US" sz="2800" dirty="0">
                <a:solidFill>
                  <a:schemeClr val="accent1"/>
                </a:solidFill>
              </a:rPr>
              <a:t>Identifying areas of sustainable development insufficiently covered by LDC criteria</a:t>
            </a:r>
          </a:p>
        </p:txBody>
      </p:sp>
      <p:sp>
        <p:nvSpPr>
          <p:cNvPr id="3" name="Content Placeholder 2"/>
          <p:cNvSpPr>
            <a:spLocks noGrp="1"/>
          </p:cNvSpPr>
          <p:nvPr>
            <p:ph idx="1"/>
          </p:nvPr>
        </p:nvSpPr>
        <p:spPr/>
        <p:txBody>
          <a:bodyPr/>
          <a:lstStyle/>
          <a:p>
            <a:pPr marL="0" indent="0">
              <a:buNone/>
            </a:pPr>
            <a:r>
              <a:rPr lang="en-US" b="1" dirty="0" smtClean="0"/>
              <a:t>(a) Agenda 2030</a:t>
            </a:r>
          </a:p>
          <a:p>
            <a:pPr marL="0" indent="0">
              <a:buNone/>
            </a:pPr>
            <a:r>
              <a:rPr lang="en-US" dirty="0" smtClean="0"/>
              <a:t>Two </a:t>
            </a:r>
            <a:r>
              <a:rPr lang="en-US" dirty="0"/>
              <a:t>fundamental </a:t>
            </a:r>
            <a:r>
              <a:rPr lang="en-US" dirty="0" smtClean="0"/>
              <a:t>differences: </a:t>
            </a:r>
          </a:p>
          <a:p>
            <a:pPr marL="514350" indent="-514350">
              <a:buFont typeface="+mj-lt"/>
              <a:buAutoNum type="arabicPeriod"/>
            </a:pPr>
            <a:r>
              <a:rPr lang="en-US" dirty="0" smtClean="0"/>
              <a:t>Agenda </a:t>
            </a:r>
            <a:r>
              <a:rPr lang="en-US" dirty="0"/>
              <a:t>2030 (as the other agendas) are agendas for </a:t>
            </a:r>
            <a:r>
              <a:rPr lang="en-US" dirty="0" smtClean="0"/>
              <a:t>action while </a:t>
            </a:r>
            <a:r>
              <a:rPr lang="en-US" dirty="0"/>
              <a:t>LDC criteria </a:t>
            </a:r>
            <a:r>
              <a:rPr lang="en-US" dirty="0" smtClean="0"/>
              <a:t>are </a:t>
            </a:r>
            <a:r>
              <a:rPr lang="en-US" dirty="0"/>
              <a:t>on constraints. </a:t>
            </a:r>
            <a:endParaRPr lang="en-US" dirty="0" smtClean="0"/>
          </a:p>
          <a:p>
            <a:pPr marL="514350" indent="-514350">
              <a:buFont typeface="+mj-lt"/>
              <a:buAutoNum type="arabicPeriod"/>
            </a:pPr>
            <a:r>
              <a:rPr lang="en-US" dirty="0" smtClean="0"/>
              <a:t>Agenda </a:t>
            </a:r>
            <a:r>
              <a:rPr lang="en-US" dirty="0"/>
              <a:t>2030 is more </a:t>
            </a:r>
            <a:r>
              <a:rPr lang="en-US" dirty="0" smtClean="0"/>
              <a:t>detailed - </a:t>
            </a:r>
            <a:r>
              <a:rPr lang="en-US" dirty="0"/>
              <a:t>169 targets with 230 </a:t>
            </a:r>
            <a:r>
              <a:rPr lang="en-US" dirty="0" smtClean="0"/>
              <a:t>indicators-, </a:t>
            </a:r>
            <a:r>
              <a:rPr lang="en-US" dirty="0"/>
              <a:t>while LDC criteria use 13 indicators</a:t>
            </a:r>
          </a:p>
        </p:txBody>
      </p:sp>
    </p:spTree>
    <p:extLst>
      <p:ext uri="{BB962C8B-B14F-4D97-AF65-F5344CB8AC3E}">
        <p14:creationId xmlns:p14="http://schemas.microsoft.com/office/powerpoint/2010/main" val="27602996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862807" y="2241550"/>
            <a:ext cx="3413125" cy="3240405"/>
          </a:xfrm>
          <a:prstGeom prst="ellipse">
            <a:avLst/>
          </a:prstGeom>
          <a:solidFill>
            <a:srgbClr val="FFC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4" name="Oval 3"/>
          <p:cNvSpPr/>
          <p:nvPr/>
        </p:nvSpPr>
        <p:spPr>
          <a:xfrm>
            <a:off x="2106613" y="2241550"/>
            <a:ext cx="6199187" cy="3311525"/>
          </a:xfrm>
          <a:prstGeom prst="ellipse">
            <a:avLst/>
          </a:prstGeom>
          <a:solidFill>
            <a:schemeClr val="accent1">
              <a:alpha val="50000"/>
            </a:schemeClr>
          </a:solid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cxnSp>
        <p:nvCxnSpPr>
          <p:cNvPr id="5" name="Straight Connector 4"/>
          <p:cNvCxnSpPr/>
          <p:nvPr/>
        </p:nvCxnSpPr>
        <p:spPr>
          <a:xfrm>
            <a:off x="6425407" y="2362200"/>
            <a:ext cx="0" cy="3035300"/>
          </a:xfrm>
          <a:prstGeom prst="line">
            <a:avLst/>
          </a:prstGeom>
          <a:ln w="22225">
            <a:prstDash val="sysDash"/>
          </a:ln>
        </p:spPr>
        <p:style>
          <a:lnRef idx="1">
            <a:schemeClr val="accent1"/>
          </a:lnRef>
          <a:fillRef idx="0">
            <a:schemeClr val="accent1"/>
          </a:fillRef>
          <a:effectRef idx="0">
            <a:schemeClr val="accent1"/>
          </a:effectRef>
          <a:fontRef idx="minor">
            <a:schemeClr val="tx1"/>
          </a:fontRef>
        </p:style>
      </p:cxnSp>
      <p:sp>
        <p:nvSpPr>
          <p:cNvPr id="2" name="Text Box 2"/>
          <p:cNvSpPr txBox="1">
            <a:spLocks noChangeArrowheads="1"/>
          </p:cNvSpPr>
          <p:nvPr/>
        </p:nvSpPr>
        <p:spPr bwMode="auto">
          <a:xfrm>
            <a:off x="1011646" y="3129185"/>
            <a:ext cx="1341029" cy="1519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chemeClr val="tx1"/>
                </a:solidFill>
                <a:effectLst/>
                <a:ea typeface="Batang" pitchFamily="18" charset="-127"/>
                <a:cs typeface="Times New Roman" pitchFamily="18" charset="0"/>
              </a:rPr>
              <a:t>A. Constraint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b="1" i="0" u="none" strike="noStrike" cap="none" normalizeH="0" baseline="0" dirty="0" smtClean="0">
              <a:ln>
                <a:noFill/>
              </a:ln>
              <a:solidFill>
                <a:schemeClr val="tx1"/>
              </a:solidFill>
              <a:effectLst/>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b="1" i="0" u="none" strike="noStrike" cap="none" normalizeH="0" baseline="0" dirty="0" smtClean="0">
              <a:ln>
                <a:noFill/>
              </a:ln>
              <a:solidFill>
                <a:schemeClr val="tx1"/>
              </a:solidFill>
              <a:effectLst/>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chemeClr val="tx1"/>
                </a:solidFill>
                <a:effectLst/>
                <a:cs typeface="Arial" pitchFamily="34" charset="0"/>
              </a:rPr>
              <a:t>2 indicators</a:t>
            </a:r>
          </a:p>
        </p:txBody>
      </p:sp>
      <p:sp>
        <p:nvSpPr>
          <p:cNvPr id="6" name="Text Box 5"/>
          <p:cNvSpPr txBox="1">
            <a:spLocks noChangeArrowheads="1"/>
          </p:cNvSpPr>
          <p:nvPr/>
        </p:nvSpPr>
        <p:spPr bwMode="auto">
          <a:xfrm>
            <a:off x="2352676" y="3124200"/>
            <a:ext cx="1762124"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chemeClr val="tx1"/>
                </a:solidFill>
                <a:effectLst/>
                <a:latin typeface="Calibri" pitchFamily="34" charset="0"/>
                <a:ea typeface="Batang" pitchFamily="18" charset="-127"/>
                <a:cs typeface="Times New Roman" pitchFamily="18" charset="0"/>
              </a:rPr>
              <a:t>B. Outcome and constraint indicators </a:t>
            </a:r>
          </a:p>
          <a:p>
            <a:pPr marL="0" marR="0" lvl="0" indent="0" algn="l" defTabSz="914400" rtl="0" eaLnBrk="1" fontAlgn="base" latinLnBrk="0" hangingPunct="1">
              <a:lnSpc>
                <a:spcPct val="100000"/>
              </a:lnSpc>
              <a:spcBef>
                <a:spcPct val="0"/>
              </a:spcBef>
              <a:spcAft>
                <a:spcPct val="0"/>
              </a:spcAft>
              <a:buClrTx/>
              <a:buSzTx/>
              <a:buFontTx/>
              <a:buNone/>
              <a:tabLst/>
            </a:pPr>
            <a:endParaRPr lang="en-US" altLang="en-US" b="1" dirty="0">
              <a:latin typeface="Calibri" pitchFamily="34" charset="0"/>
              <a:ea typeface="Batang" pitchFamily="18"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chemeClr val="tx1"/>
                </a:solidFill>
                <a:effectLst/>
                <a:latin typeface="Calibri" pitchFamily="34" charset="0"/>
                <a:ea typeface="Batang" pitchFamily="18" charset="-127"/>
                <a:cs typeface="Times New Roman" pitchFamily="18" charset="0"/>
              </a:rPr>
              <a:t>13 indicators</a:t>
            </a:r>
            <a:endParaRPr kumimoji="0" lang="en-US" altLang="en-US" b="1"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 Box 4"/>
          <p:cNvSpPr txBox="1">
            <a:spLocks noChangeArrowheads="1"/>
          </p:cNvSpPr>
          <p:nvPr/>
        </p:nvSpPr>
        <p:spPr bwMode="auto">
          <a:xfrm>
            <a:off x="4415630" y="3124200"/>
            <a:ext cx="1857377"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chemeClr val="tx1"/>
                </a:solidFill>
                <a:effectLst/>
                <a:latin typeface="Calibri" pitchFamily="34" charset="0"/>
                <a:ea typeface="Batang" pitchFamily="18" charset="-127"/>
                <a:cs typeface="Times New Roman" pitchFamily="18" charset="0"/>
              </a:rPr>
              <a:t>C. Reviewed as LDC indicators</a:t>
            </a:r>
          </a:p>
          <a:p>
            <a:pPr marL="0" marR="0" lvl="0" indent="0" algn="l" defTabSz="914400" rtl="0" eaLnBrk="1" fontAlgn="base" latinLnBrk="0" hangingPunct="1">
              <a:lnSpc>
                <a:spcPct val="100000"/>
              </a:lnSpc>
              <a:spcBef>
                <a:spcPct val="0"/>
              </a:spcBef>
              <a:spcAft>
                <a:spcPct val="0"/>
              </a:spcAft>
              <a:buClrTx/>
              <a:buSzTx/>
              <a:buFontTx/>
              <a:buNone/>
              <a:tabLst/>
            </a:pPr>
            <a:endParaRPr lang="en-US" altLang="en-US" b="1" dirty="0" smtClean="0">
              <a:latin typeface="Calibri" pitchFamily="34" charset="0"/>
              <a:ea typeface="Batang" pitchFamily="18"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altLang="en-US" b="1" dirty="0" smtClean="0">
              <a:latin typeface="Calibri" pitchFamily="34" charset="0"/>
              <a:ea typeface="Batang" pitchFamily="18"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altLang="en-US" b="1" dirty="0" smtClean="0">
                <a:latin typeface="Calibri" pitchFamily="34" charset="0"/>
                <a:ea typeface="Batang" pitchFamily="18" charset="-127"/>
                <a:cs typeface="Times New Roman" pitchFamily="18" charset="0"/>
              </a:rPr>
              <a:t>15+ indicators</a:t>
            </a:r>
            <a:endParaRPr kumimoji="0" lang="en-US" altLang="en-US" b="1" i="0" u="none" strike="noStrike" cap="none" normalizeH="0" baseline="0" dirty="0" smtClean="0">
              <a:ln>
                <a:noFill/>
              </a:ln>
              <a:solidFill>
                <a:schemeClr val="tx1"/>
              </a:solidFill>
              <a:effectLst/>
              <a:latin typeface="Arial" pitchFamily="34" charset="0"/>
              <a:cs typeface="Arial" pitchFamily="34" charset="0"/>
            </a:endParaRPr>
          </a:p>
        </p:txBody>
      </p:sp>
      <p:sp>
        <p:nvSpPr>
          <p:cNvPr id="8" name="Text Box 3"/>
          <p:cNvSpPr txBox="1">
            <a:spLocks noChangeArrowheads="1"/>
          </p:cNvSpPr>
          <p:nvPr/>
        </p:nvSpPr>
        <p:spPr bwMode="auto">
          <a:xfrm>
            <a:off x="6425407" y="3124200"/>
            <a:ext cx="1700732"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chemeClr val="tx1"/>
                </a:solidFill>
                <a:effectLst/>
                <a:latin typeface="Calibri" pitchFamily="34" charset="0"/>
                <a:ea typeface="Batang" pitchFamily="18" charset="-127"/>
                <a:cs typeface="Times New Roman" pitchFamily="18" charset="0"/>
              </a:rPr>
              <a:t>D. Not yet reviewed</a:t>
            </a:r>
          </a:p>
          <a:p>
            <a:pPr marL="0" marR="0" lvl="0" indent="0" algn="l" defTabSz="914400" rtl="0" eaLnBrk="1" fontAlgn="base" latinLnBrk="0" hangingPunct="1">
              <a:lnSpc>
                <a:spcPct val="100000"/>
              </a:lnSpc>
              <a:spcBef>
                <a:spcPct val="0"/>
              </a:spcBef>
              <a:spcAft>
                <a:spcPct val="0"/>
              </a:spcAft>
              <a:buClrTx/>
              <a:buSzTx/>
              <a:buFontTx/>
              <a:buNone/>
              <a:tabLst/>
            </a:pPr>
            <a:endParaRPr lang="en-US" altLang="en-US" b="1" dirty="0">
              <a:latin typeface="Calibri" pitchFamily="34" charset="0"/>
              <a:ea typeface="Batang" pitchFamily="18"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b="1" i="0" u="none" strike="noStrike" cap="none" normalizeH="0" baseline="0" dirty="0" smtClean="0">
              <a:ln>
                <a:noFill/>
              </a:ln>
              <a:solidFill>
                <a:schemeClr val="tx1"/>
              </a:solidFill>
              <a:effectLst/>
              <a:latin typeface="Calibri" pitchFamily="34" charset="0"/>
              <a:ea typeface="Batang" pitchFamily="18"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chemeClr val="tx1"/>
                </a:solidFill>
                <a:effectLst/>
                <a:latin typeface="Calibri" pitchFamily="34" charset="0"/>
                <a:ea typeface="Batang" pitchFamily="18" charset="-127"/>
                <a:cs typeface="Times New Roman" pitchFamily="18" charset="0"/>
              </a:rPr>
              <a:t>200+ indicators</a:t>
            </a:r>
            <a:endParaRPr kumimoji="0" lang="en-US" altLang="en-US" b="1" i="0" u="none" strike="noStrike" cap="none" normalizeH="0" baseline="0" dirty="0" smtClean="0">
              <a:ln>
                <a:noFill/>
              </a:ln>
              <a:solidFill>
                <a:schemeClr val="tx1"/>
              </a:solidFill>
              <a:effectLst/>
              <a:latin typeface="Arial" pitchFamily="34" charset="0"/>
              <a:cs typeface="Arial" pitchFamily="34" charset="0"/>
            </a:endParaRPr>
          </a:p>
        </p:txBody>
      </p:sp>
      <p:sp>
        <p:nvSpPr>
          <p:cNvPr id="9" name="Text Box 2"/>
          <p:cNvSpPr txBox="1">
            <a:spLocks noChangeArrowheads="1"/>
          </p:cNvSpPr>
          <p:nvPr/>
        </p:nvSpPr>
        <p:spPr bwMode="auto">
          <a:xfrm>
            <a:off x="1295400" y="2147887"/>
            <a:ext cx="1777207" cy="4286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chemeClr val="tx1"/>
                </a:solidFill>
                <a:effectLst/>
                <a:latin typeface="Calibri" pitchFamily="34" charset="0"/>
                <a:ea typeface="Batang" pitchFamily="18" charset="-127"/>
                <a:cs typeface="Times New Roman" pitchFamily="18" charset="0"/>
              </a:rPr>
              <a:t>LDC indicators</a:t>
            </a:r>
            <a:endParaRPr kumimoji="0" lang="en-US" alt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Text Box 1"/>
          <p:cNvSpPr txBox="1">
            <a:spLocks noChangeArrowheads="1"/>
          </p:cNvSpPr>
          <p:nvPr/>
        </p:nvSpPr>
        <p:spPr bwMode="auto">
          <a:xfrm>
            <a:off x="4360305" y="2147886"/>
            <a:ext cx="1912702" cy="4286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chemeClr val="tx1"/>
                </a:solidFill>
                <a:effectLst/>
                <a:latin typeface="Calibri" pitchFamily="34" charset="0"/>
                <a:ea typeface="Batang" pitchFamily="18" charset="-127"/>
                <a:cs typeface="Times New Roman" pitchFamily="18" charset="0"/>
              </a:rPr>
              <a:t>SDG indicators</a:t>
            </a:r>
            <a:endParaRPr kumimoji="0" lang="en-US" alt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Rectangle 1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Title 13"/>
          <p:cNvSpPr>
            <a:spLocks noGrp="1"/>
          </p:cNvSpPr>
          <p:nvPr>
            <p:ph type="title"/>
          </p:nvPr>
        </p:nvSpPr>
        <p:spPr/>
        <p:txBody>
          <a:bodyPr>
            <a:normAutofit fontScale="90000"/>
          </a:bodyPr>
          <a:lstStyle/>
          <a:p>
            <a:r>
              <a:rPr lang="en-US" dirty="0">
                <a:solidFill>
                  <a:schemeClr val="tx2">
                    <a:lumMod val="60000"/>
                    <a:lumOff val="40000"/>
                  </a:schemeClr>
                </a:solidFill>
              </a:rPr>
              <a:t>Linkages between LDC indicators and SDG indicators</a:t>
            </a:r>
            <a:endParaRPr lang="en-GB" dirty="0">
              <a:solidFill>
                <a:schemeClr val="tx2">
                  <a:lumMod val="60000"/>
                  <a:lumOff val="40000"/>
                </a:schemeClr>
              </a:solidFill>
            </a:endParaRPr>
          </a:p>
        </p:txBody>
      </p:sp>
    </p:spTree>
    <p:extLst>
      <p:ext uri="{BB962C8B-B14F-4D97-AF65-F5344CB8AC3E}">
        <p14:creationId xmlns:p14="http://schemas.microsoft.com/office/powerpoint/2010/main" val="424910181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6"/>
          <p:cNvSpPr>
            <a:spLocks noChangeArrowheads="1"/>
          </p:cNvSpPr>
          <p:nvPr/>
        </p:nvSpPr>
        <p:spPr bwMode="auto">
          <a:xfrm>
            <a:off x="2181225" y="1600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323747227"/>
              </p:ext>
            </p:extLst>
          </p:nvPr>
        </p:nvGraphicFramePr>
        <p:xfrm>
          <a:off x="304799" y="685800"/>
          <a:ext cx="8686801" cy="5212080"/>
        </p:xfrm>
        <a:graphic>
          <a:graphicData uri="http://schemas.openxmlformats.org/drawingml/2006/table">
            <a:tbl>
              <a:tblPr firstRow="1" firstCol="1" bandRow="1"/>
              <a:tblGrid>
                <a:gridCol w="4876801"/>
                <a:gridCol w="865321"/>
                <a:gridCol w="662553"/>
                <a:gridCol w="662553"/>
                <a:gridCol w="193622"/>
                <a:gridCol w="1425951"/>
              </a:tblGrid>
              <a:tr h="91440">
                <a:tc>
                  <a:txBody>
                    <a:bodyPr/>
                    <a:lstStyle/>
                    <a:p>
                      <a:pPr marL="0" marR="0">
                        <a:lnSpc>
                          <a:spcPct val="100000"/>
                        </a:lnSpc>
                        <a:spcBef>
                          <a:spcPts val="0"/>
                        </a:spcBef>
                        <a:spcAft>
                          <a:spcPts val="0"/>
                        </a:spcAft>
                      </a:pPr>
                      <a:r>
                        <a:rPr lang="en-US" sz="1800" b="1" dirty="0">
                          <a:solidFill>
                            <a:schemeClr val="bg1"/>
                          </a:solidFill>
                          <a:effectLst/>
                          <a:latin typeface="+mn-lt"/>
                          <a:ea typeface="Batang"/>
                          <a:cs typeface="Arial" panose="020B0604020202020204" pitchFamily="34" charset="0"/>
                        </a:rPr>
                        <a:t>SDG</a:t>
                      </a:r>
                      <a:endParaRPr lang="en-GB" sz="1800" b="1" dirty="0">
                        <a:solidFill>
                          <a:schemeClr val="bg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F7F7F"/>
                    </a:solidFill>
                  </a:tcPr>
                </a:tc>
                <a:tc>
                  <a:txBody>
                    <a:bodyPr/>
                    <a:lstStyle/>
                    <a:p>
                      <a:pPr marL="0" marR="0" algn="ctr">
                        <a:lnSpc>
                          <a:spcPct val="100000"/>
                        </a:lnSpc>
                        <a:spcBef>
                          <a:spcPts val="0"/>
                        </a:spcBef>
                        <a:spcAft>
                          <a:spcPts val="0"/>
                        </a:spcAft>
                      </a:pPr>
                      <a:r>
                        <a:rPr lang="en-US" sz="1800" b="1" dirty="0" smtClean="0">
                          <a:solidFill>
                            <a:schemeClr val="bg1"/>
                          </a:solidFill>
                          <a:effectLst/>
                          <a:latin typeface="+mn-lt"/>
                          <a:ea typeface="Batang"/>
                          <a:cs typeface="Arial" panose="020B0604020202020204" pitchFamily="34" charset="0"/>
                        </a:rPr>
                        <a:t>Income</a:t>
                      </a:r>
                      <a:endParaRPr lang="en-GB" sz="1800" b="1" dirty="0">
                        <a:solidFill>
                          <a:schemeClr val="bg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F7F7F"/>
                    </a:solidFill>
                  </a:tcPr>
                </a:tc>
                <a:tc>
                  <a:txBody>
                    <a:bodyPr/>
                    <a:lstStyle/>
                    <a:p>
                      <a:pPr marL="0" marR="0" algn="ctr">
                        <a:lnSpc>
                          <a:spcPct val="100000"/>
                        </a:lnSpc>
                        <a:spcBef>
                          <a:spcPts val="0"/>
                        </a:spcBef>
                        <a:spcAft>
                          <a:spcPts val="0"/>
                        </a:spcAft>
                      </a:pPr>
                      <a:r>
                        <a:rPr lang="en-US" sz="1800" b="1" dirty="0">
                          <a:solidFill>
                            <a:schemeClr val="bg1"/>
                          </a:solidFill>
                          <a:effectLst/>
                          <a:latin typeface="+mn-lt"/>
                          <a:ea typeface="Batang"/>
                          <a:cs typeface="Arial" panose="020B0604020202020204" pitchFamily="34" charset="0"/>
                        </a:rPr>
                        <a:t>HAI</a:t>
                      </a:r>
                      <a:endParaRPr lang="en-GB" sz="1800" b="1" dirty="0">
                        <a:solidFill>
                          <a:schemeClr val="bg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F7F7F"/>
                    </a:solidFill>
                  </a:tcPr>
                </a:tc>
                <a:tc>
                  <a:txBody>
                    <a:bodyPr/>
                    <a:lstStyle/>
                    <a:p>
                      <a:pPr marL="0" marR="0" algn="ctr">
                        <a:lnSpc>
                          <a:spcPct val="100000"/>
                        </a:lnSpc>
                        <a:spcBef>
                          <a:spcPts val="0"/>
                        </a:spcBef>
                        <a:spcAft>
                          <a:spcPts val="0"/>
                        </a:spcAft>
                      </a:pPr>
                      <a:r>
                        <a:rPr lang="en-US" sz="1800" b="1" dirty="0">
                          <a:solidFill>
                            <a:schemeClr val="bg1"/>
                          </a:solidFill>
                          <a:effectLst/>
                          <a:latin typeface="+mn-lt"/>
                          <a:ea typeface="Batang"/>
                          <a:cs typeface="Arial" panose="020B0604020202020204" pitchFamily="34" charset="0"/>
                        </a:rPr>
                        <a:t>EVI</a:t>
                      </a:r>
                      <a:endParaRPr lang="en-GB" sz="1800" b="1" dirty="0">
                        <a:solidFill>
                          <a:schemeClr val="bg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F7F7F"/>
                    </a:solidFill>
                  </a:tcPr>
                </a:tc>
                <a:tc>
                  <a:txBody>
                    <a:bodyPr/>
                    <a:lstStyle/>
                    <a:p>
                      <a:pPr marL="0" marR="0">
                        <a:lnSpc>
                          <a:spcPct val="100000"/>
                        </a:lnSpc>
                        <a:spcBef>
                          <a:spcPts val="0"/>
                        </a:spcBef>
                        <a:spcAft>
                          <a:spcPts val="0"/>
                        </a:spcAft>
                      </a:pPr>
                      <a:endParaRPr lang="en-GB" sz="1800" b="1" dirty="0">
                        <a:solidFill>
                          <a:schemeClr val="bg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F7F7F"/>
                    </a:solidFill>
                  </a:tcPr>
                </a:tc>
                <a:tc>
                  <a:txBody>
                    <a:bodyPr/>
                    <a:lstStyle/>
                    <a:p>
                      <a:pPr marL="0" marR="0">
                        <a:lnSpc>
                          <a:spcPct val="100000"/>
                        </a:lnSpc>
                        <a:spcBef>
                          <a:spcPts val="0"/>
                        </a:spcBef>
                        <a:spcAft>
                          <a:spcPts val="0"/>
                        </a:spcAft>
                      </a:pPr>
                      <a:r>
                        <a:rPr lang="en-US" sz="1800" b="1" dirty="0" smtClean="0">
                          <a:solidFill>
                            <a:schemeClr val="bg1"/>
                          </a:solidFill>
                          <a:effectLst/>
                          <a:latin typeface="+mn-lt"/>
                          <a:ea typeface="Batang"/>
                          <a:cs typeface="Arial" panose="020B0604020202020204" pitchFamily="34" charset="0"/>
                        </a:rPr>
                        <a:t>Reviewed</a:t>
                      </a:r>
                      <a:r>
                        <a:rPr lang="en-US" sz="1800" b="1" baseline="0" dirty="0" smtClean="0">
                          <a:solidFill>
                            <a:schemeClr val="bg1"/>
                          </a:solidFill>
                          <a:effectLst/>
                          <a:latin typeface="+mn-lt"/>
                          <a:ea typeface="Batang"/>
                          <a:cs typeface="Arial" panose="020B0604020202020204" pitchFamily="34" charset="0"/>
                        </a:rPr>
                        <a:t> in the past</a:t>
                      </a:r>
                      <a:endParaRPr lang="en-GB" sz="1800" b="1" dirty="0">
                        <a:solidFill>
                          <a:schemeClr val="bg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F7F7F"/>
                    </a:solidFill>
                  </a:tcPr>
                </a:tc>
              </a:tr>
              <a:tr h="91440">
                <a:tc>
                  <a:txBody>
                    <a:bodyPr/>
                    <a:lstStyle/>
                    <a:p>
                      <a:pPr marL="0" marR="0">
                        <a:lnSpc>
                          <a:spcPct val="100000"/>
                        </a:lnSpc>
                        <a:spcBef>
                          <a:spcPts val="0"/>
                        </a:spcBef>
                        <a:spcAft>
                          <a:spcPts val="0"/>
                        </a:spcAft>
                      </a:pPr>
                      <a:r>
                        <a:rPr lang="en-US" sz="1800" b="0" dirty="0" smtClean="0">
                          <a:solidFill>
                            <a:schemeClr val="tx1"/>
                          </a:solidFill>
                          <a:effectLst/>
                          <a:latin typeface="+mn-lt"/>
                          <a:ea typeface="Batang"/>
                          <a:cs typeface="Arial" panose="020B0604020202020204" pitchFamily="34" charset="0"/>
                        </a:rPr>
                        <a:t>1. No Poverty</a:t>
                      </a: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00"/>
                    </a:solidFill>
                  </a:tcPr>
                </a:tc>
              </a:tr>
              <a:tr h="91440">
                <a:tc>
                  <a:txBody>
                    <a:bodyPr/>
                    <a:lstStyle/>
                    <a:p>
                      <a:pPr marL="0" marR="0">
                        <a:lnSpc>
                          <a:spcPct val="100000"/>
                        </a:lnSpc>
                        <a:spcBef>
                          <a:spcPts val="0"/>
                        </a:spcBef>
                        <a:spcAft>
                          <a:spcPts val="0"/>
                        </a:spcAft>
                      </a:pPr>
                      <a:r>
                        <a:rPr lang="en-US" sz="1800" b="0" dirty="0" smtClean="0">
                          <a:solidFill>
                            <a:schemeClr val="tx1"/>
                          </a:solidFill>
                          <a:effectLst/>
                          <a:latin typeface="+mn-lt"/>
                          <a:ea typeface="Batang"/>
                          <a:cs typeface="Arial" panose="020B0604020202020204" pitchFamily="34" charset="0"/>
                        </a:rPr>
                        <a:t>2. Zero Hunger</a:t>
                      </a: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00"/>
                    </a:solidFill>
                  </a:tcPr>
                </a:tc>
              </a:tr>
              <a:tr h="91440">
                <a:tc>
                  <a:txBody>
                    <a:bodyPr/>
                    <a:lstStyle/>
                    <a:p>
                      <a:pPr marL="0" marR="0">
                        <a:lnSpc>
                          <a:spcPct val="100000"/>
                        </a:lnSpc>
                        <a:spcBef>
                          <a:spcPts val="0"/>
                        </a:spcBef>
                        <a:spcAft>
                          <a:spcPts val="0"/>
                        </a:spcAft>
                      </a:pPr>
                      <a:r>
                        <a:rPr lang="en-US" sz="1800" b="0" dirty="0" smtClean="0">
                          <a:solidFill>
                            <a:schemeClr val="tx1"/>
                          </a:solidFill>
                          <a:effectLst/>
                          <a:latin typeface="+mn-lt"/>
                          <a:ea typeface="Batang"/>
                          <a:cs typeface="Arial" panose="020B0604020202020204" pitchFamily="34" charset="0"/>
                        </a:rPr>
                        <a:t>3. Good Health and Well-being</a:t>
                      </a: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00"/>
                    </a:solidFill>
                  </a:tcPr>
                </a:tc>
              </a:tr>
              <a:tr h="91440">
                <a:tc>
                  <a:txBody>
                    <a:bodyPr/>
                    <a:lstStyle/>
                    <a:p>
                      <a:pPr marL="0" marR="0">
                        <a:lnSpc>
                          <a:spcPct val="100000"/>
                        </a:lnSpc>
                        <a:spcBef>
                          <a:spcPts val="0"/>
                        </a:spcBef>
                        <a:spcAft>
                          <a:spcPts val="0"/>
                        </a:spcAft>
                      </a:pPr>
                      <a:r>
                        <a:rPr lang="en-US" sz="1800" b="0" dirty="0" smtClean="0">
                          <a:solidFill>
                            <a:schemeClr val="tx1"/>
                          </a:solidFill>
                          <a:effectLst/>
                          <a:latin typeface="+mn-lt"/>
                          <a:ea typeface="Batang"/>
                          <a:cs typeface="Arial" panose="020B0604020202020204" pitchFamily="34" charset="0"/>
                        </a:rPr>
                        <a:t>4.</a:t>
                      </a:r>
                      <a:r>
                        <a:rPr lang="en-US" sz="1800" b="0" baseline="0" dirty="0" smtClean="0">
                          <a:solidFill>
                            <a:schemeClr val="tx1"/>
                          </a:solidFill>
                          <a:effectLst/>
                          <a:latin typeface="+mn-lt"/>
                          <a:ea typeface="Batang"/>
                          <a:cs typeface="Arial" panose="020B0604020202020204" pitchFamily="34" charset="0"/>
                        </a:rPr>
                        <a:t> Quality Education</a:t>
                      </a: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00"/>
                    </a:solidFill>
                  </a:tcPr>
                </a:tc>
              </a:tr>
              <a:tr h="91440">
                <a:tc>
                  <a:txBody>
                    <a:bodyPr/>
                    <a:lstStyle/>
                    <a:p>
                      <a:pPr marL="0" marR="0">
                        <a:lnSpc>
                          <a:spcPct val="100000"/>
                        </a:lnSpc>
                        <a:spcBef>
                          <a:spcPts val="0"/>
                        </a:spcBef>
                        <a:spcAft>
                          <a:spcPts val="0"/>
                        </a:spcAft>
                      </a:pPr>
                      <a:r>
                        <a:rPr lang="en-US" sz="1800" b="0" dirty="0" smtClean="0">
                          <a:solidFill>
                            <a:schemeClr val="tx1"/>
                          </a:solidFill>
                          <a:effectLst/>
                          <a:latin typeface="+mn-lt"/>
                          <a:ea typeface="Batang"/>
                          <a:cs typeface="Arial" panose="020B0604020202020204" pitchFamily="34" charset="0"/>
                        </a:rPr>
                        <a:t>5. Gender Equality</a:t>
                      </a: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00"/>
                    </a:solidFill>
                  </a:tcPr>
                </a:tc>
              </a:tr>
              <a:tr h="91440">
                <a:tc>
                  <a:txBody>
                    <a:bodyPr/>
                    <a:lstStyle/>
                    <a:p>
                      <a:pPr marL="0" marR="0">
                        <a:lnSpc>
                          <a:spcPct val="100000"/>
                        </a:lnSpc>
                        <a:spcBef>
                          <a:spcPts val="0"/>
                        </a:spcBef>
                        <a:spcAft>
                          <a:spcPts val="0"/>
                        </a:spcAft>
                      </a:pPr>
                      <a:r>
                        <a:rPr lang="en-US" sz="1800" b="0" dirty="0" smtClean="0">
                          <a:solidFill>
                            <a:schemeClr val="tx1"/>
                          </a:solidFill>
                          <a:effectLst/>
                          <a:latin typeface="+mn-lt"/>
                          <a:ea typeface="Batang"/>
                          <a:cs typeface="Arial" panose="020B0604020202020204" pitchFamily="34" charset="0"/>
                        </a:rPr>
                        <a:t>6. Clean Water and Sanitation</a:t>
                      </a: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00"/>
                    </a:solidFill>
                  </a:tcPr>
                </a:tc>
              </a:tr>
              <a:tr h="91440">
                <a:tc>
                  <a:txBody>
                    <a:bodyPr/>
                    <a:lstStyle/>
                    <a:p>
                      <a:pPr marL="0" marR="0">
                        <a:lnSpc>
                          <a:spcPct val="100000"/>
                        </a:lnSpc>
                        <a:spcBef>
                          <a:spcPts val="0"/>
                        </a:spcBef>
                        <a:spcAft>
                          <a:spcPts val="0"/>
                        </a:spcAft>
                      </a:pPr>
                      <a:r>
                        <a:rPr lang="en-US" sz="1800" b="0" dirty="0" smtClean="0">
                          <a:solidFill>
                            <a:schemeClr val="tx1"/>
                          </a:solidFill>
                          <a:effectLst/>
                          <a:latin typeface="+mn-lt"/>
                          <a:ea typeface="Batang"/>
                          <a:cs typeface="Arial" panose="020B0604020202020204" pitchFamily="34" charset="0"/>
                        </a:rPr>
                        <a:t>7. Affordable</a:t>
                      </a:r>
                      <a:r>
                        <a:rPr lang="en-US" sz="1800" b="0" baseline="0" dirty="0" smtClean="0">
                          <a:solidFill>
                            <a:schemeClr val="tx1"/>
                          </a:solidFill>
                          <a:effectLst/>
                          <a:latin typeface="+mn-lt"/>
                          <a:ea typeface="Batang"/>
                          <a:cs typeface="Arial" panose="020B0604020202020204" pitchFamily="34" charset="0"/>
                        </a:rPr>
                        <a:t> and Clean Energy</a:t>
                      </a: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440">
                <a:tc>
                  <a:txBody>
                    <a:bodyPr/>
                    <a:lstStyle/>
                    <a:p>
                      <a:pPr marL="0" marR="0">
                        <a:lnSpc>
                          <a:spcPct val="100000"/>
                        </a:lnSpc>
                        <a:spcBef>
                          <a:spcPts val="0"/>
                        </a:spcBef>
                        <a:spcAft>
                          <a:spcPts val="0"/>
                        </a:spcAft>
                      </a:pPr>
                      <a:r>
                        <a:rPr lang="en-US" sz="1800" b="0" dirty="0" smtClean="0">
                          <a:solidFill>
                            <a:schemeClr val="tx1"/>
                          </a:solidFill>
                          <a:effectLst/>
                          <a:latin typeface="+mn-lt"/>
                          <a:ea typeface="Batang"/>
                          <a:cs typeface="Arial" panose="020B0604020202020204" pitchFamily="34" charset="0"/>
                        </a:rPr>
                        <a:t>8. Decent Work</a:t>
                      </a:r>
                      <a:r>
                        <a:rPr lang="en-US" sz="1800" b="0" baseline="0" dirty="0" smtClean="0">
                          <a:solidFill>
                            <a:schemeClr val="tx1"/>
                          </a:solidFill>
                          <a:effectLst/>
                          <a:latin typeface="+mn-lt"/>
                          <a:ea typeface="Batang"/>
                          <a:cs typeface="Arial" panose="020B0604020202020204" pitchFamily="34" charset="0"/>
                        </a:rPr>
                        <a:t> and Economic Growth</a:t>
                      </a: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00"/>
                    </a:solidFill>
                  </a:tcPr>
                </a:tc>
              </a:tr>
              <a:tr h="91440">
                <a:tc>
                  <a:txBody>
                    <a:bodyPr/>
                    <a:lstStyle/>
                    <a:p>
                      <a:pPr marL="0" marR="0">
                        <a:lnSpc>
                          <a:spcPct val="100000"/>
                        </a:lnSpc>
                        <a:spcBef>
                          <a:spcPts val="0"/>
                        </a:spcBef>
                        <a:spcAft>
                          <a:spcPts val="0"/>
                        </a:spcAft>
                      </a:pPr>
                      <a:r>
                        <a:rPr lang="en-US" sz="1800" b="0" dirty="0" smtClean="0">
                          <a:solidFill>
                            <a:schemeClr val="tx1"/>
                          </a:solidFill>
                          <a:effectLst/>
                          <a:latin typeface="+mn-lt"/>
                          <a:ea typeface="Batang"/>
                          <a:cs typeface="Arial" panose="020B0604020202020204" pitchFamily="34" charset="0"/>
                        </a:rPr>
                        <a:t>9. Industry,</a:t>
                      </a:r>
                      <a:r>
                        <a:rPr lang="en-US" sz="1800" b="0" baseline="0" dirty="0" smtClean="0">
                          <a:solidFill>
                            <a:schemeClr val="tx1"/>
                          </a:solidFill>
                          <a:effectLst/>
                          <a:latin typeface="+mn-lt"/>
                          <a:ea typeface="Batang"/>
                          <a:cs typeface="Arial" panose="020B0604020202020204" pitchFamily="34" charset="0"/>
                        </a:rPr>
                        <a:t> Innovation and Infrastructure</a:t>
                      </a: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00"/>
                    </a:solidFill>
                  </a:tcPr>
                </a:tc>
              </a:tr>
              <a:tr h="91440">
                <a:tc>
                  <a:txBody>
                    <a:bodyPr/>
                    <a:lstStyle/>
                    <a:p>
                      <a:pPr marL="0" marR="0">
                        <a:lnSpc>
                          <a:spcPct val="100000"/>
                        </a:lnSpc>
                        <a:spcBef>
                          <a:spcPts val="0"/>
                        </a:spcBef>
                        <a:spcAft>
                          <a:spcPts val="0"/>
                        </a:spcAft>
                      </a:pPr>
                      <a:r>
                        <a:rPr lang="en-US" sz="1800" b="0" dirty="0" smtClean="0">
                          <a:solidFill>
                            <a:schemeClr val="tx1"/>
                          </a:solidFill>
                          <a:effectLst/>
                          <a:latin typeface="+mn-lt"/>
                          <a:ea typeface="Batang"/>
                          <a:cs typeface="Arial" panose="020B0604020202020204" pitchFamily="34" charset="0"/>
                        </a:rPr>
                        <a:t>10. Reduced Inequality</a:t>
                      </a: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00"/>
                    </a:solidFill>
                  </a:tcPr>
                </a:tc>
              </a:tr>
              <a:tr h="91440">
                <a:tc>
                  <a:txBody>
                    <a:bodyPr/>
                    <a:lstStyle/>
                    <a:p>
                      <a:pPr marL="0" marR="0">
                        <a:lnSpc>
                          <a:spcPct val="100000"/>
                        </a:lnSpc>
                        <a:spcBef>
                          <a:spcPts val="0"/>
                        </a:spcBef>
                        <a:spcAft>
                          <a:spcPts val="0"/>
                        </a:spcAft>
                      </a:pPr>
                      <a:r>
                        <a:rPr lang="en-US" sz="1800" b="0" dirty="0" smtClean="0">
                          <a:solidFill>
                            <a:schemeClr val="tx1"/>
                          </a:solidFill>
                          <a:effectLst/>
                          <a:latin typeface="+mn-lt"/>
                          <a:ea typeface="Batang"/>
                          <a:cs typeface="Arial" panose="020B0604020202020204" pitchFamily="34" charset="0"/>
                        </a:rPr>
                        <a:t>11. Sustainable cities and Communities</a:t>
                      </a: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00"/>
                    </a:solidFill>
                  </a:tcPr>
                </a:tc>
              </a:tr>
              <a:tr h="91440">
                <a:tc>
                  <a:txBody>
                    <a:bodyPr/>
                    <a:lstStyle/>
                    <a:p>
                      <a:pPr marL="0" marR="0">
                        <a:lnSpc>
                          <a:spcPct val="100000"/>
                        </a:lnSpc>
                        <a:spcBef>
                          <a:spcPts val="0"/>
                        </a:spcBef>
                        <a:spcAft>
                          <a:spcPts val="0"/>
                        </a:spcAft>
                      </a:pPr>
                      <a:r>
                        <a:rPr lang="en-US" sz="1800" b="0" dirty="0" smtClean="0">
                          <a:solidFill>
                            <a:schemeClr val="tx1"/>
                          </a:solidFill>
                          <a:effectLst/>
                          <a:latin typeface="+mn-lt"/>
                          <a:ea typeface="Batang"/>
                          <a:cs typeface="Arial" panose="020B0604020202020204" pitchFamily="34" charset="0"/>
                        </a:rPr>
                        <a:t>12. Responsible Consumption and Production</a:t>
                      </a: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00"/>
                    </a:solidFill>
                  </a:tcPr>
                </a:tc>
              </a:tr>
              <a:tr h="91440">
                <a:tc>
                  <a:txBody>
                    <a:bodyPr/>
                    <a:lstStyle/>
                    <a:p>
                      <a:pPr marL="0" marR="0">
                        <a:lnSpc>
                          <a:spcPct val="100000"/>
                        </a:lnSpc>
                        <a:spcBef>
                          <a:spcPts val="0"/>
                        </a:spcBef>
                        <a:spcAft>
                          <a:spcPts val="0"/>
                        </a:spcAft>
                      </a:pPr>
                      <a:r>
                        <a:rPr lang="en-US" sz="1800" b="0" dirty="0" smtClean="0">
                          <a:solidFill>
                            <a:schemeClr val="tx1"/>
                          </a:solidFill>
                          <a:effectLst/>
                          <a:latin typeface="+mn-lt"/>
                          <a:ea typeface="Batang"/>
                          <a:cs typeface="Arial" panose="020B0604020202020204" pitchFamily="34" charset="0"/>
                        </a:rPr>
                        <a:t>13.</a:t>
                      </a:r>
                      <a:r>
                        <a:rPr lang="en-US" sz="1800" b="0" baseline="0" dirty="0" smtClean="0">
                          <a:solidFill>
                            <a:schemeClr val="tx1"/>
                          </a:solidFill>
                          <a:effectLst/>
                          <a:latin typeface="+mn-lt"/>
                          <a:ea typeface="Batang"/>
                          <a:cs typeface="Arial" panose="020B0604020202020204" pitchFamily="34" charset="0"/>
                        </a:rPr>
                        <a:t> Climate Action</a:t>
                      </a: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91440">
                <a:tc>
                  <a:txBody>
                    <a:bodyPr/>
                    <a:lstStyle/>
                    <a:p>
                      <a:pPr marL="0" marR="0">
                        <a:lnSpc>
                          <a:spcPct val="100000"/>
                        </a:lnSpc>
                        <a:spcBef>
                          <a:spcPts val="0"/>
                        </a:spcBef>
                        <a:spcAft>
                          <a:spcPts val="0"/>
                        </a:spcAft>
                      </a:pPr>
                      <a:r>
                        <a:rPr lang="en-US" sz="1800" b="0" dirty="0" smtClean="0">
                          <a:solidFill>
                            <a:schemeClr val="tx1"/>
                          </a:solidFill>
                          <a:effectLst/>
                          <a:latin typeface="+mn-lt"/>
                          <a:ea typeface="Batang"/>
                          <a:cs typeface="Arial" panose="020B0604020202020204" pitchFamily="34" charset="0"/>
                        </a:rPr>
                        <a:t>14. Life Below Water</a:t>
                      </a: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91440">
                <a:tc>
                  <a:txBody>
                    <a:bodyPr/>
                    <a:lstStyle/>
                    <a:p>
                      <a:pPr marL="0" marR="0">
                        <a:lnSpc>
                          <a:spcPct val="100000"/>
                        </a:lnSpc>
                        <a:spcBef>
                          <a:spcPts val="0"/>
                        </a:spcBef>
                        <a:spcAft>
                          <a:spcPts val="0"/>
                        </a:spcAft>
                      </a:pPr>
                      <a:r>
                        <a:rPr lang="en-US" sz="1800" b="0" dirty="0" smtClean="0">
                          <a:solidFill>
                            <a:schemeClr val="tx1"/>
                          </a:solidFill>
                          <a:effectLst/>
                          <a:latin typeface="+mn-lt"/>
                          <a:ea typeface="Batang"/>
                          <a:cs typeface="Arial" panose="020B0604020202020204" pitchFamily="34" charset="0"/>
                        </a:rPr>
                        <a:t>15. Life on Land</a:t>
                      </a: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91440">
                <a:tc>
                  <a:txBody>
                    <a:bodyPr/>
                    <a:lstStyle/>
                    <a:p>
                      <a:pPr marL="0" marR="0">
                        <a:lnSpc>
                          <a:spcPct val="100000"/>
                        </a:lnSpc>
                        <a:spcBef>
                          <a:spcPts val="0"/>
                        </a:spcBef>
                        <a:spcAft>
                          <a:spcPts val="0"/>
                        </a:spcAft>
                      </a:pPr>
                      <a:r>
                        <a:rPr lang="en-US" sz="1800" b="0" dirty="0" smtClean="0">
                          <a:solidFill>
                            <a:schemeClr val="tx1"/>
                          </a:solidFill>
                          <a:effectLst/>
                          <a:latin typeface="+mn-lt"/>
                          <a:ea typeface="Batang"/>
                          <a:cs typeface="Arial" panose="020B0604020202020204" pitchFamily="34" charset="0"/>
                        </a:rPr>
                        <a:t>16. Peace, Justice and Strong Institutions</a:t>
                      </a: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00"/>
                    </a:solidFill>
                  </a:tcPr>
                </a:tc>
              </a:tr>
              <a:tr h="91440">
                <a:tc>
                  <a:txBody>
                    <a:bodyPr/>
                    <a:lstStyle/>
                    <a:p>
                      <a:pPr marL="0" marR="0">
                        <a:lnSpc>
                          <a:spcPct val="100000"/>
                        </a:lnSpc>
                        <a:spcBef>
                          <a:spcPts val="0"/>
                        </a:spcBef>
                        <a:spcAft>
                          <a:spcPts val="0"/>
                        </a:spcAft>
                      </a:pPr>
                      <a:r>
                        <a:rPr lang="en-US" sz="1800" b="0" dirty="0" smtClean="0">
                          <a:solidFill>
                            <a:schemeClr val="tx1"/>
                          </a:solidFill>
                          <a:effectLst/>
                          <a:latin typeface="+mn-lt"/>
                          <a:ea typeface="Batang"/>
                          <a:cs typeface="Arial" panose="020B0604020202020204" pitchFamily="34" charset="0"/>
                        </a:rPr>
                        <a:t>17. Partnerships for the Goals</a:t>
                      </a: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marL="0" marR="0">
                        <a:lnSpc>
                          <a:spcPct val="100000"/>
                        </a:lnSpc>
                        <a:spcBef>
                          <a:spcPts val="0"/>
                        </a:spcBef>
                        <a:spcAft>
                          <a:spcPts val="0"/>
                        </a:spcAft>
                      </a:pP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00000"/>
                        </a:lnSpc>
                        <a:spcBef>
                          <a:spcPts val="0"/>
                        </a:spcBef>
                        <a:spcAft>
                          <a:spcPts val="0"/>
                        </a:spcAft>
                      </a:pPr>
                      <a:r>
                        <a:rPr lang="en-US" sz="1800" b="0" dirty="0">
                          <a:solidFill>
                            <a:schemeClr val="tx1"/>
                          </a:solidFill>
                          <a:effectLst/>
                          <a:latin typeface="+mn-lt"/>
                          <a:ea typeface="Batang"/>
                          <a:cs typeface="Arial" panose="020B0604020202020204" pitchFamily="34" charset="0"/>
                        </a:rPr>
                        <a:t> </a:t>
                      </a:r>
                      <a:endParaRPr lang="en-GB" sz="1800" b="0" dirty="0">
                        <a:solidFill>
                          <a:schemeClr val="tx1"/>
                        </a:solidFill>
                        <a:effectLst/>
                        <a:latin typeface="+mn-lt"/>
                        <a:ea typeface="Batang"/>
                        <a:cs typeface="Arial" panose="020B0604020202020204" pitchFamily="34" charset="0"/>
                      </a:endParaRPr>
                    </a:p>
                  </a:txBody>
                  <a:tcPr marL="59034" marR="590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2" name="TextBox 1"/>
          <p:cNvSpPr txBox="1"/>
          <p:nvPr/>
        </p:nvSpPr>
        <p:spPr>
          <a:xfrm>
            <a:off x="381000" y="6138446"/>
            <a:ext cx="8153400" cy="338554"/>
          </a:xfrm>
          <a:prstGeom prst="rect">
            <a:avLst/>
          </a:prstGeom>
          <a:noFill/>
        </p:spPr>
        <p:txBody>
          <a:bodyPr wrap="square" rtlCol="0">
            <a:spAutoFit/>
          </a:bodyPr>
          <a:lstStyle/>
          <a:p>
            <a:r>
              <a:rPr lang="en-US" sz="1600" dirty="0" smtClean="0"/>
              <a:t>Note: Light blue 1 SDG indicator matched; Blue 2 SDG indicators; Dark blue 3 or more indicators</a:t>
            </a:r>
            <a:endParaRPr lang="en-GB" sz="1600" dirty="0"/>
          </a:p>
        </p:txBody>
      </p:sp>
      <p:sp>
        <p:nvSpPr>
          <p:cNvPr id="3" name="Title 2"/>
          <p:cNvSpPr>
            <a:spLocks noGrp="1"/>
          </p:cNvSpPr>
          <p:nvPr>
            <p:ph type="title"/>
          </p:nvPr>
        </p:nvSpPr>
        <p:spPr>
          <a:xfrm>
            <a:off x="457200" y="76200"/>
            <a:ext cx="8229600" cy="609600"/>
          </a:xfrm>
        </p:spPr>
        <p:txBody>
          <a:bodyPr>
            <a:noAutofit/>
          </a:bodyPr>
          <a:lstStyle/>
          <a:p>
            <a:r>
              <a:rPr lang="en-US" sz="2000" dirty="0" smtClean="0">
                <a:solidFill>
                  <a:schemeClr val="tx2">
                    <a:lumMod val="60000"/>
                    <a:lumOff val="40000"/>
                  </a:schemeClr>
                </a:solidFill>
              </a:rPr>
              <a:t>SDG targets and indicators related to LDC criteria (current and reviewed)</a:t>
            </a:r>
            <a:endParaRPr lang="en-GB" sz="2000" dirty="0">
              <a:solidFill>
                <a:schemeClr val="tx2">
                  <a:lumMod val="60000"/>
                  <a:lumOff val="40000"/>
                </a:schemeClr>
              </a:solidFill>
            </a:endParaRPr>
          </a:p>
        </p:txBody>
      </p:sp>
    </p:spTree>
    <p:extLst>
      <p:ext uri="{BB962C8B-B14F-4D97-AF65-F5344CB8AC3E}">
        <p14:creationId xmlns:p14="http://schemas.microsoft.com/office/powerpoint/2010/main" val="4137995827"/>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solidFill>
                  <a:schemeClr val="accent1"/>
                </a:solidFill>
              </a:rPr>
              <a:t>Step 2: Identifying areas of sustainable development insufficiently covered by LDC criteria</a:t>
            </a:r>
          </a:p>
        </p:txBody>
      </p:sp>
      <p:sp>
        <p:nvSpPr>
          <p:cNvPr id="3" name="Content Placeholder 2"/>
          <p:cNvSpPr>
            <a:spLocks noGrp="1"/>
          </p:cNvSpPr>
          <p:nvPr>
            <p:ph idx="1"/>
          </p:nvPr>
        </p:nvSpPr>
        <p:spPr/>
        <p:txBody>
          <a:bodyPr/>
          <a:lstStyle/>
          <a:p>
            <a:pPr marL="0" indent="0">
              <a:buNone/>
            </a:pPr>
            <a:r>
              <a:rPr lang="en-US" b="1" dirty="0" smtClean="0"/>
              <a:t>(b</a:t>
            </a:r>
            <a:r>
              <a:rPr lang="en-US" b="1" dirty="0"/>
              <a:t>) Other agendas</a:t>
            </a:r>
          </a:p>
          <a:p>
            <a:endParaRPr lang="en-US" dirty="0"/>
          </a:p>
          <a:p>
            <a:r>
              <a:rPr lang="en-US" dirty="0" smtClean="0"/>
              <a:t>done </a:t>
            </a:r>
            <a:r>
              <a:rPr lang="en-US" dirty="0"/>
              <a:t>by October 2018 to identify certain policies areas that are not covered or insufficiently by the LDC indicators.</a:t>
            </a:r>
          </a:p>
          <a:p>
            <a:endParaRPr lang="en-US" dirty="0"/>
          </a:p>
        </p:txBody>
      </p:sp>
    </p:spTree>
    <p:extLst>
      <p:ext uri="{BB962C8B-B14F-4D97-AF65-F5344CB8AC3E}">
        <p14:creationId xmlns:p14="http://schemas.microsoft.com/office/powerpoint/2010/main" val="29571337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1"/>
                </a:solidFill>
              </a:rPr>
              <a:t>Step 3: </a:t>
            </a:r>
            <a:r>
              <a:rPr lang="en-US" dirty="0">
                <a:solidFill>
                  <a:schemeClr val="accent1"/>
                </a:solidFill>
              </a:rPr>
              <a:t>Review of areas for measuring additional structural </a:t>
            </a:r>
            <a:r>
              <a:rPr lang="en-US" dirty="0" smtClean="0">
                <a:solidFill>
                  <a:schemeClr val="accent1"/>
                </a:solidFill>
              </a:rPr>
              <a:t>impediments</a:t>
            </a:r>
            <a:endParaRPr lang="en-US" dirty="0">
              <a:solidFill>
                <a:schemeClr val="accent1"/>
              </a:solidFill>
            </a:endParaRPr>
          </a:p>
        </p:txBody>
      </p:sp>
      <p:sp>
        <p:nvSpPr>
          <p:cNvPr id="3" name="Content Placeholder 2"/>
          <p:cNvSpPr>
            <a:spLocks noGrp="1"/>
          </p:cNvSpPr>
          <p:nvPr>
            <p:ph idx="1"/>
          </p:nvPr>
        </p:nvSpPr>
        <p:spPr/>
        <p:txBody>
          <a:bodyPr>
            <a:normAutofit fontScale="85000" lnSpcReduction="10000"/>
          </a:bodyPr>
          <a:lstStyle/>
          <a:p>
            <a:pPr marL="0" indent="0">
              <a:buNone/>
            </a:pPr>
            <a:r>
              <a:rPr lang="en-US" b="1" dirty="0" smtClean="0"/>
              <a:t>(a</a:t>
            </a:r>
            <a:r>
              <a:rPr lang="en-US" b="1" dirty="0"/>
              <a:t>) Agenda 2030</a:t>
            </a:r>
          </a:p>
          <a:p>
            <a:r>
              <a:rPr lang="en-US" dirty="0" smtClean="0"/>
              <a:t>By July 2018, assess </a:t>
            </a:r>
            <a:r>
              <a:rPr lang="en-US" dirty="0"/>
              <a:t>whether the areas in Agenda 2030 identified in step 2 (not adequately incorporated in the LDC criteria) reflect severe structural impediments faced by LDCs. </a:t>
            </a:r>
            <a:endParaRPr lang="en-US" dirty="0" smtClean="0"/>
          </a:p>
          <a:p>
            <a:r>
              <a:rPr lang="en-US" dirty="0" smtClean="0"/>
              <a:t>For </a:t>
            </a:r>
            <a:r>
              <a:rPr lang="en-US" dirty="0"/>
              <a:t>instance, </a:t>
            </a:r>
            <a:r>
              <a:rPr lang="en-US" dirty="0" smtClean="0"/>
              <a:t>SDG </a:t>
            </a:r>
            <a:r>
              <a:rPr lang="en-US" dirty="0"/>
              <a:t>16 (peace), are not covered by LDC criteria, but targets and indicators are more geared to policy formulation and implementation, not necessarily related to structural </a:t>
            </a:r>
            <a:r>
              <a:rPr lang="en-US" dirty="0" smtClean="0"/>
              <a:t>impediments.</a:t>
            </a:r>
            <a:endParaRPr lang="en-US" dirty="0"/>
          </a:p>
          <a:p>
            <a:pPr marL="0" indent="0">
              <a:buNone/>
            </a:pPr>
            <a:r>
              <a:rPr lang="en-US" b="1" dirty="0" smtClean="0"/>
              <a:t>(b</a:t>
            </a:r>
            <a:r>
              <a:rPr lang="en-US" b="1" dirty="0"/>
              <a:t>) Other </a:t>
            </a:r>
            <a:r>
              <a:rPr lang="en-US" b="1" dirty="0" smtClean="0"/>
              <a:t>agendas</a:t>
            </a:r>
          </a:p>
          <a:p>
            <a:r>
              <a:rPr lang="en-US" dirty="0" smtClean="0"/>
              <a:t>Done by October 2018</a:t>
            </a:r>
            <a:endParaRPr lang="en-US" dirty="0"/>
          </a:p>
        </p:txBody>
      </p:sp>
    </p:spTree>
    <p:extLst>
      <p:ext uri="{BB962C8B-B14F-4D97-AF65-F5344CB8AC3E}">
        <p14:creationId xmlns:p14="http://schemas.microsoft.com/office/powerpoint/2010/main" val="1127245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1"/>
                </a:solidFill>
              </a:rPr>
              <a:t>Step 4: </a:t>
            </a:r>
            <a:r>
              <a:rPr lang="en-US" dirty="0">
                <a:solidFill>
                  <a:schemeClr val="accent1"/>
                </a:solidFill>
              </a:rPr>
              <a:t>Assess “candidate” indicators</a:t>
            </a:r>
          </a:p>
        </p:txBody>
      </p:sp>
      <p:sp>
        <p:nvSpPr>
          <p:cNvPr id="3" name="Content Placeholder 2"/>
          <p:cNvSpPr>
            <a:spLocks noGrp="1"/>
          </p:cNvSpPr>
          <p:nvPr>
            <p:ph idx="1"/>
          </p:nvPr>
        </p:nvSpPr>
        <p:spPr/>
        <p:txBody>
          <a:bodyPr>
            <a:normAutofit fontScale="92500" lnSpcReduction="20000"/>
          </a:bodyPr>
          <a:lstStyle/>
          <a:p>
            <a:r>
              <a:rPr lang="en-US" dirty="0" smtClean="0"/>
              <a:t>Review </a:t>
            </a:r>
            <a:r>
              <a:rPr lang="en-US" dirty="0"/>
              <a:t>data availability and methodological soundness. </a:t>
            </a:r>
            <a:endParaRPr lang="en-US" dirty="0" smtClean="0"/>
          </a:p>
          <a:p>
            <a:r>
              <a:rPr lang="en-US" dirty="0" smtClean="0"/>
              <a:t>Only the </a:t>
            </a:r>
            <a:r>
              <a:rPr lang="en-US" dirty="0"/>
              <a:t>indicators that are assessed positively will be assessed further with regard to the principles of stability in the </a:t>
            </a:r>
            <a:r>
              <a:rPr lang="en-US" dirty="0" smtClean="0"/>
              <a:t>criteria.</a:t>
            </a:r>
          </a:p>
          <a:p>
            <a:r>
              <a:rPr lang="en-US" dirty="0" smtClean="0"/>
              <a:t>Afterwards</a:t>
            </a:r>
            <a:r>
              <a:rPr lang="en-US" dirty="0"/>
              <a:t>, the principle of </a:t>
            </a:r>
            <a:r>
              <a:rPr lang="en-US" dirty="0" smtClean="0"/>
              <a:t>inter-temporal </a:t>
            </a:r>
            <a:r>
              <a:rPr lang="en-US" dirty="0"/>
              <a:t>consistency of the list will be explored through simulation of hypothetical reviews with possible new indicator sets. </a:t>
            </a:r>
            <a:endParaRPr lang="en-US" dirty="0" smtClean="0"/>
          </a:p>
          <a:p>
            <a:r>
              <a:rPr lang="en-US" dirty="0" smtClean="0"/>
              <a:t>To be done by </a:t>
            </a:r>
            <a:r>
              <a:rPr lang="en-US" dirty="0"/>
              <a:t>December </a:t>
            </a:r>
            <a:r>
              <a:rPr lang="en-US" dirty="0" smtClean="0"/>
              <a:t>2018.</a:t>
            </a:r>
          </a:p>
          <a:p>
            <a:r>
              <a:rPr lang="en-US" dirty="0" smtClean="0"/>
              <a:t>Update by December 2019.</a:t>
            </a:r>
          </a:p>
          <a:p>
            <a:endParaRPr lang="en-US" dirty="0"/>
          </a:p>
        </p:txBody>
      </p:sp>
    </p:spTree>
    <p:extLst>
      <p:ext uri="{BB962C8B-B14F-4D97-AF65-F5344CB8AC3E}">
        <p14:creationId xmlns:p14="http://schemas.microsoft.com/office/powerpoint/2010/main" val="30650676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Preview of step 4</a:t>
            </a:r>
            <a:endParaRPr lang="en-US" dirty="0">
              <a:solidFill>
                <a:schemeClr val="accent1"/>
              </a:solidFill>
            </a:endParaRPr>
          </a:p>
        </p:txBody>
      </p:sp>
      <p:sp>
        <p:nvSpPr>
          <p:cNvPr id="3" name="Content Placeholder 2"/>
          <p:cNvSpPr>
            <a:spLocks noGrp="1"/>
          </p:cNvSpPr>
          <p:nvPr>
            <p:ph idx="1"/>
          </p:nvPr>
        </p:nvSpPr>
        <p:spPr/>
        <p:txBody>
          <a:bodyPr>
            <a:normAutofit fontScale="85000" lnSpcReduction="10000"/>
          </a:bodyPr>
          <a:lstStyle/>
          <a:p>
            <a:pPr marL="0" indent="0">
              <a:buNone/>
            </a:pPr>
            <a:r>
              <a:rPr lang="en-US" dirty="0"/>
              <a:t>The Inter-agency and Expert Group on SDG Indicators (IAEG-SDGs) classified SDG indicators into three tiers based on their level of methodological development and data availability : </a:t>
            </a:r>
          </a:p>
          <a:p>
            <a:endParaRPr lang="en-US" dirty="0"/>
          </a:p>
          <a:p>
            <a:r>
              <a:rPr lang="en-US" dirty="0"/>
              <a:t>Tier 1: </a:t>
            </a:r>
            <a:r>
              <a:rPr lang="en-US" dirty="0" smtClean="0"/>
              <a:t>conceptually </a:t>
            </a:r>
            <a:r>
              <a:rPr lang="en-US" dirty="0"/>
              <a:t>clear, established methodology and </a:t>
            </a:r>
            <a:r>
              <a:rPr lang="en-US" dirty="0" smtClean="0"/>
              <a:t>standards, data </a:t>
            </a:r>
            <a:r>
              <a:rPr lang="en-US" dirty="0"/>
              <a:t>regularly </a:t>
            </a:r>
            <a:r>
              <a:rPr lang="en-US" dirty="0" smtClean="0"/>
              <a:t>produced;</a:t>
            </a:r>
            <a:endParaRPr lang="en-US" dirty="0"/>
          </a:p>
          <a:p>
            <a:r>
              <a:rPr lang="en-US" dirty="0"/>
              <a:t>Tier 2: </a:t>
            </a:r>
            <a:r>
              <a:rPr lang="en-US" dirty="0" smtClean="0"/>
              <a:t>conceptually </a:t>
            </a:r>
            <a:r>
              <a:rPr lang="en-US" dirty="0"/>
              <a:t>clear, established methodology and </a:t>
            </a:r>
            <a:r>
              <a:rPr lang="en-US" dirty="0" smtClean="0"/>
              <a:t>standards, </a:t>
            </a:r>
            <a:r>
              <a:rPr lang="en-US" dirty="0"/>
              <a:t>but data are not regularly </a:t>
            </a:r>
            <a:r>
              <a:rPr lang="en-US" dirty="0" smtClean="0"/>
              <a:t>produced;</a:t>
            </a:r>
            <a:endParaRPr lang="en-US" dirty="0"/>
          </a:p>
          <a:p>
            <a:r>
              <a:rPr lang="en-US" dirty="0"/>
              <a:t>Tier 3: </a:t>
            </a:r>
            <a:r>
              <a:rPr lang="en-US" dirty="0" smtClean="0"/>
              <a:t>methodology </a:t>
            </a:r>
            <a:r>
              <a:rPr lang="en-US" dirty="0"/>
              <a:t>and standards </a:t>
            </a:r>
            <a:r>
              <a:rPr lang="en-US" dirty="0" smtClean="0"/>
              <a:t>not </a:t>
            </a:r>
            <a:r>
              <a:rPr lang="en-US" dirty="0"/>
              <a:t>established </a:t>
            </a:r>
            <a:r>
              <a:rPr lang="en-US" dirty="0" smtClean="0"/>
              <a:t>or being </a:t>
            </a:r>
            <a:r>
              <a:rPr lang="en-US" dirty="0"/>
              <a:t>developed/tested.</a:t>
            </a:r>
          </a:p>
          <a:p>
            <a:endParaRPr lang="en-US" dirty="0"/>
          </a:p>
        </p:txBody>
      </p:sp>
    </p:spTree>
    <p:extLst>
      <p:ext uri="{BB962C8B-B14F-4D97-AF65-F5344CB8AC3E}">
        <p14:creationId xmlns:p14="http://schemas.microsoft.com/office/powerpoint/2010/main" val="18749315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999996710"/>
              </p:ext>
            </p:extLst>
          </p:nvPr>
        </p:nvGraphicFramePr>
        <p:xfrm>
          <a:off x="228600" y="152400"/>
          <a:ext cx="8382000" cy="6309360"/>
        </p:xfrm>
        <a:graphic>
          <a:graphicData uri="http://schemas.openxmlformats.org/drawingml/2006/table">
            <a:tbl>
              <a:tblPr firstRow="1" firstCol="1" bandRow="1">
                <a:tableStyleId>{5C22544A-7EE6-4342-B048-85BDC9FD1C3A}</a:tableStyleId>
              </a:tblPr>
              <a:tblGrid>
                <a:gridCol w="3062654"/>
                <a:gridCol w="1128346"/>
                <a:gridCol w="1519685"/>
                <a:gridCol w="1542969"/>
                <a:gridCol w="1128346"/>
              </a:tblGrid>
              <a:tr h="381000">
                <a:tc>
                  <a:txBody>
                    <a:bodyPr/>
                    <a:lstStyle/>
                    <a:p>
                      <a:pPr marL="0" marR="0">
                        <a:lnSpc>
                          <a:spcPct val="115000"/>
                        </a:lnSpc>
                        <a:spcBef>
                          <a:spcPts val="0"/>
                        </a:spcBef>
                        <a:spcAft>
                          <a:spcPts val="0"/>
                        </a:spcAft>
                      </a:pPr>
                      <a:r>
                        <a:rPr lang="en-US" sz="1800" b="1" dirty="0">
                          <a:effectLst/>
                          <a:latin typeface="Times New Roman"/>
                          <a:ea typeface="바탕"/>
                          <a:cs typeface="Times New Roman"/>
                        </a:rPr>
                        <a:t>SDG</a:t>
                      </a:r>
                      <a:endParaRPr lang="en-US" sz="1800" dirty="0">
                        <a:effectLst/>
                        <a:latin typeface="Calibri"/>
                        <a:ea typeface="바탕"/>
                        <a:cs typeface="Times New Roman"/>
                      </a:endParaRPr>
                    </a:p>
                  </a:txBody>
                  <a:tcPr marL="68580" marR="68580" marT="0" marB="0" anchor="ctr"/>
                </a:tc>
                <a:tc>
                  <a:txBody>
                    <a:bodyPr/>
                    <a:lstStyle/>
                    <a:p>
                      <a:pPr marL="0" marR="0">
                        <a:lnSpc>
                          <a:spcPct val="115000"/>
                        </a:lnSpc>
                        <a:spcBef>
                          <a:spcPts val="0"/>
                        </a:spcBef>
                        <a:spcAft>
                          <a:spcPts val="0"/>
                        </a:spcAft>
                      </a:pPr>
                      <a:r>
                        <a:rPr lang="en-US" sz="1800" b="1">
                          <a:effectLst/>
                          <a:latin typeface="Times New Roman"/>
                          <a:ea typeface="바탕"/>
                          <a:cs typeface="Times New Roman"/>
                        </a:rPr>
                        <a:t>Targets</a:t>
                      </a:r>
                      <a:endParaRPr lang="en-US" sz="1800">
                        <a:effectLst/>
                        <a:latin typeface="Calibri"/>
                        <a:ea typeface="바탕"/>
                        <a:cs typeface="Times New Roman"/>
                      </a:endParaRPr>
                    </a:p>
                  </a:txBody>
                  <a:tcPr marL="68580" marR="68580" marT="0" marB="0" anchor="ctr"/>
                </a:tc>
                <a:tc>
                  <a:txBody>
                    <a:bodyPr/>
                    <a:lstStyle/>
                    <a:p>
                      <a:pPr marL="0" marR="0">
                        <a:lnSpc>
                          <a:spcPct val="115000"/>
                        </a:lnSpc>
                        <a:spcBef>
                          <a:spcPts val="0"/>
                        </a:spcBef>
                        <a:spcAft>
                          <a:spcPts val="0"/>
                        </a:spcAft>
                      </a:pPr>
                      <a:r>
                        <a:rPr lang="en-US" sz="1800" b="1" dirty="0">
                          <a:effectLst/>
                          <a:latin typeface="Times New Roman"/>
                          <a:ea typeface="바탕"/>
                          <a:cs typeface="Times New Roman"/>
                        </a:rPr>
                        <a:t>Indicators related to current LDC criteria</a:t>
                      </a:r>
                      <a:endParaRPr lang="en-US" sz="1800" dirty="0">
                        <a:effectLst/>
                        <a:latin typeface="Calibri"/>
                        <a:ea typeface="바탕"/>
                        <a:cs typeface="Times New Roman"/>
                      </a:endParaRPr>
                    </a:p>
                  </a:txBody>
                  <a:tcPr marL="68580" marR="68580" marT="0" marB="0" anchor="ctr"/>
                </a:tc>
                <a:tc>
                  <a:txBody>
                    <a:bodyPr/>
                    <a:lstStyle/>
                    <a:p>
                      <a:pPr marL="0" marR="0">
                        <a:lnSpc>
                          <a:spcPct val="115000"/>
                        </a:lnSpc>
                        <a:spcBef>
                          <a:spcPts val="0"/>
                        </a:spcBef>
                        <a:spcAft>
                          <a:spcPts val="0"/>
                        </a:spcAft>
                      </a:pPr>
                      <a:r>
                        <a:rPr lang="en-US" sz="1800" b="1">
                          <a:effectLst/>
                          <a:latin typeface="Times New Roman"/>
                          <a:ea typeface="바탕"/>
                          <a:cs typeface="Times New Roman"/>
                        </a:rPr>
                        <a:t>Indicators related to past CDP reviews</a:t>
                      </a:r>
                      <a:endParaRPr lang="en-US" sz="1800">
                        <a:effectLst/>
                        <a:latin typeface="Calibri"/>
                        <a:ea typeface="바탕"/>
                        <a:cs typeface="Times New Roman"/>
                      </a:endParaRPr>
                    </a:p>
                  </a:txBody>
                  <a:tcPr marL="68580" marR="68580" marT="0" marB="0" anchor="ctr"/>
                </a:tc>
                <a:tc>
                  <a:txBody>
                    <a:bodyPr/>
                    <a:lstStyle/>
                    <a:p>
                      <a:pPr marL="0" marR="0">
                        <a:lnSpc>
                          <a:spcPct val="115000"/>
                        </a:lnSpc>
                        <a:spcBef>
                          <a:spcPts val="0"/>
                        </a:spcBef>
                        <a:spcAft>
                          <a:spcPts val="0"/>
                        </a:spcAft>
                      </a:pPr>
                      <a:r>
                        <a:rPr lang="en-US" sz="1800" b="1" dirty="0">
                          <a:effectLst/>
                          <a:latin typeface="Times New Roman"/>
                          <a:ea typeface="바탕"/>
                          <a:cs typeface="Times New Roman"/>
                        </a:rPr>
                        <a:t>Data Tier</a:t>
                      </a:r>
                      <a:endParaRPr lang="en-US" sz="1800" dirty="0">
                        <a:effectLst/>
                        <a:latin typeface="Calibri"/>
                        <a:ea typeface="바탕"/>
                        <a:cs typeface="Times New Roman"/>
                      </a:endParaRPr>
                    </a:p>
                  </a:txBody>
                  <a:tcPr marL="68580" marR="68580" marT="0" marB="0" anchor="ctr"/>
                </a:tc>
              </a:tr>
              <a:tr h="0">
                <a:tc>
                  <a:txBody>
                    <a:bodyPr/>
                    <a:lstStyle/>
                    <a:p>
                      <a:pPr marL="0" marR="0">
                        <a:lnSpc>
                          <a:spcPct val="115000"/>
                        </a:lnSpc>
                        <a:spcBef>
                          <a:spcPts val="0"/>
                        </a:spcBef>
                        <a:spcAft>
                          <a:spcPts val="0"/>
                        </a:spcAft>
                      </a:pPr>
                      <a:r>
                        <a:rPr lang="en-GB" sz="1800" dirty="0" smtClean="0">
                          <a:effectLst/>
                        </a:rPr>
                        <a:t>12. </a:t>
                      </a:r>
                      <a:r>
                        <a:rPr lang="en-GB" sz="1800" dirty="0">
                          <a:effectLst/>
                        </a:rPr>
                        <a:t>Ensure sustainable consumption and production patterns</a:t>
                      </a:r>
                      <a:endParaRPr lang="en-US" sz="1800" dirty="0">
                        <a:solidFill>
                          <a:srgbClr val="000000"/>
                        </a:solidFill>
                        <a:effectLst/>
                        <a:latin typeface="Times New Roman"/>
                        <a:ea typeface="바탕"/>
                        <a:cs typeface="Times New Roman"/>
                      </a:endParaRPr>
                    </a:p>
                  </a:txBody>
                  <a:tcPr marL="68580" marR="68580" marT="0" marB="0" anchor="ctr"/>
                </a:tc>
                <a:tc>
                  <a:txBody>
                    <a:bodyPr/>
                    <a:lstStyle/>
                    <a:p>
                      <a:pPr marL="0" marR="0">
                        <a:lnSpc>
                          <a:spcPct val="115000"/>
                        </a:lnSpc>
                        <a:spcBef>
                          <a:spcPts val="0"/>
                        </a:spcBef>
                        <a:spcAft>
                          <a:spcPts val="0"/>
                        </a:spcAft>
                      </a:pPr>
                      <a:r>
                        <a:rPr lang="en-US" sz="1800">
                          <a:effectLst/>
                        </a:rPr>
                        <a:t>12.1</a:t>
                      </a:r>
                    </a:p>
                    <a:p>
                      <a:pPr marL="0" marR="0">
                        <a:lnSpc>
                          <a:spcPct val="115000"/>
                        </a:lnSpc>
                        <a:spcBef>
                          <a:spcPts val="0"/>
                        </a:spcBef>
                        <a:spcAft>
                          <a:spcPts val="0"/>
                        </a:spcAft>
                      </a:pPr>
                      <a:r>
                        <a:rPr lang="en-US" sz="1800">
                          <a:effectLst/>
                        </a:rPr>
                        <a:t>12.2</a:t>
                      </a:r>
                    </a:p>
                    <a:p>
                      <a:pPr marL="0" marR="0">
                        <a:lnSpc>
                          <a:spcPct val="115000"/>
                        </a:lnSpc>
                        <a:spcBef>
                          <a:spcPts val="0"/>
                        </a:spcBef>
                        <a:spcAft>
                          <a:spcPts val="0"/>
                        </a:spcAft>
                      </a:pPr>
                      <a:r>
                        <a:rPr lang="en-US" sz="1800">
                          <a:effectLst/>
                        </a:rPr>
                        <a:t>12.3</a:t>
                      </a:r>
                    </a:p>
                    <a:p>
                      <a:pPr marL="0" marR="0">
                        <a:lnSpc>
                          <a:spcPct val="115000"/>
                        </a:lnSpc>
                        <a:spcBef>
                          <a:spcPts val="0"/>
                        </a:spcBef>
                        <a:spcAft>
                          <a:spcPts val="0"/>
                        </a:spcAft>
                      </a:pPr>
                      <a:r>
                        <a:rPr lang="en-US" sz="1800">
                          <a:effectLst/>
                        </a:rPr>
                        <a:t>12.4</a:t>
                      </a:r>
                    </a:p>
                    <a:p>
                      <a:pPr marL="0" marR="0">
                        <a:lnSpc>
                          <a:spcPct val="115000"/>
                        </a:lnSpc>
                        <a:spcBef>
                          <a:spcPts val="0"/>
                        </a:spcBef>
                        <a:spcAft>
                          <a:spcPts val="0"/>
                        </a:spcAft>
                      </a:pPr>
                      <a:r>
                        <a:rPr lang="en-US" sz="1800">
                          <a:effectLst/>
                        </a:rPr>
                        <a:t>12.5</a:t>
                      </a:r>
                    </a:p>
                    <a:p>
                      <a:pPr marL="0" marR="0">
                        <a:lnSpc>
                          <a:spcPct val="115000"/>
                        </a:lnSpc>
                        <a:spcBef>
                          <a:spcPts val="0"/>
                        </a:spcBef>
                        <a:spcAft>
                          <a:spcPts val="0"/>
                        </a:spcAft>
                      </a:pPr>
                      <a:r>
                        <a:rPr lang="en-US" sz="1800">
                          <a:effectLst/>
                        </a:rPr>
                        <a:t>12.6</a:t>
                      </a:r>
                    </a:p>
                    <a:p>
                      <a:pPr marL="0" marR="0">
                        <a:lnSpc>
                          <a:spcPct val="115000"/>
                        </a:lnSpc>
                        <a:spcBef>
                          <a:spcPts val="0"/>
                        </a:spcBef>
                        <a:spcAft>
                          <a:spcPts val="0"/>
                        </a:spcAft>
                      </a:pPr>
                      <a:r>
                        <a:rPr lang="en-US" sz="1800">
                          <a:effectLst/>
                        </a:rPr>
                        <a:t>12.7</a:t>
                      </a:r>
                    </a:p>
                    <a:p>
                      <a:pPr marL="0" marR="0">
                        <a:lnSpc>
                          <a:spcPct val="115000"/>
                        </a:lnSpc>
                        <a:spcBef>
                          <a:spcPts val="0"/>
                        </a:spcBef>
                        <a:spcAft>
                          <a:spcPts val="0"/>
                        </a:spcAft>
                      </a:pPr>
                      <a:r>
                        <a:rPr lang="en-US" sz="1800">
                          <a:effectLst/>
                        </a:rPr>
                        <a:t>12.8</a:t>
                      </a:r>
                    </a:p>
                    <a:p>
                      <a:pPr marL="0" marR="0">
                        <a:lnSpc>
                          <a:spcPct val="115000"/>
                        </a:lnSpc>
                        <a:spcBef>
                          <a:spcPts val="0"/>
                        </a:spcBef>
                        <a:spcAft>
                          <a:spcPts val="0"/>
                        </a:spcAft>
                      </a:pPr>
                      <a:r>
                        <a:rPr lang="en-US" sz="1800">
                          <a:effectLst/>
                        </a:rPr>
                        <a:t>12.a</a:t>
                      </a:r>
                    </a:p>
                    <a:p>
                      <a:pPr marL="0" marR="0">
                        <a:lnSpc>
                          <a:spcPct val="115000"/>
                        </a:lnSpc>
                        <a:spcBef>
                          <a:spcPts val="0"/>
                        </a:spcBef>
                        <a:spcAft>
                          <a:spcPts val="0"/>
                        </a:spcAft>
                      </a:pPr>
                      <a:r>
                        <a:rPr lang="en-US" sz="1800">
                          <a:effectLst/>
                        </a:rPr>
                        <a:t>12.b</a:t>
                      </a:r>
                    </a:p>
                    <a:p>
                      <a:pPr marL="0" marR="0">
                        <a:lnSpc>
                          <a:spcPct val="115000"/>
                        </a:lnSpc>
                        <a:spcBef>
                          <a:spcPts val="0"/>
                        </a:spcBef>
                        <a:spcAft>
                          <a:spcPts val="0"/>
                        </a:spcAft>
                      </a:pPr>
                      <a:r>
                        <a:rPr lang="en-US" sz="1800">
                          <a:effectLst/>
                        </a:rPr>
                        <a:t>12.c</a:t>
                      </a:r>
                      <a:endParaRPr lang="en-US" sz="1800">
                        <a:effectLst/>
                        <a:latin typeface="Calibri"/>
                        <a:ea typeface="바탕"/>
                        <a:cs typeface="Times New Roman"/>
                      </a:endParaRPr>
                    </a:p>
                  </a:txBody>
                  <a:tcPr marL="68580" marR="68580" marT="0" marB="0"/>
                </a:tc>
                <a:tc>
                  <a:txBody>
                    <a:bodyPr/>
                    <a:lstStyle/>
                    <a:p>
                      <a:pPr marL="0" marR="0">
                        <a:lnSpc>
                          <a:spcPct val="115000"/>
                        </a:lnSpc>
                        <a:spcBef>
                          <a:spcPts val="0"/>
                        </a:spcBef>
                        <a:spcAft>
                          <a:spcPts val="0"/>
                        </a:spcAft>
                      </a:pPr>
                      <a:r>
                        <a:rPr lang="en-US" sz="1800">
                          <a:effectLst/>
                        </a:rPr>
                        <a:t> </a:t>
                      </a:r>
                      <a:endParaRPr lang="en-US" sz="1800">
                        <a:effectLst/>
                        <a:latin typeface="Calibri"/>
                        <a:ea typeface="바탕"/>
                        <a:cs typeface="Times New Roman"/>
                      </a:endParaRPr>
                    </a:p>
                  </a:txBody>
                  <a:tcPr marL="68580" marR="68580" marT="0" marB="0"/>
                </a:tc>
                <a:tc>
                  <a:txBody>
                    <a:bodyPr/>
                    <a:lstStyle/>
                    <a:p>
                      <a:pPr marL="0" marR="0">
                        <a:lnSpc>
                          <a:spcPct val="115000"/>
                        </a:lnSpc>
                        <a:spcBef>
                          <a:spcPts val="0"/>
                        </a:spcBef>
                        <a:spcAft>
                          <a:spcPts val="0"/>
                        </a:spcAft>
                      </a:pPr>
                      <a:r>
                        <a:rPr lang="en-US" sz="1800">
                          <a:effectLst/>
                        </a:rPr>
                        <a:t> </a:t>
                      </a:r>
                    </a:p>
                    <a:p>
                      <a:pPr marL="0" marR="0">
                        <a:lnSpc>
                          <a:spcPct val="115000"/>
                        </a:lnSpc>
                        <a:spcBef>
                          <a:spcPts val="0"/>
                        </a:spcBef>
                        <a:spcAft>
                          <a:spcPts val="0"/>
                        </a:spcAft>
                      </a:pPr>
                      <a:r>
                        <a:rPr lang="en-US" sz="1800">
                          <a:effectLst/>
                        </a:rPr>
                        <a:t>12.2.2</a:t>
                      </a:r>
                      <a:endParaRPr lang="en-US" sz="1800">
                        <a:effectLst/>
                        <a:latin typeface="Calibri"/>
                        <a:ea typeface="바탕"/>
                        <a:cs typeface="Times New Roman"/>
                      </a:endParaRPr>
                    </a:p>
                  </a:txBody>
                  <a:tcPr marL="68580" marR="68580" marT="0" marB="0"/>
                </a:tc>
                <a:tc>
                  <a:txBody>
                    <a:bodyPr/>
                    <a:lstStyle/>
                    <a:p>
                      <a:pPr marL="0" marR="0">
                        <a:lnSpc>
                          <a:spcPct val="115000"/>
                        </a:lnSpc>
                        <a:spcBef>
                          <a:spcPts val="0"/>
                        </a:spcBef>
                        <a:spcAft>
                          <a:spcPts val="0"/>
                        </a:spcAft>
                      </a:pPr>
                      <a:r>
                        <a:rPr lang="en-US" sz="1800">
                          <a:effectLst/>
                        </a:rPr>
                        <a:t>III</a:t>
                      </a:r>
                    </a:p>
                    <a:p>
                      <a:pPr marL="0" marR="0">
                        <a:lnSpc>
                          <a:spcPct val="115000"/>
                        </a:lnSpc>
                        <a:spcBef>
                          <a:spcPts val="0"/>
                        </a:spcBef>
                        <a:spcAft>
                          <a:spcPts val="0"/>
                        </a:spcAft>
                      </a:pPr>
                      <a:r>
                        <a:rPr lang="en-US" sz="1800">
                          <a:effectLst/>
                        </a:rPr>
                        <a:t>II,III</a:t>
                      </a:r>
                    </a:p>
                    <a:p>
                      <a:pPr marL="0" marR="0">
                        <a:lnSpc>
                          <a:spcPct val="115000"/>
                        </a:lnSpc>
                        <a:spcBef>
                          <a:spcPts val="0"/>
                        </a:spcBef>
                        <a:spcAft>
                          <a:spcPts val="0"/>
                        </a:spcAft>
                      </a:pPr>
                      <a:r>
                        <a:rPr lang="en-US" sz="1800">
                          <a:effectLst/>
                        </a:rPr>
                        <a:t>III</a:t>
                      </a:r>
                    </a:p>
                    <a:p>
                      <a:pPr marL="0" marR="0">
                        <a:lnSpc>
                          <a:spcPct val="115000"/>
                        </a:lnSpc>
                        <a:spcBef>
                          <a:spcPts val="0"/>
                        </a:spcBef>
                        <a:spcAft>
                          <a:spcPts val="0"/>
                        </a:spcAft>
                      </a:pPr>
                      <a:r>
                        <a:rPr lang="en-US" sz="1800">
                          <a:effectLst/>
                        </a:rPr>
                        <a:t>I,III</a:t>
                      </a:r>
                    </a:p>
                    <a:p>
                      <a:pPr marL="0" marR="0">
                        <a:lnSpc>
                          <a:spcPct val="115000"/>
                        </a:lnSpc>
                        <a:spcBef>
                          <a:spcPts val="0"/>
                        </a:spcBef>
                        <a:spcAft>
                          <a:spcPts val="0"/>
                        </a:spcAft>
                      </a:pPr>
                      <a:r>
                        <a:rPr lang="en-US" sz="1800">
                          <a:effectLst/>
                        </a:rPr>
                        <a:t>III</a:t>
                      </a:r>
                    </a:p>
                    <a:p>
                      <a:pPr marL="0" marR="0">
                        <a:lnSpc>
                          <a:spcPct val="115000"/>
                        </a:lnSpc>
                        <a:spcBef>
                          <a:spcPts val="0"/>
                        </a:spcBef>
                        <a:spcAft>
                          <a:spcPts val="0"/>
                        </a:spcAft>
                      </a:pPr>
                      <a:r>
                        <a:rPr lang="en-US" sz="1800">
                          <a:effectLst/>
                        </a:rPr>
                        <a:t>III</a:t>
                      </a:r>
                    </a:p>
                    <a:p>
                      <a:pPr marL="0" marR="0">
                        <a:lnSpc>
                          <a:spcPct val="115000"/>
                        </a:lnSpc>
                        <a:spcBef>
                          <a:spcPts val="0"/>
                        </a:spcBef>
                        <a:spcAft>
                          <a:spcPts val="0"/>
                        </a:spcAft>
                      </a:pPr>
                      <a:r>
                        <a:rPr lang="en-US" sz="1800">
                          <a:effectLst/>
                        </a:rPr>
                        <a:t>III</a:t>
                      </a:r>
                    </a:p>
                    <a:p>
                      <a:pPr marL="0" marR="0">
                        <a:lnSpc>
                          <a:spcPct val="115000"/>
                        </a:lnSpc>
                        <a:spcBef>
                          <a:spcPts val="0"/>
                        </a:spcBef>
                        <a:spcAft>
                          <a:spcPts val="0"/>
                        </a:spcAft>
                      </a:pPr>
                      <a:r>
                        <a:rPr lang="en-US" sz="1800">
                          <a:effectLst/>
                        </a:rPr>
                        <a:t>III</a:t>
                      </a:r>
                    </a:p>
                    <a:p>
                      <a:pPr marL="0" marR="0">
                        <a:lnSpc>
                          <a:spcPct val="115000"/>
                        </a:lnSpc>
                        <a:spcBef>
                          <a:spcPts val="0"/>
                        </a:spcBef>
                        <a:spcAft>
                          <a:spcPts val="0"/>
                        </a:spcAft>
                      </a:pPr>
                      <a:r>
                        <a:rPr lang="en-US" sz="1800">
                          <a:effectLst/>
                        </a:rPr>
                        <a:t>III</a:t>
                      </a:r>
                    </a:p>
                    <a:p>
                      <a:pPr marL="0" marR="0">
                        <a:lnSpc>
                          <a:spcPct val="115000"/>
                        </a:lnSpc>
                        <a:spcBef>
                          <a:spcPts val="0"/>
                        </a:spcBef>
                        <a:spcAft>
                          <a:spcPts val="0"/>
                        </a:spcAft>
                      </a:pPr>
                      <a:r>
                        <a:rPr lang="en-US" sz="1800">
                          <a:effectLst/>
                        </a:rPr>
                        <a:t>III</a:t>
                      </a:r>
                    </a:p>
                    <a:p>
                      <a:pPr marL="0" marR="0">
                        <a:lnSpc>
                          <a:spcPct val="115000"/>
                        </a:lnSpc>
                        <a:spcBef>
                          <a:spcPts val="0"/>
                        </a:spcBef>
                        <a:spcAft>
                          <a:spcPts val="0"/>
                        </a:spcAft>
                      </a:pPr>
                      <a:r>
                        <a:rPr lang="en-US" sz="1800">
                          <a:effectLst/>
                        </a:rPr>
                        <a:t>III</a:t>
                      </a:r>
                      <a:endParaRPr lang="en-US" sz="1800">
                        <a:effectLst/>
                        <a:latin typeface="Calibri"/>
                        <a:ea typeface="바탕"/>
                        <a:cs typeface="Times New Roman"/>
                      </a:endParaRPr>
                    </a:p>
                  </a:txBody>
                  <a:tcPr marL="68580" marR="68580" marT="0" marB="0"/>
                </a:tc>
              </a:tr>
              <a:tr h="0">
                <a:tc>
                  <a:txBody>
                    <a:bodyPr/>
                    <a:lstStyle/>
                    <a:p>
                      <a:pPr marL="0" marR="0">
                        <a:lnSpc>
                          <a:spcPct val="115000"/>
                        </a:lnSpc>
                        <a:spcBef>
                          <a:spcPts val="0"/>
                        </a:spcBef>
                        <a:spcAft>
                          <a:spcPts val="0"/>
                        </a:spcAft>
                      </a:pPr>
                      <a:r>
                        <a:rPr lang="en-GB" sz="1800" dirty="0" smtClean="0">
                          <a:effectLst/>
                        </a:rPr>
                        <a:t>13.  </a:t>
                      </a:r>
                      <a:r>
                        <a:rPr lang="en-GB" sz="1800" dirty="0">
                          <a:effectLst/>
                        </a:rPr>
                        <a:t>Take urgent action to combat climate change and its impacts</a:t>
                      </a:r>
                      <a:endParaRPr lang="en-US" sz="1800" dirty="0">
                        <a:solidFill>
                          <a:srgbClr val="000000"/>
                        </a:solidFill>
                        <a:effectLst/>
                        <a:latin typeface="Times New Roman"/>
                        <a:ea typeface="바탕"/>
                        <a:cs typeface="Times New Roman"/>
                      </a:endParaRPr>
                    </a:p>
                  </a:txBody>
                  <a:tcPr marL="68580" marR="68580" marT="0" marB="0" anchor="ctr"/>
                </a:tc>
                <a:tc>
                  <a:txBody>
                    <a:bodyPr/>
                    <a:lstStyle/>
                    <a:p>
                      <a:pPr marL="0" marR="0">
                        <a:lnSpc>
                          <a:spcPct val="115000"/>
                        </a:lnSpc>
                        <a:spcBef>
                          <a:spcPts val="0"/>
                        </a:spcBef>
                        <a:spcAft>
                          <a:spcPts val="0"/>
                        </a:spcAft>
                      </a:pPr>
                      <a:r>
                        <a:rPr lang="en-US" sz="1800">
                          <a:effectLst/>
                        </a:rPr>
                        <a:t>13.1</a:t>
                      </a:r>
                    </a:p>
                    <a:p>
                      <a:pPr marL="0" marR="0">
                        <a:lnSpc>
                          <a:spcPct val="115000"/>
                        </a:lnSpc>
                        <a:spcBef>
                          <a:spcPts val="0"/>
                        </a:spcBef>
                        <a:spcAft>
                          <a:spcPts val="0"/>
                        </a:spcAft>
                      </a:pPr>
                      <a:r>
                        <a:rPr lang="en-US" sz="1800">
                          <a:effectLst/>
                        </a:rPr>
                        <a:t>13.2</a:t>
                      </a:r>
                    </a:p>
                    <a:p>
                      <a:pPr marL="0" marR="0">
                        <a:lnSpc>
                          <a:spcPct val="115000"/>
                        </a:lnSpc>
                        <a:spcBef>
                          <a:spcPts val="0"/>
                        </a:spcBef>
                        <a:spcAft>
                          <a:spcPts val="0"/>
                        </a:spcAft>
                      </a:pPr>
                      <a:r>
                        <a:rPr lang="en-US" sz="1800">
                          <a:effectLst/>
                        </a:rPr>
                        <a:t>13.3</a:t>
                      </a:r>
                    </a:p>
                    <a:p>
                      <a:pPr marL="0" marR="0">
                        <a:lnSpc>
                          <a:spcPct val="115000"/>
                        </a:lnSpc>
                        <a:spcBef>
                          <a:spcPts val="0"/>
                        </a:spcBef>
                        <a:spcAft>
                          <a:spcPts val="0"/>
                        </a:spcAft>
                      </a:pPr>
                      <a:r>
                        <a:rPr lang="en-US" sz="1800">
                          <a:effectLst/>
                        </a:rPr>
                        <a:t>13.a</a:t>
                      </a:r>
                    </a:p>
                    <a:p>
                      <a:pPr marL="0" marR="0">
                        <a:lnSpc>
                          <a:spcPct val="115000"/>
                        </a:lnSpc>
                        <a:spcBef>
                          <a:spcPts val="0"/>
                        </a:spcBef>
                        <a:spcAft>
                          <a:spcPts val="0"/>
                        </a:spcAft>
                      </a:pPr>
                      <a:r>
                        <a:rPr lang="en-US" sz="1800">
                          <a:effectLst/>
                        </a:rPr>
                        <a:t>13.b</a:t>
                      </a:r>
                      <a:endParaRPr lang="en-US" sz="1800">
                        <a:effectLst/>
                        <a:latin typeface="Calibri"/>
                        <a:ea typeface="바탕"/>
                        <a:cs typeface="Times New Roman"/>
                      </a:endParaRPr>
                    </a:p>
                  </a:txBody>
                  <a:tcPr marL="68580" marR="68580" marT="0" marB="0"/>
                </a:tc>
                <a:tc>
                  <a:txBody>
                    <a:bodyPr/>
                    <a:lstStyle/>
                    <a:p>
                      <a:pPr marL="0" marR="0">
                        <a:lnSpc>
                          <a:spcPct val="115000"/>
                        </a:lnSpc>
                        <a:spcBef>
                          <a:spcPts val="0"/>
                        </a:spcBef>
                        <a:spcAft>
                          <a:spcPts val="0"/>
                        </a:spcAft>
                      </a:pPr>
                      <a:r>
                        <a:rPr lang="en-US" sz="1800">
                          <a:effectLst/>
                        </a:rPr>
                        <a:t>13.1.2</a:t>
                      </a:r>
                      <a:endParaRPr lang="en-US" sz="1800">
                        <a:effectLst/>
                        <a:latin typeface="Calibri"/>
                        <a:ea typeface="바탕"/>
                        <a:cs typeface="Times New Roman"/>
                      </a:endParaRPr>
                    </a:p>
                  </a:txBody>
                  <a:tcPr marL="68580" marR="68580" marT="0" marB="0"/>
                </a:tc>
                <a:tc>
                  <a:txBody>
                    <a:bodyPr/>
                    <a:lstStyle/>
                    <a:p>
                      <a:pPr marL="0" marR="0">
                        <a:lnSpc>
                          <a:spcPct val="115000"/>
                        </a:lnSpc>
                        <a:spcBef>
                          <a:spcPts val="0"/>
                        </a:spcBef>
                        <a:spcAft>
                          <a:spcPts val="0"/>
                        </a:spcAft>
                      </a:pPr>
                      <a:r>
                        <a:rPr lang="en-US" sz="1800">
                          <a:effectLst/>
                        </a:rPr>
                        <a:t> </a:t>
                      </a:r>
                      <a:endParaRPr lang="en-US" sz="1800">
                        <a:effectLst/>
                        <a:latin typeface="Calibri"/>
                        <a:ea typeface="바탕"/>
                        <a:cs typeface="Times New Roman"/>
                      </a:endParaRPr>
                    </a:p>
                  </a:txBody>
                  <a:tcPr marL="68580" marR="68580" marT="0" marB="0"/>
                </a:tc>
                <a:tc>
                  <a:txBody>
                    <a:bodyPr/>
                    <a:lstStyle/>
                    <a:p>
                      <a:pPr marL="0" marR="0">
                        <a:lnSpc>
                          <a:spcPct val="115000"/>
                        </a:lnSpc>
                        <a:spcBef>
                          <a:spcPts val="0"/>
                        </a:spcBef>
                        <a:spcAft>
                          <a:spcPts val="0"/>
                        </a:spcAft>
                      </a:pPr>
                      <a:r>
                        <a:rPr lang="en-US" sz="1800" dirty="0">
                          <a:effectLst/>
                        </a:rPr>
                        <a:t>II</a:t>
                      </a:r>
                    </a:p>
                    <a:p>
                      <a:pPr marL="0" marR="0">
                        <a:lnSpc>
                          <a:spcPct val="115000"/>
                        </a:lnSpc>
                        <a:spcBef>
                          <a:spcPts val="0"/>
                        </a:spcBef>
                        <a:spcAft>
                          <a:spcPts val="0"/>
                        </a:spcAft>
                      </a:pPr>
                      <a:r>
                        <a:rPr lang="en-US" sz="1800" dirty="0">
                          <a:effectLst/>
                        </a:rPr>
                        <a:t>III</a:t>
                      </a:r>
                    </a:p>
                    <a:p>
                      <a:pPr marL="0" marR="0">
                        <a:lnSpc>
                          <a:spcPct val="115000"/>
                        </a:lnSpc>
                        <a:spcBef>
                          <a:spcPts val="0"/>
                        </a:spcBef>
                        <a:spcAft>
                          <a:spcPts val="0"/>
                        </a:spcAft>
                      </a:pPr>
                      <a:r>
                        <a:rPr lang="en-US" sz="1800" dirty="0">
                          <a:effectLst/>
                        </a:rPr>
                        <a:t>III</a:t>
                      </a:r>
                    </a:p>
                    <a:p>
                      <a:pPr marL="0" marR="0">
                        <a:lnSpc>
                          <a:spcPct val="115000"/>
                        </a:lnSpc>
                        <a:spcBef>
                          <a:spcPts val="0"/>
                        </a:spcBef>
                        <a:spcAft>
                          <a:spcPts val="0"/>
                        </a:spcAft>
                      </a:pPr>
                      <a:r>
                        <a:rPr lang="en-US" sz="1800" dirty="0">
                          <a:effectLst/>
                        </a:rPr>
                        <a:t>III</a:t>
                      </a:r>
                    </a:p>
                    <a:p>
                      <a:pPr marL="0" marR="0">
                        <a:lnSpc>
                          <a:spcPct val="115000"/>
                        </a:lnSpc>
                        <a:spcBef>
                          <a:spcPts val="0"/>
                        </a:spcBef>
                        <a:spcAft>
                          <a:spcPts val="0"/>
                        </a:spcAft>
                      </a:pPr>
                      <a:r>
                        <a:rPr lang="en-US" sz="1800" dirty="0">
                          <a:effectLst/>
                        </a:rPr>
                        <a:t>III</a:t>
                      </a:r>
                      <a:endParaRPr lang="en-US" sz="1800" dirty="0">
                        <a:effectLst/>
                        <a:latin typeface="Calibri"/>
                        <a:ea typeface="바탕"/>
                        <a:cs typeface="Times New Roman"/>
                      </a:endParaRPr>
                    </a:p>
                  </a:txBody>
                  <a:tcPr marL="68580" marR="68580" marT="0" marB="0"/>
                </a:tc>
              </a:tr>
            </a:tbl>
          </a:graphicData>
        </a:graphic>
      </p:graphicFrame>
    </p:spTree>
    <p:extLst>
      <p:ext uri="{BB962C8B-B14F-4D97-AF65-F5344CB8AC3E}">
        <p14:creationId xmlns:p14="http://schemas.microsoft.com/office/powerpoint/2010/main" val="168970641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Mandate</a:t>
            </a:r>
            <a:endParaRPr lang="en-US" dirty="0">
              <a:solidFill>
                <a:schemeClr val="accent1"/>
              </a:solidFill>
            </a:endParaRPr>
          </a:p>
        </p:txBody>
      </p:sp>
      <p:sp>
        <p:nvSpPr>
          <p:cNvPr id="3" name="Content Placeholder 2"/>
          <p:cNvSpPr>
            <a:spLocks noGrp="1"/>
          </p:cNvSpPr>
          <p:nvPr>
            <p:ph idx="1"/>
          </p:nvPr>
        </p:nvSpPr>
        <p:spPr/>
        <p:txBody>
          <a:bodyPr>
            <a:normAutofit fontScale="85000" lnSpcReduction="10000"/>
          </a:bodyPr>
          <a:lstStyle/>
          <a:p>
            <a:r>
              <a:rPr lang="en-US" dirty="0" smtClean="0"/>
              <a:t>Comprehensive </a:t>
            </a:r>
            <a:r>
              <a:rPr lang="en-US" dirty="0"/>
              <a:t>High-level Midterm Review of the Implementation of the Istanbul </a:t>
            </a:r>
            <a:r>
              <a:rPr lang="en-US" dirty="0" err="1"/>
              <a:t>Programme</a:t>
            </a:r>
            <a:r>
              <a:rPr lang="en-US" dirty="0"/>
              <a:t> of Action (</a:t>
            </a:r>
            <a:r>
              <a:rPr lang="en-US" dirty="0" err="1"/>
              <a:t>IPoA</a:t>
            </a:r>
            <a:r>
              <a:rPr lang="en-US" dirty="0" smtClean="0"/>
              <a:t>), Antalya</a:t>
            </a:r>
            <a:r>
              <a:rPr lang="en-US" dirty="0"/>
              <a:t>, </a:t>
            </a:r>
            <a:r>
              <a:rPr lang="en-US" dirty="0" smtClean="0"/>
              <a:t>June 2016</a:t>
            </a:r>
          </a:p>
          <a:p>
            <a:r>
              <a:rPr lang="en-US" dirty="0" smtClean="0"/>
              <a:t>Member </a:t>
            </a:r>
            <a:r>
              <a:rPr lang="en-US" dirty="0"/>
              <a:t>States resolved to “recognize the importance of the reviews by the CDP of the graduation criteria for the LDCs, and recommend the reviews be comprehensive, taking into account all aspects of the </a:t>
            </a:r>
            <a:r>
              <a:rPr lang="en-US" u="sng" dirty="0"/>
              <a:t>evolving international development context, including relevant agendas</a:t>
            </a:r>
            <a:r>
              <a:rPr lang="en-US" dirty="0"/>
              <a:t>”. </a:t>
            </a:r>
            <a:r>
              <a:rPr lang="en-US" dirty="0" smtClean="0"/>
              <a:t>(para 48)</a:t>
            </a:r>
          </a:p>
          <a:p>
            <a:r>
              <a:rPr lang="en-US" dirty="0" smtClean="0"/>
              <a:t>Reiterated by </a:t>
            </a:r>
            <a:r>
              <a:rPr lang="en-US" dirty="0"/>
              <a:t>the </a:t>
            </a:r>
            <a:r>
              <a:rPr lang="en-US" dirty="0" smtClean="0"/>
              <a:t>ECOSOC resolution 2016/15 (para 6)</a:t>
            </a:r>
            <a:endParaRPr lang="en-US" dirty="0"/>
          </a:p>
        </p:txBody>
      </p:sp>
    </p:spTree>
    <p:extLst>
      <p:ext uri="{BB962C8B-B14F-4D97-AF65-F5344CB8AC3E}">
        <p14:creationId xmlns:p14="http://schemas.microsoft.com/office/powerpoint/2010/main" val="3415343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1"/>
                </a:solidFill>
              </a:rPr>
              <a:t>Step 5: </a:t>
            </a:r>
            <a:r>
              <a:rPr lang="en-US" dirty="0">
                <a:solidFill>
                  <a:schemeClr val="accent1"/>
                </a:solidFill>
              </a:rPr>
              <a:t>Assess additional indicators </a:t>
            </a:r>
          </a:p>
        </p:txBody>
      </p:sp>
      <p:sp>
        <p:nvSpPr>
          <p:cNvPr id="3" name="Content Placeholder 2"/>
          <p:cNvSpPr>
            <a:spLocks noGrp="1"/>
          </p:cNvSpPr>
          <p:nvPr>
            <p:ph idx="1"/>
          </p:nvPr>
        </p:nvSpPr>
        <p:spPr/>
        <p:txBody>
          <a:bodyPr>
            <a:normAutofit fontScale="92500" lnSpcReduction="10000"/>
          </a:bodyPr>
          <a:lstStyle/>
          <a:p>
            <a:r>
              <a:rPr lang="en-US" dirty="0" smtClean="0"/>
              <a:t>Assess indicators </a:t>
            </a:r>
            <a:r>
              <a:rPr lang="en-US" dirty="0"/>
              <a:t>used in other related global monitoring processes or frequently used in the relevant </a:t>
            </a:r>
            <a:r>
              <a:rPr lang="en-US" dirty="0" smtClean="0"/>
              <a:t>literature</a:t>
            </a:r>
          </a:p>
          <a:p>
            <a:r>
              <a:rPr lang="en-US" dirty="0" smtClean="0"/>
              <a:t>Example: the </a:t>
            </a:r>
            <a:r>
              <a:rPr lang="en-US" dirty="0"/>
              <a:t>newly initiated inter-agency technical group on measuring vulnerability, composed of various </a:t>
            </a:r>
            <a:r>
              <a:rPr lang="en-US" dirty="0" smtClean="0"/>
              <a:t>international organizations </a:t>
            </a:r>
          </a:p>
          <a:p>
            <a:r>
              <a:rPr lang="en-US" dirty="0" smtClean="0"/>
              <a:t>Reassess </a:t>
            </a:r>
            <a:r>
              <a:rPr lang="en-US" dirty="0"/>
              <a:t>outstanding </a:t>
            </a:r>
            <a:r>
              <a:rPr lang="en-US" dirty="0" smtClean="0"/>
              <a:t>issues: using purchasing </a:t>
            </a:r>
            <a:r>
              <a:rPr lang="en-US" dirty="0"/>
              <a:t>power parity exchange rates </a:t>
            </a:r>
            <a:r>
              <a:rPr lang="en-US" dirty="0" smtClean="0"/>
              <a:t>for income criterion, related to 2017 </a:t>
            </a:r>
            <a:r>
              <a:rPr lang="en-US" dirty="0"/>
              <a:t>International Comparison </a:t>
            </a:r>
            <a:r>
              <a:rPr lang="en-US" dirty="0" err="1"/>
              <a:t>Programme</a:t>
            </a:r>
            <a:r>
              <a:rPr lang="en-US" dirty="0"/>
              <a:t> (ICP</a:t>
            </a:r>
            <a:r>
              <a:rPr lang="en-US" dirty="0" smtClean="0"/>
              <a:t>)</a:t>
            </a:r>
            <a:endParaRPr lang="en-US" dirty="0"/>
          </a:p>
          <a:p>
            <a:endParaRPr lang="en-US" dirty="0"/>
          </a:p>
        </p:txBody>
      </p:sp>
    </p:spTree>
    <p:extLst>
      <p:ext uri="{BB962C8B-B14F-4D97-AF65-F5344CB8AC3E}">
        <p14:creationId xmlns:p14="http://schemas.microsoft.com/office/powerpoint/2010/main" val="35022864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Summary</a:t>
            </a:r>
            <a:endParaRPr lang="en-US" dirty="0">
              <a:solidFill>
                <a:schemeClr val="accent1"/>
              </a:solidFill>
            </a:endParaRPr>
          </a:p>
        </p:txBody>
      </p:sp>
      <p:sp>
        <p:nvSpPr>
          <p:cNvPr id="3" name="Content Placeholder 2"/>
          <p:cNvSpPr>
            <a:spLocks noGrp="1"/>
          </p:cNvSpPr>
          <p:nvPr>
            <p:ph idx="1"/>
          </p:nvPr>
        </p:nvSpPr>
        <p:spPr>
          <a:xfrm>
            <a:off x="457200" y="1219200"/>
            <a:ext cx="8229600" cy="4906963"/>
          </a:xfrm>
        </p:spPr>
        <p:txBody>
          <a:bodyPr>
            <a:noAutofit/>
          </a:bodyPr>
          <a:lstStyle/>
          <a:p>
            <a:r>
              <a:rPr lang="en-US" sz="2400" dirty="0" smtClean="0"/>
              <a:t>Objective: comprehensive review of LDC criteria, taking </a:t>
            </a:r>
            <a:r>
              <a:rPr lang="en-US" sz="2400" dirty="0"/>
              <a:t>into account all aspects of the evolving international development context, including relevant agendas, such as the Agenda 2030, </a:t>
            </a:r>
            <a:r>
              <a:rPr lang="en-US" sz="2400" dirty="0" err="1"/>
              <a:t>IPoA</a:t>
            </a:r>
            <a:r>
              <a:rPr lang="en-US" sz="2400" dirty="0"/>
              <a:t>, 4A, Sendai Framework, and the Paris Agreement. </a:t>
            </a:r>
            <a:endParaRPr lang="en-US" sz="2400" dirty="0" smtClean="0"/>
          </a:p>
          <a:p>
            <a:r>
              <a:rPr lang="en-US" sz="2400" dirty="0" smtClean="0"/>
              <a:t>Plan: multi-year </a:t>
            </a:r>
            <a:r>
              <a:rPr lang="en-US" sz="2400" dirty="0"/>
              <a:t>work </a:t>
            </a:r>
            <a:r>
              <a:rPr lang="en-US" sz="2400" dirty="0" err="1"/>
              <a:t>programme</a:t>
            </a:r>
            <a:r>
              <a:rPr lang="en-US" sz="2400" dirty="0"/>
              <a:t> </a:t>
            </a:r>
            <a:r>
              <a:rPr lang="en-US" sz="2400" dirty="0" smtClean="0"/>
              <a:t>2017-2019</a:t>
            </a:r>
            <a:endParaRPr lang="en-US" sz="2400" dirty="0"/>
          </a:p>
          <a:p>
            <a:r>
              <a:rPr lang="en-US" sz="2400" dirty="0" smtClean="0"/>
              <a:t>Five </a:t>
            </a:r>
            <a:r>
              <a:rPr lang="en-US" sz="2400" dirty="0"/>
              <a:t>steps: </a:t>
            </a:r>
            <a:endParaRPr lang="en-US" sz="2400" dirty="0" smtClean="0"/>
          </a:p>
          <a:p>
            <a:pPr lvl="1"/>
            <a:r>
              <a:rPr lang="en-US" sz="2000" dirty="0"/>
              <a:t>(1) Review basic structure and application</a:t>
            </a:r>
          </a:p>
          <a:p>
            <a:pPr lvl="1"/>
            <a:r>
              <a:rPr lang="en-US" sz="2000" dirty="0"/>
              <a:t>(2) identify areas of insufficient coverage</a:t>
            </a:r>
          </a:p>
          <a:p>
            <a:pPr lvl="1"/>
            <a:r>
              <a:rPr lang="en-US" sz="2000" dirty="0"/>
              <a:t>(3) Assess structural impediments to sustainable development</a:t>
            </a:r>
          </a:p>
          <a:p>
            <a:pPr lvl="1"/>
            <a:r>
              <a:rPr lang="en-US" sz="2000" dirty="0"/>
              <a:t>(4) Assess whether incorporation of indicators improves identification of LDCs</a:t>
            </a:r>
          </a:p>
          <a:p>
            <a:pPr lvl="1"/>
            <a:r>
              <a:rPr lang="en-US" sz="2000" dirty="0"/>
              <a:t>(5) Identify additional </a:t>
            </a:r>
            <a:r>
              <a:rPr lang="en-US" sz="2000" dirty="0" smtClean="0"/>
              <a:t>indicators</a:t>
            </a:r>
            <a:endParaRPr lang="en-US" sz="2000" dirty="0"/>
          </a:p>
        </p:txBody>
      </p:sp>
    </p:spTree>
    <p:extLst>
      <p:ext uri="{BB962C8B-B14F-4D97-AF65-F5344CB8AC3E}">
        <p14:creationId xmlns:p14="http://schemas.microsoft.com/office/powerpoint/2010/main" val="1321476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Summary (</a:t>
            </a:r>
            <a:r>
              <a:rPr lang="en-US" dirty="0" err="1" smtClean="0">
                <a:solidFill>
                  <a:schemeClr val="accent1"/>
                </a:solidFill>
              </a:rPr>
              <a:t>cont</a:t>
            </a:r>
            <a:r>
              <a:rPr lang="en-US" dirty="0" smtClean="0">
                <a:solidFill>
                  <a:schemeClr val="accent1"/>
                </a:solidFill>
              </a:rPr>
              <a:t>)</a:t>
            </a:r>
            <a:endParaRPr lang="en-US" dirty="0"/>
          </a:p>
        </p:txBody>
      </p:sp>
      <p:sp>
        <p:nvSpPr>
          <p:cNvPr id="3" name="Content Placeholder 2"/>
          <p:cNvSpPr>
            <a:spLocks noGrp="1"/>
          </p:cNvSpPr>
          <p:nvPr>
            <p:ph idx="1"/>
          </p:nvPr>
        </p:nvSpPr>
        <p:spPr/>
        <p:txBody>
          <a:bodyPr>
            <a:normAutofit fontScale="92500" lnSpcReduction="10000"/>
          </a:bodyPr>
          <a:lstStyle/>
          <a:p>
            <a:r>
              <a:rPr lang="en-US" dirty="0"/>
              <a:t>Preliminary results </a:t>
            </a:r>
          </a:p>
          <a:p>
            <a:pPr lvl="1"/>
            <a:r>
              <a:rPr lang="en-US" dirty="0"/>
              <a:t>Step 1: Validate the basic structure and application</a:t>
            </a:r>
          </a:p>
          <a:p>
            <a:pPr lvl="1"/>
            <a:r>
              <a:rPr lang="en-US" dirty="0"/>
              <a:t>Step 2: LDC indicators cover a large part of the SDGs, but also identifies certain SDGs that are </a:t>
            </a:r>
            <a:r>
              <a:rPr lang="en-US" dirty="0" smtClean="0"/>
              <a:t>not (or only partially) </a:t>
            </a:r>
            <a:r>
              <a:rPr lang="en-US" dirty="0"/>
              <a:t>covered. </a:t>
            </a:r>
          </a:p>
          <a:p>
            <a:pPr lvl="1"/>
            <a:r>
              <a:rPr lang="en-US" dirty="0"/>
              <a:t>Step 4: a number of SDG indicators that could be assessed in the future, currently lack sufficient </a:t>
            </a:r>
            <a:r>
              <a:rPr lang="en-US" dirty="0" smtClean="0"/>
              <a:t>data. </a:t>
            </a:r>
            <a:endParaRPr lang="en-US" dirty="0"/>
          </a:p>
          <a:p>
            <a:r>
              <a:rPr lang="en-US" dirty="0" smtClean="0"/>
              <a:t>Moving forward</a:t>
            </a:r>
          </a:p>
          <a:p>
            <a:pPr lvl="1"/>
            <a:r>
              <a:rPr lang="en-US" dirty="0" smtClean="0"/>
              <a:t>Detailed analysis published as CDP background paper</a:t>
            </a:r>
          </a:p>
          <a:p>
            <a:pPr lvl="1"/>
            <a:r>
              <a:rPr lang="en-US" dirty="0" smtClean="0"/>
              <a:t>Secretariat works with the CDP subgroup coordinator</a:t>
            </a:r>
          </a:p>
        </p:txBody>
      </p:sp>
    </p:spTree>
    <p:extLst>
      <p:ext uri="{BB962C8B-B14F-4D97-AF65-F5344CB8AC3E}">
        <p14:creationId xmlns:p14="http://schemas.microsoft.com/office/powerpoint/2010/main" val="21879634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dirty="0" err="1" smtClean="0">
                <a:solidFill>
                  <a:schemeClr val="accent3">
                    <a:lumMod val="75000"/>
                  </a:schemeClr>
                </a:solidFill>
              </a:rPr>
              <a:t>Namsuk</a:t>
            </a:r>
            <a:r>
              <a:rPr lang="en-US" dirty="0" smtClean="0">
                <a:solidFill>
                  <a:schemeClr val="accent3">
                    <a:lumMod val="75000"/>
                  </a:schemeClr>
                </a:solidFill>
              </a:rPr>
              <a:t> Kim</a:t>
            </a:r>
          </a:p>
          <a:p>
            <a:r>
              <a:rPr lang="en-US" dirty="0" smtClean="0">
                <a:solidFill>
                  <a:schemeClr val="accent3">
                    <a:lumMod val="75000"/>
                  </a:schemeClr>
                </a:solidFill>
              </a:rPr>
              <a:t>kimnamsuk@un.org</a:t>
            </a:r>
            <a:endParaRPr lang="en-GB" dirty="0">
              <a:solidFill>
                <a:schemeClr val="accent3">
                  <a:lumMod val="75000"/>
                </a:schemeClr>
              </a:solidFill>
            </a:endParaRPr>
          </a:p>
        </p:txBody>
      </p:sp>
      <p:sp>
        <p:nvSpPr>
          <p:cNvPr id="6" name="AutoShape 2" descr="Image result for united nations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AutoShape 4" descr="Image result for united nations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8197" name="Picture 5" descr="C:\Users\Namsuk.Kim\Documents\temp\un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5181600"/>
            <a:ext cx="1676400" cy="1676400"/>
          </a:xfrm>
          <a:prstGeom prst="rect">
            <a:avLst/>
          </a:prstGeom>
          <a:noFill/>
          <a:extLst>
            <a:ext uri="{909E8E84-426E-40DD-AFC4-6F175D3DCCD1}">
              <a14:hiddenFill xmlns:a14="http://schemas.microsoft.com/office/drawing/2010/main">
                <a:solidFill>
                  <a:srgbClr val="FFFFFF"/>
                </a:solidFill>
              </a14:hiddenFill>
            </a:ext>
          </a:extLst>
        </p:spPr>
      </p:pic>
      <p:pic>
        <p:nvPicPr>
          <p:cNvPr id="9218" name="Picture 2" descr="C:\Users\Namsuk.Kim\Documents\temp\thank you bann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95550" y="1447800"/>
            <a:ext cx="4210050" cy="1481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61288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Structure of presentation</a:t>
            </a:r>
            <a:endParaRPr lang="en-US" dirty="0">
              <a:solidFill>
                <a:schemeClr val="accent1"/>
              </a:solidFill>
            </a:endParaRPr>
          </a:p>
        </p:txBody>
      </p:sp>
      <p:sp>
        <p:nvSpPr>
          <p:cNvPr id="3" name="Content Placeholder 2"/>
          <p:cNvSpPr>
            <a:spLocks noGrp="1"/>
          </p:cNvSpPr>
          <p:nvPr>
            <p:ph idx="1"/>
          </p:nvPr>
        </p:nvSpPr>
        <p:spPr/>
        <p:txBody>
          <a:bodyPr/>
          <a:lstStyle/>
          <a:p>
            <a:r>
              <a:rPr lang="en-US" dirty="0" smtClean="0"/>
              <a:t>LDC criteria and international agendas</a:t>
            </a:r>
          </a:p>
          <a:p>
            <a:r>
              <a:rPr lang="en-US" dirty="0" smtClean="0"/>
              <a:t>CDP work </a:t>
            </a:r>
            <a:r>
              <a:rPr lang="en-US" dirty="0" err="1" smtClean="0"/>
              <a:t>programme</a:t>
            </a:r>
            <a:endParaRPr lang="en-US" dirty="0" smtClean="0"/>
          </a:p>
          <a:p>
            <a:r>
              <a:rPr lang="en-US" dirty="0" smtClean="0"/>
              <a:t>Comprehensive review of the LDC criteria</a:t>
            </a:r>
          </a:p>
          <a:p>
            <a:r>
              <a:rPr lang="en-US" dirty="0" smtClean="0"/>
              <a:t>Summary</a:t>
            </a:r>
            <a:endParaRPr lang="en-US" dirty="0"/>
          </a:p>
        </p:txBody>
      </p:sp>
    </p:spTree>
    <p:extLst>
      <p:ext uri="{BB962C8B-B14F-4D97-AF65-F5344CB8AC3E}">
        <p14:creationId xmlns:p14="http://schemas.microsoft.com/office/powerpoint/2010/main" val="36800271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accent1"/>
                </a:solidFill>
              </a:rPr>
              <a:t>LDC criteria and international agendas</a:t>
            </a:r>
          </a:p>
        </p:txBody>
      </p:sp>
      <p:sp>
        <p:nvSpPr>
          <p:cNvPr id="3" name="Content Placeholder 2"/>
          <p:cNvSpPr>
            <a:spLocks noGrp="1"/>
          </p:cNvSpPr>
          <p:nvPr>
            <p:ph idx="1"/>
          </p:nvPr>
        </p:nvSpPr>
        <p:spPr/>
        <p:txBody>
          <a:bodyPr>
            <a:normAutofit/>
          </a:bodyPr>
          <a:lstStyle/>
          <a:p>
            <a:r>
              <a:rPr lang="en-US" dirty="0"/>
              <a:t>Current LDC </a:t>
            </a:r>
            <a:r>
              <a:rPr lang="en-US" dirty="0" smtClean="0"/>
              <a:t>criteria</a:t>
            </a:r>
          </a:p>
          <a:p>
            <a:r>
              <a:rPr lang="en-US" dirty="0"/>
              <a:t>Application of the LDC </a:t>
            </a:r>
            <a:r>
              <a:rPr lang="en-US" dirty="0" smtClean="0"/>
              <a:t>criteria</a:t>
            </a:r>
          </a:p>
          <a:p>
            <a:r>
              <a:rPr lang="en-US" dirty="0"/>
              <a:t>Principles of LDC criteria </a:t>
            </a:r>
            <a:r>
              <a:rPr lang="en-US" dirty="0" smtClean="0"/>
              <a:t>review</a:t>
            </a:r>
          </a:p>
          <a:p>
            <a:pPr lvl="1"/>
            <a:r>
              <a:rPr lang="en-US" dirty="0"/>
              <a:t>Inter-temporal consistency </a:t>
            </a:r>
            <a:endParaRPr lang="en-US" dirty="0" smtClean="0"/>
          </a:p>
          <a:p>
            <a:pPr lvl="1"/>
            <a:r>
              <a:rPr lang="en-US" dirty="0" smtClean="0"/>
              <a:t>Stability</a:t>
            </a:r>
          </a:p>
          <a:p>
            <a:pPr lvl="1"/>
            <a:r>
              <a:rPr lang="en-US" dirty="0" smtClean="0"/>
              <a:t>Flexibility</a:t>
            </a:r>
          </a:p>
          <a:p>
            <a:pPr lvl="1"/>
            <a:r>
              <a:rPr lang="en-US" dirty="0" smtClean="0"/>
              <a:t>Methodology and data </a:t>
            </a:r>
            <a:endParaRPr lang="en-US" dirty="0"/>
          </a:p>
        </p:txBody>
      </p:sp>
    </p:spTree>
    <p:extLst>
      <p:ext uri="{BB962C8B-B14F-4D97-AF65-F5344CB8AC3E}">
        <p14:creationId xmlns:p14="http://schemas.microsoft.com/office/powerpoint/2010/main" val="10417161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accent1"/>
                </a:solidFill>
              </a:rPr>
              <a:t>Relevant international policy agendas</a:t>
            </a:r>
          </a:p>
        </p:txBody>
      </p:sp>
      <p:sp>
        <p:nvSpPr>
          <p:cNvPr id="3" name="Content Placeholder 2"/>
          <p:cNvSpPr>
            <a:spLocks noGrp="1"/>
          </p:cNvSpPr>
          <p:nvPr>
            <p:ph idx="1"/>
          </p:nvPr>
        </p:nvSpPr>
        <p:spPr/>
        <p:txBody>
          <a:bodyPr>
            <a:normAutofit/>
          </a:bodyPr>
          <a:lstStyle/>
          <a:p>
            <a:r>
              <a:rPr lang="en-US" dirty="0" smtClean="0"/>
              <a:t>2030 Agenda </a:t>
            </a:r>
            <a:r>
              <a:rPr lang="en-US" dirty="0"/>
              <a:t>for Sustainable </a:t>
            </a:r>
            <a:r>
              <a:rPr lang="en-US" dirty="0" smtClean="0"/>
              <a:t>Development</a:t>
            </a:r>
          </a:p>
          <a:p>
            <a:r>
              <a:rPr lang="en-US" dirty="0" smtClean="0"/>
              <a:t>Addis </a:t>
            </a:r>
            <a:r>
              <a:rPr lang="en-US" dirty="0"/>
              <a:t>Ababa Action </a:t>
            </a:r>
            <a:r>
              <a:rPr lang="en-US" dirty="0" smtClean="0"/>
              <a:t>Agenda</a:t>
            </a:r>
          </a:p>
          <a:p>
            <a:r>
              <a:rPr lang="en-US" dirty="0" smtClean="0"/>
              <a:t>Paris </a:t>
            </a:r>
            <a:r>
              <a:rPr lang="en-US" dirty="0"/>
              <a:t>Agreement under the United Nations Framework Convention on Climate </a:t>
            </a:r>
            <a:r>
              <a:rPr lang="en-US" dirty="0" smtClean="0"/>
              <a:t>change</a:t>
            </a:r>
          </a:p>
          <a:p>
            <a:r>
              <a:rPr lang="en-US" dirty="0" smtClean="0"/>
              <a:t>Sendai </a:t>
            </a:r>
            <a:r>
              <a:rPr lang="en-US" dirty="0"/>
              <a:t>Framework for Disaster Risk Reduction </a:t>
            </a:r>
            <a:r>
              <a:rPr lang="en-US" dirty="0" smtClean="0"/>
              <a:t>2015-2030</a:t>
            </a:r>
          </a:p>
          <a:p>
            <a:r>
              <a:rPr lang="en-US" dirty="0" smtClean="0"/>
              <a:t>Istanbul </a:t>
            </a:r>
            <a:r>
              <a:rPr lang="en-US" dirty="0" err="1" smtClean="0"/>
              <a:t>Programme</a:t>
            </a:r>
            <a:r>
              <a:rPr lang="en-US" dirty="0" smtClean="0"/>
              <a:t> of Action</a:t>
            </a:r>
            <a:endParaRPr lang="en-US" dirty="0"/>
          </a:p>
        </p:txBody>
      </p:sp>
    </p:spTree>
    <p:extLst>
      <p:ext uri="{BB962C8B-B14F-4D97-AF65-F5344CB8AC3E}">
        <p14:creationId xmlns:p14="http://schemas.microsoft.com/office/powerpoint/2010/main" val="18963450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Structure of presentation</a:t>
            </a:r>
            <a:endParaRPr lang="en-US" dirty="0">
              <a:solidFill>
                <a:schemeClr val="accent1"/>
              </a:solidFill>
            </a:endParaRPr>
          </a:p>
        </p:txBody>
      </p:sp>
      <p:sp>
        <p:nvSpPr>
          <p:cNvPr id="3" name="Content Placeholder 2"/>
          <p:cNvSpPr>
            <a:spLocks noGrp="1"/>
          </p:cNvSpPr>
          <p:nvPr>
            <p:ph idx="1"/>
          </p:nvPr>
        </p:nvSpPr>
        <p:spPr/>
        <p:txBody>
          <a:bodyPr/>
          <a:lstStyle/>
          <a:p>
            <a:r>
              <a:rPr lang="en-US" dirty="0" smtClean="0"/>
              <a:t>LDC criteria and international agendas</a:t>
            </a:r>
          </a:p>
          <a:p>
            <a:r>
              <a:rPr lang="en-US" dirty="0" smtClean="0"/>
              <a:t>CDP work </a:t>
            </a:r>
            <a:r>
              <a:rPr lang="en-US" dirty="0" err="1" smtClean="0"/>
              <a:t>programme</a:t>
            </a:r>
            <a:endParaRPr lang="en-US" dirty="0" smtClean="0"/>
          </a:p>
          <a:p>
            <a:r>
              <a:rPr lang="en-US" dirty="0" smtClean="0"/>
              <a:t>Comprehensive review of the LDC criteria</a:t>
            </a:r>
          </a:p>
          <a:p>
            <a:r>
              <a:rPr lang="en-US" dirty="0" smtClean="0"/>
              <a:t>Summary</a:t>
            </a:r>
            <a:endParaRPr lang="en-US" dirty="0"/>
          </a:p>
        </p:txBody>
      </p:sp>
    </p:spTree>
    <p:extLst>
      <p:ext uri="{BB962C8B-B14F-4D97-AF65-F5344CB8AC3E}">
        <p14:creationId xmlns:p14="http://schemas.microsoft.com/office/powerpoint/2010/main" val="9338233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CDP work </a:t>
            </a:r>
            <a:r>
              <a:rPr lang="en-US" dirty="0" err="1" smtClean="0">
                <a:solidFill>
                  <a:schemeClr val="accent1"/>
                </a:solidFill>
              </a:rPr>
              <a:t>programme</a:t>
            </a:r>
            <a:endParaRPr lang="en-US" dirty="0">
              <a:solidFill>
                <a:schemeClr val="accent1"/>
              </a:solidFill>
            </a:endParaRPr>
          </a:p>
        </p:txBody>
      </p:sp>
      <p:sp>
        <p:nvSpPr>
          <p:cNvPr id="3" name="Content Placeholder 2"/>
          <p:cNvSpPr>
            <a:spLocks noGrp="1"/>
          </p:cNvSpPr>
          <p:nvPr>
            <p:ph idx="1"/>
          </p:nvPr>
        </p:nvSpPr>
        <p:spPr/>
        <p:txBody>
          <a:bodyPr>
            <a:normAutofit fontScale="85000" lnSpcReduction="20000"/>
          </a:bodyPr>
          <a:lstStyle/>
          <a:p>
            <a:pPr marL="514350" indent="-514350">
              <a:buFont typeface="+mj-lt"/>
              <a:buAutoNum type="arabicPeriod"/>
            </a:pPr>
            <a:r>
              <a:rPr lang="en-US" dirty="0" smtClean="0"/>
              <a:t>Review </a:t>
            </a:r>
            <a:r>
              <a:rPr lang="en-US" dirty="0"/>
              <a:t>basic structure of LDC criteria and its application principles;</a:t>
            </a:r>
          </a:p>
          <a:p>
            <a:pPr marL="514350" indent="-514350">
              <a:buFont typeface="+mj-lt"/>
              <a:buAutoNum type="arabicPeriod"/>
            </a:pPr>
            <a:r>
              <a:rPr lang="en-US" dirty="0" smtClean="0"/>
              <a:t>Assess </a:t>
            </a:r>
            <a:r>
              <a:rPr lang="en-US" dirty="0"/>
              <a:t>to which extent the LDC indicators reflect global agendas and identify areas of insufficient coverage;</a:t>
            </a:r>
          </a:p>
          <a:p>
            <a:pPr marL="514350" indent="-514350">
              <a:buFont typeface="+mj-lt"/>
              <a:buAutoNum type="arabicPeriod"/>
            </a:pPr>
            <a:r>
              <a:rPr lang="en-US" dirty="0" smtClean="0"/>
              <a:t>Assess </a:t>
            </a:r>
            <a:r>
              <a:rPr lang="en-US" dirty="0"/>
              <a:t>to which extent indicators used for monitoring relevant agendas reflect structural impediments to sustainable development;</a:t>
            </a:r>
          </a:p>
          <a:p>
            <a:pPr marL="514350" indent="-514350">
              <a:buFont typeface="+mj-lt"/>
              <a:buAutoNum type="arabicPeriod"/>
            </a:pPr>
            <a:r>
              <a:rPr lang="en-US" dirty="0" smtClean="0"/>
              <a:t>Assess </a:t>
            </a:r>
            <a:r>
              <a:rPr lang="en-US" dirty="0"/>
              <a:t>whether incorporation of indicators identified in step 3 improves identification of LDCs;</a:t>
            </a:r>
          </a:p>
          <a:p>
            <a:pPr marL="514350" indent="-514350">
              <a:buFont typeface="+mj-lt"/>
              <a:buAutoNum type="arabicPeriod"/>
            </a:pPr>
            <a:r>
              <a:rPr lang="en-US" dirty="0" smtClean="0"/>
              <a:t>Identify </a:t>
            </a:r>
            <a:r>
              <a:rPr lang="en-US" dirty="0"/>
              <a:t>additional indicators and assess whether their incorporation improves identification of LDCs;</a:t>
            </a:r>
          </a:p>
          <a:p>
            <a:endParaRPr lang="en-US" dirty="0"/>
          </a:p>
        </p:txBody>
      </p:sp>
    </p:spTree>
    <p:extLst>
      <p:ext uri="{BB962C8B-B14F-4D97-AF65-F5344CB8AC3E}">
        <p14:creationId xmlns:p14="http://schemas.microsoft.com/office/powerpoint/2010/main" val="18346258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844315623"/>
              </p:ext>
            </p:extLst>
          </p:nvPr>
        </p:nvGraphicFramePr>
        <p:xfrm>
          <a:off x="381000" y="533400"/>
          <a:ext cx="8229600" cy="6117808"/>
        </p:xfrm>
        <a:graphic>
          <a:graphicData uri="http://schemas.openxmlformats.org/drawingml/2006/table">
            <a:tbl>
              <a:tblPr firstRow="1" firstCol="1" bandRow="1">
                <a:tableStyleId>{5C22544A-7EE6-4342-B048-85BDC9FD1C3A}</a:tableStyleId>
              </a:tblPr>
              <a:tblGrid>
                <a:gridCol w="914400"/>
                <a:gridCol w="4191000"/>
                <a:gridCol w="3124200"/>
              </a:tblGrid>
              <a:tr h="282085">
                <a:tc>
                  <a:txBody>
                    <a:bodyPr/>
                    <a:lstStyle/>
                    <a:p>
                      <a:pPr marL="0" marR="0">
                        <a:lnSpc>
                          <a:spcPct val="100000"/>
                        </a:lnSpc>
                        <a:spcBef>
                          <a:spcPts val="0"/>
                        </a:spcBef>
                        <a:spcAft>
                          <a:spcPts val="0"/>
                        </a:spcAft>
                      </a:pPr>
                      <a:r>
                        <a:rPr lang="en-US" sz="1800" dirty="0">
                          <a:effectLst/>
                        </a:rPr>
                        <a:t> </a:t>
                      </a:r>
                      <a:endParaRPr lang="en-US" sz="1800" dirty="0">
                        <a:effectLst/>
                        <a:latin typeface="Calibri"/>
                        <a:ea typeface="바탕"/>
                        <a:cs typeface="Times New Roman"/>
                      </a:endParaRPr>
                    </a:p>
                  </a:txBody>
                  <a:tcPr marL="60885" marR="60885" marT="0" marB="0"/>
                </a:tc>
                <a:tc>
                  <a:txBody>
                    <a:bodyPr/>
                    <a:lstStyle/>
                    <a:p>
                      <a:pPr marL="0" marR="0">
                        <a:lnSpc>
                          <a:spcPct val="100000"/>
                        </a:lnSpc>
                        <a:spcBef>
                          <a:spcPts val="0"/>
                        </a:spcBef>
                        <a:spcAft>
                          <a:spcPts val="0"/>
                        </a:spcAft>
                      </a:pPr>
                      <a:r>
                        <a:rPr lang="en-US" sz="1800" dirty="0">
                          <a:effectLst/>
                        </a:rPr>
                        <a:t>Comprehensive criteria reviews</a:t>
                      </a:r>
                      <a:endParaRPr lang="en-US" sz="1800" dirty="0">
                        <a:effectLst/>
                        <a:latin typeface="Calibri"/>
                        <a:ea typeface="바탕"/>
                        <a:cs typeface="Times New Roman"/>
                      </a:endParaRPr>
                    </a:p>
                  </a:txBody>
                  <a:tcPr marL="60885" marR="60885" marT="0" marB="0"/>
                </a:tc>
                <a:tc>
                  <a:txBody>
                    <a:bodyPr/>
                    <a:lstStyle/>
                    <a:p>
                      <a:pPr marL="0" marR="0">
                        <a:lnSpc>
                          <a:spcPct val="100000"/>
                        </a:lnSpc>
                        <a:spcBef>
                          <a:spcPts val="0"/>
                        </a:spcBef>
                        <a:spcAft>
                          <a:spcPts val="0"/>
                        </a:spcAft>
                      </a:pPr>
                      <a:r>
                        <a:rPr lang="en-US" sz="1800">
                          <a:effectLst/>
                        </a:rPr>
                        <a:t>Timeframe</a:t>
                      </a:r>
                      <a:endParaRPr lang="en-US" sz="1800">
                        <a:effectLst/>
                        <a:latin typeface="Calibri"/>
                        <a:ea typeface="바탕"/>
                        <a:cs typeface="Times New Roman"/>
                      </a:endParaRPr>
                    </a:p>
                  </a:txBody>
                  <a:tcPr marL="60885" marR="60885" marT="0" marB="0"/>
                </a:tc>
              </a:tr>
              <a:tr h="282085">
                <a:tc rowSpan="3">
                  <a:txBody>
                    <a:bodyPr/>
                    <a:lstStyle/>
                    <a:p>
                      <a:pPr marL="0" marR="0">
                        <a:lnSpc>
                          <a:spcPct val="100000"/>
                        </a:lnSpc>
                        <a:spcBef>
                          <a:spcPts val="0"/>
                        </a:spcBef>
                        <a:spcAft>
                          <a:spcPts val="0"/>
                        </a:spcAft>
                      </a:pPr>
                      <a:r>
                        <a:rPr lang="en-US" sz="1800">
                          <a:effectLst/>
                        </a:rPr>
                        <a:t>Phase 1</a:t>
                      </a:r>
                      <a:endParaRPr lang="en-US" sz="1800">
                        <a:effectLst/>
                        <a:latin typeface="Calibri"/>
                        <a:ea typeface="바탕"/>
                        <a:cs typeface="Times New Roman"/>
                      </a:endParaRPr>
                    </a:p>
                  </a:txBody>
                  <a:tcPr marL="60885" marR="60885" marT="0" marB="0" anchor="ctr"/>
                </a:tc>
                <a:tc>
                  <a:txBody>
                    <a:bodyPr/>
                    <a:lstStyle/>
                    <a:p>
                      <a:pPr marL="0" marR="0">
                        <a:lnSpc>
                          <a:spcPct val="100000"/>
                        </a:lnSpc>
                        <a:spcBef>
                          <a:spcPts val="0"/>
                        </a:spcBef>
                        <a:spcAft>
                          <a:spcPts val="0"/>
                        </a:spcAft>
                      </a:pPr>
                      <a:r>
                        <a:rPr lang="en-US" sz="1800" dirty="0">
                          <a:effectLst/>
                        </a:rPr>
                        <a:t>Step 1: Basic structure and principles</a:t>
                      </a:r>
                      <a:endParaRPr lang="en-US" sz="1800" dirty="0">
                        <a:effectLst/>
                        <a:latin typeface="Calibri"/>
                        <a:ea typeface="바탕"/>
                        <a:cs typeface="Times New Roman"/>
                      </a:endParaRPr>
                    </a:p>
                  </a:txBody>
                  <a:tcPr marL="60885" marR="60885" marT="0" marB="0"/>
                </a:tc>
                <a:tc>
                  <a:txBody>
                    <a:bodyPr/>
                    <a:lstStyle/>
                    <a:p>
                      <a:pPr marL="0" marR="0">
                        <a:lnSpc>
                          <a:spcPct val="100000"/>
                        </a:lnSpc>
                        <a:spcBef>
                          <a:spcPts val="0"/>
                        </a:spcBef>
                        <a:spcAft>
                          <a:spcPts val="0"/>
                        </a:spcAft>
                      </a:pPr>
                      <a:r>
                        <a:rPr lang="en-US" sz="1800" dirty="0">
                          <a:effectLst/>
                        </a:rPr>
                        <a:t>March 2017</a:t>
                      </a:r>
                      <a:endParaRPr lang="en-US" sz="1800" dirty="0">
                        <a:effectLst/>
                        <a:latin typeface="Calibri"/>
                        <a:ea typeface="바탕"/>
                        <a:cs typeface="Times New Roman"/>
                      </a:endParaRPr>
                    </a:p>
                  </a:txBody>
                  <a:tcPr marL="60885" marR="60885" marT="0" marB="0"/>
                </a:tc>
              </a:tr>
              <a:tr h="282085">
                <a:tc vMerge="1">
                  <a:txBody>
                    <a:bodyPr/>
                    <a:lstStyle/>
                    <a:p>
                      <a:endParaRPr lang="en-US"/>
                    </a:p>
                  </a:txBody>
                  <a:tcPr/>
                </a:tc>
                <a:tc>
                  <a:txBody>
                    <a:bodyPr/>
                    <a:lstStyle/>
                    <a:p>
                      <a:pPr marL="0" marR="0" indent="457200">
                        <a:lnSpc>
                          <a:spcPct val="100000"/>
                        </a:lnSpc>
                        <a:spcBef>
                          <a:spcPts val="0"/>
                        </a:spcBef>
                        <a:spcAft>
                          <a:spcPts val="0"/>
                        </a:spcAft>
                      </a:pPr>
                      <a:r>
                        <a:rPr lang="en-US" sz="1800">
                          <a:effectLst/>
                        </a:rPr>
                        <a:t>Adoption of criteria for 2018 review</a:t>
                      </a:r>
                      <a:endParaRPr lang="en-US" sz="1800">
                        <a:effectLst/>
                        <a:latin typeface="Calibri"/>
                        <a:ea typeface="바탕"/>
                        <a:cs typeface="Times New Roman"/>
                      </a:endParaRPr>
                    </a:p>
                  </a:txBody>
                  <a:tcPr marL="60885" marR="60885" marT="0" marB="0"/>
                </a:tc>
                <a:tc>
                  <a:txBody>
                    <a:bodyPr/>
                    <a:lstStyle/>
                    <a:p>
                      <a:pPr marL="0" marR="0">
                        <a:lnSpc>
                          <a:spcPct val="100000"/>
                        </a:lnSpc>
                        <a:spcBef>
                          <a:spcPts val="0"/>
                        </a:spcBef>
                        <a:spcAft>
                          <a:spcPts val="0"/>
                        </a:spcAft>
                      </a:pPr>
                      <a:r>
                        <a:rPr lang="en-US" sz="1800">
                          <a:effectLst/>
                        </a:rPr>
                        <a:t>March 2017</a:t>
                      </a:r>
                      <a:endParaRPr lang="en-US" sz="1800">
                        <a:effectLst/>
                        <a:latin typeface="Calibri"/>
                        <a:ea typeface="바탕"/>
                        <a:cs typeface="Times New Roman"/>
                      </a:endParaRPr>
                    </a:p>
                  </a:txBody>
                  <a:tcPr marL="60885" marR="60885" marT="0" marB="0"/>
                </a:tc>
              </a:tr>
              <a:tr h="830145">
                <a:tc vMerge="1">
                  <a:txBody>
                    <a:bodyPr/>
                    <a:lstStyle/>
                    <a:p>
                      <a:endParaRPr lang="en-US"/>
                    </a:p>
                  </a:txBody>
                  <a:tcPr/>
                </a:tc>
                <a:tc rowSpan="2">
                  <a:txBody>
                    <a:bodyPr/>
                    <a:lstStyle/>
                    <a:p>
                      <a:pPr marL="0" marR="0">
                        <a:lnSpc>
                          <a:spcPct val="100000"/>
                        </a:lnSpc>
                        <a:spcBef>
                          <a:spcPts val="0"/>
                        </a:spcBef>
                        <a:spcAft>
                          <a:spcPts val="0"/>
                        </a:spcAft>
                      </a:pPr>
                      <a:r>
                        <a:rPr lang="en-US" sz="1800" dirty="0">
                          <a:effectLst/>
                        </a:rPr>
                        <a:t>Step 2: Identify areas insufficiently covered by LDC criteria</a:t>
                      </a:r>
                    </a:p>
                    <a:p>
                      <a:pPr marL="342900" marR="0" lvl="0" indent="-342900">
                        <a:lnSpc>
                          <a:spcPct val="100000"/>
                        </a:lnSpc>
                        <a:spcBef>
                          <a:spcPts val="0"/>
                        </a:spcBef>
                        <a:spcAft>
                          <a:spcPts val="0"/>
                        </a:spcAft>
                        <a:buFont typeface="+mj-lt"/>
                        <a:buAutoNum type="alphaLcParenBoth"/>
                      </a:pPr>
                      <a:r>
                        <a:rPr lang="en-US" sz="1800" dirty="0">
                          <a:effectLst/>
                        </a:rPr>
                        <a:t>Agenda 2030</a:t>
                      </a:r>
                    </a:p>
                    <a:p>
                      <a:pPr marL="342900" marR="0" lvl="0" indent="-342900">
                        <a:lnSpc>
                          <a:spcPct val="100000"/>
                        </a:lnSpc>
                        <a:spcBef>
                          <a:spcPts val="0"/>
                        </a:spcBef>
                        <a:spcAft>
                          <a:spcPts val="0"/>
                        </a:spcAft>
                        <a:buFont typeface="+mj-lt"/>
                        <a:buAutoNum type="alphaLcParenBoth"/>
                      </a:pPr>
                      <a:endParaRPr lang="en-US" sz="1800" dirty="0" smtClean="0">
                        <a:effectLst/>
                      </a:endParaRPr>
                    </a:p>
                    <a:p>
                      <a:pPr marL="342900" marR="0" lvl="0" indent="-342900">
                        <a:lnSpc>
                          <a:spcPct val="100000"/>
                        </a:lnSpc>
                        <a:spcBef>
                          <a:spcPts val="0"/>
                        </a:spcBef>
                        <a:spcAft>
                          <a:spcPts val="0"/>
                        </a:spcAft>
                        <a:buFont typeface="+mj-lt"/>
                        <a:buAutoNum type="alphaLcParenBoth"/>
                      </a:pPr>
                      <a:r>
                        <a:rPr lang="en-US" sz="1800" dirty="0" smtClean="0">
                          <a:effectLst/>
                        </a:rPr>
                        <a:t>Other </a:t>
                      </a:r>
                      <a:r>
                        <a:rPr lang="en-US" sz="1800" dirty="0">
                          <a:effectLst/>
                        </a:rPr>
                        <a:t>agendas</a:t>
                      </a:r>
                      <a:endParaRPr lang="en-US" sz="1800" dirty="0">
                        <a:effectLst/>
                        <a:latin typeface="Calibri"/>
                        <a:ea typeface="Times New Roman"/>
                        <a:cs typeface="Times New Roman"/>
                      </a:endParaRPr>
                    </a:p>
                  </a:txBody>
                  <a:tcPr marL="60885" marR="60885" marT="0" marB="0"/>
                </a:tc>
                <a:tc rowSpan="2">
                  <a:txBody>
                    <a:bodyPr/>
                    <a:lstStyle/>
                    <a:p>
                      <a:pPr marL="0" marR="0">
                        <a:lnSpc>
                          <a:spcPct val="100000"/>
                        </a:lnSpc>
                        <a:spcBef>
                          <a:spcPts val="0"/>
                        </a:spcBef>
                        <a:spcAft>
                          <a:spcPts val="0"/>
                        </a:spcAft>
                      </a:pPr>
                      <a:endParaRPr lang="en-US" sz="1800" dirty="0" smtClean="0">
                        <a:effectLst/>
                      </a:endParaRPr>
                    </a:p>
                    <a:p>
                      <a:pPr marL="0" marR="0">
                        <a:lnSpc>
                          <a:spcPct val="100000"/>
                        </a:lnSpc>
                        <a:spcBef>
                          <a:spcPts val="0"/>
                        </a:spcBef>
                        <a:spcAft>
                          <a:spcPts val="0"/>
                        </a:spcAft>
                      </a:pPr>
                      <a:endParaRPr lang="en-US" sz="1800" dirty="0" smtClean="0">
                        <a:effectLst/>
                      </a:endParaRPr>
                    </a:p>
                    <a:p>
                      <a:pPr marL="0" marR="0">
                        <a:lnSpc>
                          <a:spcPct val="100000"/>
                        </a:lnSpc>
                        <a:spcBef>
                          <a:spcPts val="0"/>
                        </a:spcBef>
                        <a:spcAft>
                          <a:spcPts val="0"/>
                        </a:spcAft>
                      </a:pPr>
                      <a:r>
                        <a:rPr lang="en-US" sz="1800" dirty="0" smtClean="0">
                          <a:effectLst/>
                        </a:rPr>
                        <a:t>(</a:t>
                      </a:r>
                      <a:r>
                        <a:rPr lang="en-US" sz="1800" dirty="0">
                          <a:effectLst/>
                        </a:rPr>
                        <a:t>a) March 2017 (Preliminary); </a:t>
                      </a:r>
                    </a:p>
                    <a:p>
                      <a:pPr marL="0" marR="0" indent="217805">
                        <a:lnSpc>
                          <a:spcPct val="100000"/>
                        </a:lnSpc>
                        <a:spcBef>
                          <a:spcPts val="0"/>
                        </a:spcBef>
                        <a:spcAft>
                          <a:spcPts val="0"/>
                        </a:spcAft>
                      </a:pPr>
                      <a:r>
                        <a:rPr lang="en-US" sz="1800" dirty="0">
                          <a:effectLst/>
                        </a:rPr>
                        <a:t>July 2018 (Final)</a:t>
                      </a:r>
                    </a:p>
                    <a:p>
                      <a:pPr marL="0" marR="0">
                        <a:lnSpc>
                          <a:spcPct val="100000"/>
                        </a:lnSpc>
                        <a:spcBef>
                          <a:spcPts val="0"/>
                        </a:spcBef>
                        <a:spcAft>
                          <a:spcPts val="0"/>
                        </a:spcAft>
                      </a:pPr>
                      <a:r>
                        <a:rPr lang="en-US" sz="1800" dirty="0">
                          <a:effectLst/>
                        </a:rPr>
                        <a:t>(b) October 2018</a:t>
                      </a:r>
                      <a:endParaRPr lang="en-US" sz="1800" dirty="0">
                        <a:effectLst/>
                        <a:latin typeface="Calibri"/>
                        <a:ea typeface="바탕"/>
                        <a:cs typeface="Times New Roman"/>
                      </a:endParaRPr>
                    </a:p>
                  </a:txBody>
                  <a:tcPr marL="60885" marR="60885" marT="0" marB="0"/>
                </a:tc>
              </a:tr>
              <a:tr h="805371">
                <a:tc rowSpan="7">
                  <a:txBody>
                    <a:bodyPr/>
                    <a:lstStyle/>
                    <a:p>
                      <a:pPr marL="0" marR="0">
                        <a:lnSpc>
                          <a:spcPct val="100000"/>
                        </a:lnSpc>
                        <a:spcBef>
                          <a:spcPts val="0"/>
                        </a:spcBef>
                        <a:spcAft>
                          <a:spcPts val="0"/>
                        </a:spcAft>
                      </a:pPr>
                      <a:r>
                        <a:rPr lang="en-US" sz="1800">
                          <a:effectLst/>
                        </a:rPr>
                        <a:t>Phase 2</a:t>
                      </a:r>
                      <a:endParaRPr lang="en-US" sz="1800">
                        <a:effectLst/>
                        <a:latin typeface="Calibri"/>
                        <a:ea typeface="바탕"/>
                        <a:cs typeface="Times New Roman"/>
                      </a:endParaRPr>
                    </a:p>
                  </a:txBody>
                  <a:tcPr marL="60885" marR="60885" marT="0" marB="0" anchor="ctr"/>
                </a:tc>
                <a:tc vMerge="1">
                  <a:txBody>
                    <a:bodyPr/>
                    <a:lstStyle/>
                    <a:p>
                      <a:endParaRPr lang="en-US"/>
                    </a:p>
                  </a:txBody>
                  <a:tcPr/>
                </a:tc>
                <a:tc vMerge="1">
                  <a:txBody>
                    <a:bodyPr/>
                    <a:lstStyle/>
                    <a:p>
                      <a:endParaRPr lang="en-US"/>
                    </a:p>
                  </a:txBody>
                  <a:tcPr/>
                </a:tc>
              </a:tr>
              <a:tr h="1128336">
                <a:tc vMerge="1">
                  <a:txBody>
                    <a:bodyPr/>
                    <a:lstStyle/>
                    <a:p>
                      <a:endParaRPr lang="en-US"/>
                    </a:p>
                  </a:txBody>
                  <a:tcPr/>
                </a:tc>
                <a:tc>
                  <a:txBody>
                    <a:bodyPr/>
                    <a:lstStyle/>
                    <a:p>
                      <a:pPr marL="0" marR="0">
                        <a:lnSpc>
                          <a:spcPct val="100000"/>
                        </a:lnSpc>
                        <a:spcBef>
                          <a:spcPts val="0"/>
                        </a:spcBef>
                        <a:spcAft>
                          <a:spcPts val="0"/>
                        </a:spcAft>
                      </a:pPr>
                      <a:r>
                        <a:rPr lang="en-US" sz="1800">
                          <a:effectLst/>
                        </a:rPr>
                        <a:t>Step 3: Review of areas for measuring additional structural impediments</a:t>
                      </a:r>
                    </a:p>
                    <a:p>
                      <a:pPr marL="342900" marR="0" lvl="0" indent="-342900">
                        <a:lnSpc>
                          <a:spcPct val="100000"/>
                        </a:lnSpc>
                        <a:spcBef>
                          <a:spcPts val="0"/>
                        </a:spcBef>
                        <a:spcAft>
                          <a:spcPts val="0"/>
                        </a:spcAft>
                        <a:buFont typeface="+mj-lt"/>
                        <a:buAutoNum type="alphaLcParenBoth"/>
                      </a:pPr>
                      <a:r>
                        <a:rPr lang="en-US" sz="1800">
                          <a:effectLst/>
                        </a:rPr>
                        <a:t>Agenda 2030</a:t>
                      </a:r>
                    </a:p>
                    <a:p>
                      <a:pPr marL="342900" marR="0" lvl="0" indent="-342900">
                        <a:lnSpc>
                          <a:spcPct val="100000"/>
                        </a:lnSpc>
                        <a:spcBef>
                          <a:spcPts val="0"/>
                        </a:spcBef>
                        <a:spcAft>
                          <a:spcPts val="0"/>
                        </a:spcAft>
                        <a:buFont typeface="+mj-lt"/>
                        <a:buAutoNum type="alphaLcParenBoth"/>
                      </a:pPr>
                      <a:r>
                        <a:rPr lang="en-US" sz="1800">
                          <a:effectLst/>
                        </a:rPr>
                        <a:t>Other agendas</a:t>
                      </a:r>
                      <a:endParaRPr lang="en-US" sz="1800">
                        <a:effectLst/>
                        <a:latin typeface="Calibri"/>
                        <a:ea typeface="Times New Roman"/>
                        <a:cs typeface="Times New Roman"/>
                      </a:endParaRPr>
                    </a:p>
                  </a:txBody>
                  <a:tcPr marL="60885" marR="60885" marT="0" marB="0"/>
                </a:tc>
                <a:tc>
                  <a:txBody>
                    <a:bodyPr/>
                    <a:lstStyle/>
                    <a:p>
                      <a:pPr marL="0" marR="0">
                        <a:lnSpc>
                          <a:spcPct val="100000"/>
                        </a:lnSpc>
                        <a:spcBef>
                          <a:spcPts val="0"/>
                        </a:spcBef>
                        <a:spcAft>
                          <a:spcPts val="0"/>
                        </a:spcAft>
                      </a:pPr>
                      <a:r>
                        <a:rPr lang="en-US" sz="1800">
                          <a:effectLst/>
                        </a:rPr>
                        <a:t> </a:t>
                      </a:r>
                    </a:p>
                    <a:p>
                      <a:pPr marL="0" marR="0">
                        <a:lnSpc>
                          <a:spcPct val="100000"/>
                        </a:lnSpc>
                        <a:spcBef>
                          <a:spcPts val="0"/>
                        </a:spcBef>
                        <a:spcAft>
                          <a:spcPts val="0"/>
                        </a:spcAft>
                      </a:pPr>
                      <a:r>
                        <a:rPr lang="en-US" sz="1800">
                          <a:effectLst/>
                        </a:rPr>
                        <a:t> </a:t>
                      </a:r>
                    </a:p>
                    <a:p>
                      <a:pPr marL="0" marR="0">
                        <a:lnSpc>
                          <a:spcPct val="100000"/>
                        </a:lnSpc>
                        <a:spcBef>
                          <a:spcPts val="0"/>
                        </a:spcBef>
                        <a:spcAft>
                          <a:spcPts val="0"/>
                        </a:spcAft>
                      </a:pPr>
                      <a:r>
                        <a:rPr lang="en-US" sz="1800">
                          <a:effectLst/>
                        </a:rPr>
                        <a:t>(a) July 2018</a:t>
                      </a:r>
                    </a:p>
                    <a:p>
                      <a:pPr marL="0" marR="0">
                        <a:lnSpc>
                          <a:spcPct val="100000"/>
                        </a:lnSpc>
                        <a:spcBef>
                          <a:spcPts val="0"/>
                        </a:spcBef>
                        <a:spcAft>
                          <a:spcPts val="0"/>
                        </a:spcAft>
                      </a:pPr>
                      <a:r>
                        <a:rPr lang="en-US" sz="1800">
                          <a:effectLst/>
                        </a:rPr>
                        <a:t>(b) October 2018</a:t>
                      </a:r>
                      <a:endParaRPr lang="en-US" sz="1800">
                        <a:effectLst/>
                        <a:latin typeface="Calibri"/>
                        <a:ea typeface="바탕"/>
                        <a:cs typeface="Times New Roman"/>
                      </a:endParaRPr>
                    </a:p>
                  </a:txBody>
                  <a:tcPr marL="60885" marR="60885" marT="0" marB="0"/>
                </a:tc>
              </a:tr>
              <a:tr h="282085">
                <a:tc vMerge="1">
                  <a:txBody>
                    <a:bodyPr/>
                    <a:lstStyle/>
                    <a:p>
                      <a:endParaRPr lang="en-US"/>
                    </a:p>
                  </a:txBody>
                  <a:tcPr/>
                </a:tc>
                <a:tc>
                  <a:txBody>
                    <a:bodyPr/>
                    <a:lstStyle/>
                    <a:p>
                      <a:pPr marL="457200" marR="0" indent="0">
                        <a:lnSpc>
                          <a:spcPct val="100000"/>
                        </a:lnSpc>
                        <a:spcBef>
                          <a:spcPts val="0"/>
                        </a:spcBef>
                        <a:spcAft>
                          <a:spcPts val="0"/>
                        </a:spcAft>
                      </a:pPr>
                      <a:r>
                        <a:rPr lang="en-US" sz="1800" dirty="0">
                          <a:effectLst/>
                        </a:rPr>
                        <a:t>EGM to prepare revised criteria for 2021 review</a:t>
                      </a:r>
                      <a:endParaRPr lang="en-US" sz="1800" dirty="0">
                        <a:effectLst/>
                        <a:latin typeface="Calibri"/>
                        <a:ea typeface="바탕"/>
                        <a:cs typeface="Times New Roman"/>
                      </a:endParaRPr>
                    </a:p>
                  </a:txBody>
                  <a:tcPr marL="60885" marR="60885" marT="0" marB="0"/>
                </a:tc>
                <a:tc>
                  <a:txBody>
                    <a:bodyPr/>
                    <a:lstStyle/>
                    <a:p>
                      <a:pPr marL="0" marR="0">
                        <a:lnSpc>
                          <a:spcPct val="100000"/>
                        </a:lnSpc>
                        <a:spcBef>
                          <a:spcPts val="0"/>
                        </a:spcBef>
                        <a:spcAft>
                          <a:spcPts val="0"/>
                        </a:spcAft>
                      </a:pPr>
                      <a:r>
                        <a:rPr lang="en-US" sz="1800">
                          <a:effectLst/>
                        </a:rPr>
                        <a:t>November 2018 (tentative)</a:t>
                      </a:r>
                      <a:endParaRPr lang="en-US" sz="1800">
                        <a:effectLst/>
                        <a:latin typeface="Calibri"/>
                        <a:ea typeface="바탕"/>
                        <a:cs typeface="Times New Roman"/>
                      </a:endParaRPr>
                    </a:p>
                  </a:txBody>
                  <a:tcPr marL="60885" marR="60885" marT="0" marB="0"/>
                </a:tc>
              </a:tr>
              <a:tr h="564168">
                <a:tc vMerge="1">
                  <a:txBody>
                    <a:bodyPr/>
                    <a:lstStyle/>
                    <a:p>
                      <a:endParaRPr lang="en-US"/>
                    </a:p>
                  </a:txBody>
                  <a:tcPr/>
                </a:tc>
                <a:tc>
                  <a:txBody>
                    <a:bodyPr/>
                    <a:lstStyle/>
                    <a:p>
                      <a:pPr marL="0" marR="0">
                        <a:lnSpc>
                          <a:spcPct val="100000"/>
                        </a:lnSpc>
                        <a:spcBef>
                          <a:spcPts val="0"/>
                        </a:spcBef>
                        <a:spcAft>
                          <a:spcPts val="0"/>
                        </a:spcAft>
                      </a:pPr>
                      <a:r>
                        <a:rPr lang="en-US" sz="1800">
                          <a:effectLst/>
                        </a:rPr>
                        <a:t>Step 4: Assess candidate indicators for LDC criteria</a:t>
                      </a:r>
                      <a:endParaRPr lang="en-US" sz="1800">
                        <a:effectLst/>
                        <a:latin typeface="Calibri"/>
                        <a:ea typeface="바탕"/>
                        <a:cs typeface="Times New Roman"/>
                      </a:endParaRPr>
                    </a:p>
                  </a:txBody>
                  <a:tcPr marL="60885" marR="60885" marT="0" marB="0"/>
                </a:tc>
                <a:tc>
                  <a:txBody>
                    <a:bodyPr/>
                    <a:lstStyle/>
                    <a:p>
                      <a:pPr marL="0" marR="0">
                        <a:lnSpc>
                          <a:spcPct val="100000"/>
                        </a:lnSpc>
                        <a:spcBef>
                          <a:spcPts val="0"/>
                        </a:spcBef>
                        <a:spcAft>
                          <a:spcPts val="0"/>
                        </a:spcAft>
                      </a:pPr>
                      <a:r>
                        <a:rPr lang="en-US" sz="1800">
                          <a:effectLst/>
                        </a:rPr>
                        <a:t>December 2018</a:t>
                      </a:r>
                    </a:p>
                    <a:p>
                      <a:pPr marL="0" marR="0">
                        <a:lnSpc>
                          <a:spcPct val="100000"/>
                        </a:lnSpc>
                        <a:spcBef>
                          <a:spcPts val="0"/>
                        </a:spcBef>
                        <a:spcAft>
                          <a:spcPts val="0"/>
                        </a:spcAft>
                      </a:pPr>
                      <a:r>
                        <a:rPr lang="en-US" sz="1800">
                          <a:effectLst/>
                        </a:rPr>
                        <a:t>December 2019 (update)</a:t>
                      </a:r>
                      <a:endParaRPr lang="en-US" sz="1800">
                        <a:effectLst/>
                        <a:latin typeface="Calibri"/>
                        <a:ea typeface="바탕"/>
                        <a:cs typeface="Times New Roman"/>
                      </a:endParaRPr>
                    </a:p>
                  </a:txBody>
                  <a:tcPr marL="60885" marR="60885" marT="0" marB="0"/>
                </a:tc>
              </a:tr>
              <a:tr h="564168">
                <a:tc vMerge="1">
                  <a:txBody>
                    <a:bodyPr/>
                    <a:lstStyle/>
                    <a:p>
                      <a:endParaRPr lang="en-US"/>
                    </a:p>
                  </a:txBody>
                  <a:tcPr/>
                </a:tc>
                <a:tc>
                  <a:txBody>
                    <a:bodyPr/>
                    <a:lstStyle/>
                    <a:p>
                      <a:pPr marL="0" marR="0">
                        <a:lnSpc>
                          <a:spcPct val="100000"/>
                        </a:lnSpc>
                        <a:spcBef>
                          <a:spcPts val="0"/>
                        </a:spcBef>
                        <a:spcAft>
                          <a:spcPts val="0"/>
                        </a:spcAft>
                      </a:pPr>
                      <a:r>
                        <a:rPr lang="en-US" sz="1800" dirty="0">
                          <a:effectLst/>
                        </a:rPr>
                        <a:t>Step 5: Assess additional indicators</a:t>
                      </a:r>
                      <a:endParaRPr lang="en-US" sz="1800" dirty="0">
                        <a:effectLst/>
                        <a:latin typeface="Calibri"/>
                        <a:ea typeface="바탕"/>
                        <a:cs typeface="Times New Roman"/>
                      </a:endParaRPr>
                    </a:p>
                  </a:txBody>
                  <a:tcPr marL="60885" marR="60885" marT="0" marB="0"/>
                </a:tc>
                <a:tc>
                  <a:txBody>
                    <a:bodyPr/>
                    <a:lstStyle/>
                    <a:p>
                      <a:pPr marL="0" marR="0">
                        <a:lnSpc>
                          <a:spcPct val="100000"/>
                        </a:lnSpc>
                        <a:spcBef>
                          <a:spcPts val="0"/>
                        </a:spcBef>
                        <a:spcAft>
                          <a:spcPts val="0"/>
                        </a:spcAft>
                      </a:pPr>
                      <a:r>
                        <a:rPr lang="en-US" sz="1800">
                          <a:effectLst/>
                        </a:rPr>
                        <a:t>December 2018</a:t>
                      </a:r>
                    </a:p>
                    <a:p>
                      <a:pPr marL="0" marR="0">
                        <a:lnSpc>
                          <a:spcPct val="100000"/>
                        </a:lnSpc>
                        <a:spcBef>
                          <a:spcPts val="0"/>
                        </a:spcBef>
                        <a:spcAft>
                          <a:spcPts val="0"/>
                        </a:spcAft>
                      </a:pPr>
                      <a:r>
                        <a:rPr lang="en-US" sz="1800">
                          <a:effectLst/>
                        </a:rPr>
                        <a:t>December 2019 (update)</a:t>
                      </a:r>
                      <a:endParaRPr lang="en-US" sz="1800">
                        <a:effectLst/>
                        <a:latin typeface="Calibri"/>
                        <a:ea typeface="바탕"/>
                        <a:cs typeface="Times New Roman"/>
                      </a:endParaRPr>
                    </a:p>
                  </a:txBody>
                  <a:tcPr marL="60885" marR="60885" marT="0" marB="0"/>
                </a:tc>
              </a:tr>
              <a:tr h="282085">
                <a:tc vMerge="1">
                  <a:txBody>
                    <a:bodyPr/>
                    <a:lstStyle/>
                    <a:p>
                      <a:endParaRPr lang="en-US"/>
                    </a:p>
                  </a:txBody>
                  <a:tcPr/>
                </a:tc>
                <a:tc>
                  <a:txBody>
                    <a:bodyPr/>
                    <a:lstStyle/>
                    <a:p>
                      <a:pPr marL="0" marR="0" indent="457200">
                        <a:lnSpc>
                          <a:spcPct val="100000"/>
                        </a:lnSpc>
                        <a:spcBef>
                          <a:spcPts val="0"/>
                        </a:spcBef>
                        <a:spcAft>
                          <a:spcPts val="0"/>
                        </a:spcAft>
                      </a:pPr>
                      <a:r>
                        <a:rPr lang="en-US" sz="1800">
                          <a:effectLst/>
                        </a:rPr>
                        <a:t>Interim review of revised criteria</a:t>
                      </a:r>
                      <a:endParaRPr lang="en-US" sz="1800">
                        <a:effectLst/>
                        <a:latin typeface="Calibri"/>
                        <a:ea typeface="바탕"/>
                        <a:cs typeface="Times New Roman"/>
                      </a:endParaRPr>
                    </a:p>
                  </a:txBody>
                  <a:tcPr marL="60885" marR="60885" marT="0" marB="0"/>
                </a:tc>
                <a:tc>
                  <a:txBody>
                    <a:bodyPr/>
                    <a:lstStyle/>
                    <a:p>
                      <a:pPr marL="0" marR="0">
                        <a:lnSpc>
                          <a:spcPct val="100000"/>
                        </a:lnSpc>
                        <a:spcBef>
                          <a:spcPts val="0"/>
                        </a:spcBef>
                        <a:spcAft>
                          <a:spcPts val="0"/>
                        </a:spcAft>
                      </a:pPr>
                      <a:r>
                        <a:rPr lang="en-US" sz="1800">
                          <a:effectLst/>
                        </a:rPr>
                        <a:t>March 2019</a:t>
                      </a:r>
                      <a:endParaRPr lang="en-US" sz="1800">
                        <a:effectLst/>
                        <a:latin typeface="Calibri"/>
                        <a:ea typeface="바탕"/>
                        <a:cs typeface="Times New Roman"/>
                      </a:endParaRPr>
                    </a:p>
                  </a:txBody>
                  <a:tcPr marL="60885" marR="60885" marT="0" marB="0"/>
                </a:tc>
              </a:tr>
              <a:tr h="282085">
                <a:tc vMerge="1">
                  <a:txBody>
                    <a:bodyPr/>
                    <a:lstStyle/>
                    <a:p>
                      <a:endParaRPr lang="en-US"/>
                    </a:p>
                  </a:txBody>
                  <a:tcPr/>
                </a:tc>
                <a:tc>
                  <a:txBody>
                    <a:bodyPr/>
                    <a:lstStyle/>
                    <a:p>
                      <a:pPr marL="457200" marR="0" indent="0">
                        <a:lnSpc>
                          <a:spcPct val="100000"/>
                        </a:lnSpc>
                        <a:spcBef>
                          <a:spcPts val="0"/>
                        </a:spcBef>
                        <a:spcAft>
                          <a:spcPts val="0"/>
                        </a:spcAft>
                      </a:pPr>
                      <a:r>
                        <a:rPr lang="en-US" sz="1800" dirty="0">
                          <a:effectLst/>
                        </a:rPr>
                        <a:t>Adoption of revised criteria for 2021 review</a:t>
                      </a:r>
                      <a:endParaRPr lang="en-US" sz="1800" dirty="0">
                        <a:effectLst/>
                        <a:latin typeface="Calibri"/>
                        <a:ea typeface="바탕"/>
                        <a:cs typeface="Times New Roman"/>
                      </a:endParaRPr>
                    </a:p>
                  </a:txBody>
                  <a:tcPr marL="60885" marR="60885" marT="0" marB="0"/>
                </a:tc>
                <a:tc>
                  <a:txBody>
                    <a:bodyPr/>
                    <a:lstStyle/>
                    <a:p>
                      <a:pPr marL="0" marR="0">
                        <a:lnSpc>
                          <a:spcPct val="100000"/>
                        </a:lnSpc>
                        <a:spcBef>
                          <a:spcPts val="0"/>
                        </a:spcBef>
                        <a:spcAft>
                          <a:spcPts val="0"/>
                        </a:spcAft>
                      </a:pPr>
                      <a:r>
                        <a:rPr lang="en-US" sz="1800" dirty="0">
                          <a:effectLst/>
                        </a:rPr>
                        <a:t>March 2020</a:t>
                      </a:r>
                      <a:endParaRPr lang="en-US" sz="1800" dirty="0">
                        <a:effectLst/>
                        <a:latin typeface="Calibri"/>
                        <a:ea typeface="바탕"/>
                        <a:cs typeface="Times New Roman"/>
                      </a:endParaRPr>
                    </a:p>
                  </a:txBody>
                  <a:tcPr marL="60885" marR="60885" marT="0" marB="0"/>
                </a:tc>
              </a:tr>
            </a:tbl>
          </a:graphicData>
        </a:graphic>
      </p:graphicFrame>
      <p:sp>
        <p:nvSpPr>
          <p:cNvPr id="6" name="Rectangle 5"/>
          <p:cNvSpPr/>
          <p:nvPr/>
        </p:nvSpPr>
        <p:spPr>
          <a:xfrm>
            <a:off x="1295400" y="833628"/>
            <a:ext cx="7239000" cy="5334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295400" y="1443228"/>
            <a:ext cx="7239000" cy="7620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36983931"/>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Structure of presentation</a:t>
            </a:r>
            <a:endParaRPr lang="en-US" dirty="0">
              <a:solidFill>
                <a:schemeClr val="accent1"/>
              </a:solidFill>
            </a:endParaRPr>
          </a:p>
        </p:txBody>
      </p:sp>
      <p:sp>
        <p:nvSpPr>
          <p:cNvPr id="3" name="Content Placeholder 2"/>
          <p:cNvSpPr>
            <a:spLocks noGrp="1"/>
          </p:cNvSpPr>
          <p:nvPr>
            <p:ph idx="1"/>
          </p:nvPr>
        </p:nvSpPr>
        <p:spPr/>
        <p:txBody>
          <a:bodyPr/>
          <a:lstStyle/>
          <a:p>
            <a:r>
              <a:rPr lang="en-US" dirty="0" smtClean="0"/>
              <a:t>LDC criteria and international agendas</a:t>
            </a:r>
          </a:p>
          <a:p>
            <a:r>
              <a:rPr lang="en-US" dirty="0" smtClean="0"/>
              <a:t>CDP work </a:t>
            </a:r>
            <a:r>
              <a:rPr lang="en-US" dirty="0" err="1" smtClean="0"/>
              <a:t>programme</a:t>
            </a:r>
            <a:endParaRPr lang="en-US" dirty="0" smtClean="0"/>
          </a:p>
          <a:p>
            <a:r>
              <a:rPr lang="en-US" dirty="0" smtClean="0"/>
              <a:t>Comprehensive review of the LDC criteria</a:t>
            </a:r>
          </a:p>
          <a:p>
            <a:r>
              <a:rPr lang="en-US" dirty="0" smtClean="0"/>
              <a:t>Summary</a:t>
            </a:r>
            <a:endParaRPr lang="en-US" dirty="0"/>
          </a:p>
        </p:txBody>
      </p:sp>
    </p:spTree>
    <p:extLst>
      <p:ext uri="{BB962C8B-B14F-4D97-AF65-F5344CB8AC3E}">
        <p14:creationId xmlns:p14="http://schemas.microsoft.com/office/powerpoint/2010/main" val="9338233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589</TotalTime>
  <Words>1472</Words>
  <Application>Microsoft Office PowerPoint</Application>
  <PresentationFormat>On-screen Show (4:3)</PresentationFormat>
  <Paragraphs>267</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Comprehensive Review of the Least Developed Country identification criteria </vt:lpstr>
      <vt:lpstr>Mandate</vt:lpstr>
      <vt:lpstr>Structure of presentation</vt:lpstr>
      <vt:lpstr>LDC criteria and international agendas</vt:lpstr>
      <vt:lpstr>Relevant international policy agendas</vt:lpstr>
      <vt:lpstr>Structure of presentation</vt:lpstr>
      <vt:lpstr>CDP work programme</vt:lpstr>
      <vt:lpstr>PowerPoint Presentation</vt:lpstr>
      <vt:lpstr>Structure of presentation</vt:lpstr>
      <vt:lpstr>Step 1: Reviewing basic structure and application principles of LDC criteria</vt:lpstr>
      <vt:lpstr>PowerPoint Presentation</vt:lpstr>
      <vt:lpstr>Step 2: Identifying areas of sustainable development insufficiently covered by LDC criteria</vt:lpstr>
      <vt:lpstr>Linkages between LDC indicators and SDG indicators</vt:lpstr>
      <vt:lpstr>SDG targets and indicators related to LDC criteria (current and reviewed)</vt:lpstr>
      <vt:lpstr>Step 2: Identifying areas of sustainable development insufficiently covered by LDC criteria</vt:lpstr>
      <vt:lpstr>Step 3: Review of areas for measuring additional structural impediments</vt:lpstr>
      <vt:lpstr>Step 4: Assess “candidate” indicators</vt:lpstr>
      <vt:lpstr>Preview of step 4</vt:lpstr>
      <vt:lpstr>PowerPoint Presentation</vt:lpstr>
      <vt:lpstr>Step 5: Assess additional indicators </vt:lpstr>
      <vt:lpstr>Summary</vt:lpstr>
      <vt:lpstr>Summary (cont)</vt:lpstr>
      <vt:lpstr>PowerPoint Presentation</vt:lpstr>
    </vt:vector>
  </TitlesOfParts>
  <Company>United Nations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Running toward the Same Finish Line?   Moving out of Least Developed Countries and Achieving the Sustainable Development Goals</dc:title>
  <dc:creator>Namsuk Kim</dc:creator>
  <cp:lastModifiedBy>Ian Cox</cp:lastModifiedBy>
  <cp:revision>50</cp:revision>
  <dcterms:created xsi:type="dcterms:W3CDTF">2017-02-21T16:30:36Z</dcterms:created>
  <dcterms:modified xsi:type="dcterms:W3CDTF">2017-04-10T15:37:14Z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