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2" r:id="rId3"/>
    <p:sldId id="280" r:id="rId4"/>
    <p:sldId id="278" r:id="rId5"/>
    <p:sldId id="273" r:id="rId6"/>
    <p:sldId id="281" r:id="rId7"/>
    <p:sldId id="282" r:id="rId8"/>
    <p:sldId id="283" r:id="rId9"/>
    <p:sldId id="284" r:id="rId10"/>
    <p:sldId id="285" r:id="rId11"/>
    <p:sldId id="28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7FF8F"/>
    <a:srgbClr val="E7FF8F"/>
    <a:srgbClr val="ECFF8F"/>
    <a:srgbClr val="DAFF8F"/>
    <a:srgbClr val="CCFF66"/>
    <a:srgbClr val="CBF1EF"/>
    <a:srgbClr val="82DACB"/>
    <a:srgbClr val="B5EBE8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3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4328-2871-4545-A9FA-AF03B2CB76A8}" type="datetimeFigureOut">
              <a:rPr lang="en-US" smtClean="0"/>
              <a:t>10/04/2017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296E-FAAA-4B20-B033-53B762B96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4328-2871-4545-A9FA-AF03B2CB76A8}" type="datetimeFigureOut">
              <a:rPr lang="en-US" smtClean="0"/>
              <a:t>10/04/2017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296E-FAAA-4B20-B033-53B762B96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3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4328-2871-4545-A9FA-AF03B2CB76A8}" type="datetimeFigureOut">
              <a:rPr lang="en-US" smtClean="0"/>
              <a:t>10/04/2017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296E-FAAA-4B20-B033-53B762B96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901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4328-2871-4545-A9FA-AF03B2CB76A8}" type="datetimeFigureOut">
              <a:rPr lang="en-US" smtClean="0"/>
              <a:t>10/04/2017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296E-FAAA-4B20-B033-53B762B96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2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4328-2871-4545-A9FA-AF03B2CB76A8}" type="datetimeFigureOut">
              <a:rPr lang="en-US" smtClean="0"/>
              <a:t>10/04/2017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296E-FAAA-4B20-B033-53B762B96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9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4328-2871-4545-A9FA-AF03B2CB76A8}" type="datetimeFigureOut">
              <a:rPr lang="en-US" smtClean="0"/>
              <a:t>10/04/2017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296E-FAAA-4B20-B033-53B762B96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5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4328-2871-4545-A9FA-AF03B2CB76A8}" type="datetimeFigureOut">
              <a:rPr lang="en-US" smtClean="0"/>
              <a:t>10/04/2017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296E-FAAA-4B20-B033-53B762B96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40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4328-2871-4545-A9FA-AF03B2CB76A8}" type="datetimeFigureOut">
              <a:rPr lang="en-US" smtClean="0"/>
              <a:t>10/04/2017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296E-FAAA-4B20-B033-53B762B96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79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4328-2871-4545-A9FA-AF03B2CB76A8}" type="datetimeFigureOut">
              <a:rPr lang="en-US" smtClean="0"/>
              <a:t>10/04/2017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296E-FAAA-4B20-B033-53B762B96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4328-2871-4545-A9FA-AF03B2CB76A8}" type="datetimeFigureOut">
              <a:rPr lang="en-US" smtClean="0"/>
              <a:t>10/04/2017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296E-FAAA-4B20-B033-53B762B96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95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4328-2871-4545-A9FA-AF03B2CB76A8}" type="datetimeFigureOut">
              <a:rPr lang="en-US" smtClean="0"/>
              <a:t>10/04/2017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C296E-FAAA-4B20-B033-53B762B96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1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l="50000" t="50000" r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64328-2871-4545-A9FA-AF03B2CB76A8}" type="datetimeFigureOut">
              <a:rPr lang="en-US" smtClean="0"/>
              <a:t>10/04/2017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C296E-FAAA-4B20-B033-53B762B96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010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brucknerm@un.or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153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Graduating and Graduated Countries: Lessons learned in developing productive capacity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Matthias Bruckner</a:t>
            </a:r>
          </a:p>
          <a:p>
            <a:r>
              <a:rPr lang="en-US" dirty="0"/>
              <a:t>CDP Secretariat</a:t>
            </a:r>
          </a:p>
          <a:p>
            <a:endParaRPr lang="en-US" dirty="0"/>
          </a:p>
          <a:p>
            <a:r>
              <a:rPr lang="en-US" dirty="0"/>
              <a:t>CDP 19</a:t>
            </a:r>
            <a:r>
              <a:rPr lang="en-US" baseline="30000" dirty="0"/>
              <a:t>th</a:t>
            </a:r>
            <a:r>
              <a:rPr lang="en-US" dirty="0"/>
              <a:t> plenary meeting</a:t>
            </a:r>
          </a:p>
          <a:p>
            <a:r>
              <a:rPr lang="en-US" dirty="0"/>
              <a:t>20-24 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70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Moving the work forward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Feed into UN process (HLS/HLPF/</a:t>
            </a:r>
            <a:r>
              <a:rPr lang="en-US" dirty="0" err="1" smtClean="0"/>
              <a:t>IPoA</a:t>
            </a:r>
            <a:r>
              <a:rPr lang="en-US" dirty="0" smtClean="0"/>
              <a:t>)</a:t>
            </a:r>
          </a:p>
          <a:p>
            <a:r>
              <a:rPr lang="en-US" dirty="0" smtClean="0"/>
              <a:t>Wider dissemination (see later this week)</a:t>
            </a:r>
          </a:p>
          <a:p>
            <a:r>
              <a:rPr lang="en-US" dirty="0" smtClean="0"/>
              <a:t>Utilize for capacity development</a:t>
            </a:r>
          </a:p>
          <a:p>
            <a:pPr lvl="1"/>
            <a:r>
              <a:rPr lang="en-US" dirty="0" smtClean="0"/>
              <a:t>UN DESA and beyond (EIF,…)</a:t>
            </a:r>
          </a:p>
          <a:p>
            <a:r>
              <a:rPr lang="en-US" dirty="0" smtClean="0"/>
              <a:t>Utilize for related work</a:t>
            </a:r>
          </a:p>
          <a:p>
            <a:pPr lvl="1"/>
            <a:r>
              <a:rPr lang="en-US" dirty="0" smtClean="0"/>
              <a:t>UNCTAD productive capacity indicators</a:t>
            </a:r>
          </a:p>
          <a:p>
            <a:pPr lvl="1"/>
            <a:r>
              <a:rPr lang="en-US" dirty="0" smtClean="0"/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108220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altLang="en-US" dirty="0" smtClean="0"/>
              <a:t>CDP Secretariat/UN-DESA</a:t>
            </a:r>
            <a:endParaRPr lang="en-GB" altLang="en-US" dirty="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362200" y="1524000"/>
            <a:ext cx="413067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72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rPr>
              <a:t>Thank You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895646" y="3581400"/>
            <a:ext cx="6378797" cy="224676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Contact: </a:t>
            </a:r>
            <a:r>
              <a:rPr lang="en-US" sz="2000" dirty="0" smtClean="0">
                <a:latin typeface="+mn-lt"/>
              </a:rPr>
              <a:t> Matthias </a:t>
            </a:r>
            <a:r>
              <a:rPr lang="en-US" sz="2000" dirty="0">
                <a:latin typeface="+mn-lt"/>
              </a:rPr>
              <a:t>Bruckner</a:t>
            </a:r>
          </a:p>
          <a:p>
            <a:pPr algn="l"/>
            <a:r>
              <a:rPr lang="en-US" sz="2000" dirty="0">
                <a:latin typeface="+mn-lt"/>
              </a:rPr>
              <a:t>	 </a:t>
            </a:r>
            <a:r>
              <a:rPr lang="en-US" sz="2000" dirty="0" smtClean="0">
                <a:latin typeface="+mn-lt"/>
              </a:rPr>
              <a:t>Committee for Development Policy Secretariat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            </a:t>
            </a:r>
            <a:r>
              <a:rPr lang="en-US" sz="2000" dirty="0" smtClean="0">
                <a:latin typeface="+mn-lt"/>
              </a:rPr>
              <a:t>     Department </a:t>
            </a:r>
            <a:r>
              <a:rPr lang="en-US" sz="2000" dirty="0">
                <a:latin typeface="+mn-lt"/>
              </a:rPr>
              <a:t>of Economic and Social Affairs</a:t>
            </a:r>
          </a:p>
          <a:p>
            <a:pPr algn="l"/>
            <a:r>
              <a:rPr lang="en-US" sz="2000" dirty="0">
                <a:latin typeface="+mn-lt"/>
              </a:rPr>
              <a:t>	 </a:t>
            </a:r>
            <a:r>
              <a:rPr lang="en-US" sz="2000" dirty="0" smtClean="0">
                <a:latin typeface="+mn-lt"/>
              </a:rPr>
              <a:t>United </a:t>
            </a:r>
            <a:r>
              <a:rPr lang="en-US" sz="2000" dirty="0">
                <a:latin typeface="+mn-lt"/>
              </a:rPr>
              <a:t>Nations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	   email: </a:t>
            </a:r>
            <a:r>
              <a:rPr lang="en-US" sz="2000" dirty="0" smtClean="0">
                <a:latin typeface="+mn-lt"/>
                <a:hlinkClick r:id="rId2"/>
              </a:rPr>
              <a:t>brucknerm@un.org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	   http</a:t>
            </a:r>
            <a:r>
              <a:rPr lang="en-US" sz="2000" dirty="0" smtClean="0">
                <a:latin typeface="+mn-lt"/>
              </a:rPr>
              <a:t>:// www.un.org/en/development/desa/dpad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056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4970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410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Why? </a:t>
            </a:r>
          </a:p>
          <a:p>
            <a:pPr lvl="1"/>
            <a:r>
              <a:rPr lang="en-US" dirty="0"/>
              <a:t>CDP chose topic at Plenary in 2016, follow up to 2016 theme</a:t>
            </a:r>
          </a:p>
          <a:p>
            <a:pPr lvl="1"/>
            <a:r>
              <a:rPr lang="en-US" dirty="0"/>
              <a:t>Identify actual policies and strategies chosen</a:t>
            </a:r>
          </a:p>
          <a:p>
            <a:r>
              <a:rPr lang="en-US" dirty="0" smtClean="0"/>
              <a:t>New topic?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Who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Inputs from CDP Sub-group (</a:t>
            </a:r>
            <a:r>
              <a:rPr lang="en-US" dirty="0" err="1"/>
              <a:t>Dzodzi</a:t>
            </a:r>
            <a:r>
              <a:rPr lang="en-US" dirty="0"/>
              <a:t>, Keith, Le Dang, </a:t>
            </a:r>
            <a:r>
              <a:rPr lang="en-US" dirty="0" err="1"/>
              <a:t>Onnalena</a:t>
            </a:r>
            <a:r>
              <a:rPr lang="en-US" dirty="0"/>
              <a:t>, Rashid, Tea, </a:t>
            </a:r>
            <a:r>
              <a:rPr lang="en-US" dirty="0" err="1"/>
              <a:t>Vitalii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CDP Secretariat (Dan, Marcia, Matthias, Roland); </a:t>
            </a:r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Teffachew</a:t>
            </a:r>
            <a:r>
              <a:rPr lang="en-US" dirty="0"/>
              <a:t> (ex-UNCTAD)</a:t>
            </a:r>
          </a:p>
          <a:p>
            <a:r>
              <a:rPr lang="en-US" dirty="0"/>
              <a:t>How?</a:t>
            </a:r>
          </a:p>
          <a:p>
            <a:pPr lvl="1"/>
            <a:r>
              <a:rPr lang="en-US" dirty="0"/>
              <a:t>Inputs, consolidated paper, EGM, revised paper</a:t>
            </a:r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5123" y="2590800"/>
            <a:ext cx="7772400" cy="1631216"/>
          </a:xfrm>
          <a:prstGeom prst="rect">
            <a:avLst/>
          </a:prstGeom>
          <a:gradFill flip="none" rotWithShape="1">
            <a:gsLst>
              <a:gs pos="0">
                <a:srgbClr val="EDF6F9">
                  <a:alpha val="37000"/>
                  <a:lumMod val="0"/>
                  <a:lumOff val="100000"/>
                </a:srgbClr>
              </a:gs>
              <a:gs pos="100000">
                <a:srgbClr val="FFFF99"/>
              </a:gs>
              <a:gs pos="69000">
                <a:srgbClr val="F7FF8F">
                  <a:lumMod val="100000"/>
                </a:srgbClr>
              </a:gs>
              <a:gs pos="33000">
                <a:srgbClr val="ECFF8F">
                  <a:alpha val="41000"/>
                  <a:lumMod val="85000"/>
                  <a:lumOff val="15000"/>
                </a:srgbClr>
              </a:gs>
            </a:gsLst>
            <a:lin ang="10800000" scaled="1"/>
            <a:tileRect/>
          </a:gra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/>
              <a:t>“It cannot be over-</a:t>
            </a:r>
            <a:r>
              <a:rPr lang="en-US" sz="2000" i="1" dirty="0" err="1"/>
              <a:t>emphasised</a:t>
            </a:r>
            <a:r>
              <a:rPr lang="en-US" sz="2000" i="1" dirty="0"/>
              <a:t> that what development implies for the developing countries is not simply an increase in productive capacity but major transformations in their social and economic structures.” </a:t>
            </a:r>
          </a:p>
          <a:p>
            <a:r>
              <a:rPr lang="en-US" sz="2000" b="1" dirty="0" smtClean="0"/>
              <a:t>CDP</a:t>
            </a:r>
            <a:r>
              <a:rPr lang="en-US" sz="2000" b="1" dirty="0"/>
              <a:t> </a:t>
            </a:r>
            <a:r>
              <a:rPr lang="en-US" sz="2000" b="1" dirty="0" smtClean="0"/>
              <a:t>Report to ECOSOC </a:t>
            </a:r>
          </a:p>
          <a:p>
            <a:r>
              <a:rPr lang="en-US" sz="2000" b="1" dirty="0" smtClean="0"/>
              <a:t>1970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6772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76200"/>
            <a:ext cx="5724525" cy="674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1000" y="1828800"/>
            <a:ext cx="2514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CD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Framework on expanding productive capacity for achieving the SDGs</a:t>
            </a:r>
            <a:endParaRPr lang="en-GB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06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Productive capacity and poverty eradication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458200" cy="8382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Building productive capacity and poverty eradication intrinsically linked 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2918459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Productive capacity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438400" y="2897081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Structural transformation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343400" y="2362200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Decent jobs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4364854" y="3505200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Social protection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6247728" y="28194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Poverty eradication</a:t>
            </a:r>
            <a:endParaRPr lang="en-GB" dirty="0"/>
          </a:p>
        </p:txBody>
      </p:sp>
      <p:sp>
        <p:nvSpPr>
          <p:cNvPr id="13" name="Right Arrow 12"/>
          <p:cNvSpPr/>
          <p:nvPr/>
        </p:nvSpPr>
        <p:spPr>
          <a:xfrm>
            <a:off x="1828800" y="3177540"/>
            <a:ext cx="533400" cy="3276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 rot="19294057">
            <a:off x="3733801" y="2864039"/>
            <a:ext cx="533400" cy="327660"/>
          </a:xfrm>
          <a:prstGeom prst="rightArrow">
            <a:avLst>
              <a:gd name="adj1" fmla="val 50000"/>
              <a:gd name="adj2" fmla="val 581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2564565">
            <a:off x="3789621" y="3513158"/>
            <a:ext cx="533400" cy="327660"/>
          </a:xfrm>
          <a:prstGeom prst="rightArrow">
            <a:avLst>
              <a:gd name="adj1" fmla="val 50000"/>
              <a:gd name="adj2" fmla="val 581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 rot="2564565">
            <a:off x="5602959" y="2705800"/>
            <a:ext cx="533400" cy="327660"/>
          </a:xfrm>
          <a:prstGeom prst="rightArrow">
            <a:avLst>
              <a:gd name="adj1" fmla="val 50000"/>
              <a:gd name="adj2" fmla="val 581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 rot="19294057">
            <a:off x="5637724" y="3604664"/>
            <a:ext cx="533400" cy="327660"/>
          </a:xfrm>
          <a:prstGeom prst="rightArrow">
            <a:avLst>
              <a:gd name="adj1" fmla="val 50000"/>
              <a:gd name="adj2" fmla="val 581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28600" y="4572000"/>
            <a:ext cx="84582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Economic growth per se insufficient </a:t>
            </a:r>
          </a:p>
          <a:p>
            <a:pPr lvl="1"/>
            <a:r>
              <a:rPr lang="en-US" dirty="0"/>
              <a:t>Policies in all five elements of framework needed</a:t>
            </a:r>
          </a:p>
          <a:p>
            <a:pPr lvl="2"/>
            <a:r>
              <a:rPr lang="en-US" dirty="0"/>
              <a:t>Advantage of </a:t>
            </a:r>
            <a:r>
              <a:rPr lang="en-US" dirty="0" smtClean="0"/>
              <a:t>CDP framework</a:t>
            </a:r>
            <a:endParaRPr lang="en-US" dirty="0"/>
          </a:p>
          <a:p>
            <a:pPr lvl="1"/>
            <a:r>
              <a:rPr lang="en-US" dirty="0"/>
              <a:t>Link increasingly known, but what policies?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en-US" sz="3600" dirty="0"/>
              <a:t>Eradication of poverty requires focus on countries where problem is most severe: LDCs</a:t>
            </a:r>
          </a:p>
        </p:txBody>
      </p:sp>
    </p:spTree>
    <p:extLst>
      <p:ext uri="{BB962C8B-B14F-4D97-AF65-F5344CB8AC3E}">
        <p14:creationId xmlns:p14="http://schemas.microsoft.com/office/powerpoint/2010/main" val="41375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Graduation pathways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Graduation requires generating income (GNI pc), building human assets (HAI) and/or reducing economic and environmental vulnerability (EVI)</a:t>
            </a:r>
          </a:p>
          <a:p>
            <a:r>
              <a:rPr lang="en-US" dirty="0"/>
              <a:t>Graduation related, but not identical to building productive capacity for sustainable development </a:t>
            </a:r>
          </a:p>
          <a:p>
            <a:r>
              <a:rPr lang="en-US" dirty="0"/>
              <a:t>Pathway I: Rapid growth through resource extraction. Small progress in HAI and EVI</a:t>
            </a:r>
          </a:p>
          <a:p>
            <a:r>
              <a:rPr lang="en-US" dirty="0"/>
              <a:t>Pathway II: Economic specialization and investments in human assets</a:t>
            </a:r>
          </a:p>
          <a:p>
            <a:r>
              <a:rPr lang="en-US" dirty="0"/>
              <a:t>Pathway III: Investment in human assets and (often slow) structural transformation</a:t>
            </a:r>
          </a:p>
          <a:p>
            <a:r>
              <a:rPr lang="en-US" dirty="0"/>
              <a:t>Pathways are </a:t>
            </a:r>
            <a:r>
              <a:rPr lang="en-US" dirty="0" smtClean="0"/>
              <a:t>no </a:t>
            </a:r>
            <a:r>
              <a:rPr lang="en-US" dirty="0"/>
              <a:t>choice variable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338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Main lessons - Pathway I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7912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accent6"/>
                </a:solidFill>
              </a:rPr>
              <a:t>Angola, Equatorial Guinea</a:t>
            </a:r>
          </a:p>
          <a:p>
            <a:r>
              <a:rPr lang="en-US" sz="2400" dirty="0" smtClean="0"/>
              <a:t>Oil drives rapid economic growth</a:t>
            </a:r>
          </a:p>
          <a:p>
            <a:r>
              <a:rPr lang="en-US" sz="2400" dirty="0" smtClean="0"/>
              <a:t>Human assets remain very low, vulnerability high</a:t>
            </a:r>
          </a:p>
          <a:p>
            <a:r>
              <a:rPr lang="en-US" sz="2400" dirty="0" smtClean="0"/>
              <a:t>Weak development governance is key constraint</a:t>
            </a:r>
          </a:p>
          <a:p>
            <a:r>
              <a:rPr lang="en-US" sz="2400" dirty="0" smtClean="0"/>
              <a:t>Insufficient reinvestment of resource rent</a:t>
            </a:r>
          </a:p>
          <a:p>
            <a:r>
              <a:rPr lang="en-US" sz="2400" dirty="0" smtClean="0"/>
              <a:t>Public expenditures misaligned with priorities</a:t>
            </a:r>
          </a:p>
          <a:p>
            <a:r>
              <a:rPr lang="en-US" sz="2400" dirty="0" smtClean="0"/>
              <a:t>Risk of overinvestment in infrastructure</a:t>
            </a:r>
          </a:p>
          <a:p>
            <a:r>
              <a:rPr lang="en-US" sz="2400" dirty="0" smtClean="0"/>
              <a:t>Budget </a:t>
            </a:r>
            <a:r>
              <a:rPr lang="en-US" sz="2400" dirty="0"/>
              <a:t>rules and wealth funds work only if backed by strong governance </a:t>
            </a:r>
          </a:p>
          <a:p>
            <a:r>
              <a:rPr lang="en-US" sz="2400" dirty="0" smtClean="0"/>
              <a:t>Vicious cycles: Resource dependence feeds weak governance and reduces urgency for diversification away from resources</a:t>
            </a:r>
          </a:p>
          <a:p>
            <a:r>
              <a:rPr lang="en-US" sz="2400" dirty="0" smtClean="0"/>
              <a:t>Scope for industrial and sectoral policy limited (Dutch disease,…)</a:t>
            </a:r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02013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Main lessons - Pathway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II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410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Landlocked: </a:t>
            </a:r>
            <a:r>
              <a:rPr lang="en-US" sz="2400" b="1" dirty="0" smtClean="0">
                <a:solidFill>
                  <a:schemeClr val="accent3"/>
                </a:solidFill>
              </a:rPr>
              <a:t>Botswana</a:t>
            </a:r>
            <a:r>
              <a:rPr lang="en-US" sz="2400" b="1" dirty="0" smtClean="0"/>
              <a:t>,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Bhutan</a:t>
            </a:r>
          </a:p>
          <a:p>
            <a:r>
              <a:rPr lang="en-US" sz="2400" dirty="0" smtClean="0"/>
              <a:t>SIDS: </a:t>
            </a:r>
            <a:r>
              <a:rPr lang="en-US" sz="2400" b="1" dirty="0" smtClean="0">
                <a:solidFill>
                  <a:schemeClr val="accent3"/>
                </a:solidFill>
              </a:rPr>
              <a:t>Cabo Verde, Maldives, Samoa</a:t>
            </a:r>
            <a:r>
              <a:rPr lang="en-US" sz="2400" b="1" dirty="0" smtClean="0"/>
              <a:t>,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Vanuatu, Solomon Islands</a:t>
            </a:r>
          </a:p>
          <a:p>
            <a:r>
              <a:rPr lang="en-US" sz="2400" dirty="0" smtClean="0"/>
              <a:t>Income channeled into building human assets</a:t>
            </a:r>
          </a:p>
          <a:p>
            <a:r>
              <a:rPr lang="en-US" sz="2400" dirty="0" smtClean="0"/>
              <a:t>Vulnerability remains high; exogenous </a:t>
            </a:r>
          </a:p>
          <a:p>
            <a:r>
              <a:rPr lang="en-US" sz="2400" dirty="0" smtClean="0"/>
              <a:t>Good development governance main factor</a:t>
            </a:r>
          </a:p>
          <a:p>
            <a:r>
              <a:rPr lang="en-US" sz="2400" dirty="0" smtClean="0"/>
              <a:t>Absence or restoration of conflict critical</a:t>
            </a:r>
          </a:p>
          <a:p>
            <a:r>
              <a:rPr lang="en-US" sz="2400" dirty="0" smtClean="0"/>
              <a:t>Economic specialization: natural resources or tourism</a:t>
            </a:r>
          </a:p>
          <a:p>
            <a:pPr lvl="1"/>
            <a:r>
              <a:rPr lang="en-US" sz="2400" dirty="0" smtClean="0"/>
              <a:t>Only some diversification, but difficult</a:t>
            </a:r>
          </a:p>
          <a:p>
            <a:pPr lvl="1"/>
            <a:r>
              <a:rPr lang="en-US" sz="2400" dirty="0" smtClean="0"/>
              <a:t>Small linkages and employment effects</a:t>
            </a:r>
          </a:p>
          <a:p>
            <a:pPr lvl="1"/>
            <a:r>
              <a:rPr lang="en-US" sz="2400" dirty="0" smtClean="0"/>
              <a:t>Persistent inequalities </a:t>
            </a:r>
          </a:p>
          <a:p>
            <a:r>
              <a:rPr lang="en-US" sz="2400" dirty="0" smtClean="0"/>
              <a:t>Policies for harnessing external sources of finance for investments </a:t>
            </a:r>
          </a:p>
          <a:p>
            <a:pPr lvl="1"/>
            <a:r>
              <a:rPr lang="en-US" sz="2400" dirty="0" smtClean="0"/>
              <a:t>FDI, ODA, bilateral agreements, remittances</a:t>
            </a:r>
          </a:p>
        </p:txBody>
      </p:sp>
    </p:spTree>
    <p:extLst>
      <p:ext uri="{BB962C8B-B14F-4D97-AF65-F5344CB8AC3E}">
        <p14:creationId xmlns:p14="http://schemas.microsoft.com/office/powerpoint/2010/main" val="142561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Main lessons - Pathway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III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410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Larger economies: </a:t>
            </a:r>
            <a:r>
              <a:rPr lang="en-US" sz="2400" b="1" dirty="0" smtClean="0">
                <a:solidFill>
                  <a:schemeClr val="accent6"/>
                </a:solidFill>
              </a:rPr>
              <a:t>Bangladesh</a:t>
            </a:r>
            <a:r>
              <a:rPr lang="en-US" sz="2400" b="1" dirty="0" smtClean="0"/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Ethiopia, Rwanda </a:t>
            </a:r>
          </a:p>
          <a:p>
            <a:r>
              <a:rPr lang="en-US" sz="2400" dirty="0" smtClean="0"/>
              <a:t>State-led development</a:t>
            </a:r>
          </a:p>
          <a:p>
            <a:r>
              <a:rPr lang="en-US" sz="2400" dirty="0" smtClean="0"/>
              <a:t>Slow structural transformation</a:t>
            </a:r>
          </a:p>
          <a:p>
            <a:r>
              <a:rPr lang="en-US" sz="2400" dirty="0" smtClean="0"/>
              <a:t>Development governance built after war and conflict </a:t>
            </a:r>
          </a:p>
          <a:p>
            <a:pPr lvl="1"/>
            <a:r>
              <a:rPr lang="en-US" sz="2400" dirty="0" smtClean="0"/>
              <a:t>Active State, ensuring coordination of economic activities</a:t>
            </a:r>
          </a:p>
          <a:p>
            <a:r>
              <a:rPr lang="en-US" sz="2400" dirty="0" smtClean="0"/>
              <a:t>Agriculture and rural areas first</a:t>
            </a:r>
          </a:p>
          <a:p>
            <a:r>
              <a:rPr lang="en-US" sz="2400" dirty="0" smtClean="0"/>
              <a:t>Successful capital accumulation</a:t>
            </a:r>
          </a:p>
          <a:p>
            <a:r>
              <a:rPr lang="en-US" sz="2400" dirty="0" smtClean="0"/>
              <a:t>Innovative social services delivery</a:t>
            </a:r>
          </a:p>
          <a:p>
            <a:r>
              <a:rPr lang="en-US" sz="2400" dirty="0" smtClean="0"/>
              <a:t>Trade preferences can work, but require basic capacities, ‘right’ market conditions and domestic policies </a:t>
            </a:r>
          </a:p>
          <a:p>
            <a:pPr marL="0" indent="0"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95973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97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1873</TotalTime>
  <Words>561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Graduating and Graduated Countries: Lessons learned in developing productive capacity</vt:lpstr>
      <vt:lpstr>Background</vt:lpstr>
      <vt:lpstr>PowerPoint Presentation</vt:lpstr>
      <vt:lpstr>Productive capacity and poverty eradication</vt:lpstr>
      <vt:lpstr>Graduation pathways</vt:lpstr>
      <vt:lpstr>Main lessons - Pathway I</vt:lpstr>
      <vt:lpstr>Main lessons - Pathway II</vt:lpstr>
      <vt:lpstr>Main lessons - Pathway III</vt:lpstr>
      <vt:lpstr>PowerPoint Presentation</vt:lpstr>
      <vt:lpstr>Moving the work forward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CDP Work programme &amp; HLPF Themes</dc:title>
  <dc:creator>Roland Mollerus</dc:creator>
  <cp:lastModifiedBy>Ian Cox</cp:lastModifiedBy>
  <cp:revision>121</cp:revision>
  <dcterms:created xsi:type="dcterms:W3CDTF">2016-09-28T17:01:14Z</dcterms:created>
  <dcterms:modified xsi:type="dcterms:W3CDTF">2017-04-10T15:32:47Z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