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89" r:id="rId3"/>
    <p:sldId id="278" r:id="rId4"/>
    <p:sldId id="292" r:id="rId5"/>
    <p:sldId id="279" r:id="rId6"/>
    <p:sldId id="285" r:id="rId7"/>
    <p:sldId id="280" r:id="rId8"/>
    <p:sldId id="290" r:id="rId9"/>
    <p:sldId id="281" r:id="rId10"/>
    <p:sldId id="288" r:id="rId11"/>
    <p:sldId id="29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416" y="-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284898061947052E-2"/>
          <c:y val="9.1725878657802712E-2"/>
          <c:w val="0.93394003803317194"/>
          <c:h val="0.69377400915917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'[Angola-EG-Vanuatu (1).xlsx]Data-Ang-EG-Van'!$O$1</c:f>
              <c:strCache>
                <c:ptCount val="1"/>
                <c:pt idx="0">
                  <c:v>EVI below current threshold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numRef>
              <c:f>'[Angola-EG-Vanuatu (1).xlsx]Data-Ang-EG-Van'!$J$31:$J$49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'[Angola-EG-Vanuatu (1).xlsx]Data-Ang-EG-Van'!$O$31:$O$49</c:f>
              <c:numCache>
                <c:formatCode>General</c:formatCode>
                <c:ptCount val="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</c:numCache>
            </c:numRef>
          </c:val>
        </c:ser>
        <c:ser>
          <c:idx val="1"/>
          <c:order val="1"/>
          <c:tx>
            <c:strRef>
              <c:f>'[Angola-EG-Vanuatu (1).xlsx]Data-Ang-EG-Van'!$P$1</c:f>
              <c:strCache>
                <c:ptCount val="1"/>
                <c:pt idx="0">
                  <c:v>EVI above current threshold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/>
              </a:solidFill>
            </a:ln>
          </c:spPr>
          <c:invertIfNegative val="0"/>
          <c:dPt>
            <c:idx val="0"/>
            <c:invertIfNegative val="0"/>
            <c:bubble3D val="0"/>
          </c:dPt>
          <c:cat>
            <c:numRef>
              <c:f>'[Angola-EG-Vanuatu (1).xlsx]Data-Ang-EG-Van'!$J$31:$J$49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'[Angola-EG-Vanuatu (1).xlsx]Data-Ang-EG-Van'!$P$31:$P$49</c:f>
              <c:numCache>
                <c:formatCode>General</c:formatCode>
                <c:ptCount val="19"/>
                <c:pt idx="0">
                  <c:v>35.51063326616449</c:v>
                </c:pt>
                <c:pt idx="1">
                  <c:v>36.862685983060082</c:v>
                </c:pt>
                <c:pt idx="2">
                  <c:v>37.017366383229671</c:v>
                </c:pt>
                <c:pt idx="3">
                  <c:v>36.9101894974565</c:v>
                </c:pt>
                <c:pt idx="4">
                  <c:v>36.614401283683108</c:v>
                </c:pt>
                <c:pt idx="5">
                  <c:v>36.90061041326932</c:v>
                </c:pt>
                <c:pt idx="6">
                  <c:v>37.395667955881365</c:v>
                </c:pt>
                <c:pt idx="7">
                  <c:v>37.657935745230297</c:v>
                </c:pt>
                <c:pt idx="8">
                  <c:v>36.654137317626358</c:v>
                </c:pt>
                <c:pt idx="9">
                  <c:v>36.081093961737295</c:v>
                </c:pt>
                <c:pt idx="10">
                  <c:v>36.261117857365321</c:v>
                </c:pt>
                <c:pt idx="11">
                  <c:v>36.084193059119748</c:v>
                </c:pt>
                <c:pt idx="12">
                  <c:v>34.256667995181864</c:v>
                </c:pt>
                <c:pt idx="13">
                  <c:v>34.677550517969308</c:v>
                </c:pt>
                <c:pt idx="14">
                  <c:v>35.03646463665288</c:v>
                </c:pt>
                <c:pt idx="15">
                  <c:v>37.801129904124309</c:v>
                </c:pt>
                <c:pt idx="16">
                  <c:v>36.682270367629066</c:v>
                </c:pt>
                <c:pt idx="17">
                  <c:v>37.062347190785189</c:v>
                </c:pt>
                <c:pt idx="18">
                  <c:v>37.102162276971235</c:v>
                </c:pt>
              </c:numCache>
            </c:numRef>
          </c:val>
        </c:ser>
        <c:ser>
          <c:idx val="3"/>
          <c:order val="2"/>
          <c:tx>
            <c:strRef>
              <c:f>'[Angola-EG-Vanuatu (1).xlsx]Data-Ang-EG-Van'!$R$1</c:f>
              <c:strCache>
                <c:ptCount val="1"/>
                <c:pt idx="0">
                  <c:v>HAI below current threshold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c:spPr>
          <c:invertIfNegative val="0"/>
          <c:cat>
            <c:numRef>
              <c:f>'[Angola-EG-Vanuatu (1).xlsx]Data-Ang-EG-Van'!$J$31:$J$49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'[Angola-EG-Vanuatu (1).xlsx]Data-Ang-EG-Van'!$R$31:$R$49</c:f>
              <c:numCache>
                <c:formatCode>General</c:formatCode>
                <c:ptCount val="19"/>
                <c:pt idx="0">
                  <c:v>18.799666518885928</c:v>
                </c:pt>
                <c:pt idx="1">
                  <c:v>20.423283632045084</c:v>
                </c:pt>
                <c:pt idx="2">
                  <c:v>22.021170115117734</c:v>
                </c:pt>
                <c:pt idx="3">
                  <c:v>23.579868527999245</c:v>
                </c:pt>
                <c:pt idx="4">
                  <c:v>24.639864327076527</c:v>
                </c:pt>
                <c:pt idx="5">
                  <c:v>26.592141911318915</c:v>
                </c:pt>
                <c:pt idx="6">
                  <c:v>28.694421065861036</c:v>
                </c:pt>
                <c:pt idx="7">
                  <c:v>30.802810648693015</c:v>
                </c:pt>
                <c:pt idx="8">
                  <c:v>32.786402385774757</c:v>
                </c:pt>
                <c:pt idx="9">
                  <c:v>34.515324863597293</c:v>
                </c:pt>
                <c:pt idx="10">
                  <c:v>36.059905623981727</c:v>
                </c:pt>
                <c:pt idx="11">
                  <c:v>37.721494089022002</c:v>
                </c:pt>
                <c:pt idx="12">
                  <c:v>39.302380624018589</c:v>
                </c:pt>
                <c:pt idx="13">
                  <c:v>41.393015375582408</c:v>
                </c:pt>
                <c:pt idx="14">
                  <c:v>42.23075471009129</c:v>
                </c:pt>
                <c:pt idx="15">
                  <c:v>43.271767015451928</c:v>
                </c:pt>
                <c:pt idx="16">
                  <c:v>44.398984969541978</c:v>
                </c:pt>
                <c:pt idx="17">
                  <c:v>45.532878698419864</c:v>
                </c:pt>
                <c:pt idx="18">
                  <c:v>46.661079504809102</c:v>
                </c:pt>
              </c:numCache>
            </c:numRef>
          </c:val>
        </c:ser>
        <c:ser>
          <c:idx val="2"/>
          <c:order val="3"/>
          <c:tx>
            <c:strRef>
              <c:f>'[Angola-EG-Vanuatu (1).xlsx]Data-Ang-EG-Van'!$Q$1</c:f>
              <c:strCache>
                <c:ptCount val="1"/>
                <c:pt idx="0">
                  <c:v>HAI above current threshold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numRef>
              <c:f>'[Angola-EG-Vanuatu (1).xlsx]Data-Ang-EG-Van'!$J$31:$J$49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'[Angola-EG-Vanuatu (1).xlsx]Data-Ang-EG-Van'!$Q$31:$Q$49</c:f>
              <c:numCache>
                <c:formatCode>General</c:formatCode>
                <c:ptCount val="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55207552"/>
        <c:axId val="155209088"/>
      </c:barChart>
      <c:lineChart>
        <c:grouping val="standard"/>
        <c:varyColors val="0"/>
        <c:ser>
          <c:idx val="4"/>
          <c:order val="4"/>
          <c:tx>
            <c:strRef>
              <c:f>'[Angola-EG-Vanuatu (1).xlsx]Data-Ang-EG-Van'!$K$1</c:f>
              <c:strCache>
                <c:ptCount val="1"/>
                <c:pt idx="0">
                  <c:v>Value</c:v>
                </c:pt>
              </c:strCache>
            </c:strRef>
          </c:tx>
          <c:marker>
            <c:symbol val="none"/>
          </c:marker>
          <c:dPt>
            <c:idx val="7"/>
            <c:bubble3D val="0"/>
            <c:spPr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</c:dPt>
          <c:dPt>
            <c:idx val="11"/>
            <c:bubble3D val="0"/>
            <c:spPr>
              <a:ln>
                <a:solidFill>
                  <a:schemeClr val="accent1"/>
                </a:solidFill>
              </a:ln>
            </c:spPr>
          </c:dPt>
          <c:cat>
            <c:numRef>
              <c:f>'C:\Users\Daniel.Gay\Documents\[LDC criteria.xlsx]Criteria'!$L$65:$L$91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'[Angola-EG-Vanuatu (1).xlsx]Data-Ang-EG-Van'!$K$31:$K$49</c:f>
              <c:numCache>
                <c:formatCode>General</c:formatCode>
                <c:ptCount val="19"/>
                <c:pt idx="0">
                  <c:v>592.06755634761294</c:v>
                </c:pt>
                <c:pt idx="1">
                  <c:v>563.99753426708628</c:v>
                </c:pt>
                <c:pt idx="2">
                  <c:v>525.08317760427929</c:v>
                </c:pt>
                <c:pt idx="3">
                  <c:v>512.6590194522463</c:v>
                </c:pt>
                <c:pt idx="4">
                  <c:v>522.6766513800203</c:v>
                </c:pt>
                <c:pt idx="5">
                  <c:v>620.88817375304666</c:v>
                </c:pt>
                <c:pt idx="6">
                  <c:v>736.49313754515606</c:v>
                </c:pt>
                <c:pt idx="7">
                  <c:v>912.91842676696592</c:v>
                </c:pt>
                <c:pt idx="8">
                  <c:v>1152.7603332869298</c:v>
                </c:pt>
                <c:pt idx="9">
                  <c:v>1519.5953090546932</c:v>
                </c:pt>
                <c:pt idx="10">
                  <c:v>2029.8575944537934</c:v>
                </c:pt>
                <c:pt idx="11">
                  <c:v>2624.06701655083</c:v>
                </c:pt>
                <c:pt idx="12">
                  <c:v>3140.9289907423868</c:v>
                </c:pt>
                <c:pt idx="13">
                  <c:v>3461.3333523070364</c:v>
                </c:pt>
                <c:pt idx="14">
                  <c:v>3640.8891047083898</c:v>
                </c:pt>
                <c:pt idx="15">
                  <c:v>3980.2652259987358</c:v>
                </c:pt>
                <c:pt idx="16">
                  <c:v>4557.9806309981122</c:v>
                </c:pt>
                <c:pt idx="17">
                  <c:v>5086.8706714754262</c:v>
                </c:pt>
                <c:pt idx="18">
                  <c:v>5185.588449163206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'[Angola-EG-Vanuatu (1).xlsx]Data-Ang-EG-Van'!$L$1</c:f>
              <c:strCache>
                <c:ptCount val="1"/>
                <c:pt idx="0">
                  <c:v>GNI below threshold</c:v>
                </c:pt>
              </c:strCache>
            </c:strRef>
          </c:tx>
          <c:spPr>
            <a:ln w="31750"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31750"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</c:marker>
          <c:cat>
            <c:numRef>
              <c:f>'C:\Users\Daniel.Gay\Documents\[LDC criteria.xlsx]Criteria'!$L$65:$L$91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'[Angola-EG-Vanuatu (1).xlsx]Data-Ang-EG-Van'!$L$31:$L$49</c:f>
              <c:numCache>
                <c:formatCode>General</c:formatCode>
                <c:ptCount val="19"/>
                <c:pt idx="0">
                  <c:v>592.06755634761294</c:v>
                </c:pt>
                <c:pt idx="1">
                  <c:v>563.99753426708628</c:v>
                </c:pt>
                <c:pt idx="2">
                  <c:v>525.08317760427929</c:v>
                </c:pt>
                <c:pt idx="3">
                  <c:v>512.6590194522463</c:v>
                </c:pt>
                <c:pt idx="4">
                  <c:v>522.6766513800203</c:v>
                </c:pt>
                <c:pt idx="5">
                  <c:v>620.88817375304666</c:v>
                </c:pt>
                <c:pt idx="6">
                  <c:v>736.49313754515606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'[Angola-EG-Vanuatu (1).xlsx]Data-Ang-EG-Van'!$M$1</c:f>
              <c:strCache>
                <c:ptCount val="1"/>
                <c:pt idx="0">
                  <c:v>GNI above threshold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 w="31750">
                <a:solidFill>
                  <a:schemeClr val="accent1"/>
                </a:solidFill>
              </a:ln>
            </c:spPr>
          </c:marker>
          <c:dPt>
            <c:idx val="16"/>
            <c:bubble3D val="0"/>
            <c:spPr>
              <a:ln w="31750">
                <a:noFill/>
              </a:ln>
            </c:spPr>
          </c:dPt>
          <c:cat>
            <c:numRef>
              <c:f>'C:\Users\Daniel.Gay\Documents\[LDC criteria.xlsx]Criteria'!$L$65:$L$91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'[Angola-EG-Vanuatu (1).xlsx]Data-Ang-EG-Van'!$M$31:$M$49</c:f>
              <c:numCache>
                <c:formatCode>General</c:formatCode>
                <c:ptCount val="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912.91842676696592</c:v>
                </c:pt>
                <c:pt idx="8">
                  <c:v>1152.7603332869298</c:v>
                </c:pt>
                <c:pt idx="9">
                  <c:v>1519.5953090546932</c:v>
                </c:pt>
                <c:pt idx="10">
                  <c:v>2029.8575944537934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'[Angola-EG-Vanuatu (1).xlsx]Data-Ang-EG-Van'!$N$1</c:f>
              <c:strCache>
                <c:ptCount val="1"/>
                <c:pt idx="0">
                  <c:v>GNI above income only threshold</c:v>
                </c:pt>
              </c:strCache>
            </c:strRef>
          </c:tx>
          <c:spPr>
            <a:ln w="31750"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 w="31750">
                <a:solidFill>
                  <a:schemeClr val="tx2"/>
                </a:solidFill>
              </a:ln>
            </c:spPr>
          </c:marker>
          <c:cat>
            <c:numRef>
              <c:f>'C:\Users\Daniel.Gay\Documents\[LDC criteria.xlsx]Criteria'!$L$65:$L$91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'[Angola-EG-Vanuatu (1).xlsx]Data-Ang-EG-Van'!$N$31:$N$49</c:f>
              <c:numCache>
                <c:formatCode>General</c:formatCode>
                <c:ptCount val="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2624.06701655083</c:v>
                </c:pt>
                <c:pt idx="12">
                  <c:v>3140.9289907423868</c:v>
                </c:pt>
                <c:pt idx="13">
                  <c:v>3461.3333523070364</c:v>
                </c:pt>
                <c:pt idx="14">
                  <c:v>3640.8891047083898</c:v>
                </c:pt>
                <c:pt idx="15">
                  <c:v>3980.2652259987358</c:v>
                </c:pt>
                <c:pt idx="16">
                  <c:v>4557.9806309981122</c:v>
                </c:pt>
                <c:pt idx="17">
                  <c:v>5086.8706714754262</c:v>
                </c:pt>
                <c:pt idx="18">
                  <c:v>5185.588449163206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221376"/>
        <c:axId val="155219456"/>
      </c:lineChart>
      <c:scatterChart>
        <c:scatterStyle val="smoothMarker"/>
        <c:varyColors val="0"/>
        <c:ser>
          <c:idx val="8"/>
          <c:order val="8"/>
          <c:tx>
            <c:strRef>
              <c:f>'[Angola-EG-Vanuatu (1).xlsx]Data-Ang-EG-Van'!$G$148</c:f>
              <c:strCache>
                <c:ptCount val="1"/>
                <c:pt idx="0">
                  <c:v>EVI threshold</c:v>
                </c:pt>
              </c:strCache>
            </c:strRef>
          </c:tx>
          <c:spPr>
            <a:ln w="25400">
              <a:solidFill>
                <a:schemeClr val="accent3">
                  <a:lumMod val="50000"/>
                </a:schemeClr>
              </a:solidFill>
              <a:prstDash val="sysDot"/>
            </a:ln>
          </c:spPr>
          <c:marker>
            <c:symbol val="none"/>
          </c:marker>
          <c:xVal>
            <c:numRef>
              <c:f>'[Angola-EG-Vanuatu (1).xlsx]Data-Ang-EG-Van'!$I$149:$I$150</c:f>
              <c:numCache>
                <c:formatCode>General</c:formatCode>
                <c:ptCount val="2"/>
                <c:pt idx="0">
                  <c:v>0.5</c:v>
                </c:pt>
                <c:pt idx="1">
                  <c:v>19.5</c:v>
                </c:pt>
              </c:numCache>
            </c:numRef>
          </c:xVal>
          <c:yVal>
            <c:numRef>
              <c:f>'[Angola-EG-Vanuatu (1).xlsx]Data-Ang-EG-Van'!$G$149:$G$150</c:f>
              <c:numCache>
                <c:formatCode>General</c:formatCode>
                <c:ptCount val="2"/>
                <c:pt idx="0">
                  <c:v>32</c:v>
                </c:pt>
                <c:pt idx="1">
                  <c:v>32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'[Angola-EG-Vanuatu (1).xlsx]Data-Ang-EG-Van'!$F$148</c:f>
              <c:strCache>
                <c:ptCount val="1"/>
                <c:pt idx="0">
                  <c:v>HAI threshold</c:v>
                </c:pt>
              </c:strCache>
            </c:strRef>
          </c:tx>
          <c:spPr>
            <a:ln w="25400">
              <a:solidFill>
                <a:schemeClr val="accent6">
                  <a:lumMod val="75000"/>
                </a:schemeClr>
              </a:solidFill>
              <a:prstDash val="sysDot"/>
            </a:ln>
          </c:spPr>
          <c:marker>
            <c:symbol val="none"/>
          </c:marker>
          <c:xVal>
            <c:numRef>
              <c:f>'[Angola-EG-Vanuatu (1).xlsx]Data-Ang-EG-Van'!$I$149:$I$150</c:f>
              <c:numCache>
                <c:formatCode>General</c:formatCode>
                <c:ptCount val="2"/>
                <c:pt idx="0">
                  <c:v>0.5</c:v>
                </c:pt>
                <c:pt idx="1">
                  <c:v>19.5</c:v>
                </c:pt>
              </c:numCache>
            </c:numRef>
          </c:xVal>
          <c:yVal>
            <c:numRef>
              <c:f>'[Angola-EG-Vanuatu (1).xlsx]Data-Ang-EG-Van'!$F$149:$F$150</c:f>
              <c:numCache>
                <c:formatCode>General</c:formatCode>
                <c:ptCount val="2"/>
                <c:pt idx="0">
                  <c:v>66</c:v>
                </c:pt>
                <c:pt idx="1">
                  <c:v>66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207552"/>
        <c:axId val="155209088"/>
      </c:scatterChart>
      <c:scatterChart>
        <c:scatterStyle val="smoothMarker"/>
        <c:varyColors val="0"/>
        <c:ser>
          <c:idx val="10"/>
          <c:order val="10"/>
          <c:tx>
            <c:strRef>
              <c:f>'[Angola-EG-Vanuatu (1).xlsx]Data-Ang-EG-Van'!$B$148</c:f>
              <c:strCache>
                <c:ptCount val="1"/>
                <c:pt idx="0">
                  <c:v>GNI treshold</c:v>
                </c:pt>
              </c:strCache>
            </c:strRef>
          </c:tx>
          <c:spPr>
            <a:ln w="25400">
              <a:solidFill>
                <a:schemeClr val="accent1"/>
              </a:solidFill>
              <a:prstDash val="sysDot"/>
            </a:ln>
          </c:spPr>
          <c:marker>
            <c:symbol val="none"/>
          </c:marker>
          <c:xVal>
            <c:numRef>
              <c:f>'[Angola-EG-Vanuatu (1).xlsx]Data-Ang-EG-Van'!$D$149:$D$168</c:f>
              <c:numCache>
                <c:formatCode>General</c:formatCode>
                <c:ptCount val="20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19.5</c:v>
                </c:pt>
              </c:numCache>
            </c:numRef>
          </c:xVal>
          <c:yVal>
            <c:numRef>
              <c:f>'[Angola-EG-Vanuatu (1).xlsx]Data-Ang-EG-Van'!$B$149:$B$168</c:f>
              <c:numCache>
                <c:formatCode>General</c:formatCode>
                <c:ptCount val="20"/>
                <c:pt idx="0">
                  <c:v>910</c:v>
                </c:pt>
                <c:pt idx="1">
                  <c:v>934</c:v>
                </c:pt>
                <c:pt idx="2">
                  <c:v>900</c:v>
                </c:pt>
                <c:pt idx="3">
                  <c:v>920</c:v>
                </c:pt>
                <c:pt idx="4">
                  <c:v>908</c:v>
                </c:pt>
                <c:pt idx="5">
                  <c:v>900</c:v>
                </c:pt>
                <c:pt idx="6">
                  <c:v>894</c:v>
                </c:pt>
                <c:pt idx="7">
                  <c:v>898</c:v>
                </c:pt>
                <c:pt idx="8">
                  <c:v>900</c:v>
                </c:pt>
                <c:pt idx="9">
                  <c:v>986</c:v>
                </c:pt>
                <c:pt idx="10" formatCode="#,##0">
                  <c:v>1042</c:v>
                </c:pt>
                <c:pt idx="11" formatCode="#,##0">
                  <c:v>1086</c:v>
                </c:pt>
                <c:pt idx="12" formatCode="#,##0">
                  <c:v>1126</c:v>
                </c:pt>
                <c:pt idx="13" formatCode="#,##0">
                  <c:v>1162</c:v>
                </c:pt>
                <c:pt idx="14" formatCode="#,##0">
                  <c:v>1190</c:v>
                </c:pt>
                <c:pt idx="15" formatCode="#,##0">
                  <c:v>1210</c:v>
                </c:pt>
                <c:pt idx="16" formatCode="#,##0">
                  <c:v>1226</c:v>
                </c:pt>
                <c:pt idx="17" formatCode="#,##0">
                  <c:v>1242</c:v>
                </c:pt>
                <c:pt idx="18" formatCode="#,##0">
                  <c:v>1250</c:v>
                </c:pt>
                <c:pt idx="19" formatCode="#,##0">
                  <c:v>1246</c:v>
                </c:pt>
              </c:numCache>
            </c:numRef>
          </c:yVal>
          <c:smooth val="1"/>
        </c:ser>
        <c:ser>
          <c:idx val="11"/>
          <c:order val="11"/>
          <c:tx>
            <c:strRef>
              <c:f>'[Angola-EG-Vanuatu (1).xlsx]Data-Ang-EG-Van'!$C$148</c:f>
              <c:strCache>
                <c:ptCount val="1"/>
                <c:pt idx="0">
                  <c:v>Income only threshold</c:v>
                </c:pt>
              </c:strCache>
            </c:strRef>
          </c:tx>
          <c:spPr>
            <a:ln w="15875">
              <a:solidFill>
                <a:schemeClr val="tx2"/>
              </a:solidFill>
              <a:prstDash val="dash"/>
            </a:ln>
          </c:spPr>
          <c:marker>
            <c:symbol val="none"/>
          </c:marker>
          <c:xVal>
            <c:numRef>
              <c:f>'[Angola-EG-Vanuatu (1).xlsx]Data-Ang-EG-Van'!$D$149:$D$168</c:f>
              <c:numCache>
                <c:formatCode>General</c:formatCode>
                <c:ptCount val="20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19.5</c:v>
                </c:pt>
              </c:numCache>
            </c:numRef>
          </c:xVal>
          <c:yVal>
            <c:numRef>
              <c:f>'[Angola-EG-Vanuatu (1).xlsx]Data-Ang-EG-Van'!$C$149:$C$168</c:f>
              <c:numCache>
                <c:formatCode>#,##0</c:formatCode>
                <c:ptCount val="20"/>
                <c:pt idx="0">
                  <c:v>1820</c:v>
                </c:pt>
                <c:pt idx="1">
                  <c:v>1868</c:v>
                </c:pt>
                <c:pt idx="2">
                  <c:v>1800</c:v>
                </c:pt>
                <c:pt idx="3">
                  <c:v>1840</c:v>
                </c:pt>
                <c:pt idx="4">
                  <c:v>1816</c:v>
                </c:pt>
                <c:pt idx="5">
                  <c:v>1800</c:v>
                </c:pt>
                <c:pt idx="6">
                  <c:v>1788</c:v>
                </c:pt>
                <c:pt idx="7">
                  <c:v>1796</c:v>
                </c:pt>
                <c:pt idx="8">
                  <c:v>1800</c:v>
                </c:pt>
                <c:pt idx="9">
                  <c:v>1972</c:v>
                </c:pt>
                <c:pt idx="10">
                  <c:v>2084</c:v>
                </c:pt>
                <c:pt idx="11">
                  <c:v>2172</c:v>
                </c:pt>
                <c:pt idx="12">
                  <c:v>2252</c:v>
                </c:pt>
                <c:pt idx="13">
                  <c:v>2324</c:v>
                </c:pt>
                <c:pt idx="14">
                  <c:v>2380</c:v>
                </c:pt>
                <c:pt idx="15">
                  <c:v>2420</c:v>
                </c:pt>
                <c:pt idx="16">
                  <c:v>2452</c:v>
                </c:pt>
                <c:pt idx="17">
                  <c:v>2484</c:v>
                </c:pt>
                <c:pt idx="18">
                  <c:v>2500</c:v>
                </c:pt>
                <c:pt idx="19">
                  <c:v>2492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221376"/>
        <c:axId val="155219456"/>
      </c:scatterChart>
      <c:catAx>
        <c:axId val="15520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5209088"/>
        <c:crosses val="autoZero"/>
        <c:auto val="1"/>
        <c:lblAlgn val="ctr"/>
        <c:lblOffset val="100"/>
        <c:noMultiLvlLbl val="0"/>
      </c:catAx>
      <c:valAx>
        <c:axId val="155209088"/>
        <c:scaling>
          <c:orientation val="minMax"/>
          <c:max val="7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HAI/EVI</a:t>
                </a:r>
              </a:p>
            </c:rich>
          </c:tx>
          <c:layout>
            <c:manualLayout>
              <c:xMode val="edge"/>
              <c:yMode val="edge"/>
              <c:x val="2.5940338990528646E-3"/>
              <c:y val="1.396158226125511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5207552"/>
        <c:crosses val="autoZero"/>
        <c:crossBetween val="between"/>
        <c:majorUnit val="10"/>
      </c:valAx>
      <c:valAx>
        <c:axId val="155219456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Per capita GNI</a:t>
                </a:r>
              </a:p>
            </c:rich>
          </c:tx>
          <c:layout>
            <c:manualLayout>
              <c:xMode val="edge"/>
              <c:yMode val="edge"/>
              <c:x val="0.93909644148251015"/>
              <c:y val="1.559356899564452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5221376"/>
        <c:crosses val="max"/>
        <c:crossBetween val="between"/>
      </c:valAx>
      <c:catAx>
        <c:axId val="155221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5219456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2.6754144173508708E-2"/>
          <c:y val="0.86046924630226485"/>
          <c:w val="0.95278596866385146"/>
          <c:h val="0.1199469128850621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284898061947052E-2"/>
          <c:y val="9.1725878657802712E-2"/>
          <c:w val="0.93498908086831667"/>
          <c:h val="0.69377400915917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'[Angola-EG-Vanuatu (1).xlsx]Data-Ang-EG-Van'!$O$1</c:f>
              <c:strCache>
                <c:ptCount val="1"/>
                <c:pt idx="0">
                  <c:v>EVI below current threshold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numRef>
              <c:f>'[Angola-EG-Vanuatu (1).xlsx]Data-Ang-EG-Van'!$J$31:$J$49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'[Angola-EG-Vanuatu (1).xlsx]Data-Ang-EG-Van'!$O$79:$O$97</c:f>
              <c:numCache>
                <c:formatCode>General</c:formatCode>
                <c:ptCount val="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</c:numCache>
            </c:numRef>
          </c:val>
        </c:ser>
        <c:ser>
          <c:idx val="1"/>
          <c:order val="1"/>
          <c:tx>
            <c:strRef>
              <c:f>'[Angola-EG-Vanuatu (1).xlsx]Data-Ang-EG-Van'!$P$1</c:f>
              <c:strCache>
                <c:ptCount val="1"/>
                <c:pt idx="0">
                  <c:v>EVI above current threshold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/>
                </a:solidFill>
              </a:ln>
            </c:spPr>
          </c:dPt>
          <c:cat>
            <c:numRef>
              <c:f>'[Angola-EG-Vanuatu (1).xlsx]Data-Ang-EG-Van'!$J$31:$J$49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'[Angola-EG-Vanuatu (1).xlsx]Data-Ang-EG-Van'!$P$79:$P$97</c:f>
              <c:numCache>
                <c:formatCode>General</c:formatCode>
                <c:ptCount val="19"/>
                <c:pt idx="0">
                  <c:v>36.203499577223354</c:v>
                </c:pt>
                <c:pt idx="1">
                  <c:v>41.331703825116769</c:v>
                </c:pt>
                <c:pt idx="2">
                  <c:v>41.659988774174018</c:v>
                </c:pt>
                <c:pt idx="3">
                  <c:v>41.888334255751445</c:v>
                </c:pt>
                <c:pt idx="4">
                  <c:v>41.807607393757202</c:v>
                </c:pt>
                <c:pt idx="5">
                  <c:v>42.499883925177258</c:v>
                </c:pt>
                <c:pt idx="6">
                  <c:v>42.565711807228489</c:v>
                </c:pt>
                <c:pt idx="7">
                  <c:v>42.401739848082158</c:v>
                </c:pt>
                <c:pt idx="8">
                  <c:v>42.395045149575033</c:v>
                </c:pt>
                <c:pt idx="9">
                  <c:v>43.417543785272613</c:v>
                </c:pt>
                <c:pt idx="10">
                  <c:v>43.381765802640793</c:v>
                </c:pt>
                <c:pt idx="11">
                  <c:v>43.380004485033623</c:v>
                </c:pt>
                <c:pt idx="12">
                  <c:v>43.556230044132811</c:v>
                </c:pt>
                <c:pt idx="13">
                  <c:v>40.76712948780326</c:v>
                </c:pt>
                <c:pt idx="14">
                  <c:v>39.99092749838654</c:v>
                </c:pt>
                <c:pt idx="15">
                  <c:v>39.736998090643084</c:v>
                </c:pt>
                <c:pt idx="16">
                  <c:v>38.626715656592914</c:v>
                </c:pt>
                <c:pt idx="17">
                  <c:v>34.407332340063441</c:v>
                </c:pt>
                <c:pt idx="18">
                  <c:v>28.355901596008117</c:v>
                </c:pt>
              </c:numCache>
            </c:numRef>
          </c:val>
        </c:ser>
        <c:ser>
          <c:idx val="3"/>
          <c:order val="2"/>
          <c:tx>
            <c:strRef>
              <c:f>'[Angola-EG-Vanuatu (1).xlsx]Data-Ang-EG-Van'!$R$1</c:f>
              <c:strCache>
                <c:ptCount val="1"/>
                <c:pt idx="0">
                  <c:v>HAI below current threshold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c:spPr>
          <c:invertIfNegative val="0"/>
          <c:cat>
            <c:numRef>
              <c:f>'[Angola-EG-Vanuatu (1).xlsx]Data-Ang-EG-Van'!$J$31:$J$49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'[Angola-EG-Vanuatu (1).xlsx]Data-Ang-EG-Van'!$R$79:$R$97</c:f>
              <c:numCache>
                <c:formatCode>General</c:formatCode>
                <c:ptCount val="19"/>
                <c:pt idx="0">
                  <c:v>43.410785971047225</c:v>
                </c:pt>
                <c:pt idx="1">
                  <c:v>45.121160924779147</c:v>
                </c:pt>
                <c:pt idx="2">
                  <c:v>46.850903467170966</c:v>
                </c:pt>
                <c:pt idx="3">
                  <c:v>48.563018815249634</c:v>
                </c:pt>
                <c:pt idx="4">
                  <c:v>48.846927947470924</c:v>
                </c:pt>
                <c:pt idx="5">
                  <c:v>50.728481927862646</c:v>
                </c:pt>
                <c:pt idx="6">
                  <c:v>52.872279054825363</c:v>
                </c:pt>
                <c:pt idx="7">
                  <c:v>55.498155910714011</c:v>
                </c:pt>
                <c:pt idx="8">
                  <c:v>56.699147475705217</c:v>
                </c:pt>
                <c:pt idx="9">
                  <c:v>57.759210364676107</c:v>
                </c:pt>
                <c:pt idx="10">
                  <c:v>52.835339780511688</c:v>
                </c:pt>
                <c:pt idx="11">
                  <c:v>53.676740212844827</c:v>
                </c:pt>
                <c:pt idx="12">
                  <c:v>54.45854117016988</c:v>
                </c:pt>
                <c:pt idx="13">
                  <c:v>55.161454735965975</c:v>
                </c:pt>
                <c:pt idx="14">
                  <c:v>55.883276707410545</c:v>
                </c:pt>
                <c:pt idx="15">
                  <c:v>56.447557539727441</c:v>
                </c:pt>
                <c:pt idx="16">
                  <c:v>57.030170773166809</c:v>
                </c:pt>
                <c:pt idx="17">
                  <c:v>57.544898767323133</c:v>
                </c:pt>
                <c:pt idx="18">
                  <c:v>58.090056240580324</c:v>
                </c:pt>
              </c:numCache>
            </c:numRef>
          </c:val>
        </c:ser>
        <c:ser>
          <c:idx val="2"/>
          <c:order val="3"/>
          <c:tx>
            <c:strRef>
              <c:f>'[Angola-EG-Vanuatu (1).xlsx]Data-Ang-EG-Van'!$Q$1</c:f>
              <c:strCache>
                <c:ptCount val="1"/>
                <c:pt idx="0">
                  <c:v>HAI above current threshold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numRef>
              <c:f>'[Angola-EG-Vanuatu (1).xlsx]Data-Ang-EG-Van'!$J$31:$J$49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'[Angola-EG-Vanuatu (1).xlsx]Data-Ang-EG-Van'!$Q$79:$Q$97</c:f>
              <c:numCache>
                <c:formatCode>General</c:formatCode>
                <c:ptCount val="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67100416"/>
        <c:axId val="167101952"/>
      </c:barChart>
      <c:lineChart>
        <c:grouping val="standard"/>
        <c:varyColors val="0"/>
        <c:ser>
          <c:idx val="4"/>
          <c:order val="4"/>
          <c:tx>
            <c:strRef>
              <c:f>'[Angola-EG-Vanuatu (1).xlsx]Data-Ang-EG-Van'!$K$1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'[Angola-EG-Vanuatu (1).xlsx]Data-Ang-EG-Van'!$J$79:$J$97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'[Angola-EG-Vanuatu (1).xlsx]Data-Ang-EG-Van'!$K$79:$K$97</c:f>
              <c:numCache>
                <c:formatCode>General</c:formatCode>
                <c:ptCount val="19"/>
                <c:pt idx="0">
                  <c:v>728.71507038724724</c:v>
                </c:pt>
                <c:pt idx="1">
                  <c:v>984.00838311959501</c:v>
                </c:pt>
                <c:pt idx="2">
                  <c:v>1265.3341407322932</c:v>
                </c:pt>
                <c:pt idx="3">
                  <c:v>1445.5757034071166</c:v>
                </c:pt>
                <c:pt idx="4">
                  <c:v>1732.3111057066901</c:v>
                </c:pt>
                <c:pt idx="5">
                  <c:v>2032.4404072443967</c:v>
                </c:pt>
                <c:pt idx="6">
                  <c:v>2218.6475397193431</c:v>
                </c:pt>
                <c:pt idx="7">
                  <c:v>2707.4799092910434</c:v>
                </c:pt>
                <c:pt idx="8">
                  <c:v>3779.7215571670758</c:v>
                </c:pt>
                <c:pt idx="9">
                  <c:v>4891.7983441503902</c:v>
                </c:pt>
                <c:pt idx="10">
                  <c:v>6243.1657733759903</c:v>
                </c:pt>
                <c:pt idx="11">
                  <c:v>8182.1358292703626</c:v>
                </c:pt>
                <c:pt idx="12">
                  <c:v>11870.985726337945</c:v>
                </c:pt>
                <c:pt idx="13">
                  <c:v>12802.379181854434</c:v>
                </c:pt>
                <c:pt idx="14">
                  <c:v>13416.727412848</c:v>
                </c:pt>
                <c:pt idx="15">
                  <c:v>13239.775935149464</c:v>
                </c:pt>
                <c:pt idx="16">
                  <c:v>14883.836648752298</c:v>
                </c:pt>
                <c:pt idx="17">
                  <c:v>14952.294081177864</c:v>
                </c:pt>
                <c:pt idx="18">
                  <c:v>13274.905377092033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'[Angola-EG-Vanuatu (1).xlsx]Data-Ang-EG-Van'!$L$1</c:f>
              <c:strCache>
                <c:ptCount val="1"/>
                <c:pt idx="0">
                  <c:v>GNI below threshold</c:v>
                </c:pt>
              </c:strCache>
            </c:strRef>
          </c:tx>
          <c:spPr>
            <a:ln w="31750"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31750"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</c:marker>
          <c:cat>
            <c:numRef>
              <c:f>'[Angola-EG-Vanuatu (1).xlsx]Data-Ang-EG-Van'!$J$79:$J$97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'[Angola-EG-Vanuatu (1).xlsx]Data-Ang-EG-Van'!$L$79:$L$97</c:f>
              <c:numCache>
                <c:formatCode>General</c:formatCode>
                <c:ptCount val="19"/>
                <c:pt idx="0">
                  <c:v>728.71507038724724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'[Angola-EG-Vanuatu (1).xlsx]Data-Ang-EG-Van'!$M$1</c:f>
              <c:strCache>
                <c:ptCount val="1"/>
                <c:pt idx="0">
                  <c:v>GNI above threshold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 w="31750">
                <a:solidFill>
                  <a:schemeClr val="accent1"/>
                </a:solidFill>
              </a:ln>
            </c:spPr>
          </c:marker>
          <c:dPt>
            <c:idx val="16"/>
            <c:bubble3D val="0"/>
            <c:spPr>
              <a:ln w="31750">
                <a:noFill/>
              </a:ln>
            </c:spPr>
          </c:dPt>
          <c:cat>
            <c:numRef>
              <c:f>'[Angola-EG-Vanuatu (1).xlsx]Data-Ang-EG-Van'!$J$79:$J$97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'[Angola-EG-Vanuatu (1).xlsx]Data-Ang-EG-Van'!$M$79:$M$97</c:f>
              <c:numCache>
                <c:formatCode>General</c:formatCode>
                <c:ptCount val="19"/>
                <c:pt idx="0">
                  <c:v>#N/A</c:v>
                </c:pt>
                <c:pt idx="1">
                  <c:v>984.00838311959501</c:v>
                </c:pt>
                <c:pt idx="2">
                  <c:v>1265.3341407322932</c:v>
                </c:pt>
                <c:pt idx="3">
                  <c:v>1445.5757034071166</c:v>
                </c:pt>
                <c:pt idx="4">
                  <c:v>1732.3111057066901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'[Angola-EG-Vanuatu (1).xlsx]Data-Ang-EG-Van'!$N$1</c:f>
              <c:strCache>
                <c:ptCount val="1"/>
                <c:pt idx="0">
                  <c:v>GNI above income only threshold</c:v>
                </c:pt>
              </c:strCache>
            </c:strRef>
          </c:tx>
          <c:spPr>
            <a:ln w="31750"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 w="31750">
                <a:solidFill>
                  <a:schemeClr val="tx2"/>
                </a:solidFill>
              </a:ln>
            </c:spPr>
          </c:marker>
          <c:cat>
            <c:numRef>
              <c:f>'[Angola-EG-Vanuatu (1).xlsx]Data-Ang-EG-Van'!$J$79:$J$97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'[Angola-EG-Vanuatu (1).xlsx]Data-Ang-EG-Van'!$N$79:$N$97</c:f>
              <c:numCache>
                <c:formatCode>General</c:formatCode>
                <c:ptCount val="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2032.4404072443967</c:v>
                </c:pt>
                <c:pt idx="6">
                  <c:v>2218.6475397193431</c:v>
                </c:pt>
                <c:pt idx="7">
                  <c:v>2707.4799092910434</c:v>
                </c:pt>
                <c:pt idx="8">
                  <c:v>3779.7215571670758</c:v>
                </c:pt>
                <c:pt idx="9">
                  <c:v>4891.7983441503902</c:v>
                </c:pt>
                <c:pt idx="10">
                  <c:v>6243.1657733759903</c:v>
                </c:pt>
                <c:pt idx="11">
                  <c:v>8182.1358292703626</c:v>
                </c:pt>
                <c:pt idx="12">
                  <c:v>11870.985726337945</c:v>
                </c:pt>
                <c:pt idx="13">
                  <c:v>12802.379181854434</c:v>
                </c:pt>
                <c:pt idx="14">
                  <c:v>13416.727412848</c:v>
                </c:pt>
                <c:pt idx="15">
                  <c:v>13239.775935149464</c:v>
                </c:pt>
                <c:pt idx="16">
                  <c:v>14883.836648752298</c:v>
                </c:pt>
                <c:pt idx="17">
                  <c:v>14952.294081177864</c:v>
                </c:pt>
                <c:pt idx="18">
                  <c:v>13274.905377092033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114240"/>
        <c:axId val="167103872"/>
      </c:lineChart>
      <c:scatterChart>
        <c:scatterStyle val="smoothMarker"/>
        <c:varyColors val="0"/>
        <c:ser>
          <c:idx val="8"/>
          <c:order val="8"/>
          <c:tx>
            <c:strRef>
              <c:f>'[Angola-EG-Vanuatu (1).xlsx]Data-Ang-EG-Van'!$G$148</c:f>
              <c:strCache>
                <c:ptCount val="1"/>
                <c:pt idx="0">
                  <c:v>EVI threshold</c:v>
                </c:pt>
              </c:strCache>
            </c:strRef>
          </c:tx>
          <c:spPr>
            <a:ln w="25400">
              <a:solidFill>
                <a:schemeClr val="accent3">
                  <a:lumMod val="50000"/>
                </a:schemeClr>
              </a:solidFill>
              <a:prstDash val="sysDot"/>
            </a:ln>
          </c:spPr>
          <c:marker>
            <c:symbol val="none"/>
          </c:marker>
          <c:xVal>
            <c:numRef>
              <c:f>'[Angola-EG-Vanuatu (1).xlsx]Data-Ang-EG-Van'!$I$149:$I$150</c:f>
              <c:numCache>
                <c:formatCode>General</c:formatCode>
                <c:ptCount val="2"/>
                <c:pt idx="0">
                  <c:v>0.5</c:v>
                </c:pt>
                <c:pt idx="1">
                  <c:v>19.5</c:v>
                </c:pt>
              </c:numCache>
            </c:numRef>
          </c:xVal>
          <c:yVal>
            <c:numRef>
              <c:f>'[Angola-EG-Vanuatu (1).xlsx]Data-Ang-EG-Van'!$G$149:$G$150</c:f>
              <c:numCache>
                <c:formatCode>General</c:formatCode>
                <c:ptCount val="2"/>
                <c:pt idx="0">
                  <c:v>32</c:v>
                </c:pt>
                <c:pt idx="1">
                  <c:v>32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'[Angola-EG-Vanuatu (1).xlsx]Data-Ang-EG-Van'!$F$148</c:f>
              <c:strCache>
                <c:ptCount val="1"/>
                <c:pt idx="0">
                  <c:v>HAI threshold</c:v>
                </c:pt>
              </c:strCache>
            </c:strRef>
          </c:tx>
          <c:spPr>
            <a:ln w="25400">
              <a:solidFill>
                <a:schemeClr val="accent6">
                  <a:lumMod val="75000"/>
                </a:schemeClr>
              </a:solidFill>
              <a:prstDash val="sysDot"/>
            </a:ln>
          </c:spPr>
          <c:marker>
            <c:symbol val="none"/>
          </c:marker>
          <c:xVal>
            <c:numRef>
              <c:f>'[Angola-EG-Vanuatu (1).xlsx]Data-Ang-EG-Van'!$I$149:$I$150</c:f>
              <c:numCache>
                <c:formatCode>General</c:formatCode>
                <c:ptCount val="2"/>
                <c:pt idx="0">
                  <c:v>0.5</c:v>
                </c:pt>
                <c:pt idx="1">
                  <c:v>19.5</c:v>
                </c:pt>
              </c:numCache>
            </c:numRef>
          </c:xVal>
          <c:yVal>
            <c:numRef>
              <c:f>'[Angola-EG-Vanuatu (1).xlsx]Data-Ang-EG-Van'!$F$149:$F$150</c:f>
              <c:numCache>
                <c:formatCode>General</c:formatCode>
                <c:ptCount val="2"/>
                <c:pt idx="0">
                  <c:v>66</c:v>
                </c:pt>
                <c:pt idx="1">
                  <c:v>66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100416"/>
        <c:axId val="167101952"/>
      </c:scatterChart>
      <c:scatterChart>
        <c:scatterStyle val="smoothMarker"/>
        <c:varyColors val="0"/>
        <c:ser>
          <c:idx val="10"/>
          <c:order val="10"/>
          <c:tx>
            <c:strRef>
              <c:f>'[Angola-EG-Vanuatu (1).xlsx]Data-Ang-EG-Van'!$B$148</c:f>
              <c:strCache>
                <c:ptCount val="1"/>
                <c:pt idx="0">
                  <c:v>GNI treshold</c:v>
                </c:pt>
              </c:strCache>
            </c:strRef>
          </c:tx>
          <c:spPr>
            <a:ln w="25400">
              <a:solidFill>
                <a:schemeClr val="accent1"/>
              </a:solidFill>
              <a:prstDash val="sysDot"/>
            </a:ln>
          </c:spPr>
          <c:marker>
            <c:symbol val="none"/>
          </c:marker>
          <c:xVal>
            <c:numRef>
              <c:f>'[Angola-EG-Vanuatu (1).xlsx]Data-Ang-EG-Van'!$D$149:$D$168</c:f>
              <c:numCache>
                <c:formatCode>General</c:formatCode>
                <c:ptCount val="20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19.5</c:v>
                </c:pt>
              </c:numCache>
            </c:numRef>
          </c:xVal>
          <c:yVal>
            <c:numRef>
              <c:f>'[Angola-EG-Vanuatu (1).xlsx]Data-Ang-EG-Van'!$B$149:$B$168</c:f>
              <c:numCache>
                <c:formatCode>General</c:formatCode>
                <c:ptCount val="20"/>
                <c:pt idx="0">
                  <c:v>910</c:v>
                </c:pt>
                <c:pt idx="1">
                  <c:v>934</c:v>
                </c:pt>
                <c:pt idx="2">
                  <c:v>900</c:v>
                </c:pt>
                <c:pt idx="3">
                  <c:v>920</c:v>
                </c:pt>
                <c:pt idx="4">
                  <c:v>908</c:v>
                </c:pt>
                <c:pt idx="5">
                  <c:v>900</c:v>
                </c:pt>
                <c:pt idx="6">
                  <c:v>894</c:v>
                </c:pt>
                <c:pt idx="7">
                  <c:v>898</c:v>
                </c:pt>
                <c:pt idx="8">
                  <c:v>900</c:v>
                </c:pt>
                <c:pt idx="9">
                  <c:v>986</c:v>
                </c:pt>
                <c:pt idx="10" formatCode="#,##0">
                  <c:v>1042</c:v>
                </c:pt>
                <c:pt idx="11" formatCode="#,##0">
                  <c:v>1086</c:v>
                </c:pt>
                <c:pt idx="12" formatCode="#,##0">
                  <c:v>1126</c:v>
                </c:pt>
                <c:pt idx="13" formatCode="#,##0">
                  <c:v>1162</c:v>
                </c:pt>
                <c:pt idx="14" formatCode="#,##0">
                  <c:v>1190</c:v>
                </c:pt>
                <c:pt idx="15" formatCode="#,##0">
                  <c:v>1210</c:v>
                </c:pt>
                <c:pt idx="16" formatCode="#,##0">
                  <c:v>1226</c:v>
                </c:pt>
                <c:pt idx="17" formatCode="#,##0">
                  <c:v>1242</c:v>
                </c:pt>
                <c:pt idx="18" formatCode="#,##0">
                  <c:v>1250</c:v>
                </c:pt>
                <c:pt idx="19" formatCode="#,##0">
                  <c:v>1246</c:v>
                </c:pt>
              </c:numCache>
            </c:numRef>
          </c:yVal>
          <c:smooth val="1"/>
        </c:ser>
        <c:ser>
          <c:idx val="11"/>
          <c:order val="11"/>
          <c:tx>
            <c:strRef>
              <c:f>'[Angola-EG-Vanuatu (1).xlsx]Data-Ang-EG-Van'!$C$148</c:f>
              <c:strCache>
                <c:ptCount val="1"/>
                <c:pt idx="0">
                  <c:v>Income only threshold</c:v>
                </c:pt>
              </c:strCache>
            </c:strRef>
          </c:tx>
          <c:spPr>
            <a:ln w="15875">
              <a:solidFill>
                <a:schemeClr val="tx2"/>
              </a:solidFill>
              <a:prstDash val="dash"/>
            </a:ln>
          </c:spPr>
          <c:marker>
            <c:symbol val="none"/>
          </c:marker>
          <c:xVal>
            <c:numRef>
              <c:f>'[Angola-EG-Vanuatu (1).xlsx]Data-Ang-EG-Van'!$D$149:$D$168</c:f>
              <c:numCache>
                <c:formatCode>General</c:formatCode>
                <c:ptCount val="20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19.5</c:v>
                </c:pt>
              </c:numCache>
            </c:numRef>
          </c:xVal>
          <c:yVal>
            <c:numRef>
              <c:f>'[Angola-EG-Vanuatu (1).xlsx]Data-Ang-EG-Van'!$C$149:$C$168</c:f>
              <c:numCache>
                <c:formatCode>#,##0</c:formatCode>
                <c:ptCount val="20"/>
                <c:pt idx="0">
                  <c:v>1820</c:v>
                </c:pt>
                <c:pt idx="1">
                  <c:v>1868</c:v>
                </c:pt>
                <c:pt idx="2">
                  <c:v>1800</c:v>
                </c:pt>
                <c:pt idx="3">
                  <c:v>1840</c:v>
                </c:pt>
                <c:pt idx="4">
                  <c:v>1816</c:v>
                </c:pt>
                <c:pt idx="5">
                  <c:v>1800</c:v>
                </c:pt>
                <c:pt idx="6">
                  <c:v>1788</c:v>
                </c:pt>
                <c:pt idx="7">
                  <c:v>1796</c:v>
                </c:pt>
                <c:pt idx="8">
                  <c:v>1800</c:v>
                </c:pt>
                <c:pt idx="9">
                  <c:v>1972</c:v>
                </c:pt>
                <c:pt idx="10">
                  <c:v>2084</c:v>
                </c:pt>
                <c:pt idx="11">
                  <c:v>2172</c:v>
                </c:pt>
                <c:pt idx="12">
                  <c:v>2252</c:v>
                </c:pt>
                <c:pt idx="13">
                  <c:v>2324</c:v>
                </c:pt>
                <c:pt idx="14">
                  <c:v>2380</c:v>
                </c:pt>
                <c:pt idx="15">
                  <c:v>2420</c:v>
                </c:pt>
                <c:pt idx="16">
                  <c:v>2452</c:v>
                </c:pt>
                <c:pt idx="17">
                  <c:v>2484</c:v>
                </c:pt>
                <c:pt idx="18">
                  <c:v>2500</c:v>
                </c:pt>
                <c:pt idx="19">
                  <c:v>2492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114240"/>
        <c:axId val="167103872"/>
      </c:scatterChart>
      <c:catAx>
        <c:axId val="16710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7101952"/>
        <c:crosses val="autoZero"/>
        <c:auto val="1"/>
        <c:lblAlgn val="ctr"/>
        <c:lblOffset val="100"/>
        <c:noMultiLvlLbl val="0"/>
      </c:catAx>
      <c:valAx>
        <c:axId val="167101952"/>
        <c:scaling>
          <c:orientation val="minMax"/>
          <c:max val="7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HAI/EVI</a:t>
                </a:r>
              </a:p>
            </c:rich>
          </c:tx>
          <c:layout>
            <c:manualLayout>
              <c:xMode val="edge"/>
              <c:yMode val="edge"/>
              <c:x val="2.5940338990528646E-3"/>
              <c:y val="1.396158226125511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7100416"/>
        <c:crosses val="autoZero"/>
        <c:crossBetween val="between"/>
        <c:majorUnit val="10"/>
      </c:valAx>
      <c:valAx>
        <c:axId val="167103872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Per capita GNI</a:t>
                </a:r>
              </a:p>
            </c:rich>
          </c:tx>
          <c:layout>
            <c:manualLayout>
              <c:xMode val="edge"/>
              <c:yMode val="edge"/>
              <c:x val="0.93909644148251015"/>
              <c:y val="1.559356899564452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7114240"/>
        <c:crosses val="max"/>
        <c:crossBetween val="between"/>
      </c:valAx>
      <c:catAx>
        <c:axId val="167114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7103872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2.6754144173508708E-2"/>
          <c:y val="0.86046924630226485"/>
          <c:w val="0.95278596866385146"/>
          <c:h val="0.1199469128850621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284898061947052E-2"/>
          <c:y val="9.1725878657802712E-2"/>
          <c:w val="0.93498908086831667"/>
          <c:h val="0.69377400915917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'[Angola-EG-Vanuatu-Samoa.xlsx]Data-Ang-EG-Van-Sam'!$O$1</c:f>
              <c:strCache>
                <c:ptCount val="1"/>
                <c:pt idx="0">
                  <c:v>EVI below current threshold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numRef>
              <c:f>'[Angola-EG-Vanuatu-Samoa.xlsx]Data-Ang-EG-Van-Sam'!$J$31:$J$49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'[Angola-EG-Vanuatu-Samoa.xlsx]Data-Ang-EG-Van-Sam'!$O$175:$O$193</c:f>
              <c:numCache>
                <c:formatCode>General</c:formatCode>
                <c:ptCount val="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</c:numCache>
            </c:numRef>
          </c:val>
        </c:ser>
        <c:ser>
          <c:idx val="1"/>
          <c:order val="1"/>
          <c:tx>
            <c:strRef>
              <c:f>'[Angola-EG-Vanuatu-Samoa.xlsx]Data-Ang-EG-Van-Sam'!$P$1</c:f>
              <c:strCache>
                <c:ptCount val="1"/>
                <c:pt idx="0">
                  <c:v>EVI above current threshold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8"/>
            <c:invertIfNegative val="0"/>
            <c:bubble3D val="0"/>
          </c:dPt>
          <c:cat>
            <c:numRef>
              <c:f>'[Angola-EG-Vanuatu-Samoa.xlsx]Data-Ang-EG-Van-Sam'!$J$31:$J$49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'[Angola-EG-Vanuatu-Samoa.xlsx]Data-Ang-EG-Van-Sam'!$P$175:$P$193</c:f>
              <c:numCache>
                <c:formatCode>General</c:formatCode>
                <c:ptCount val="19"/>
                <c:pt idx="0">
                  <c:v>61.102106326170663</c:v>
                </c:pt>
                <c:pt idx="1">
                  <c:v>60.754633132586761</c:v>
                </c:pt>
                <c:pt idx="2">
                  <c:v>60.54834120793047</c:v>
                </c:pt>
                <c:pt idx="3">
                  <c:v>60.442027218032173</c:v>
                </c:pt>
                <c:pt idx="4">
                  <c:v>60.795988948825332</c:v>
                </c:pt>
                <c:pt idx="5">
                  <c:v>57.071854308691954</c:v>
                </c:pt>
                <c:pt idx="6">
                  <c:v>55.825609447902323</c:v>
                </c:pt>
                <c:pt idx="7">
                  <c:v>55.252976313537765</c:v>
                </c:pt>
                <c:pt idx="8">
                  <c:v>54.468207305752948</c:v>
                </c:pt>
                <c:pt idx="9">
                  <c:v>54.316208853706392</c:v>
                </c:pt>
                <c:pt idx="10">
                  <c:v>54.274610676753994</c:v>
                </c:pt>
                <c:pt idx="11">
                  <c:v>53.628378793635392</c:v>
                </c:pt>
                <c:pt idx="12">
                  <c:v>50.168976321396649</c:v>
                </c:pt>
                <c:pt idx="13">
                  <c:v>47.582815368197409</c:v>
                </c:pt>
                <c:pt idx="14">
                  <c:v>41.498529691097623</c:v>
                </c:pt>
                <c:pt idx="15">
                  <c:v>43.14788924289806</c:v>
                </c:pt>
                <c:pt idx="16">
                  <c:v>42.300782963554276</c:v>
                </c:pt>
                <c:pt idx="17">
                  <c:v>39.184742823845994</c:v>
                </c:pt>
                <c:pt idx="18">
                  <c:v>39.142663812883875</c:v>
                </c:pt>
              </c:numCache>
            </c:numRef>
          </c:val>
        </c:ser>
        <c:ser>
          <c:idx val="2"/>
          <c:order val="2"/>
          <c:tx>
            <c:strRef>
              <c:f>'[Angola-EG-Vanuatu-Samoa.xlsx]Data-Ang-EG-Van-Sam'!$Q$1</c:f>
              <c:strCache>
                <c:ptCount val="1"/>
                <c:pt idx="0">
                  <c:v>HAI above current threshold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</c:spPr>
          <c:invertIfNegative val="0"/>
          <c:dPt>
            <c:idx val="0"/>
            <c:invertIfNegative val="0"/>
            <c:bubble3D val="0"/>
          </c:dPt>
          <c:cat>
            <c:numRef>
              <c:f>'[Angola-EG-Vanuatu-Samoa.xlsx]Data-Ang-EG-Van-Sam'!$J$31:$J$49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'[Angola-EG-Vanuatu-Samoa.xlsx]Data-Ang-EG-Van-Sam'!$Q$175:$Q$193</c:f>
              <c:numCache>
                <c:formatCode>General</c:formatCode>
                <c:ptCount val="19"/>
                <c:pt idx="0">
                  <c:v>94.607543808417546</c:v>
                </c:pt>
                <c:pt idx="1">
                  <c:v>89.118233447332386</c:v>
                </c:pt>
                <c:pt idx="2">
                  <c:v>90.125552352152894</c:v>
                </c:pt>
                <c:pt idx="3">
                  <c:v>90.623251567990948</c:v>
                </c:pt>
                <c:pt idx="4">
                  <c:v>91.700851457848586</c:v>
                </c:pt>
                <c:pt idx="5">
                  <c:v>92.181450986928994</c:v>
                </c:pt>
                <c:pt idx="6">
                  <c:v>92.896871565271354</c:v>
                </c:pt>
                <c:pt idx="7">
                  <c:v>92.953322769256289</c:v>
                </c:pt>
                <c:pt idx="8">
                  <c:v>92.856503575690539</c:v>
                </c:pt>
                <c:pt idx="9">
                  <c:v>93.159391849473707</c:v>
                </c:pt>
                <c:pt idx="10">
                  <c:v>93.273098081121091</c:v>
                </c:pt>
                <c:pt idx="11">
                  <c:v>93.650071111276205</c:v>
                </c:pt>
                <c:pt idx="12">
                  <c:v>93.483883309138548</c:v>
                </c:pt>
                <c:pt idx="13">
                  <c:v>94.512447509878996</c:v>
                </c:pt>
                <c:pt idx="14">
                  <c:v>94.218339987523407</c:v>
                </c:pt>
                <c:pt idx="15">
                  <c:v>94.085426115214318</c:v>
                </c:pt>
                <c:pt idx="16">
                  <c:v>94.311286995268503</c:v>
                </c:pt>
                <c:pt idx="17">
                  <c:v>94.542220020890412</c:v>
                </c:pt>
                <c:pt idx="18">
                  <c:v>94.089619541655821</c:v>
                </c:pt>
              </c:numCache>
            </c:numRef>
          </c:val>
        </c:ser>
        <c:ser>
          <c:idx val="3"/>
          <c:order val="3"/>
          <c:tx>
            <c:strRef>
              <c:f>'[Angola-EG-Vanuatu-Samoa.xlsx]Data-Ang-EG-Van-Sam'!$R$1</c:f>
              <c:strCache>
                <c:ptCount val="1"/>
                <c:pt idx="0">
                  <c:v>HAI below current threshold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c:spPr>
          <c:invertIfNegative val="0"/>
          <c:cat>
            <c:numRef>
              <c:f>'[Angola-EG-Vanuatu-Samoa.xlsx]Data-Ang-EG-Van-Sam'!$J$31:$J$49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'[Angola-EG-Vanuatu-Samoa.xlsx]Data-Ang-EG-Van-Sam'!$R$175:$R$193</c:f>
              <c:numCache>
                <c:formatCode>General</c:formatCode>
                <c:ptCount val="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66856576"/>
        <c:axId val="166858112"/>
      </c:barChart>
      <c:lineChart>
        <c:grouping val="standard"/>
        <c:varyColors val="0"/>
        <c:ser>
          <c:idx val="4"/>
          <c:order val="4"/>
          <c:tx>
            <c:strRef>
              <c:f>'[Angola-EG-Vanuatu-Samoa.xlsx]Data-Ang-EG-Van-Sam'!$K$1</c:f>
              <c:strCache>
                <c:ptCount val="1"/>
                <c:pt idx="0">
                  <c:v>Value</c:v>
                </c:pt>
              </c:strCache>
            </c:strRef>
          </c:tx>
          <c:marker>
            <c:symbol val="none"/>
          </c:marker>
          <c:dPt>
            <c:idx val="12"/>
            <c:bubble3D val="0"/>
            <c:spPr>
              <a:ln>
                <a:solidFill>
                  <a:schemeClr val="accent1"/>
                </a:solidFill>
              </a:ln>
            </c:spPr>
          </c:dPt>
          <c:cat>
            <c:numRef>
              <c:f>'[Angola-EG-Vanuatu-Samoa.xlsx]Data-Ang-EG-Van-Sam'!$J$127:$J$145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'[Angola-EG-Vanuatu-Samoa.xlsx]Data-Ang-EG-Van-Sam'!$K$175:$K$193</c:f>
              <c:numCache>
                <c:formatCode>General</c:formatCode>
                <c:ptCount val="19"/>
                <c:pt idx="0">
                  <c:v>1213.0754270926741</c:v>
                </c:pt>
                <c:pt idx="1">
                  <c:v>1323.8820081473768</c:v>
                </c:pt>
                <c:pt idx="2">
                  <c:v>1331.3066399331933</c:v>
                </c:pt>
                <c:pt idx="3">
                  <c:v>1350.47157723287</c:v>
                </c:pt>
                <c:pt idx="4">
                  <c:v>1386.0816492077633</c:v>
                </c:pt>
                <c:pt idx="5">
                  <c:v>1415.2072326051734</c:v>
                </c:pt>
                <c:pt idx="6">
                  <c:v>1481.2024100737665</c:v>
                </c:pt>
                <c:pt idx="7">
                  <c:v>1654.1700435817831</c:v>
                </c:pt>
                <c:pt idx="8">
                  <c:v>1917.1088320227432</c:v>
                </c:pt>
                <c:pt idx="9">
                  <c:v>2158.7319803463997</c:v>
                </c:pt>
                <c:pt idx="10">
                  <c:v>2417.4548164744765</c:v>
                </c:pt>
                <c:pt idx="11">
                  <c:v>2707.2679414992099</c:v>
                </c:pt>
                <c:pt idx="12">
                  <c:v>3023.1060829487105</c:v>
                </c:pt>
                <c:pt idx="13">
                  <c:v>3253.7173072611995</c:v>
                </c:pt>
                <c:pt idx="14">
                  <c:v>3438.7709912126866</c:v>
                </c:pt>
                <c:pt idx="15">
                  <c:v>3634.4618468685098</c:v>
                </c:pt>
                <c:pt idx="16">
                  <c:v>3842.1696145591432</c:v>
                </c:pt>
                <c:pt idx="17">
                  <c:v>4009.4742410679801</c:v>
                </c:pt>
                <c:pt idx="18">
                  <c:v>4078.6130045721297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'[Angola-EG-Vanuatu-Samoa.xlsx]Data-Ang-EG-Van-Sam'!$L$1</c:f>
              <c:strCache>
                <c:ptCount val="1"/>
                <c:pt idx="0">
                  <c:v>GNI below threshold</c:v>
                </c:pt>
              </c:strCache>
            </c:strRef>
          </c:tx>
          <c:spPr>
            <a:ln w="31750"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31750"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</c:marker>
          <c:cat>
            <c:numRef>
              <c:f>'[Angola-EG-Vanuatu-Samoa.xlsx]Data-Ang-EG-Van-Sam'!$J$127:$J$145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'[Angola-EG-Vanuatu-Samoa.xlsx]Data-Ang-EG-Van-Sam'!$L$175:$L$193</c:f>
              <c:numCache>
                <c:formatCode>General</c:formatCode>
                <c:ptCount val="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'[Angola-EG-Vanuatu-Samoa.xlsx]Data-Ang-EG-Van-Sam'!$M$1</c:f>
              <c:strCache>
                <c:ptCount val="1"/>
                <c:pt idx="0">
                  <c:v>GNI above threshold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 w="31750">
                <a:solidFill>
                  <a:schemeClr val="accent1"/>
                </a:solidFill>
              </a:ln>
            </c:spPr>
          </c:marker>
          <c:dPt>
            <c:idx val="16"/>
            <c:bubble3D val="0"/>
            <c:spPr>
              <a:ln w="31750">
                <a:noFill/>
              </a:ln>
            </c:spPr>
          </c:dPt>
          <c:cat>
            <c:numRef>
              <c:f>'[Angola-EG-Vanuatu-Samoa.xlsx]Data-Ang-EG-Van-Sam'!$J$127:$J$145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'[Angola-EG-Vanuatu-Samoa.xlsx]Data-Ang-EG-Van-Sam'!$M$175:$M$193</c:f>
              <c:numCache>
                <c:formatCode>General</c:formatCode>
                <c:ptCount val="19"/>
                <c:pt idx="0">
                  <c:v>1213.0754270926741</c:v>
                </c:pt>
                <c:pt idx="1">
                  <c:v>1323.8820081473768</c:v>
                </c:pt>
                <c:pt idx="2">
                  <c:v>1331.3066399331933</c:v>
                </c:pt>
                <c:pt idx="3">
                  <c:v>1350.47157723287</c:v>
                </c:pt>
                <c:pt idx="4">
                  <c:v>1386.0816492077633</c:v>
                </c:pt>
                <c:pt idx="5">
                  <c:v>1415.2072326051734</c:v>
                </c:pt>
                <c:pt idx="6">
                  <c:v>1481.2024100737665</c:v>
                </c:pt>
                <c:pt idx="7">
                  <c:v>1654.1700435817831</c:v>
                </c:pt>
                <c:pt idx="8">
                  <c:v>1917.1088320227432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'[Angola-EG-Vanuatu-Samoa.xlsx]Data-Ang-EG-Van-Sam'!$N$1</c:f>
              <c:strCache>
                <c:ptCount val="1"/>
                <c:pt idx="0">
                  <c:v>GNI above income only threshold</c:v>
                </c:pt>
              </c:strCache>
            </c:strRef>
          </c:tx>
          <c:spPr>
            <a:ln w="31750"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 w="31750">
                <a:solidFill>
                  <a:schemeClr val="tx2"/>
                </a:solidFill>
              </a:ln>
            </c:spPr>
          </c:marker>
          <c:cat>
            <c:numRef>
              <c:f>'[Angola-EG-Vanuatu-Samoa.xlsx]Data-Ang-EG-Van-Sam'!$J$127:$J$145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'[Angola-EG-Vanuatu-Samoa.xlsx]Data-Ang-EG-Van-Sam'!$N$175:$N$193</c:f>
              <c:numCache>
                <c:formatCode>General</c:formatCode>
                <c:ptCount val="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2158.7319803463997</c:v>
                </c:pt>
                <c:pt idx="10">
                  <c:v>2417.4548164744765</c:v>
                </c:pt>
                <c:pt idx="11">
                  <c:v>2707.2679414992099</c:v>
                </c:pt>
                <c:pt idx="12">
                  <c:v>3023.1060829487105</c:v>
                </c:pt>
                <c:pt idx="13">
                  <c:v>3253.7173072611995</c:v>
                </c:pt>
                <c:pt idx="14">
                  <c:v>3438.7709912126866</c:v>
                </c:pt>
                <c:pt idx="15">
                  <c:v>3634.4618468685098</c:v>
                </c:pt>
                <c:pt idx="16">
                  <c:v>3842.1696145591432</c:v>
                </c:pt>
                <c:pt idx="17">
                  <c:v>4009.4742410679801</c:v>
                </c:pt>
                <c:pt idx="18">
                  <c:v>4078.6130045721297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870400"/>
        <c:axId val="166868480"/>
      </c:lineChart>
      <c:scatterChart>
        <c:scatterStyle val="smoothMarker"/>
        <c:varyColors val="0"/>
        <c:ser>
          <c:idx val="8"/>
          <c:order val="8"/>
          <c:tx>
            <c:strRef>
              <c:f>'[Angola-EG-Vanuatu-Samoa.xlsx]Data-Ang-EG-Van-Sam'!$G$196</c:f>
              <c:strCache>
                <c:ptCount val="1"/>
                <c:pt idx="0">
                  <c:v>EVI threshold</c:v>
                </c:pt>
              </c:strCache>
            </c:strRef>
          </c:tx>
          <c:spPr>
            <a:ln w="25400">
              <a:solidFill>
                <a:schemeClr val="accent3">
                  <a:lumMod val="50000"/>
                </a:schemeClr>
              </a:solidFill>
              <a:prstDash val="sysDot"/>
            </a:ln>
          </c:spPr>
          <c:marker>
            <c:symbol val="none"/>
          </c:marker>
          <c:xVal>
            <c:numRef>
              <c:f>'[Angola-EG-Vanuatu-Samoa.xlsx]Data-Ang-EG-Van-Sam'!$I$197:$I$198</c:f>
              <c:numCache>
                <c:formatCode>General</c:formatCode>
                <c:ptCount val="2"/>
                <c:pt idx="0">
                  <c:v>0.5</c:v>
                </c:pt>
                <c:pt idx="1">
                  <c:v>19.5</c:v>
                </c:pt>
              </c:numCache>
            </c:numRef>
          </c:xVal>
          <c:yVal>
            <c:numRef>
              <c:f>'[Angola-EG-Vanuatu-Samoa.xlsx]Data-Ang-EG-Van-Sam'!$G$197:$G$198</c:f>
              <c:numCache>
                <c:formatCode>General</c:formatCode>
                <c:ptCount val="2"/>
                <c:pt idx="0">
                  <c:v>32</c:v>
                </c:pt>
                <c:pt idx="1">
                  <c:v>32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'[Angola-EG-Vanuatu-Samoa.xlsx]Data-Ang-EG-Van-Sam'!$F$196</c:f>
              <c:strCache>
                <c:ptCount val="1"/>
                <c:pt idx="0">
                  <c:v>HAI threshold</c:v>
                </c:pt>
              </c:strCache>
            </c:strRef>
          </c:tx>
          <c:spPr>
            <a:ln w="25400">
              <a:solidFill>
                <a:schemeClr val="accent6">
                  <a:lumMod val="75000"/>
                </a:schemeClr>
              </a:solidFill>
              <a:prstDash val="sysDot"/>
            </a:ln>
          </c:spPr>
          <c:marker>
            <c:symbol val="none"/>
          </c:marker>
          <c:xVal>
            <c:numRef>
              <c:f>'[Angola-EG-Vanuatu-Samoa.xlsx]Data-Ang-EG-Van-Sam'!$I$197:$I$198</c:f>
              <c:numCache>
                <c:formatCode>General</c:formatCode>
                <c:ptCount val="2"/>
                <c:pt idx="0">
                  <c:v>0.5</c:v>
                </c:pt>
                <c:pt idx="1">
                  <c:v>19.5</c:v>
                </c:pt>
              </c:numCache>
            </c:numRef>
          </c:xVal>
          <c:yVal>
            <c:numRef>
              <c:f>'[Angola-EG-Vanuatu-Samoa.xlsx]Data-Ang-EG-Van-Sam'!$F$197:$F$198</c:f>
              <c:numCache>
                <c:formatCode>General</c:formatCode>
                <c:ptCount val="2"/>
                <c:pt idx="0">
                  <c:v>66</c:v>
                </c:pt>
                <c:pt idx="1">
                  <c:v>66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856576"/>
        <c:axId val="166858112"/>
      </c:scatterChart>
      <c:scatterChart>
        <c:scatterStyle val="smoothMarker"/>
        <c:varyColors val="0"/>
        <c:ser>
          <c:idx val="10"/>
          <c:order val="10"/>
          <c:tx>
            <c:strRef>
              <c:f>'[Angola-EG-Vanuatu-Samoa.xlsx]Data-Ang-EG-Van-Sam'!$B$196</c:f>
              <c:strCache>
                <c:ptCount val="1"/>
                <c:pt idx="0">
                  <c:v>GNI treshold</c:v>
                </c:pt>
              </c:strCache>
            </c:strRef>
          </c:tx>
          <c:spPr>
            <a:ln w="25400">
              <a:solidFill>
                <a:schemeClr val="accent1"/>
              </a:solidFill>
              <a:prstDash val="sysDot"/>
            </a:ln>
          </c:spPr>
          <c:marker>
            <c:symbol val="none"/>
          </c:marker>
          <c:xVal>
            <c:numRef>
              <c:f>'[Angola-EG-Vanuatu-Samoa.xlsx]Data-Ang-EG-Van-Sam'!$D$197:$D$216</c:f>
              <c:numCache>
                <c:formatCode>General</c:formatCode>
                <c:ptCount val="20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19.5</c:v>
                </c:pt>
              </c:numCache>
            </c:numRef>
          </c:xVal>
          <c:yVal>
            <c:numRef>
              <c:f>'[Angola-EG-Vanuatu-Samoa.xlsx]Data-Ang-EG-Van-Sam'!$B$197:$B$216</c:f>
              <c:numCache>
                <c:formatCode>General</c:formatCode>
                <c:ptCount val="20"/>
                <c:pt idx="0">
                  <c:v>910</c:v>
                </c:pt>
                <c:pt idx="1">
                  <c:v>934</c:v>
                </c:pt>
                <c:pt idx="2">
                  <c:v>900</c:v>
                </c:pt>
                <c:pt idx="3">
                  <c:v>920</c:v>
                </c:pt>
                <c:pt idx="4">
                  <c:v>908</c:v>
                </c:pt>
                <c:pt idx="5">
                  <c:v>900</c:v>
                </c:pt>
                <c:pt idx="6">
                  <c:v>894</c:v>
                </c:pt>
                <c:pt idx="7">
                  <c:v>898</c:v>
                </c:pt>
                <c:pt idx="8">
                  <c:v>900</c:v>
                </c:pt>
                <c:pt idx="9">
                  <c:v>986</c:v>
                </c:pt>
                <c:pt idx="10" formatCode="#,##0">
                  <c:v>1042</c:v>
                </c:pt>
                <c:pt idx="11" formatCode="#,##0">
                  <c:v>1086</c:v>
                </c:pt>
                <c:pt idx="12" formatCode="#,##0">
                  <c:v>1126</c:v>
                </c:pt>
                <c:pt idx="13" formatCode="#,##0">
                  <c:v>1162</c:v>
                </c:pt>
                <c:pt idx="14" formatCode="#,##0">
                  <c:v>1190</c:v>
                </c:pt>
                <c:pt idx="15" formatCode="#,##0">
                  <c:v>1210</c:v>
                </c:pt>
                <c:pt idx="16" formatCode="#,##0">
                  <c:v>1226</c:v>
                </c:pt>
                <c:pt idx="17" formatCode="#,##0">
                  <c:v>1242</c:v>
                </c:pt>
                <c:pt idx="18" formatCode="#,##0">
                  <c:v>1250</c:v>
                </c:pt>
                <c:pt idx="19" formatCode="#,##0">
                  <c:v>1246</c:v>
                </c:pt>
              </c:numCache>
            </c:numRef>
          </c:yVal>
          <c:smooth val="1"/>
        </c:ser>
        <c:ser>
          <c:idx val="11"/>
          <c:order val="11"/>
          <c:tx>
            <c:strRef>
              <c:f>'[Angola-EG-Vanuatu-Samoa.xlsx]Data-Ang-EG-Van-Sam'!$C$196</c:f>
              <c:strCache>
                <c:ptCount val="1"/>
                <c:pt idx="0">
                  <c:v>Income only threshold</c:v>
                </c:pt>
              </c:strCache>
            </c:strRef>
          </c:tx>
          <c:spPr>
            <a:ln w="15875">
              <a:solidFill>
                <a:schemeClr val="tx2"/>
              </a:solidFill>
              <a:prstDash val="dash"/>
            </a:ln>
          </c:spPr>
          <c:marker>
            <c:symbol val="none"/>
          </c:marker>
          <c:xVal>
            <c:numRef>
              <c:f>'[Angola-EG-Vanuatu-Samoa.xlsx]Data-Ang-EG-Van-Sam'!$D$197:$D$216</c:f>
              <c:numCache>
                <c:formatCode>General</c:formatCode>
                <c:ptCount val="20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19.5</c:v>
                </c:pt>
              </c:numCache>
            </c:numRef>
          </c:xVal>
          <c:yVal>
            <c:numRef>
              <c:f>'[Angola-EG-Vanuatu-Samoa.xlsx]Data-Ang-EG-Van-Sam'!$C$197:$C$216</c:f>
              <c:numCache>
                <c:formatCode>#,##0</c:formatCode>
                <c:ptCount val="20"/>
                <c:pt idx="0">
                  <c:v>1820</c:v>
                </c:pt>
                <c:pt idx="1">
                  <c:v>1868</c:v>
                </c:pt>
                <c:pt idx="2">
                  <c:v>1800</c:v>
                </c:pt>
                <c:pt idx="3">
                  <c:v>1840</c:v>
                </c:pt>
                <c:pt idx="4">
                  <c:v>1816</c:v>
                </c:pt>
                <c:pt idx="5">
                  <c:v>1800</c:v>
                </c:pt>
                <c:pt idx="6">
                  <c:v>1788</c:v>
                </c:pt>
                <c:pt idx="7">
                  <c:v>1796</c:v>
                </c:pt>
                <c:pt idx="8">
                  <c:v>1800</c:v>
                </c:pt>
                <c:pt idx="9">
                  <c:v>1972</c:v>
                </c:pt>
                <c:pt idx="10">
                  <c:v>2084</c:v>
                </c:pt>
                <c:pt idx="11">
                  <c:v>2172</c:v>
                </c:pt>
                <c:pt idx="12">
                  <c:v>2252</c:v>
                </c:pt>
                <c:pt idx="13">
                  <c:v>2324</c:v>
                </c:pt>
                <c:pt idx="14">
                  <c:v>2380</c:v>
                </c:pt>
                <c:pt idx="15">
                  <c:v>2420</c:v>
                </c:pt>
                <c:pt idx="16">
                  <c:v>2452</c:v>
                </c:pt>
                <c:pt idx="17">
                  <c:v>2484</c:v>
                </c:pt>
                <c:pt idx="18">
                  <c:v>2500</c:v>
                </c:pt>
                <c:pt idx="19">
                  <c:v>2492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870400"/>
        <c:axId val="166868480"/>
      </c:scatterChart>
      <c:catAx>
        <c:axId val="16685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6858112"/>
        <c:crosses val="autoZero"/>
        <c:auto val="1"/>
        <c:lblAlgn val="ctr"/>
        <c:lblOffset val="100"/>
        <c:noMultiLvlLbl val="0"/>
      </c:catAx>
      <c:valAx>
        <c:axId val="1668581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HAI/EVI</a:t>
                </a:r>
              </a:p>
            </c:rich>
          </c:tx>
          <c:layout>
            <c:manualLayout>
              <c:xMode val="edge"/>
              <c:yMode val="edge"/>
              <c:x val="2.5940338990528646E-3"/>
              <c:y val="1.396158226125511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6856576"/>
        <c:crosses val="autoZero"/>
        <c:crossBetween val="between"/>
        <c:majorUnit val="10"/>
      </c:valAx>
      <c:valAx>
        <c:axId val="166868480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Per capita GNI</a:t>
                </a:r>
              </a:p>
            </c:rich>
          </c:tx>
          <c:layout>
            <c:manualLayout>
              <c:xMode val="edge"/>
              <c:yMode val="edge"/>
              <c:x val="0.93909644148251015"/>
              <c:y val="1.559356899564452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6870400"/>
        <c:crosses val="max"/>
        <c:crossBetween val="between"/>
      </c:valAx>
      <c:catAx>
        <c:axId val="166870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6868480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2.6754144173508708E-2"/>
          <c:y val="0.86046924630226485"/>
          <c:w val="0.95278596866385146"/>
          <c:h val="0.1199469128850621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284898061947052E-2"/>
          <c:y val="9.1725878657802712E-2"/>
          <c:w val="0.93498908086831667"/>
          <c:h val="0.69377400915917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'[Angola-EG-Vanuatu (1).xlsx]Data-Ang-EG-Van'!$O$1</c:f>
              <c:strCache>
                <c:ptCount val="1"/>
                <c:pt idx="0">
                  <c:v>EVI below current threshold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numRef>
              <c:f>'[Angola-EG-Vanuatu (1).xlsx]Data-Ang-EG-Van'!$J$31:$J$49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'[Angola-EG-Vanuatu (1).xlsx]Data-Ang-EG-Van'!$O$127:$O$145</c:f>
              <c:numCache>
                <c:formatCode>General</c:formatCode>
                <c:ptCount val="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</c:numCache>
            </c:numRef>
          </c:val>
        </c:ser>
        <c:ser>
          <c:idx val="1"/>
          <c:order val="1"/>
          <c:tx>
            <c:strRef>
              <c:f>'[Angola-EG-Vanuatu (1).xlsx]Data-Ang-EG-Van'!$P$1</c:f>
              <c:strCache>
                <c:ptCount val="1"/>
                <c:pt idx="0">
                  <c:v>EVI above current threshold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8"/>
            <c:invertIfNegative val="0"/>
            <c:bubble3D val="0"/>
          </c:dPt>
          <c:cat>
            <c:numRef>
              <c:f>'[Angola-EG-Vanuatu (1).xlsx]Data-Ang-EG-Van'!$J$31:$J$49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'[Angola-EG-Vanuatu (1).xlsx]Data-Ang-EG-Van'!$P$127:$P$145</c:f>
              <c:numCache>
                <c:formatCode>General</c:formatCode>
                <c:ptCount val="19"/>
                <c:pt idx="0">
                  <c:v>50.656244075086391</c:v>
                </c:pt>
                <c:pt idx="1">
                  <c:v>52.433566894224327</c:v>
                </c:pt>
                <c:pt idx="2">
                  <c:v>52.928207714353718</c:v>
                </c:pt>
                <c:pt idx="3">
                  <c:v>52.074943855544582</c:v>
                </c:pt>
                <c:pt idx="4">
                  <c:v>51.479680861068374</c:v>
                </c:pt>
                <c:pt idx="5">
                  <c:v>51.460197601521187</c:v>
                </c:pt>
                <c:pt idx="6">
                  <c:v>49.80651743270235</c:v>
                </c:pt>
                <c:pt idx="7">
                  <c:v>50.051839346873614</c:v>
                </c:pt>
                <c:pt idx="8">
                  <c:v>49.298289672006618</c:v>
                </c:pt>
                <c:pt idx="9">
                  <c:v>49.778221152442903</c:v>
                </c:pt>
                <c:pt idx="10">
                  <c:v>48.861189441654261</c:v>
                </c:pt>
                <c:pt idx="11">
                  <c:v>48.392498351421452</c:v>
                </c:pt>
                <c:pt idx="12">
                  <c:v>47.849441765152108</c:v>
                </c:pt>
                <c:pt idx="13">
                  <c:v>46.405141130176759</c:v>
                </c:pt>
                <c:pt idx="14">
                  <c:v>46.549810015814728</c:v>
                </c:pt>
                <c:pt idx="15">
                  <c:v>46.316261603914093</c:v>
                </c:pt>
                <c:pt idx="16">
                  <c:v>46.759982470661761</c:v>
                </c:pt>
                <c:pt idx="17">
                  <c:v>47.041785110195647</c:v>
                </c:pt>
                <c:pt idx="18">
                  <c:v>48.331975385572903</c:v>
                </c:pt>
              </c:numCache>
            </c:numRef>
          </c:val>
        </c:ser>
        <c:ser>
          <c:idx val="2"/>
          <c:order val="2"/>
          <c:tx>
            <c:strRef>
              <c:f>'[Angola-EG-Vanuatu (1).xlsx]Data-Ang-EG-Van'!$Q$1</c:f>
              <c:strCache>
                <c:ptCount val="1"/>
                <c:pt idx="0">
                  <c:v>HAI above current threshold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/>
                </a:solidFill>
              </a:ln>
            </c:spPr>
          </c:dPt>
          <c:cat>
            <c:numRef>
              <c:f>'[Angola-EG-Vanuatu (1).xlsx]Data-Ang-EG-Van'!$J$31:$J$49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'[Angola-EG-Vanuatu (1).xlsx]Data-Ang-EG-Van'!$Q$127:$Q$145</c:f>
              <c:numCache>
                <c:formatCode>General</c:formatCode>
                <c:ptCount val="19"/>
                <c:pt idx="0">
                  <c:v>64.257522490199449</c:v>
                </c:pt>
                <c:pt idx="1">
                  <c:v>65.975161660342636</c:v>
                </c:pt>
                <c:pt idx="2">
                  <c:v>67.126733936264884</c:v>
                </c:pt>
                <c:pt idx="3">
                  <c:v>68.792372453377709</c:v>
                </c:pt>
                <c:pt idx="4">
                  <c:v>69.45094369416158</c:v>
                </c:pt>
                <c:pt idx="5">
                  <c:v>70.870101284788205</c:v>
                </c:pt>
                <c:pt idx="6">
                  <c:v>71.459710488522759</c:v>
                </c:pt>
                <c:pt idx="7">
                  <c:v>72.587674558858694</c:v>
                </c:pt>
                <c:pt idx="8">
                  <c:v>73.760493606451774</c:v>
                </c:pt>
                <c:pt idx="9">
                  <c:v>74.930607924510653</c:v>
                </c:pt>
                <c:pt idx="10">
                  <c:v>76.10781433231017</c:v>
                </c:pt>
                <c:pt idx="11">
                  <c:v>77.26805216257587</c:v>
                </c:pt>
                <c:pt idx="12">
                  <c:v>78.343879734954967</c:v>
                </c:pt>
                <c:pt idx="13">
                  <c:v>79.35030103213677</c:v>
                </c:pt>
                <c:pt idx="14">
                  <c:v>79.570830742846198</c:v>
                </c:pt>
                <c:pt idx="15">
                  <c:v>79.781200594713724</c:v>
                </c:pt>
                <c:pt idx="16">
                  <c:v>80.03805179776603</c:v>
                </c:pt>
                <c:pt idx="17">
                  <c:v>80.321863555318004</c:v>
                </c:pt>
                <c:pt idx="18">
                  <c:v>80.598223692271716</c:v>
                </c:pt>
              </c:numCache>
            </c:numRef>
          </c:val>
        </c:ser>
        <c:ser>
          <c:idx val="3"/>
          <c:order val="3"/>
          <c:tx>
            <c:strRef>
              <c:f>'[Angola-EG-Vanuatu (1).xlsx]Data-Ang-EG-Van'!$R$1</c:f>
              <c:strCache>
                <c:ptCount val="1"/>
                <c:pt idx="0">
                  <c:v>HAI below current threshold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c:spPr>
          <c:invertIfNegative val="0"/>
          <c:cat>
            <c:numRef>
              <c:f>'[Angola-EG-Vanuatu (1).xlsx]Data-Ang-EG-Van'!$J$31:$J$49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'[Angola-EG-Vanuatu (1).xlsx]Data-Ang-EG-Van'!$R$127:$R$145</c:f>
              <c:numCache>
                <c:formatCode>General</c:formatCode>
                <c:ptCount val="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66941056"/>
        <c:axId val="166942592"/>
      </c:barChart>
      <c:lineChart>
        <c:grouping val="standard"/>
        <c:varyColors val="0"/>
        <c:ser>
          <c:idx val="4"/>
          <c:order val="4"/>
          <c:tx>
            <c:strRef>
              <c:f>'[Angola-EG-Vanuatu (1).xlsx]Data-Ang-EG-Van'!$K$1</c:f>
              <c:strCache>
                <c:ptCount val="1"/>
                <c:pt idx="0">
                  <c:v>Value</c:v>
                </c:pt>
              </c:strCache>
            </c:strRef>
          </c:tx>
          <c:marker>
            <c:symbol val="none"/>
          </c:marker>
          <c:dPt>
            <c:idx val="12"/>
            <c:bubble3D val="0"/>
            <c:spPr>
              <a:ln>
                <a:solidFill>
                  <a:schemeClr val="accent1"/>
                </a:solidFill>
              </a:ln>
            </c:spPr>
          </c:dPt>
          <c:cat>
            <c:numRef>
              <c:f>'[Angola-EG-Vanuatu (1).xlsx]Data-Ang-EG-Van'!$J$127:$J$145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'[Angola-EG-Vanuatu (1).xlsx]Data-Ang-EG-Van'!$K$127:$K$145</c:f>
              <c:numCache>
                <c:formatCode>General</c:formatCode>
                <c:ptCount val="19"/>
                <c:pt idx="0">
                  <c:v>1474.3915634992666</c:v>
                </c:pt>
                <c:pt idx="1">
                  <c:v>1489.01055994639</c:v>
                </c:pt>
                <c:pt idx="2">
                  <c:v>1473.7720221700297</c:v>
                </c:pt>
                <c:pt idx="3">
                  <c:v>1433.6117663727</c:v>
                </c:pt>
                <c:pt idx="4">
                  <c:v>1401.34816853854</c:v>
                </c:pt>
                <c:pt idx="5">
                  <c:v>1331.4361741934865</c:v>
                </c:pt>
                <c:pt idx="6">
                  <c:v>1318.0929094366566</c:v>
                </c:pt>
                <c:pt idx="7">
                  <c:v>1396.3207176848566</c:v>
                </c:pt>
                <c:pt idx="8">
                  <c:v>1576.2337247431133</c:v>
                </c:pt>
                <c:pt idx="9">
                  <c:v>1786.3680693373267</c:v>
                </c:pt>
                <c:pt idx="10">
                  <c:v>1966.1068984275967</c:v>
                </c:pt>
                <c:pt idx="11">
                  <c:v>2209.5822186672999</c:v>
                </c:pt>
                <c:pt idx="12">
                  <c:v>2411.1982193639233</c:v>
                </c:pt>
                <c:pt idx="13">
                  <c:v>2603.6255705329263</c:v>
                </c:pt>
                <c:pt idx="14">
                  <c:v>2724.0820164869301</c:v>
                </c:pt>
                <c:pt idx="15">
                  <c:v>2870.8925307702534</c:v>
                </c:pt>
                <c:pt idx="16">
                  <c:v>3014.737033526857</c:v>
                </c:pt>
                <c:pt idx="17">
                  <c:v>3093.9168766867733</c:v>
                </c:pt>
                <c:pt idx="18">
                  <c:v>3039.0691117427268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'[Angola-EG-Vanuatu (1).xlsx]Data-Ang-EG-Van'!$L$1</c:f>
              <c:strCache>
                <c:ptCount val="1"/>
                <c:pt idx="0">
                  <c:v>GNI below threshold</c:v>
                </c:pt>
              </c:strCache>
            </c:strRef>
          </c:tx>
          <c:spPr>
            <a:ln w="31750"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31750"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</c:marker>
          <c:cat>
            <c:numRef>
              <c:f>'[Angola-EG-Vanuatu (1).xlsx]Data-Ang-EG-Van'!$J$127:$J$145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'[Angola-EG-Vanuatu (1).xlsx]Data-Ang-EG-Van'!$L$127:$L$145</c:f>
              <c:numCache>
                <c:formatCode>General</c:formatCode>
                <c:ptCount val="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'[Angola-EG-Vanuatu (1).xlsx]Data-Ang-EG-Van'!$M$1</c:f>
              <c:strCache>
                <c:ptCount val="1"/>
                <c:pt idx="0">
                  <c:v>GNI above threshold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 w="31750">
                <a:solidFill>
                  <a:schemeClr val="accent1"/>
                </a:solidFill>
              </a:ln>
            </c:spPr>
          </c:marker>
          <c:dPt>
            <c:idx val="16"/>
            <c:bubble3D val="0"/>
            <c:spPr>
              <a:ln w="31750">
                <a:noFill/>
              </a:ln>
            </c:spPr>
          </c:dPt>
          <c:cat>
            <c:numRef>
              <c:f>'[Angola-EG-Vanuatu (1).xlsx]Data-Ang-EG-Van'!$J$127:$J$145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'[Angola-EG-Vanuatu (1).xlsx]Data-Ang-EG-Van'!$M$127:$M$145</c:f>
              <c:numCache>
                <c:formatCode>General</c:formatCode>
                <c:ptCount val="19"/>
                <c:pt idx="0">
                  <c:v>1474.3915634992666</c:v>
                </c:pt>
                <c:pt idx="1">
                  <c:v>1489.01055994639</c:v>
                </c:pt>
                <c:pt idx="2">
                  <c:v>1473.7720221700297</c:v>
                </c:pt>
                <c:pt idx="3">
                  <c:v>1433.6117663727</c:v>
                </c:pt>
                <c:pt idx="4">
                  <c:v>1401.34816853854</c:v>
                </c:pt>
                <c:pt idx="5">
                  <c:v>1331.4361741934865</c:v>
                </c:pt>
                <c:pt idx="6">
                  <c:v>1318.0929094366566</c:v>
                </c:pt>
                <c:pt idx="7">
                  <c:v>1396.3207176848566</c:v>
                </c:pt>
                <c:pt idx="8">
                  <c:v>1576.2337247431133</c:v>
                </c:pt>
                <c:pt idx="9">
                  <c:v>1786.3680693373267</c:v>
                </c:pt>
                <c:pt idx="10">
                  <c:v>1966.1068984275967</c:v>
                </c:pt>
                <c:pt idx="11">
                  <c:v>2209.5822186672999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'[Angola-EG-Vanuatu (1).xlsx]Data-Ang-EG-Van'!$N$1</c:f>
              <c:strCache>
                <c:ptCount val="1"/>
                <c:pt idx="0">
                  <c:v>GNI above income only threshold</c:v>
                </c:pt>
              </c:strCache>
            </c:strRef>
          </c:tx>
          <c:spPr>
            <a:ln w="31750"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 w="31750">
                <a:solidFill>
                  <a:schemeClr val="tx2"/>
                </a:solidFill>
              </a:ln>
            </c:spPr>
          </c:marker>
          <c:cat>
            <c:numRef>
              <c:f>'[Angola-EG-Vanuatu (1).xlsx]Data-Ang-EG-Van'!$J$127:$J$145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'[Angola-EG-Vanuatu (1).xlsx]Data-Ang-EG-Van'!$N$127:$N$145</c:f>
              <c:numCache>
                <c:formatCode>General</c:formatCode>
                <c:ptCount val="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2411.1982193639233</c:v>
                </c:pt>
                <c:pt idx="13">
                  <c:v>2603.6255705329263</c:v>
                </c:pt>
                <c:pt idx="14">
                  <c:v>2724.0820164869301</c:v>
                </c:pt>
                <c:pt idx="15">
                  <c:v>2870.8925307702534</c:v>
                </c:pt>
                <c:pt idx="16">
                  <c:v>3014.737033526857</c:v>
                </c:pt>
                <c:pt idx="17">
                  <c:v>3093.9168766867733</c:v>
                </c:pt>
                <c:pt idx="18">
                  <c:v>3039.0691117427268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950784"/>
        <c:axId val="166948864"/>
      </c:lineChart>
      <c:scatterChart>
        <c:scatterStyle val="smoothMarker"/>
        <c:varyColors val="0"/>
        <c:ser>
          <c:idx val="8"/>
          <c:order val="8"/>
          <c:tx>
            <c:strRef>
              <c:f>'[Angola-EG-Vanuatu (1).xlsx]Data-Ang-EG-Van'!$G$148</c:f>
              <c:strCache>
                <c:ptCount val="1"/>
                <c:pt idx="0">
                  <c:v>EVI threshold</c:v>
                </c:pt>
              </c:strCache>
            </c:strRef>
          </c:tx>
          <c:spPr>
            <a:ln w="25400">
              <a:solidFill>
                <a:schemeClr val="accent3">
                  <a:lumMod val="50000"/>
                </a:schemeClr>
              </a:solidFill>
              <a:prstDash val="sysDot"/>
            </a:ln>
          </c:spPr>
          <c:marker>
            <c:symbol val="none"/>
          </c:marker>
          <c:xVal>
            <c:numRef>
              <c:f>'[Angola-EG-Vanuatu (1).xlsx]Data-Ang-EG-Van'!$I$149:$I$150</c:f>
              <c:numCache>
                <c:formatCode>General</c:formatCode>
                <c:ptCount val="2"/>
                <c:pt idx="0">
                  <c:v>0.5</c:v>
                </c:pt>
                <c:pt idx="1">
                  <c:v>19.5</c:v>
                </c:pt>
              </c:numCache>
            </c:numRef>
          </c:xVal>
          <c:yVal>
            <c:numRef>
              <c:f>'[Angola-EG-Vanuatu (1).xlsx]Data-Ang-EG-Van'!$G$149:$G$150</c:f>
              <c:numCache>
                <c:formatCode>General</c:formatCode>
                <c:ptCount val="2"/>
                <c:pt idx="0">
                  <c:v>32</c:v>
                </c:pt>
                <c:pt idx="1">
                  <c:v>32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'[Angola-EG-Vanuatu (1).xlsx]Data-Ang-EG-Van'!$F$148</c:f>
              <c:strCache>
                <c:ptCount val="1"/>
                <c:pt idx="0">
                  <c:v>HAI threshold</c:v>
                </c:pt>
              </c:strCache>
            </c:strRef>
          </c:tx>
          <c:spPr>
            <a:ln w="25400">
              <a:solidFill>
                <a:schemeClr val="accent6">
                  <a:lumMod val="75000"/>
                </a:schemeClr>
              </a:solidFill>
              <a:prstDash val="sysDot"/>
            </a:ln>
          </c:spPr>
          <c:marker>
            <c:symbol val="none"/>
          </c:marker>
          <c:xVal>
            <c:numRef>
              <c:f>'[Angola-EG-Vanuatu (1).xlsx]Data-Ang-EG-Van'!$I$149:$I$150</c:f>
              <c:numCache>
                <c:formatCode>General</c:formatCode>
                <c:ptCount val="2"/>
                <c:pt idx="0">
                  <c:v>0.5</c:v>
                </c:pt>
                <c:pt idx="1">
                  <c:v>19.5</c:v>
                </c:pt>
              </c:numCache>
            </c:numRef>
          </c:xVal>
          <c:yVal>
            <c:numRef>
              <c:f>'[Angola-EG-Vanuatu (1).xlsx]Data-Ang-EG-Van'!$F$149:$F$150</c:f>
              <c:numCache>
                <c:formatCode>General</c:formatCode>
                <c:ptCount val="2"/>
                <c:pt idx="0">
                  <c:v>66</c:v>
                </c:pt>
                <c:pt idx="1">
                  <c:v>66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941056"/>
        <c:axId val="166942592"/>
      </c:scatterChart>
      <c:scatterChart>
        <c:scatterStyle val="smoothMarker"/>
        <c:varyColors val="0"/>
        <c:ser>
          <c:idx val="10"/>
          <c:order val="10"/>
          <c:tx>
            <c:strRef>
              <c:f>'[Angola-EG-Vanuatu (1).xlsx]Data-Ang-EG-Van'!$B$148</c:f>
              <c:strCache>
                <c:ptCount val="1"/>
                <c:pt idx="0">
                  <c:v>GNI treshold</c:v>
                </c:pt>
              </c:strCache>
            </c:strRef>
          </c:tx>
          <c:spPr>
            <a:ln w="25400">
              <a:solidFill>
                <a:schemeClr val="accent1"/>
              </a:solidFill>
              <a:prstDash val="sysDot"/>
            </a:ln>
          </c:spPr>
          <c:marker>
            <c:symbol val="none"/>
          </c:marker>
          <c:xVal>
            <c:numRef>
              <c:f>'[Angola-EG-Vanuatu (1).xlsx]Data-Ang-EG-Van'!$D$149:$D$168</c:f>
              <c:numCache>
                <c:formatCode>General</c:formatCode>
                <c:ptCount val="20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19.5</c:v>
                </c:pt>
              </c:numCache>
            </c:numRef>
          </c:xVal>
          <c:yVal>
            <c:numRef>
              <c:f>'[Angola-EG-Vanuatu (1).xlsx]Data-Ang-EG-Van'!$B$149:$B$168</c:f>
              <c:numCache>
                <c:formatCode>General</c:formatCode>
                <c:ptCount val="20"/>
                <c:pt idx="0">
                  <c:v>910</c:v>
                </c:pt>
                <c:pt idx="1">
                  <c:v>934</c:v>
                </c:pt>
                <c:pt idx="2">
                  <c:v>900</c:v>
                </c:pt>
                <c:pt idx="3">
                  <c:v>920</c:v>
                </c:pt>
                <c:pt idx="4">
                  <c:v>908</c:v>
                </c:pt>
                <c:pt idx="5">
                  <c:v>900</c:v>
                </c:pt>
                <c:pt idx="6">
                  <c:v>894</c:v>
                </c:pt>
                <c:pt idx="7">
                  <c:v>898</c:v>
                </c:pt>
                <c:pt idx="8">
                  <c:v>900</c:v>
                </c:pt>
                <c:pt idx="9">
                  <c:v>986</c:v>
                </c:pt>
                <c:pt idx="10" formatCode="#,##0">
                  <c:v>1042</c:v>
                </c:pt>
                <c:pt idx="11" formatCode="#,##0">
                  <c:v>1086</c:v>
                </c:pt>
                <c:pt idx="12" formatCode="#,##0">
                  <c:v>1126</c:v>
                </c:pt>
                <c:pt idx="13" formatCode="#,##0">
                  <c:v>1162</c:v>
                </c:pt>
                <c:pt idx="14" formatCode="#,##0">
                  <c:v>1190</c:v>
                </c:pt>
                <c:pt idx="15" formatCode="#,##0">
                  <c:v>1210</c:v>
                </c:pt>
                <c:pt idx="16" formatCode="#,##0">
                  <c:v>1226</c:v>
                </c:pt>
                <c:pt idx="17" formatCode="#,##0">
                  <c:v>1242</c:v>
                </c:pt>
                <c:pt idx="18" formatCode="#,##0">
                  <c:v>1250</c:v>
                </c:pt>
                <c:pt idx="19" formatCode="#,##0">
                  <c:v>1246</c:v>
                </c:pt>
              </c:numCache>
            </c:numRef>
          </c:yVal>
          <c:smooth val="1"/>
        </c:ser>
        <c:ser>
          <c:idx val="11"/>
          <c:order val="11"/>
          <c:tx>
            <c:strRef>
              <c:f>'[Angola-EG-Vanuatu (1).xlsx]Data-Ang-EG-Van'!$C$148</c:f>
              <c:strCache>
                <c:ptCount val="1"/>
                <c:pt idx="0">
                  <c:v>Income only threshold</c:v>
                </c:pt>
              </c:strCache>
            </c:strRef>
          </c:tx>
          <c:spPr>
            <a:ln w="15875">
              <a:solidFill>
                <a:schemeClr val="tx2"/>
              </a:solidFill>
              <a:prstDash val="dash"/>
            </a:ln>
          </c:spPr>
          <c:marker>
            <c:symbol val="none"/>
          </c:marker>
          <c:xVal>
            <c:numRef>
              <c:f>'[Angola-EG-Vanuatu (1).xlsx]Data-Ang-EG-Van'!$D$149:$D$168</c:f>
              <c:numCache>
                <c:formatCode>General</c:formatCode>
                <c:ptCount val="20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19.5</c:v>
                </c:pt>
              </c:numCache>
            </c:numRef>
          </c:xVal>
          <c:yVal>
            <c:numRef>
              <c:f>'[Angola-EG-Vanuatu (1).xlsx]Data-Ang-EG-Van'!$C$149:$C$168</c:f>
              <c:numCache>
                <c:formatCode>#,##0</c:formatCode>
                <c:ptCount val="20"/>
                <c:pt idx="0">
                  <c:v>1820</c:v>
                </c:pt>
                <c:pt idx="1">
                  <c:v>1868</c:v>
                </c:pt>
                <c:pt idx="2">
                  <c:v>1800</c:v>
                </c:pt>
                <c:pt idx="3">
                  <c:v>1840</c:v>
                </c:pt>
                <c:pt idx="4">
                  <c:v>1816</c:v>
                </c:pt>
                <c:pt idx="5">
                  <c:v>1800</c:v>
                </c:pt>
                <c:pt idx="6">
                  <c:v>1788</c:v>
                </c:pt>
                <c:pt idx="7">
                  <c:v>1796</c:v>
                </c:pt>
                <c:pt idx="8">
                  <c:v>1800</c:v>
                </c:pt>
                <c:pt idx="9">
                  <c:v>1972</c:v>
                </c:pt>
                <c:pt idx="10">
                  <c:v>2084</c:v>
                </c:pt>
                <c:pt idx="11">
                  <c:v>2172</c:v>
                </c:pt>
                <c:pt idx="12">
                  <c:v>2252</c:v>
                </c:pt>
                <c:pt idx="13">
                  <c:v>2324</c:v>
                </c:pt>
                <c:pt idx="14">
                  <c:v>2380</c:v>
                </c:pt>
                <c:pt idx="15">
                  <c:v>2420</c:v>
                </c:pt>
                <c:pt idx="16">
                  <c:v>2452</c:v>
                </c:pt>
                <c:pt idx="17">
                  <c:v>2484</c:v>
                </c:pt>
                <c:pt idx="18">
                  <c:v>2500</c:v>
                </c:pt>
                <c:pt idx="19">
                  <c:v>2492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950784"/>
        <c:axId val="166948864"/>
      </c:scatterChart>
      <c:catAx>
        <c:axId val="16694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6942592"/>
        <c:crosses val="autoZero"/>
        <c:auto val="1"/>
        <c:lblAlgn val="ctr"/>
        <c:lblOffset val="100"/>
        <c:noMultiLvlLbl val="0"/>
      </c:catAx>
      <c:valAx>
        <c:axId val="1669425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HAI/EVI</a:t>
                </a:r>
              </a:p>
            </c:rich>
          </c:tx>
          <c:layout>
            <c:manualLayout>
              <c:xMode val="edge"/>
              <c:yMode val="edge"/>
              <c:x val="2.5940338990528646E-3"/>
              <c:y val="1.396158226125511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6941056"/>
        <c:crosses val="autoZero"/>
        <c:crossBetween val="between"/>
        <c:majorUnit val="10"/>
      </c:valAx>
      <c:valAx>
        <c:axId val="166948864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Per capita GNI</a:t>
                </a:r>
              </a:p>
            </c:rich>
          </c:tx>
          <c:layout>
            <c:manualLayout>
              <c:xMode val="edge"/>
              <c:yMode val="edge"/>
              <c:x val="0.93909644148251015"/>
              <c:y val="1.559356899564452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6950784"/>
        <c:crosses val="max"/>
        <c:crossBetween val="between"/>
      </c:valAx>
      <c:catAx>
        <c:axId val="166950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6948864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2.6754144173508708E-2"/>
          <c:y val="0.86046924630226485"/>
          <c:w val="0.95278596866385146"/>
          <c:h val="0.1199469128850621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161E6-DF0D-44C1-8B2E-C8B66D6530F5}" type="datetimeFigureOut">
              <a:rPr lang="en-GB" smtClean="0"/>
              <a:t>10/04/2017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8329C-8D4F-4470-8C5B-A78655E5DC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52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4328-2871-4545-A9FA-AF03B2CB76A8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96E-FAAA-4B20-B033-53B762B96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9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4328-2871-4545-A9FA-AF03B2CB76A8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96E-FAAA-4B20-B033-53B762B96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3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4328-2871-4545-A9FA-AF03B2CB76A8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96E-FAAA-4B20-B033-53B762B96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0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4328-2871-4545-A9FA-AF03B2CB76A8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96E-FAAA-4B20-B033-53B762B96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2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4328-2871-4545-A9FA-AF03B2CB76A8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96E-FAAA-4B20-B033-53B762B96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9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4328-2871-4545-A9FA-AF03B2CB76A8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96E-FAAA-4B20-B033-53B762B96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5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4328-2871-4545-A9FA-AF03B2CB76A8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96E-FAAA-4B20-B033-53B762B96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4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4328-2871-4545-A9FA-AF03B2CB76A8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96E-FAAA-4B20-B033-53B762B96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7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4328-2871-4545-A9FA-AF03B2CB76A8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96E-FAAA-4B20-B033-53B762B96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4328-2871-4545-A9FA-AF03B2CB76A8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96E-FAAA-4B20-B033-53B762B96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9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4328-2871-4545-A9FA-AF03B2CB76A8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96E-FAAA-4B20-B033-53B762B96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1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l="50000" t="50000" r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64328-2871-4545-A9FA-AF03B2CB76A8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C296E-FAAA-4B20-B033-53B762B96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1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Country monitoring –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Angola, Equatorial Guinea, 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Samoa, Vanuatu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Daniel  Gay</a:t>
            </a:r>
            <a:endParaRPr lang="en-US" dirty="0"/>
          </a:p>
          <a:p>
            <a:r>
              <a:rPr lang="en-US" dirty="0"/>
              <a:t>CDP Secretariat</a:t>
            </a:r>
          </a:p>
          <a:p>
            <a:endParaRPr lang="en-US" dirty="0"/>
          </a:p>
          <a:p>
            <a:r>
              <a:rPr lang="en-US" dirty="0"/>
              <a:t>CDP 19</a:t>
            </a:r>
            <a:r>
              <a:rPr lang="en-US" baseline="30000" dirty="0"/>
              <a:t>th</a:t>
            </a:r>
            <a:r>
              <a:rPr lang="en-US" dirty="0"/>
              <a:t> plenary meeting</a:t>
            </a:r>
          </a:p>
          <a:p>
            <a:r>
              <a:rPr lang="en-US" dirty="0"/>
              <a:t>20-24 March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70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Vanuatu: progress against criteria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272806"/>
              </p:ext>
            </p:extLst>
          </p:nvPr>
        </p:nvGraphicFramePr>
        <p:xfrm>
          <a:off x="0" y="1417638"/>
          <a:ext cx="9144000" cy="5440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670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All four countries: progress against LDC criteria, 1999-2017</a:t>
            </a:r>
            <a:endParaRPr lang="en-GB" dirty="0"/>
          </a:p>
        </p:txBody>
      </p:sp>
      <p:pic>
        <p:nvPicPr>
          <p:cNvPr id="6" name="LDC-HAI-bubbles (1)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599" y="1371600"/>
            <a:ext cx="7314557" cy="5486400"/>
          </a:xfrm>
        </p:spPr>
      </p:pic>
      <p:sp>
        <p:nvSpPr>
          <p:cNvPr id="3" name="TextBox 2"/>
          <p:cNvSpPr txBox="1"/>
          <p:nvPr/>
        </p:nvSpPr>
        <p:spPr>
          <a:xfrm>
            <a:off x="3343272" y="6477000"/>
            <a:ext cx="3048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Economic vulnerability index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43000" y="3581400"/>
            <a:ext cx="228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-76200" y="3657600"/>
            <a:ext cx="143351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Human assets </a:t>
            </a:r>
          </a:p>
          <a:p>
            <a:pPr algn="ctr"/>
            <a:r>
              <a:rPr lang="en-GB" dirty="0" smtClean="0"/>
              <a:t>index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860105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Monitoring timeline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162253"/>
              </p:ext>
            </p:extLst>
          </p:nvPr>
        </p:nvGraphicFramePr>
        <p:xfrm>
          <a:off x="19049" y="1475298"/>
          <a:ext cx="9144001" cy="58398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2849"/>
                <a:gridCol w="2039801"/>
                <a:gridCol w="2040775"/>
                <a:gridCol w="2039801"/>
                <a:gridCol w="2040775"/>
              </a:tblGrid>
              <a:tr h="163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Date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Angola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Equatorial Guinea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Samoa***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Vanuatu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</a:tr>
              <a:tr h="20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Dec 2016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Country report (graduating)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Country report (graduating)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Country report (graduated #3)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Country report (graduating)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</a:tr>
              <a:tr h="163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Mar 2017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CDP monitoring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CDP monitoring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CDP monitoring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CDP monitoring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</a:tr>
              <a:tr h="163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Jun 2017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Graduation**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</a:tr>
              <a:tr h="337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Dec 2017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Country report (graduating)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Country report (graduated #1)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Country report (triennial review #1)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Country report (graduating)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</a:tr>
              <a:tr h="163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Mar 2018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CDP monitoring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CDP monitoring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CDP monitoring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CDP monitoring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</a:tr>
              <a:tr h="20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Dec 2018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Country report (graduating)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Country report (graduated #2)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Country report (graduating)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</a:tr>
              <a:tr h="163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Mar 2019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CDP monitoring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CDP monitoring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CDP monitoring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</a:tr>
              <a:tr h="20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Dec 2019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Country report (graduating)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Country report (graduated #3)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Country report (graduating)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</a:tr>
              <a:tr h="163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Mar 2020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CDP monitoring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CDP monitoring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CDP monitoring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</a:tr>
              <a:tr h="163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Dec 2020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Graduation****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</a:tr>
              <a:tr h="337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Dec 2020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Country report (graduating)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Country report (triennial review #1)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Country report (triennial review #2)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Country report (graduating)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</a:tr>
              <a:tr h="163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Feb 2021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Graduation*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</a:tr>
              <a:tr h="163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Mar 2021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CDP monitoring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CDP monitoring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CDP monitoring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CDP monitoring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</a:tr>
              <a:tr h="20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Dec 2021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Country report (graduated #1)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Country report (graduated #1)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</a:tr>
              <a:tr h="163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Mar 2022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CDP monitoring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CDP monitoring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</a:tr>
              <a:tr h="20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Dec 2022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Country report (graduated #2)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Country report (graduated #2)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</a:tr>
              <a:tr h="163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Mar 2023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CDP monitoring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CDP monitoring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</a:tr>
              <a:tr h="337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Dec 2023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Country report (graduated #3)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Country report (triennial review #2)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Country report (graduated #3)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</a:tr>
              <a:tr h="163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Mar 2024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CDP monitoring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CDP monitoring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CDP monitoring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</a:tr>
              <a:tr h="337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Dec 2026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Country report (triennial review #1)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Country report (triennial review #1)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</a:tr>
              <a:tr h="163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Mar 2027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CDP monitoring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CDP monitoring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</a:tr>
              <a:tr h="337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Dec 2029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Country report (triennial review #2)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Country report (triennial review #2)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</a:tr>
              <a:tr h="163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Mar 2030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CDP monitoring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CDP monitoring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2089" marR="5208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36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Angola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24187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Graduates 2021</a:t>
            </a:r>
          </a:p>
          <a:p>
            <a:r>
              <a:rPr lang="en-US" dirty="0" smtClean="0"/>
              <a:t>Sustained </a:t>
            </a:r>
            <a:r>
              <a:rPr lang="en-US" dirty="0"/>
              <a:t>high income despite low </a:t>
            </a:r>
            <a:r>
              <a:rPr lang="en-US" dirty="0" smtClean="0"/>
              <a:t>oil </a:t>
            </a:r>
            <a:r>
              <a:rPr lang="en-US" dirty="0"/>
              <a:t>prices. </a:t>
            </a:r>
            <a:endParaRPr lang="en-US" dirty="0" smtClean="0"/>
          </a:p>
          <a:p>
            <a:r>
              <a:rPr lang="en-US" dirty="0" smtClean="0"/>
              <a:t>High </a:t>
            </a:r>
            <a:r>
              <a:rPr lang="en-US" dirty="0"/>
              <a:t>inflation. </a:t>
            </a:r>
            <a:endParaRPr lang="en-US" dirty="0" smtClean="0"/>
          </a:p>
          <a:p>
            <a:r>
              <a:rPr lang="en-US" dirty="0" smtClean="0"/>
              <a:t>Deteriorating current account</a:t>
            </a:r>
          </a:p>
          <a:p>
            <a:r>
              <a:rPr lang="en-US" dirty="0" smtClean="0"/>
              <a:t>Human </a:t>
            </a:r>
            <a:r>
              <a:rPr lang="en-US" dirty="0"/>
              <a:t>assets </a:t>
            </a:r>
            <a:r>
              <a:rPr lang="en-US" dirty="0" smtClean="0"/>
              <a:t>improving </a:t>
            </a:r>
            <a:r>
              <a:rPr lang="en-US" dirty="0"/>
              <a:t>but </a:t>
            </a:r>
            <a:r>
              <a:rPr lang="en-US" dirty="0" smtClean="0"/>
              <a:t>still </a:t>
            </a:r>
            <a:r>
              <a:rPr lang="en-US" dirty="0"/>
              <a:t>at very low levels. </a:t>
            </a:r>
            <a:endParaRPr lang="en-US" dirty="0" smtClean="0"/>
          </a:p>
          <a:p>
            <a:r>
              <a:rPr lang="en-US" dirty="0" smtClean="0"/>
              <a:t>Smooth </a:t>
            </a:r>
            <a:r>
              <a:rPr lang="en-US" dirty="0"/>
              <a:t>transition </a:t>
            </a:r>
            <a:r>
              <a:rPr lang="en-US" dirty="0" smtClean="0"/>
              <a:t>strategy process underway.</a:t>
            </a:r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387" y="1676400"/>
            <a:ext cx="4462613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84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Angola</a:t>
            </a:r>
            <a:r>
              <a:rPr lang="en-GB" dirty="0">
                <a:solidFill>
                  <a:schemeClr val="accent1"/>
                </a:solidFill>
              </a:rPr>
              <a:t>: progress against criteria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686795"/>
              </p:ext>
            </p:extLst>
          </p:nvPr>
        </p:nvGraphicFramePr>
        <p:xfrm>
          <a:off x="-1" y="1483518"/>
          <a:ext cx="9144001" cy="5374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34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Equatorial Guinea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770944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Graduates June 2017</a:t>
            </a:r>
          </a:p>
          <a:p>
            <a:r>
              <a:rPr lang="en-US" dirty="0" smtClean="0"/>
              <a:t>Upper middle income despite </a:t>
            </a:r>
            <a:r>
              <a:rPr lang="en-US" dirty="0"/>
              <a:t>low international oil prices. </a:t>
            </a:r>
            <a:endParaRPr lang="en-US" dirty="0" smtClean="0"/>
          </a:p>
          <a:p>
            <a:r>
              <a:rPr lang="en-US" dirty="0" smtClean="0"/>
              <a:t>Recent decline in current account deficit</a:t>
            </a:r>
          </a:p>
          <a:p>
            <a:r>
              <a:rPr lang="en-US" dirty="0" smtClean="0"/>
              <a:t>Recovery in fiscal deficit</a:t>
            </a:r>
          </a:p>
          <a:p>
            <a:r>
              <a:rPr lang="en-US" dirty="0" smtClean="0"/>
              <a:t>Limited </a:t>
            </a:r>
            <a:r>
              <a:rPr lang="en-US" dirty="0"/>
              <a:t>diversification </a:t>
            </a:r>
            <a:endParaRPr lang="en-US" dirty="0" smtClean="0"/>
          </a:p>
          <a:p>
            <a:r>
              <a:rPr lang="en-US" dirty="0" smtClean="0"/>
              <a:t>Slow </a:t>
            </a:r>
            <a:r>
              <a:rPr lang="en-US" dirty="0"/>
              <a:t>improvement in human assets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Limited impact of graduation expected</a:t>
            </a:r>
          </a:p>
          <a:p>
            <a:r>
              <a:rPr lang="en-US" dirty="0" smtClean="0"/>
              <a:t>No smooth transition reporting as yet</a:t>
            </a:r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144" y="1524000"/>
            <a:ext cx="4915856" cy="403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94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Equatorial Guinea</a:t>
            </a:r>
            <a:r>
              <a:rPr lang="en-GB" dirty="0">
                <a:solidFill>
                  <a:schemeClr val="accent1"/>
                </a:solidFill>
              </a:rPr>
              <a:t>: progress against criteria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908337"/>
              </p:ext>
            </p:extLst>
          </p:nvPr>
        </p:nvGraphicFramePr>
        <p:xfrm>
          <a:off x="-1" y="1524000"/>
          <a:ext cx="9144001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42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Samoa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8100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Graduated 2014</a:t>
            </a:r>
          </a:p>
          <a:p>
            <a:r>
              <a:rPr lang="en-US" dirty="0" smtClean="0"/>
              <a:t>Slowing </a:t>
            </a:r>
            <a:r>
              <a:rPr lang="en-US" dirty="0"/>
              <a:t>growth and high vulnerability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Growth projected to stagnate</a:t>
            </a:r>
          </a:p>
          <a:p>
            <a:r>
              <a:rPr lang="en-US" dirty="0" smtClean="0"/>
              <a:t>Receiving </a:t>
            </a:r>
            <a:r>
              <a:rPr lang="en-US" dirty="0"/>
              <a:t>smooth transition support </a:t>
            </a:r>
            <a:r>
              <a:rPr lang="en-US" dirty="0" smtClean="0"/>
              <a:t>on:</a:t>
            </a:r>
          </a:p>
          <a:p>
            <a:pPr lvl="1"/>
            <a:r>
              <a:rPr lang="en-US" dirty="0" smtClean="0"/>
              <a:t>Trade </a:t>
            </a:r>
            <a:r>
              <a:rPr lang="en-US" dirty="0"/>
              <a:t>(Everything But Arms </a:t>
            </a:r>
            <a:r>
              <a:rPr lang="en-US" dirty="0" smtClean="0"/>
              <a:t>and </a:t>
            </a:r>
            <a:r>
              <a:rPr lang="en-US" dirty="0"/>
              <a:t>Enhanced Integrated </a:t>
            </a:r>
            <a:r>
              <a:rPr lang="en-US" dirty="0" smtClean="0"/>
              <a:t>Framework) </a:t>
            </a:r>
          </a:p>
          <a:p>
            <a:pPr lvl="1"/>
            <a:r>
              <a:rPr lang="en-US" dirty="0" smtClean="0"/>
              <a:t>Development </a:t>
            </a:r>
            <a:r>
              <a:rPr lang="en-US" dirty="0"/>
              <a:t>financing (Least Developed Countries </a:t>
            </a:r>
            <a:r>
              <a:rPr lang="en-US" dirty="0" smtClean="0"/>
              <a:t>Fund). </a:t>
            </a:r>
          </a:p>
          <a:p>
            <a:r>
              <a:rPr lang="en-US" dirty="0" smtClean="0"/>
              <a:t>Smooth transition report submitted to CDP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909719" cy="403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9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Samoa</a:t>
            </a:r>
            <a:r>
              <a:rPr lang="en-GB" dirty="0">
                <a:solidFill>
                  <a:schemeClr val="accent1"/>
                </a:solidFill>
              </a:rPr>
              <a:t>: progress against criteria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892100"/>
              </p:ext>
            </p:extLst>
          </p:nvPr>
        </p:nvGraphicFramePr>
        <p:xfrm>
          <a:off x="0" y="1417638"/>
          <a:ext cx="9144000" cy="5440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7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Vanuatu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501511" cy="5638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Graduates 2020</a:t>
            </a:r>
          </a:p>
          <a:p>
            <a:r>
              <a:rPr lang="en-US" dirty="0" smtClean="0"/>
              <a:t>Income </a:t>
            </a:r>
            <a:r>
              <a:rPr lang="en-US" dirty="0"/>
              <a:t>growth </a:t>
            </a:r>
            <a:r>
              <a:rPr lang="en-US" dirty="0" smtClean="0"/>
              <a:t>recovering </a:t>
            </a:r>
            <a:r>
              <a:rPr lang="en-US" dirty="0"/>
              <a:t>from impact of the </a:t>
            </a:r>
            <a:r>
              <a:rPr lang="en-US" dirty="0" smtClean="0"/>
              <a:t>cyclone – tourism, agriculture, infrastructure</a:t>
            </a:r>
          </a:p>
          <a:p>
            <a:r>
              <a:rPr lang="en-GB" dirty="0" smtClean="0"/>
              <a:t>Budget </a:t>
            </a:r>
            <a:r>
              <a:rPr lang="en-GB" dirty="0"/>
              <a:t>deficit </a:t>
            </a:r>
            <a:r>
              <a:rPr lang="en-GB" dirty="0" smtClean="0"/>
              <a:t>projected </a:t>
            </a:r>
            <a:r>
              <a:rPr lang="en-GB" dirty="0"/>
              <a:t>to reach 10 </a:t>
            </a:r>
            <a:r>
              <a:rPr lang="en-GB" dirty="0" smtClean="0"/>
              <a:t>% GDP </a:t>
            </a:r>
            <a:r>
              <a:rPr lang="en-GB" dirty="0"/>
              <a:t>in </a:t>
            </a:r>
            <a:r>
              <a:rPr lang="en-GB" dirty="0" smtClean="0"/>
              <a:t>2016 </a:t>
            </a:r>
            <a:r>
              <a:rPr lang="en-GB" dirty="0"/>
              <a:t>and 17 </a:t>
            </a:r>
            <a:r>
              <a:rPr lang="en-GB" dirty="0" smtClean="0"/>
              <a:t>% in 2017 </a:t>
            </a:r>
            <a:r>
              <a:rPr lang="en-GB" dirty="0"/>
              <a:t>due to </a:t>
            </a:r>
            <a:r>
              <a:rPr lang="en-GB" dirty="0" smtClean="0"/>
              <a:t>expenditure </a:t>
            </a:r>
            <a:r>
              <a:rPr lang="en-GB" dirty="0"/>
              <a:t>caused by </a:t>
            </a:r>
            <a:r>
              <a:rPr lang="en-GB" dirty="0" smtClean="0"/>
              <a:t>cyclone-related </a:t>
            </a:r>
            <a:r>
              <a:rPr lang="en-GB" dirty="0"/>
              <a:t>current and capital spending on infrastructure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conomic </a:t>
            </a:r>
            <a:r>
              <a:rPr lang="en-US" dirty="0"/>
              <a:t>vulnerability remains high</a:t>
            </a:r>
            <a:r>
              <a:rPr lang="en-US" dirty="0" smtClean="0"/>
              <a:t>.</a:t>
            </a:r>
          </a:p>
          <a:p>
            <a:r>
              <a:rPr lang="en-US" dirty="0" smtClean="0"/>
              <a:t>Government </a:t>
            </a:r>
            <a:r>
              <a:rPr lang="en-US" dirty="0"/>
              <a:t>needs to start negotiation with trading partners on preferential market access</a:t>
            </a:r>
            <a:r>
              <a:rPr lang="en-US" dirty="0" smtClean="0"/>
              <a:t>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711" y="1600200"/>
            <a:ext cx="5185289" cy="403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2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556</Words>
  <Application>Microsoft Office PowerPoint</Application>
  <PresentationFormat>On-screen Show (4:3)</PresentationFormat>
  <Paragraphs>173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Country monitoring – Angola, Equatorial Guinea,  Samoa, Vanuatu</vt:lpstr>
      <vt:lpstr>Monitoring timeline</vt:lpstr>
      <vt:lpstr>Angola</vt:lpstr>
      <vt:lpstr>Angola: progress against criteria</vt:lpstr>
      <vt:lpstr>Equatorial Guinea</vt:lpstr>
      <vt:lpstr>Equatorial Guinea: progress against criteria</vt:lpstr>
      <vt:lpstr>Samoa</vt:lpstr>
      <vt:lpstr>Samoa: progress against criteria</vt:lpstr>
      <vt:lpstr>Vanuatu</vt:lpstr>
      <vt:lpstr>Vanuatu: progress against criteria</vt:lpstr>
      <vt:lpstr>All four countries: progress against LDC criteria, 1999-2017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CDP Work programme &amp; HLPF Themes</dc:title>
  <dc:creator>Roland Mollerus</dc:creator>
  <cp:lastModifiedBy>Ian Cox</cp:lastModifiedBy>
  <cp:revision>70</cp:revision>
  <dcterms:created xsi:type="dcterms:W3CDTF">2016-09-28T17:01:14Z</dcterms:created>
  <dcterms:modified xsi:type="dcterms:W3CDTF">2017-04-10T15:56:19Z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