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notesSlides/notesSlide1.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2.xml" ContentType="application/vnd.openxmlformats-officedocument.presentationml.notesSlide+xml"/>
  <Override PartName="/ppt/charts/chart3.xml" ContentType="application/vnd.openxmlformats-officedocument.drawingml.chart+xml"/>
  <Override PartName="/ppt/notesSlides/notesSlide3.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notesSlides/notesSlide4.xml" ContentType="application/vnd.openxmlformats-officedocument.presentationml.notesSlide+xml"/>
  <Override PartName="/ppt/charts/chart5.xml" ContentType="application/vnd.openxmlformats-officedocument.drawingml.chart+xml"/>
  <Override PartName="/ppt/theme/themeOverride4.xml" ContentType="application/vnd.openxmlformats-officedocument.themeOverride+xml"/>
  <Override PartName="/ppt/notesSlides/notesSlide5.xml" ContentType="application/vnd.openxmlformats-officedocument.presentationml.notesSlide+xml"/>
  <Override PartName="/ppt/charts/chart6.xml" ContentType="application/vnd.openxmlformats-officedocument.drawingml.chart+xml"/>
  <Override PartName="/ppt/theme/themeOverride5.xml" ContentType="application/vnd.openxmlformats-officedocument.themeOverr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6"/>
  </p:notesMasterIdLst>
  <p:sldIdLst>
    <p:sldId id="256" r:id="rId2"/>
    <p:sldId id="257" r:id="rId3"/>
    <p:sldId id="258" r:id="rId4"/>
    <p:sldId id="259" r:id="rId5"/>
    <p:sldId id="260" r:id="rId6"/>
    <p:sldId id="261" r:id="rId7"/>
    <p:sldId id="263" r:id="rId8"/>
    <p:sldId id="267" r:id="rId9"/>
    <p:sldId id="269" r:id="rId10"/>
    <p:sldId id="271" r:id="rId11"/>
    <p:sldId id="273" r:id="rId12"/>
    <p:sldId id="275" r:id="rId13"/>
    <p:sldId id="277"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5" r:id="rId28"/>
    <p:sldId id="296" r:id="rId29"/>
    <p:sldId id="297" r:id="rId30"/>
    <p:sldId id="298" r:id="rId31"/>
    <p:sldId id="299" r:id="rId32"/>
    <p:sldId id="300" r:id="rId33"/>
    <p:sldId id="301" r:id="rId34"/>
    <p:sldId id="302"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embeddings/oleObject2.bin"/><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oleObject" Target="file:///C:\Users\siphambe\Documents\Siphambe\SIPHAMBE\My%20Documents\Research%20and%20Publications%202016\Unemployment%20Trend.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embeddings/oleObject3.bin"/><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4.xml"/></Relationships>
</file>

<file path=ppt/charts/_rels/chart6.xml.rels><?xml version="1.0" encoding="UTF-8" standalone="yes"?>
<Relationships xmlns="http://schemas.openxmlformats.org/package/2006/relationships"><Relationship Id="rId2" Type="http://schemas.openxmlformats.org/officeDocument/2006/relationships/oleObject" Target="../embeddings/oleObject4.bin"/><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1"/>
    </c:view3D>
    <c:floor>
      <c:thickness val="0"/>
    </c:floor>
    <c:sideWall>
      <c:thickness val="0"/>
    </c:sideWall>
    <c:backWall>
      <c:thickness val="0"/>
    </c:backWall>
    <c:plotArea>
      <c:layout/>
      <c:bar3DChart>
        <c:barDir val="col"/>
        <c:grouping val="clustered"/>
        <c:varyColors val="0"/>
        <c:ser>
          <c:idx val="0"/>
          <c:order val="0"/>
          <c:tx>
            <c:strRef>
              <c:f>Sheet1!$B$1</c:f>
              <c:strCache>
                <c:ptCount val="1"/>
                <c:pt idx="0">
                  <c:v>Growth</c:v>
                </c:pt>
              </c:strCache>
            </c:strRef>
          </c:tx>
          <c:invertIfNegative val="0"/>
          <c:cat>
            <c:strRef>
              <c:f>Sheet1!$A$2:$A$17</c:f>
              <c:strCache>
                <c:ptCount val="16"/>
                <c:pt idx="0">
                  <c:v>"1975"</c:v>
                </c:pt>
                <c:pt idx="1">
                  <c:v>"1980"</c:v>
                </c:pt>
                <c:pt idx="2">
                  <c:v>"1985"</c:v>
                </c:pt>
                <c:pt idx="3">
                  <c:v>"1990"</c:v>
                </c:pt>
                <c:pt idx="4">
                  <c:v>"1995"</c:v>
                </c:pt>
                <c:pt idx="5">
                  <c:v>"2000"</c:v>
                </c:pt>
                <c:pt idx="6">
                  <c:v>"2005"</c:v>
                </c:pt>
                <c:pt idx="7">
                  <c:v>"2006"</c:v>
                </c:pt>
                <c:pt idx="8">
                  <c:v>"2007"</c:v>
                </c:pt>
                <c:pt idx="9">
                  <c:v>"2008"</c:v>
                </c:pt>
                <c:pt idx="10">
                  <c:v>"2009"</c:v>
                </c:pt>
                <c:pt idx="11">
                  <c:v>"2010"</c:v>
                </c:pt>
                <c:pt idx="12">
                  <c:v>"2011"</c:v>
                </c:pt>
                <c:pt idx="13">
                  <c:v>"2012"</c:v>
                </c:pt>
                <c:pt idx="14">
                  <c:v>"2013"</c:v>
                </c:pt>
                <c:pt idx="15">
                  <c:v>"2014"</c:v>
                </c:pt>
              </c:strCache>
            </c:strRef>
          </c:cat>
          <c:val>
            <c:numRef>
              <c:f>Sheet1!$B$2:$B$17</c:f>
              <c:numCache>
                <c:formatCode>General</c:formatCode>
                <c:ptCount val="16"/>
                <c:pt idx="0">
                  <c:v>18.399999999999999</c:v>
                </c:pt>
                <c:pt idx="1">
                  <c:v>10.1</c:v>
                </c:pt>
                <c:pt idx="2">
                  <c:v>7.7</c:v>
                </c:pt>
                <c:pt idx="3">
                  <c:v>8.8000000000000007</c:v>
                </c:pt>
                <c:pt idx="4">
                  <c:v>5.5</c:v>
                </c:pt>
                <c:pt idx="5">
                  <c:v>9.1</c:v>
                </c:pt>
                <c:pt idx="6">
                  <c:v>-0.8</c:v>
                </c:pt>
                <c:pt idx="7">
                  <c:v>8</c:v>
                </c:pt>
                <c:pt idx="8">
                  <c:v>9</c:v>
                </c:pt>
                <c:pt idx="9">
                  <c:v>3.8</c:v>
                </c:pt>
                <c:pt idx="10">
                  <c:v>-8</c:v>
                </c:pt>
                <c:pt idx="11">
                  <c:v>8.1999999999999993</c:v>
                </c:pt>
                <c:pt idx="12">
                  <c:v>6.1</c:v>
                </c:pt>
                <c:pt idx="13">
                  <c:v>4.2</c:v>
                </c:pt>
                <c:pt idx="14">
                  <c:v>5.8</c:v>
                </c:pt>
                <c:pt idx="15">
                  <c:v>5.2</c:v>
                </c:pt>
              </c:numCache>
            </c:numRef>
          </c:val>
        </c:ser>
        <c:dLbls>
          <c:showLegendKey val="0"/>
          <c:showVal val="0"/>
          <c:showCatName val="0"/>
          <c:showSerName val="0"/>
          <c:showPercent val="0"/>
          <c:showBubbleSize val="0"/>
        </c:dLbls>
        <c:gapWidth val="150"/>
        <c:shape val="cylinder"/>
        <c:axId val="420953024"/>
        <c:axId val="423796480"/>
        <c:axId val="0"/>
      </c:bar3DChart>
      <c:catAx>
        <c:axId val="420953024"/>
        <c:scaling>
          <c:orientation val="minMax"/>
        </c:scaling>
        <c:delete val="0"/>
        <c:axPos val="b"/>
        <c:numFmt formatCode="General" sourceLinked="0"/>
        <c:majorTickMark val="out"/>
        <c:minorTickMark val="none"/>
        <c:tickLblPos val="nextTo"/>
        <c:crossAx val="423796480"/>
        <c:crosses val="autoZero"/>
        <c:auto val="1"/>
        <c:lblAlgn val="ctr"/>
        <c:lblOffset val="100"/>
        <c:noMultiLvlLbl val="0"/>
      </c:catAx>
      <c:valAx>
        <c:axId val="423796480"/>
        <c:scaling>
          <c:orientation val="minMax"/>
        </c:scaling>
        <c:delete val="0"/>
        <c:axPos val="l"/>
        <c:majorGridlines/>
        <c:numFmt formatCode="General" sourceLinked="1"/>
        <c:majorTickMark val="out"/>
        <c:minorTickMark val="none"/>
        <c:tickLblPos val="nextTo"/>
        <c:crossAx val="420953024"/>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Number</c:v>
                </c:pt>
              </c:strCache>
            </c:strRef>
          </c:tx>
          <c:explosion val="25"/>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Sheet1!$A$2:$A$18</c:f>
              <c:strCache>
                <c:ptCount val="17"/>
                <c:pt idx="0">
                  <c:v>Agriculture</c:v>
                </c:pt>
                <c:pt idx="1">
                  <c:v>Mining and Qarrying</c:v>
                </c:pt>
                <c:pt idx="2">
                  <c:v>Manufacturing</c:v>
                </c:pt>
                <c:pt idx="3">
                  <c:v>Electricity nd Water</c:v>
                </c:pt>
                <c:pt idx="4">
                  <c:v>Construction</c:v>
                </c:pt>
                <c:pt idx="5">
                  <c:v>Wholesale and Retail Trade</c:v>
                </c:pt>
                <c:pt idx="6">
                  <c:v>Hotels and Resturants</c:v>
                </c:pt>
                <c:pt idx="7">
                  <c:v>Transport and Communications</c:v>
                </c:pt>
                <c:pt idx="8">
                  <c:v>Finance</c:v>
                </c:pt>
                <c:pt idx="9">
                  <c:v>Real Estates</c:v>
                </c:pt>
                <c:pt idx="10">
                  <c:v>Public Administration</c:v>
                </c:pt>
                <c:pt idx="11">
                  <c:v>Local Government</c:v>
                </c:pt>
                <c:pt idx="12">
                  <c:v>Education</c:v>
                </c:pt>
                <c:pt idx="13">
                  <c:v>Health</c:v>
                </c:pt>
                <c:pt idx="14">
                  <c:v>Other Community</c:v>
                </c:pt>
                <c:pt idx="15">
                  <c:v>Private Households</c:v>
                </c:pt>
                <c:pt idx="16">
                  <c:v>Foreign Mission</c:v>
                </c:pt>
              </c:strCache>
            </c:strRef>
          </c:cat>
          <c:val>
            <c:numRef>
              <c:f>Sheet1!$B$2:$B$18</c:f>
              <c:numCache>
                <c:formatCode>General</c:formatCode>
                <c:ptCount val="17"/>
                <c:pt idx="0">
                  <c:v>161367</c:v>
                </c:pt>
                <c:pt idx="1">
                  <c:v>14173</c:v>
                </c:pt>
                <c:pt idx="2">
                  <c:v>35973</c:v>
                </c:pt>
                <c:pt idx="3">
                  <c:v>4163</c:v>
                </c:pt>
                <c:pt idx="4">
                  <c:v>27587</c:v>
                </c:pt>
                <c:pt idx="5">
                  <c:v>77401</c:v>
                </c:pt>
                <c:pt idx="6">
                  <c:v>14667</c:v>
                </c:pt>
                <c:pt idx="7">
                  <c:v>16050</c:v>
                </c:pt>
                <c:pt idx="8">
                  <c:v>8424</c:v>
                </c:pt>
                <c:pt idx="9">
                  <c:v>25255</c:v>
                </c:pt>
                <c:pt idx="10">
                  <c:v>37348</c:v>
                </c:pt>
                <c:pt idx="11">
                  <c:v>22809</c:v>
                </c:pt>
                <c:pt idx="12">
                  <c:v>43245</c:v>
                </c:pt>
                <c:pt idx="13">
                  <c:v>14002</c:v>
                </c:pt>
                <c:pt idx="14">
                  <c:v>10554</c:v>
                </c:pt>
                <c:pt idx="15">
                  <c:v>25235</c:v>
                </c:pt>
                <c:pt idx="16">
                  <c:v>895</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lineChart>
        <c:grouping val="standard"/>
        <c:varyColors val="0"/>
        <c:ser>
          <c:idx val="0"/>
          <c:order val="0"/>
          <c:tx>
            <c:strRef>
              <c:f>Sheet1!$B$1</c:f>
              <c:strCache>
                <c:ptCount val="1"/>
                <c:pt idx="0">
                  <c:v>UR</c:v>
                </c:pt>
              </c:strCache>
            </c:strRef>
          </c:tx>
          <c:cat>
            <c:strRef>
              <c:f>Sheet1!$A$2:$A$13</c:f>
              <c:strCache>
                <c:ptCount val="12"/>
                <c:pt idx="0">
                  <c:v>"1991"</c:v>
                </c:pt>
                <c:pt idx="1">
                  <c:v>"1993/94"</c:v>
                </c:pt>
                <c:pt idx="2">
                  <c:v>"1995/96"</c:v>
                </c:pt>
                <c:pt idx="3">
                  <c:v>"1998"</c:v>
                </c:pt>
                <c:pt idx="4">
                  <c:v>"2000"</c:v>
                </c:pt>
                <c:pt idx="5">
                  <c:v>"2001"</c:v>
                </c:pt>
                <c:pt idx="6">
                  <c:v>"2002/03"</c:v>
                </c:pt>
                <c:pt idx="7">
                  <c:v>"2004"</c:v>
                </c:pt>
                <c:pt idx="8">
                  <c:v>"2005/06"</c:v>
                </c:pt>
                <c:pt idx="9">
                  <c:v>"2009/10"</c:v>
                </c:pt>
                <c:pt idx="10">
                  <c:v>"2011"</c:v>
                </c:pt>
                <c:pt idx="11">
                  <c:v>"2013"</c:v>
                </c:pt>
              </c:strCache>
            </c:strRef>
          </c:cat>
          <c:val>
            <c:numRef>
              <c:f>Sheet1!$B$2:$B$13</c:f>
              <c:numCache>
                <c:formatCode>General</c:formatCode>
                <c:ptCount val="12"/>
                <c:pt idx="0">
                  <c:v>13.9</c:v>
                </c:pt>
                <c:pt idx="1">
                  <c:v>21.6</c:v>
                </c:pt>
                <c:pt idx="2">
                  <c:v>21.5</c:v>
                </c:pt>
                <c:pt idx="3">
                  <c:v>20.8</c:v>
                </c:pt>
                <c:pt idx="4">
                  <c:v>15.8</c:v>
                </c:pt>
                <c:pt idx="5">
                  <c:v>19.5</c:v>
                </c:pt>
                <c:pt idx="6">
                  <c:v>23.8</c:v>
                </c:pt>
                <c:pt idx="7">
                  <c:v>24.6</c:v>
                </c:pt>
                <c:pt idx="8">
                  <c:v>17.600000000000001</c:v>
                </c:pt>
                <c:pt idx="9">
                  <c:v>17.8</c:v>
                </c:pt>
                <c:pt idx="10">
                  <c:v>19.899999999999999</c:v>
                </c:pt>
                <c:pt idx="11">
                  <c:v>20</c:v>
                </c:pt>
              </c:numCache>
            </c:numRef>
          </c:val>
          <c:smooth val="0"/>
        </c:ser>
        <c:dLbls>
          <c:showLegendKey val="0"/>
          <c:showVal val="0"/>
          <c:showCatName val="0"/>
          <c:showSerName val="0"/>
          <c:showPercent val="0"/>
          <c:showBubbleSize val="0"/>
        </c:dLbls>
        <c:marker val="1"/>
        <c:smooth val="0"/>
        <c:axId val="423800400"/>
        <c:axId val="422573640"/>
      </c:lineChart>
      <c:catAx>
        <c:axId val="423800400"/>
        <c:scaling>
          <c:orientation val="minMax"/>
        </c:scaling>
        <c:delete val="0"/>
        <c:axPos val="b"/>
        <c:numFmt formatCode="General" sourceLinked="0"/>
        <c:majorTickMark val="out"/>
        <c:minorTickMark val="none"/>
        <c:tickLblPos val="nextTo"/>
        <c:crossAx val="422573640"/>
        <c:crosses val="autoZero"/>
        <c:auto val="1"/>
        <c:lblAlgn val="ctr"/>
        <c:lblOffset val="100"/>
        <c:noMultiLvlLbl val="0"/>
      </c:catAx>
      <c:valAx>
        <c:axId val="422573640"/>
        <c:scaling>
          <c:orientation val="minMax"/>
        </c:scaling>
        <c:delete val="0"/>
        <c:axPos val="l"/>
        <c:majorGridlines/>
        <c:numFmt formatCode="General" sourceLinked="1"/>
        <c:majorTickMark val="out"/>
        <c:minorTickMark val="none"/>
        <c:tickLblPos val="nextTo"/>
        <c:crossAx val="42380040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Sheet3!$B$1</c:f>
              <c:strCache>
                <c:ptCount val="1"/>
                <c:pt idx="0">
                  <c:v>Male</c:v>
                </c:pt>
              </c:strCache>
            </c:strRef>
          </c:tx>
          <c:cat>
            <c:strRef>
              <c:f>Sheet3!$A$2:$A$13</c:f>
              <c:strCache>
                <c:ptCount val="12"/>
                <c:pt idx="0">
                  <c:v>15-19</c:v>
                </c:pt>
                <c:pt idx="1">
                  <c:v>20-24</c:v>
                </c:pt>
                <c:pt idx="2">
                  <c:v>25-29</c:v>
                </c:pt>
                <c:pt idx="3">
                  <c:v>20-34</c:v>
                </c:pt>
                <c:pt idx="4">
                  <c:v>35-39</c:v>
                </c:pt>
                <c:pt idx="5">
                  <c:v>40-44</c:v>
                </c:pt>
                <c:pt idx="6">
                  <c:v>45-49</c:v>
                </c:pt>
                <c:pt idx="7">
                  <c:v>50-54</c:v>
                </c:pt>
                <c:pt idx="8">
                  <c:v>55-59</c:v>
                </c:pt>
                <c:pt idx="9">
                  <c:v>60-64</c:v>
                </c:pt>
                <c:pt idx="10">
                  <c:v>65-69</c:v>
                </c:pt>
                <c:pt idx="11">
                  <c:v>70+</c:v>
                </c:pt>
              </c:strCache>
            </c:strRef>
          </c:cat>
          <c:val>
            <c:numRef>
              <c:f>Sheet3!$B$2:$B$13</c:f>
              <c:numCache>
                <c:formatCode>General</c:formatCode>
                <c:ptCount val="12"/>
                <c:pt idx="0">
                  <c:v>34.200000000000003</c:v>
                </c:pt>
                <c:pt idx="1">
                  <c:v>27.8</c:v>
                </c:pt>
                <c:pt idx="2">
                  <c:v>16.600000000000001</c:v>
                </c:pt>
                <c:pt idx="3">
                  <c:v>14.6</c:v>
                </c:pt>
                <c:pt idx="4">
                  <c:v>11.1</c:v>
                </c:pt>
                <c:pt idx="5">
                  <c:v>7.7</c:v>
                </c:pt>
                <c:pt idx="6">
                  <c:v>8.6</c:v>
                </c:pt>
                <c:pt idx="7">
                  <c:v>6.8</c:v>
                </c:pt>
                <c:pt idx="8">
                  <c:v>7.6</c:v>
                </c:pt>
                <c:pt idx="9">
                  <c:v>4.8</c:v>
                </c:pt>
                <c:pt idx="10">
                  <c:v>0</c:v>
                </c:pt>
                <c:pt idx="11">
                  <c:v>0.3</c:v>
                </c:pt>
              </c:numCache>
            </c:numRef>
          </c:val>
          <c:smooth val="0"/>
        </c:ser>
        <c:ser>
          <c:idx val="1"/>
          <c:order val="1"/>
          <c:tx>
            <c:strRef>
              <c:f>Sheet3!$C$1</c:f>
              <c:strCache>
                <c:ptCount val="1"/>
                <c:pt idx="0">
                  <c:v>Female</c:v>
                </c:pt>
              </c:strCache>
            </c:strRef>
          </c:tx>
          <c:cat>
            <c:strRef>
              <c:f>Sheet3!$A$2:$A$13</c:f>
              <c:strCache>
                <c:ptCount val="12"/>
                <c:pt idx="0">
                  <c:v>15-19</c:v>
                </c:pt>
                <c:pt idx="1">
                  <c:v>20-24</c:v>
                </c:pt>
                <c:pt idx="2">
                  <c:v>25-29</c:v>
                </c:pt>
                <c:pt idx="3">
                  <c:v>20-34</c:v>
                </c:pt>
                <c:pt idx="4">
                  <c:v>35-39</c:v>
                </c:pt>
                <c:pt idx="5">
                  <c:v>40-44</c:v>
                </c:pt>
                <c:pt idx="6">
                  <c:v>45-49</c:v>
                </c:pt>
                <c:pt idx="7">
                  <c:v>50-54</c:v>
                </c:pt>
                <c:pt idx="8">
                  <c:v>55-59</c:v>
                </c:pt>
                <c:pt idx="9">
                  <c:v>60-64</c:v>
                </c:pt>
                <c:pt idx="10">
                  <c:v>65-69</c:v>
                </c:pt>
                <c:pt idx="11">
                  <c:v>70+</c:v>
                </c:pt>
              </c:strCache>
            </c:strRef>
          </c:cat>
          <c:val>
            <c:numRef>
              <c:f>Sheet3!$C$2:$C$13</c:f>
              <c:numCache>
                <c:formatCode>General</c:formatCode>
                <c:ptCount val="12"/>
                <c:pt idx="0">
                  <c:v>50.5</c:v>
                </c:pt>
                <c:pt idx="1">
                  <c:v>41</c:v>
                </c:pt>
                <c:pt idx="2">
                  <c:v>28.9</c:v>
                </c:pt>
                <c:pt idx="3">
                  <c:v>20.100000000000001</c:v>
                </c:pt>
                <c:pt idx="4">
                  <c:v>14.8</c:v>
                </c:pt>
                <c:pt idx="5">
                  <c:v>12.5</c:v>
                </c:pt>
                <c:pt idx="6">
                  <c:v>11.2</c:v>
                </c:pt>
                <c:pt idx="7">
                  <c:v>12.2</c:v>
                </c:pt>
                <c:pt idx="8">
                  <c:v>5.8</c:v>
                </c:pt>
                <c:pt idx="9">
                  <c:v>6.9</c:v>
                </c:pt>
                <c:pt idx="10">
                  <c:v>1.1000000000000001</c:v>
                </c:pt>
                <c:pt idx="11">
                  <c:v>0</c:v>
                </c:pt>
              </c:numCache>
            </c:numRef>
          </c:val>
          <c:smooth val="0"/>
        </c:ser>
        <c:ser>
          <c:idx val="2"/>
          <c:order val="2"/>
          <c:tx>
            <c:strRef>
              <c:f>Sheet3!$D$1</c:f>
              <c:strCache>
                <c:ptCount val="1"/>
                <c:pt idx="0">
                  <c:v>Total</c:v>
                </c:pt>
              </c:strCache>
            </c:strRef>
          </c:tx>
          <c:cat>
            <c:strRef>
              <c:f>Sheet3!$A$2:$A$13</c:f>
              <c:strCache>
                <c:ptCount val="12"/>
                <c:pt idx="0">
                  <c:v>15-19</c:v>
                </c:pt>
                <c:pt idx="1">
                  <c:v>20-24</c:v>
                </c:pt>
                <c:pt idx="2">
                  <c:v>25-29</c:v>
                </c:pt>
                <c:pt idx="3">
                  <c:v>20-34</c:v>
                </c:pt>
                <c:pt idx="4">
                  <c:v>35-39</c:v>
                </c:pt>
                <c:pt idx="5">
                  <c:v>40-44</c:v>
                </c:pt>
                <c:pt idx="6">
                  <c:v>45-49</c:v>
                </c:pt>
                <c:pt idx="7">
                  <c:v>50-54</c:v>
                </c:pt>
                <c:pt idx="8">
                  <c:v>55-59</c:v>
                </c:pt>
                <c:pt idx="9">
                  <c:v>60-64</c:v>
                </c:pt>
                <c:pt idx="10">
                  <c:v>65-69</c:v>
                </c:pt>
                <c:pt idx="11">
                  <c:v>70+</c:v>
                </c:pt>
              </c:strCache>
            </c:strRef>
          </c:cat>
          <c:val>
            <c:numRef>
              <c:f>Sheet3!$D$2:$D$13</c:f>
              <c:numCache>
                <c:formatCode>General</c:formatCode>
                <c:ptCount val="12"/>
                <c:pt idx="0">
                  <c:v>41.4</c:v>
                </c:pt>
                <c:pt idx="1">
                  <c:v>34</c:v>
                </c:pt>
                <c:pt idx="2">
                  <c:v>22.4</c:v>
                </c:pt>
                <c:pt idx="3">
                  <c:v>17.2</c:v>
                </c:pt>
                <c:pt idx="4">
                  <c:v>12.9</c:v>
                </c:pt>
                <c:pt idx="5">
                  <c:v>10.3</c:v>
                </c:pt>
                <c:pt idx="6">
                  <c:v>9.9</c:v>
                </c:pt>
                <c:pt idx="7">
                  <c:v>9.6</c:v>
                </c:pt>
                <c:pt idx="8">
                  <c:v>6.8</c:v>
                </c:pt>
                <c:pt idx="9">
                  <c:v>5.7</c:v>
                </c:pt>
                <c:pt idx="10">
                  <c:v>0.4</c:v>
                </c:pt>
                <c:pt idx="11">
                  <c:v>0.2</c:v>
                </c:pt>
              </c:numCache>
            </c:numRef>
          </c:val>
          <c:smooth val="0"/>
        </c:ser>
        <c:dLbls>
          <c:showLegendKey val="0"/>
          <c:showVal val="0"/>
          <c:showCatName val="0"/>
          <c:showSerName val="0"/>
          <c:showPercent val="0"/>
          <c:showBubbleSize val="0"/>
        </c:dLbls>
        <c:marker val="1"/>
        <c:smooth val="0"/>
        <c:axId val="306796536"/>
        <c:axId val="306796928"/>
      </c:lineChart>
      <c:catAx>
        <c:axId val="306796536"/>
        <c:scaling>
          <c:orientation val="minMax"/>
        </c:scaling>
        <c:delete val="0"/>
        <c:axPos val="b"/>
        <c:numFmt formatCode="General" sourceLinked="0"/>
        <c:majorTickMark val="out"/>
        <c:minorTickMark val="none"/>
        <c:tickLblPos val="nextTo"/>
        <c:crossAx val="306796928"/>
        <c:crosses val="autoZero"/>
        <c:auto val="1"/>
        <c:lblAlgn val="ctr"/>
        <c:lblOffset val="100"/>
        <c:noMultiLvlLbl val="0"/>
      </c:catAx>
      <c:valAx>
        <c:axId val="306796928"/>
        <c:scaling>
          <c:orientation val="minMax"/>
        </c:scaling>
        <c:delete val="0"/>
        <c:axPos val="l"/>
        <c:majorGridlines/>
        <c:numFmt formatCode="General" sourceLinked="1"/>
        <c:majorTickMark val="out"/>
        <c:minorTickMark val="none"/>
        <c:tickLblPos val="nextTo"/>
        <c:crossAx val="306796536"/>
        <c:crosses val="autoZero"/>
        <c:crossBetween val="between"/>
      </c:valAx>
    </c:plotArea>
    <c:legend>
      <c:legendPos val="r"/>
      <c:overlay val="0"/>
    </c:legend>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1"/>
          <c:order val="0"/>
          <c:tx>
            <c:strRef>
              <c:f>Sheet1!$B$25</c:f>
              <c:strCache>
                <c:ptCount val="1"/>
                <c:pt idx="0">
                  <c:v>HDI</c:v>
                </c:pt>
              </c:strCache>
            </c:strRef>
          </c:tx>
          <c:spPr>
            <a:ln>
              <a:solidFill>
                <a:srgbClr val="FF0000"/>
              </a:solidFill>
            </a:ln>
          </c:spPr>
          <c:marker>
            <c:symbol val="none"/>
          </c:marker>
          <c:cat>
            <c:numRef>
              <c:f>Sheet1!$C$23:$L$23</c:f>
              <c:numCache>
                <c:formatCode>General</c:formatCode>
                <c:ptCount val="10"/>
                <c:pt idx="0">
                  <c:v>1980</c:v>
                </c:pt>
                <c:pt idx="1">
                  <c:v>1985</c:v>
                </c:pt>
                <c:pt idx="2">
                  <c:v>1990</c:v>
                </c:pt>
                <c:pt idx="3">
                  <c:v>1995</c:v>
                </c:pt>
                <c:pt idx="4">
                  <c:v>2000</c:v>
                </c:pt>
                <c:pt idx="5">
                  <c:v>2005</c:v>
                </c:pt>
                <c:pt idx="6">
                  <c:v>2010</c:v>
                </c:pt>
                <c:pt idx="7">
                  <c:v>2011</c:v>
                </c:pt>
                <c:pt idx="8">
                  <c:v>2012</c:v>
                </c:pt>
                <c:pt idx="9">
                  <c:v>2014</c:v>
                </c:pt>
              </c:numCache>
            </c:numRef>
          </c:cat>
          <c:val>
            <c:numRef>
              <c:f>Sheet1!$C$25:$L$25</c:f>
              <c:numCache>
                <c:formatCode>General</c:formatCode>
                <c:ptCount val="10"/>
                <c:pt idx="0">
                  <c:v>0.47</c:v>
                </c:pt>
                <c:pt idx="1">
                  <c:v>0.53</c:v>
                </c:pt>
                <c:pt idx="2">
                  <c:v>0.57999999999999996</c:v>
                </c:pt>
                <c:pt idx="3">
                  <c:v>0.57999999999999996</c:v>
                </c:pt>
                <c:pt idx="4">
                  <c:v>0.56000000000000005</c:v>
                </c:pt>
                <c:pt idx="5">
                  <c:v>0.61</c:v>
                </c:pt>
                <c:pt idx="6">
                  <c:v>0.67</c:v>
                </c:pt>
                <c:pt idx="7">
                  <c:v>0.68</c:v>
                </c:pt>
                <c:pt idx="8">
                  <c:v>0.68</c:v>
                </c:pt>
                <c:pt idx="9">
                  <c:v>0.69099999999999995</c:v>
                </c:pt>
              </c:numCache>
            </c:numRef>
          </c:val>
          <c:smooth val="0"/>
        </c:ser>
        <c:dLbls>
          <c:showLegendKey val="0"/>
          <c:showVal val="0"/>
          <c:showCatName val="0"/>
          <c:showSerName val="0"/>
          <c:showPercent val="0"/>
          <c:showBubbleSize val="0"/>
        </c:dLbls>
        <c:smooth val="0"/>
        <c:axId val="306407592"/>
        <c:axId val="395542400"/>
      </c:lineChart>
      <c:catAx>
        <c:axId val="306407592"/>
        <c:scaling>
          <c:orientation val="minMax"/>
        </c:scaling>
        <c:delete val="0"/>
        <c:axPos val="b"/>
        <c:numFmt formatCode="General" sourceLinked="1"/>
        <c:majorTickMark val="out"/>
        <c:minorTickMark val="none"/>
        <c:tickLblPos val="nextTo"/>
        <c:crossAx val="395542400"/>
        <c:crosses val="autoZero"/>
        <c:auto val="1"/>
        <c:lblAlgn val="ctr"/>
        <c:lblOffset val="100"/>
        <c:noMultiLvlLbl val="0"/>
      </c:catAx>
      <c:valAx>
        <c:axId val="395542400"/>
        <c:scaling>
          <c:orientation val="minMax"/>
        </c:scaling>
        <c:delete val="0"/>
        <c:axPos val="l"/>
        <c:majorGridlines/>
        <c:numFmt formatCode="General" sourceLinked="1"/>
        <c:majorTickMark val="out"/>
        <c:minorTickMark val="none"/>
        <c:tickLblPos val="nextTo"/>
        <c:crossAx val="306407592"/>
        <c:crosses val="autoZero"/>
        <c:crossBetween val="between"/>
        <c:majorUnit val="0.1"/>
      </c:valAx>
      <c:spPr>
        <a:ln>
          <a:solidFill>
            <a:schemeClr val="accent1"/>
          </a:solidFill>
        </a:ln>
      </c:spPr>
    </c:plotArea>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15"/>
      <c:rotY val="20"/>
      <c:rAngAx val="1"/>
    </c:view3D>
    <c:floor>
      <c:thickness val="0"/>
    </c:floor>
    <c:sideWall>
      <c:thickness val="0"/>
    </c:sideWall>
    <c:backWall>
      <c:thickness val="0"/>
    </c:backWall>
    <c:plotArea>
      <c:layout>
        <c:manualLayout>
          <c:layoutTarget val="inner"/>
          <c:xMode val="edge"/>
          <c:yMode val="edge"/>
          <c:x val="0.17812357830271217"/>
          <c:y val="7.4548702245552642E-2"/>
          <c:w val="0.77743197725284341"/>
          <c:h val="0.58136264216972877"/>
        </c:manualLayout>
      </c:layout>
      <c:bar3DChart>
        <c:barDir val="col"/>
        <c:grouping val="clustered"/>
        <c:varyColors val="0"/>
        <c:ser>
          <c:idx val="0"/>
          <c:order val="0"/>
          <c:tx>
            <c:strRef>
              <c:f>Sheet6!$B$1</c:f>
              <c:strCache>
                <c:ptCount val="1"/>
                <c:pt idx="0">
                  <c:v>1993/94</c:v>
                </c:pt>
              </c:strCache>
            </c:strRef>
          </c:tx>
          <c:invertIfNegative val="0"/>
          <c:cat>
            <c:strRef>
              <c:f>Sheet6!$A$2:$A$5</c:f>
              <c:strCache>
                <c:ptCount val="4"/>
                <c:pt idx="0">
                  <c:v>National</c:v>
                </c:pt>
                <c:pt idx="1">
                  <c:v>Cities/Towns</c:v>
                </c:pt>
                <c:pt idx="2">
                  <c:v>Urban Villages</c:v>
                </c:pt>
                <c:pt idx="3">
                  <c:v>Rural</c:v>
                </c:pt>
              </c:strCache>
            </c:strRef>
          </c:cat>
          <c:val>
            <c:numRef>
              <c:f>Sheet6!$B$2:$B$5</c:f>
              <c:numCache>
                <c:formatCode>General</c:formatCode>
                <c:ptCount val="4"/>
                <c:pt idx="0">
                  <c:v>0.53700000000000003</c:v>
                </c:pt>
                <c:pt idx="1">
                  <c:v>0.53900000000000003</c:v>
                </c:pt>
                <c:pt idx="2">
                  <c:v>0.45100000000000001</c:v>
                </c:pt>
                <c:pt idx="3">
                  <c:v>0.41399999999999998</c:v>
                </c:pt>
              </c:numCache>
            </c:numRef>
          </c:val>
        </c:ser>
        <c:ser>
          <c:idx val="1"/>
          <c:order val="1"/>
          <c:tx>
            <c:strRef>
              <c:f>Sheet6!$C$1</c:f>
              <c:strCache>
                <c:ptCount val="1"/>
                <c:pt idx="0">
                  <c:v>2002//03</c:v>
                </c:pt>
              </c:strCache>
            </c:strRef>
          </c:tx>
          <c:invertIfNegative val="0"/>
          <c:cat>
            <c:strRef>
              <c:f>Sheet6!$A$2:$A$5</c:f>
              <c:strCache>
                <c:ptCount val="4"/>
                <c:pt idx="0">
                  <c:v>National</c:v>
                </c:pt>
                <c:pt idx="1">
                  <c:v>Cities/Towns</c:v>
                </c:pt>
                <c:pt idx="2">
                  <c:v>Urban Villages</c:v>
                </c:pt>
                <c:pt idx="3">
                  <c:v>Rural</c:v>
                </c:pt>
              </c:strCache>
            </c:strRef>
          </c:cat>
          <c:val>
            <c:numRef>
              <c:f>Sheet6!$C$2:$C$5</c:f>
              <c:numCache>
                <c:formatCode>General</c:formatCode>
                <c:ptCount val="4"/>
                <c:pt idx="0">
                  <c:v>0.57299999999999995</c:v>
                </c:pt>
                <c:pt idx="1">
                  <c:v>0.503</c:v>
                </c:pt>
                <c:pt idx="2">
                  <c:v>0.52300000000000002</c:v>
                </c:pt>
                <c:pt idx="3">
                  <c:v>0.51500000000000001</c:v>
                </c:pt>
              </c:numCache>
            </c:numRef>
          </c:val>
        </c:ser>
        <c:ser>
          <c:idx val="2"/>
          <c:order val="2"/>
          <c:tx>
            <c:strRef>
              <c:f>Sheet6!$D$1</c:f>
              <c:strCache>
                <c:ptCount val="1"/>
                <c:pt idx="0">
                  <c:v>2009//10</c:v>
                </c:pt>
              </c:strCache>
            </c:strRef>
          </c:tx>
          <c:invertIfNegative val="0"/>
          <c:cat>
            <c:strRef>
              <c:f>Sheet6!$A$2:$A$5</c:f>
              <c:strCache>
                <c:ptCount val="4"/>
                <c:pt idx="0">
                  <c:v>National</c:v>
                </c:pt>
                <c:pt idx="1">
                  <c:v>Cities/Towns</c:v>
                </c:pt>
                <c:pt idx="2">
                  <c:v>Urban Villages</c:v>
                </c:pt>
                <c:pt idx="3">
                  <c:v>Rural</c:v>
                </c:pt>
              </c:strCache>
            </c:strRef>
          </c:cat>
          <c:val>
            <c:numRef>
              <c:f>Sheet6!$D$2:$D$5</c:f>
              <c:numCache>
                <c:formatCode>General</c:formatCode>
                <c:ptCount val="4"/>
                <c:pt idx="0">
                  <c:v>0.64500000000000002</c:v>
                </c:pt>
                <c:pt idx="1">
                  <c:v>0.60799999999999998</c:v>
                </c:pt>
                <c:pt idx="2">
                  <c:v>0.625</c:v>
                </c:pt>
                <c:pt idx="3">
                  <c:v>0.621</c:v>
                </c:pt>
              </c:numCache>
            </c:numRef>
          </c:val>
        </c:ser>
        <c:dLbls>
          <c:showLegendKey val="0"/>
          <c:showVal val="0"/>
          <c:showCatName val="0"/>
          <c:showSerName val="0"/>
          <c:showPercent val="0"/>
          <c:showBubbleSize val="0"/>
        </c:dLbls>
        <c:gapWidth val="150"/>
        <c:shape val="cylinder"/>
        <c:axId val="421457984"/>
        <c:axId val="429954048"/>
        <c:axId val="0"/>
      </c:bar3DChart>
      <c:catAx>
        <c:axId val="421457984"/>
        <c:scaling>
          <c:orientation val="minMax"/>
        </c:scaling>
        <c:delete val="0"/>
        <c:axPos val="b"/>
        <c:numFmt formatCode="General" sourceLinked="0"/>
        <c:majorTickMark val="none"/>
        <c:minorTickMark val="none"/>
        <c:tickLblPos val="nextTo"/>
        <c:crossAx val="429954048"/>
        <c:crosses val="autoZero"/>
        <c:auto val="1"/>
        <c:lblAlgn val="ctr"/>
        <c:lblOffset val="100"/>
        <c:noMultiLvlLbl val="0"/>
      </c:catAx>
      <c:valAx>
        <c:axId val="429954048"/>
        <c:scaling>
          <c:orientation val="minMax"/>
        </c:scaling>
        <c:delete val="0"/>
        <c:axPos val="l"/>
        <c:majorGridlines/>
        <c:numFmt formatCode="General" sourceLinked="1"/>
        <c:majorTickMark val="none"/>
        <c:minorTickMark val="none"/>
        <c:tickLblPos val="nextTo"/>
        <c:crossAx val="421457984"/>
        <c:crosses val="autoZero"/>
        <c:crossBetween val="between"/>
      </c:valAx>
      <c:dTable>
        <c:showHorzBorder val="1"/>
        <c:showVertBorder val="1"/>
        <c:showOutline val="1"/>
        <c:showKeys val="1"/>
      </c:dTable>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FAFBFB-6B55-4511-9A90-B44D2070126B}" type="datetimeFigureOut">
              <a:rPr lang="en-ZA" smtClean="0"/>
              <a:t>2016-10-25</a:t>
            </a:fld>
            <a:endParaRPr lang="en-Z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D393A3-D560-438D-AC31-0FF0E94B3909}" type="slidenum">
              <a:rPr lang="en-ZA" smtClean="0"/>
              <a:t>‹#›</a:t>
            </a:fld>
            <a:endParaRPr lang="en-ZA"/>
          </a:p>
        </p:txBody>
      </p:sp>
    </p:spTree>
    <p:extLst>
      <p:ext uri="{BB962C8B-B14F-4D97-AF65-F5344CB8AC3E}">
        <p14:creationId xmlns:p14="http://schemas.microsoft.com/office/powerpoint/2010/main" val="1820730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Agriculture contributes</a:t>
            </a:r>
            <a:r>
              <a:rPr lang="en-ZA" baseline="0" dirty="0" smtClean="0"/>
              <a:t> 30% of employment, followed by Wholesale, retail and industry. Very small contribution from manufacturing and mining</a:t>
            </a:r>
            <a:endParaRPr lang="en-ZA" dirty="0"/>
          </a:p>
        </p:txBody>
      </p:sp>
      <p:sp>
        <p:nvSpPr>
          <p:cNvPr id="4" name="Slide Number Placeholder 3"/>
          <p:cNvSpPr>
            <a:spLocks noGrp="1"/>
          </p:cNvSpPr>
          <p:nvPr>
            <p:ph type="sldNum" sz="quarter" idx="10"/>
          </p:nvPr>
        </p:nvSpPr>
        <p:spPr/>
        <p:txBody>
          <a:bodyPr/>
          <a:lstStyle/>
          <a:p>
            <a:fld id="{CFE76B3C-8268-42F4-A6AD-EE1C3772327F}" type="slidenum">
              <a:rPr lang="en-ZA" smtClean="0"/>
              <a:t>7</a:t>
            </a:fld>
            <a:endParaRPr lang="en-ZA"/>
          </a:p>
        </p:txBody>
      </p:sp>
    </p:spTree>
    <p:extLst>
      <p:ext uri="{BB962C8B-B14F-4D97-AF65-F5344CB8AC3E}">
        <p14:creationId xmlns:p14="http://schemas.microsoft.com/office/powerpoint/2010/main" val="311917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Unemployment</a:t>
            </a:r>
            <a:r>
              <a:rPr lang="en-ZA" baseline="0" dirty="0" smtClean="0"/>
              <a:t> rate higher than most comparable countries classified as UMI. But lower than Namibia and SA at 24 and 27.</a:t>
            </a:r>
          </a:p>
          <a:p>
            <a:r>
              <a:rPr lang="en-ZA" baseline="0" dirty="0" smtClean="0"/>
              <a:t>But 20% or 180 thousand too high for a population of 2.2 million- quite a big challenge. But what if we add the Discouraged Unemployed?</a:t>
            </a:r>
            <a:endParaRPr lang="en-ZA" dirty="0"/>
          </a:p>
        </p:txBody>
      </p:sp>
      <p:sp>
        <p:nvSpPr>
          <p:cNvPr id="4" name="Slide Number Placeholder 3"/>
          <p:cNvSpPr>
            <a:spLocks noGrp="1"/>
          </p:cNvSpPr>
          <p:nvPr>
            <p:ph type="sldNum" sz="quarter" idx="10"/>
          </p:nvPr>
        </p:nvSpPr>
        <p:spPr/>
        <p:txBody>
          <a:bodyPr/>
          <a:lstStyle/>
          <a:p>
            <a:fld id="{CFE76B3C-8268-42F4-A6AD-EE1C3772327F}" type="slidenum">
              <a:rPr lang="en-ZA" smtClean="0"/>
              <a:t>8</a:t>
            </a:fld>
            <a:endParaRPr lang="en-ZA"/>
          </a:p>
        </p:txBody>
      </p:sp>
    </p:spTree>
    <p:extLst>
      <p:ext uri="{BB962C8B-B14F-4D97-AF65-F5344CB8AC3E}">
        <p14:creationId xmlns:p14="http://schemas.microsoft.com/office/powerpoint/2010/main" val="4072029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More for women, highest for youth- 15-19</a:t>
            </a:r>
            <a:r>
              <a:rPr lang="en-ZA" baseline="0" dirty="0" smtClean="0"/>
              <a:t> years-41.4%. Unemployment decline with age. Reflect both low employment creation than labour supply growth and skills mismatch</a:t>
            </a:r>
            <a:endParaRPr lang="en-ZA" dirty="0"/>
          </a:p>
        </p:txBody>
      </p:sp>
      <p:sp>
        <p:nvSpPr>
          <p:cNvPr id="4" name="Slide Number Placeholder 3"/>
          <p:cNvSpPr>
            <a:spLocks noGrp="1"/>
          </p:cNvSpPr>
          <p:nvPr>
            <p:ph type="sldNum" sz="quarter" idx="10"/>
          </p:nvPr>
        </p:nvSpPr>
        <p:spPr/>
        <p:txBody>
          <a:bodyPr/>
          <a:lstStyle/>
          <a:p>
            <a:fld id="{CFE76B3C-8268-42F4-A6AD-EE1C3772327F}" type="slidenum">
              <a:rPr lang="en-ZA" smtClean="0"/>
              <a:t>9</a:t>
            </a:fld>
            <a:endParaRPr lang="en-ZA"/>
          </a:p>
        </p:txBody>
      </p:sp>
    </p:spTree>
    <p:extLst>
      <p:ext uri="{BB962C8B-B14F-4D97-AF65-F5344CB8AC3E}">
        <p14:creationId xmlns:p14="http://schemas.microsoft.com/office/powerpoint/2010/main" val="838771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0.47 in 1980</a:t>
            </a:r>
            <a:r>
              <a:rPr lang="en-ZA" baseline="0" dirty="0" smtClean="0"/>
              <a:t> and rose to 0.58 in 1990. Lost part of that at the end of 1990 and beginning of new millennium. Reversal started with ARV and PMTCT- 0.703 in 2014</a:t>
            </a:r>
            <a:endParaRPr lang="en-ZA" dirty="0"/>
          </a:p>
        </p:txBody>
      </p:sp>
      <p:sp>
        <p:nvSpPr>
          <p:cNvPr id="4" name="Slide Number Placeholder 3"/>
          <p:cNvSpPr>
            <a:spLocks noGrp="1"/>
          </p:cNvSpPr>
          <p:nvPr>
            <p:ph type="sldNum" sz="quarter" idx="10"/>
          </p:nvPr>
        </p:nvSpPr>
        <p:spPr/>
        <p:txBody>
          <a:bodyPr/>
          <a:lstStyle/>
          <a:p>
            <a:fld id="{CFE76B3C-8268-42F4-A6AD-EE1C3772327F}" type="slidenum">
              <a:rPr lang="en-ZA" smtClean="0"/>
              <a:t>10</a:t>
            </a:fld>
            <a:endParaRPr lang="en-ZA"/>
          </a:p>
        </p:txBody>
      </p:sp>
    </p:spTree>
    <p:extLst>
      <p:ext uri="{BB962C8B-B14F-4D97-AF65-F5344CB8AC3E}">
        <p14:creationId xmlns:p14="http://schemas.microsoft.com/office/powerpoint/2010/main" val="591752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ZA" dirty="0" smtClean="0"/>
              <a:t>Inequality worsening</a:t>
            </a:r>
            <a:r>
              <a:rPr lang="en-ZA" baseline="0" dirty="0" smtClean="0"/>
              <a:t> making Botswana to be amongst the most unequal in the world</a:t>
            </a:r>
            <a:endParaRPr lang="en-ZA" dirty="0"/>
          </a:p>
        </p:txBody>
      </p:sp>
      <p:sp>
        <p:nvSpPr>
          <p:cNvPr id="4" name="Slide Number Placeholder 3"/>
          <p:cNvSpPr>
            <a:spLocks noGrp="1"/>
          </p:cNvSpPr>
          <p:nvPr>
            <p:ph type="sldNum" sz="quarter" idx="10"/>
          </p:nvPr>
        </p:nvSpPr>
        <p:spPr/>
        <p:txBody>
          <a:bodyPr/>
          <a:lstStyle/>
          <a:p>
            <a:fld id="{CFE76B3C-8268-42F4-A6AD-EE1C3772327F}" type="slidenum">
              <a:rPr lang="en-ZA" smtClean="0"/>
              <a:t>11</a:t>
            </a:fld>
            <a:endParaRPr lang="en-ZA"/>
          </a:p>
        </p:txBody>
      </p:sp>
    </p:spTree>
    <p:extLst>
      <p:ext uri="{BB962C8B-B14F-4D97-AF65-F5344CB8AC3E}">
        <p14:creationId xmlns:p14="http://schemas.microsoft.com/office/powerpoint/2010/main" val="528299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10"/>
          </p:nvPr>
        </p:nvSpPr>
        <p:spPr/>
        <p:txBody>
          <a:bodyPr/>
          <a:lstStyle/>
          <a:p>
            <a:fld id="{B9D393A3-D560-438D-AC31-0FF0E94B3909}" type="slidenum">
              <a:rPr lang="en-ZA" smtClean="0"/>
              <a:t>13</a:t>
            </a:fld>
            <a:endParaRPr lang="en-ZA"/>
          </a:p>
        </p:txBody>
      </p:sp>
    </p:spTree>
    <p:extLst>
      <p:ext uri="{BB962C8B-B14F-4D97-AF65-F5344CB8AC3E}">
        <p14:creationId xmlns:p14="http://schemas.microsoft.com/office/powerpoint/2010/main" val="789792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E653F3E-28DC-4710-8684-9F26653F35F0}" type="datetimeFigureOut">
              <a:rPr lang="en-ZA" smtClean="0"/>
              <a:t>2016-10-25</a:t>
            </a:fld>
            <a:endParaRPr lang="en-ZA"/>
          </a:p>
        </p:txBody>
      </p:sp>
      <p:sp>
        <p:nvSpPr>
          <p:cNvPr id="19" name="Footer Placeholder 18"/>
          <p:cNvSpPr>
            <a:spLocks noGrp="1"/>
          </p:cNvSpPr>
          <p:nvPr>
            <p:ph type="ftr" sz="quarter" idx="11"/>
          </p:nvPr>
        </p:nvSpPr>
        <p:spPr/>
        <p:txBody>
          <a:bodyPr/>
          <a:lstStyle/>
          <a:p>
            <a:endParaRPr lang="en-ZA"/>
          </a:p>
        </p:txBody>
      </p:sp>
      <p:sp>
        <p:nvSpPr>
          <p:cNvPr id="27" name="Slide Number Placeholder 26"/>
          <p:cNvSpPr>
            <a:spLocks noGrp="1"/>
          </p:cNvSpPr>
          <p:nvPr>
            <p:ph type="sldNum" sz="quarter" idx="12"/>
          </p:nvPr>
        </p:nvSpPr>
        <p:spPr/>
        <p:txBody>
          <a:bodyPr/>
          <a:lstStyle/>
          <a:p>
            <a:fld id="{2D644C40-58D7-4C0C-8614-B1B2B36EEACD}" type="slidenum">
              <a:rPr lang="en-ZA" smtClean="0"/>
              <a:t>‹#›</a:t>
            </a:fld>
            <a:endParaRPr lang="en-Z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653F3E-28DC-4710-8684-9F26653F35F0}" type="datetimeFigureOut">
              <a:rPr lang="en-ZA" smtClean="0"/>
              <a:t>2016-10-25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D644C40-58D7-4C0C-8614-B1B2B36EEACD}" type="slidenum">
              <a:rPr lang="en-ZA" smtClean="0"/>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653F3E-28DC-4710-8684-9F26653F35F0}" type="datetimeFigureOut">
              <a:rPr lang="en-ZA" smtClean="0"/>
              <a:t>2016-10-25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D644C40-58D7-4C0C-8614-B1B2B36EEACD}" type="slidenum">
              <a:rPr lang="en-ZA" smtClean="0"/>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653F3E-28DC-4710-8684-9F26653F35F0}" type="datetimeFigureOut">
              <a:rPr lang="en-ZA" smtClean="0"/>
              <a:t>2016-10-25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D644C40-58D7-4C0C-8614-B1B2B36EEACD}" type="slidenum">
              <a:rPr lang="en-ZA" smtClean="0"/>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E653F3E-28DC-4710-8684-9F26653F35F0}" type="datetimeFigureOut">
              <a:rPr lang="en-ZA" smtClean="0"/>
              <a:t>2016-10-25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2D644C40-58D7-4C0C-8614-B1B2B36EEACD}" type="slidenum">
              <a:rPr lang="en-ZA" smtClean="0"/>
              <a:t>‹#›</a:t>
            </a:fld>
            <a:endParaRPr lang="en-Z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E653F3E-28DC-4710-8684-9F26653F35F0}" type="datetimeFigureOut">
              <a:rPr lang="en-ZA" smtClean="0"/>
              <a:t>2016-10-25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2D644C40-58D7-4C0C-8614-B1B2B36EEACD}" type="slidenum">
              <a:rPr lang="en-ZA" smtClean="0"/>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E653F3E-28DC-4710-8684-9F26653F35F0}" type="datetimeFigureOut">
              <a:rPr lang="en-ZA" smtClean="0"/>
              <a:t>2016-10-25</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2D644C40-58D7-4C0C-8614-B1B2B36EEACD}" type="slidenum">
              <a:rPr lang="en-ZA" smtClean="0"/>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E653F3E-28DC-4710-8684-9F26653F35F0}" type="datetimeFigureOut">
              <a:rPr lang="en-ZA" smtClean="0"/>
              <a:t>2016-10-25</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2D644C40-58D7-4C0C-8614-B1B2B36EEACD}" type="slidenum">
              <a:rPr lang="en-ZA" smtClean="0"/>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653F3E-28DC-4710-8684-9F26653F35F0}" type="datetimeFigureOut">
              <a:rPr lang="en-ZA" smtClean="0"/>
              <a:t>2016-10-25</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2D644C40-58D7-4C0C-8614-B1B2B36EEACD}" type="slidenum">
              <a:rPr lang="en-ZA" smtClean="0"/>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E653F3E-28DC-4710-8684-9F26653F35F0}" type="datetimeFigureOut">
              <a:rPr lang="en-ZA" smtClean="0"/>
              <a:t>2016-10-25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2D644C40-58D7-4C0C-8614-B1B2B36EEACD}" type="slidenum">
              <a:rPr lang="en-ZA" smtClean="0"/>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E653F3E-28DC-4710-8684-9F26653F35F0}" type="datetimeFigureOut">
              <a:rPr lang="en-ZA" smtClean="0"/>
              <a:t>2016-10-25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a:xfrm>
            <a:off x="8077200" y="6356350"/>
            <a:ext cx="609600" cy="365125"/>
          </a:xfrm>
        </p:spPr>
        <p:txBody>
          <a:bodyPr/>
          <a:lstStyle/>
          <a:p>
            <a:fld id="{2D644C40-58D7-4C0C-8614-B1B2B36EEACD}" type="slidenum">
              <a:rPr lang="en-ZA" smtClean="0"/>
              <a:t>‹#›</a:t>
            </a:fld>
            <a:endParaRPr lang="en-Z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E653F3E-28DC-4710-8684-9F26653F35F0}" type="datetimeFigureOut">
              <a:rPr lang="en-ZA" smtClean="0"/>
              <a:t>2016-10-25</a:t>
            </a:fld>
            <a:endParaRPr lang="en-Z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Z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D644C40-58D7-4C0C-8614-B1B2B36EEACD}" type="slidenum">
              <a:rPr lang="en-ZA" smtClean="0"/>
              <a:t>‹#›</a:t>
            </a:fld>
            <a:endParaRPr lang="en-Z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ZA" dirty="0" smtClean="0"/>
              <a:t>Botswana’s Strategy for Graduation to MIC: Lessons for Angola</a:t>
            </a:r>
            <a:endParaRPr lang="en-ZA" dirty="0"/>
          </a:p>
        </p:txBody>
      </p:sp>
      <p:sp>
        <p:nvSpPr>
          <p:cNvPr id="3" name="Subtitle 2"/>
          <p:cNvSpPr>
            <a:spLocks noGrp="1"/>
          </p:cNvSpPr>
          <p:nvPr>
            <p:ph type="subTitle" idx="1"/>
          </p:nvPr>
        </p:nvSpPr>
        <p:spPr/>
        <p:txBody>
          <a:bodyPr/>
          <a:lstStyle/>
          <a:p>
            <a:r>
              <a:rPr lang="en-ZA" dirty="0" smtClean="0"/>
              <a:t>Prof Happy Siphambe (PhD)</a:t>
            </a:r>
            <a:endParaRPr lang="en-ZA" dirty="0"/>
          </a:p>
        </p:txBody>
      </p:sp>
    </p:spTree>
    <p:extLst>
      <p:ext uri="{BB962C8B-B14F-4D97-AF65-F5344CB8AC3E}">
        <p14:creationId xmlns:p14="http://schemas.microsoft.com/office/powerpoint/2010/main" val="5104846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HDI</a:t>
            </a:r>
            <a:endParaRPr lang="en-ZA"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681919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Botswana unequal income distribution</a:t>
            </a:r>
            <a:endParaRPr lang="en-ZA"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988476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Education and Health</a:t>
            </a:r>
            <a:endParaRPr lang="en-ZA" dirty="0"/>
          </a:p>
        </p:txBody>
      </p:sp>
      <p:sp>
        <p:nvSpPr>
          <p:cNvPr id="3" name="Content Placeholder 2"/>
          <p:cNvSpPr>
            <a:spLocks noGrp="1"/>
          </p:cNvSpPr>
          <p:nvPr>
            <p:ph idx="1"/>
          </p:nvPr>
        </p:nvSpPr>
        <p:spPr/>
        <p:txBody>
          <a:bodyPr>
            <a:normAutofit fontScale="92500" lnSpcReduction="10000"/>
          </a:bodyPr>
          <a:lstStyle/>
          <a:p>
            <a:r>
              <a:rPr lang="en-ZA" dirty="0" smtClean="0"/>
              <a:t>Botswana has met most of the MDG targets in health and education</a:t>
            </a:r>
          </a:p>
          <a:p>
            <a:r>
              <a:rPr lang="en-ZA" dirty="0" smtClean="0"/>
              <a:t>High enrolment at all levels, high literacy rates rising from 34% in 1996 to 83% in 2010.</a:t>
            </a:r>
          </a:p>
          <a:p>
            <a:r>
              <a:rPr lang="en-ZA" dirty="0" smtClean="0"/>
              <a:t>Supported by key inclusive education policies and prioritisation of the education sector in both development and recurrent expenditure- spending about 25% of total budget on education.</a:t>
            </a:r>
          </a:p>
          <a:p>
            <a:r>
              <a:rPr lang="en-ZA" dirty="0" smtClean="0"/>
              <a:t>More schools including tertiary schools</a:t>
            </a:r>
          </a:p>
          <a:p>
            <a:r>
              <a:rPr lang="en-ZA" dirty="0" smtClean="0"/>
              <a:t>Declining quality of education a major concern –performance declining in the last 5 or more years</a:t>
            </a:r>
            <a:endParaRPr lang="en-ZA" dirty="0"/>
          </a:p>
        </p:txBody>
      </p:sp>
    </p:spTree>
    <p:extLst>
      <p:ext uri="{BB962C8B-B14F-4D97-AF65-F5344CB8AC3E}">
        <p14:creationId xmlns:p14="http://schemas.microsoft.com/office/powerpoint/2010/main" val="6396683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Gender Equity</a:t>
            </a:r>
            <a:endParaRPr lang="en-ZA" dirty="0"/>
          </a:p>
        </p:txBody>
      </p:sp>
      <p:sp>
        <p:nvSpPr>
          <p:cNvPr id="3" name="Content Placeholder 2"/>
          <p:cNvSpPr>
            <a:spLocks noGrp="1"/>
          </p:cNvSpPr>
          <p:nvPr>
            <p:ph idx="1"/>
          </p:nvPr>
        </p:nvSpPr>
        <p:spPr/>
        <p:txBody>
          <a:bodyPr>
            <a:normAutofit fontScale="85000" lnSpcReduction="20000"/>
          </a:bodyPr>
          <a:lstStyle/>
          <a:p>
            <a:r>
              <a:rPr lang="en-ZA" dirty="0" smtClean="0"/>
              <a:t>Botswana ratified most of international conventions which led to review of many laws- but still not signed the SADC Protocol on gender and development</a:t>
            </a:r>
          </a:p>
          <a:p>
            <a:r>
              <a:rPr lang="en-ZA" dirty="0" smtClean="0"/>
              <a:t>Progress in terms of enrolment of girl children even though low in Science and Technology.</a:t>
            </a:r>
          </a:p>
          <a:p>
            <a:r>
              <a:rPr lang="en-ZA" dirty="0" smtClean="0"/>
              <a:t>Women occupy key positions such as PS, CEOs etc-40% in the public service.</a:t>
            </a:r>
          </a:p>
          <a:p>
            <a:r>
              <a:rPr lang="en-ZA" dirty="0" smtClean="0"/>
              <a:t>But low participation in politics-8% in current parliament-5 women In parliament- lowest in SDAC</a:t>
            </a:r>
          </a:p>
          <a:p>
            <a:r>
              <a:rPr lang="en-ZA" dirty="0" smtClean="0"/>
              <a:t>Results of multiple roles of women and expensive </a:t>
            </a:r>
            <a:r>
              <a:rPr lang="en-ZA" dirty="0" err="1" smtClean="0"/>
              <a:t>electroral</a:t>
            </a:r>
            <a:r>
              <a:rPr lang="en-ZA" dirty="0" smtClean="0"/>
              <a:t> campaigns</a:t>
            </a:r>
          </a:p>
          <a:p>
            <a:r>
              <a:rPr lang="en-ZA" dirty="0" smtClean="0"/>
              <a:t>Challenges-GBV- prevalence estimated at 67% in 2011</a:t>
            </a:r>
          </a:p>
          <a:p>
            <a:r>
              <a:rPr lang="en-ZA" dirty="0" smtClean="0"/>
              <a:t>Also occupational segregation in the labour market</a:t>
            </a:r>
          </a:p>
          <a:p>
            <a:endParaRPr lang="en-ZA" dirty="0" smtClean="0"/>
          </a:p>
          <a:p>
            <a:endParaRPr lang="en-ZA" dirty="0"/>
          </a:p>
        </p:txBody>
      </p:sp>
    </p:spTree>
    <p:extLst>
      <p:ext uri="{BB962C8B-B14F-4D97-AF65-F5344CB8AC3E}">
        <p14:creationId xmlns:p14="http://schemas.microsoft.com/office/powerpoint/2010/main" val="1238267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Business environment and Competitiveness</a:t>
            </a:r>
            <a:endParaRPr lang="en-ZA" dirty="0"/>
          </a:p>
        </p:txBody>
      </p:sp>
      <p:sp>
        <p:nvSpPr>
          <p:cNvPr id="3" name="Content Placeholder 2"/>
          <p:cNvSpPr>
            <a:spLocks noGrp="1"/>
          </p:cNvSpPr>
          <p:nvPr>
            <p:ph idx="1"/>
          </p:nvPr>
        </p:nvSpPr>
        <p:spPr/>
        <p:txBody>
          <a:bodyPr>
            <a:normAutofit fontScale="92500" lnSpcReduction="10000"/>
          </a:bodyPr>
          <a:lstStyle/>
          <a:p>
            <a:r>
              <a:rPr lang="en-ZA" dirty="0"/>
              <a:t>World Bank’s Doing Business 2015 rank Botswana as number 71st out of the 189 countries which is a fall from 59</a:t>
            </a:r>
            <a:r>
              <a:rPr lang="en-ZA" baseline="30000" dirty="0"/>
              <a:t>th</a:t>
            </a:r>
            <a:r>
              <a:rPr lang="en-ZA" dirty="0"/>
              <a:t> in </a:t>
            </a:r>
            <a:r>
              <a:rPr lang="en-ZA" dirty="0" smtClean="0"/>
              <a:t>2013 </a:t>
            </a:r>
          </a:p>
          <a:p>
            <a:r>
              <a:rPr lang="en-ZA" dirty="0"/>
              <a:t>performers in Africa in 2015 on this rank are Mauritius (46), South Africa (49), Rwanda (</a:t>
            </a:r>
            <a:r>
              <a:rPr lang="en-ZA" dirty="0" smtClean="0"/>
              <a:t>58</a:t>
            </a:r>
          </a:p>
          <a:p>
            <a:r>
              <a:rPr lang="en-ZA" dirty="0" smtClean="0"/>
              <a:t>  </a:t>
            </a:r>
            <a:r>
              <a:rPr lang="en-ZA" dirty="0"/>
              <a:t>It takes 149 days to start a business in Botswana, 93 days to deal with construction permits, 103 days to get electricity, 51 days to register property, etc. (World Bank, </a:t>
            </a:r>
            <a:r>
              <a:rPr lang="en-ZA" dirty="0" smtClean="0"/>
              <a:t>2014)</a:t>
            </a:r>
          </a:p>
          <a:p>
            <a:r>
              <a:rPr lang="en-ZA" dirty="0" smtClean="0"/>
              <a:t>Comparable </a:t>
            </a:r>
            <a:r>
              <a:rPr lang="en-ZA" dirty="0"/>
              <a:t>countries such as Mauritius, Seychelles and even lower income countries such as Mozambique require fewer procedures and days to start a business than </a:t>
            </a:r>
            <a:r>
              <a:rPr lang="en-ZA" dirty="0" smtClean="0"/>
              <a:t>Botswana</a:t>
            </a:r>
            <a:endParaRPr lang="en-ZA" dirty="0"/>
          </a:p>
        </p:txBody>
      </p:sp>
    </p:spTree>
    <p:extLst>
      <p:ext uri="{BB962C8B-B14F-4D97-AF65-F5344CB8AC3E}">
        <p14:creationId xmlns:p14="http://schemas.microsoft.com/office/powerpoint/2010/main" val="1026802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Botswana’s Strategy for Graduation</a:t>
            </a:r>
            <a:endParaRPr lang="en-ZA" dirty="0"/>
          </a:p>
        </p:txBody>
      </p:sp>
      <p:sp>
        <p:nvSpPr>
          <p:cNvPr id="3" name="Content Placeholder 2"/>
          <p:cNvSpPr>
            <a:spLocks noGrp="1"/>
          </p:cNvSpPr>
          <p:nvPr>
            <p:ph idx="1"/>
          </p:nvPr>
        </p:nvSpPr>
        <p:spPr/>
        <p:txBody>
          <a:bodyPr>
            <a:normAutofit lnSpcReduction="10000"/>
          </a:bodyPr>
          <a:lstStyle/>
          <a:p>
            <a:r>
              <a:rPr lang="en-ZA" dirty="0"/>
              <a:t>When Botswana graduated from upper LDC to MIC in 1994 the country did not develop an explicit graduation </a:t>
            </a:r>
            <a:r>
              <a:rPr lang="en-ZA" dirty="0" smtClean="0"/>
              <a:t>strategy</a:t>
            </a:r>
          </a:p>
          <a:p>
            <a:r>
              <a:rPr lang="en-ZA" dirty="0" smtClean="0"/>
              <a:t> </a:t>
            </a:r>
            <a:r>
              <a:rPr lang="en-ZA" dirty="0"/>
              <a:t>What the country rather did was to leverage on its national development planning and later its first vision document, Vision </a:t>
            </a:r>
            <a:r>
              <a:rPr lang="en-ZA" dirty="0" smtClean="0"/>
              <a:t>2016</a:t>
            </a:r>
          </a:p>
          <a:p>
            <a:r>
              <a:rPr lang="en-ZA" dirty="0" smtClean="0"/>
              <a:t>Two </a:t>
            </a:r>
            <a:r>
              <a:rPr lang="en-ZA" dirty="0"/>
              <a:t>years after graduation, the country developed its national vision </a:t>
            </a:r>
            <a:r>
              <a:rPr lang="en-ZA" dirty="0" smtClean="0"/>
              <a:t>based </a:t>
            </a:r>
            <a:r>
              <a:rPr lang="en-ZA" dirty="0"/>
              <a:t>on an aspiration for prosperity for all by </a:t>
            </a:r>
            <a:r>
              <a:rPr lang="en-ZA" dirty="0" smtClean="0"/>
              <a:t>2016</a:t>
            </a:r>
          </a:p>
          <a:p>
            <a:r>
              <a:rPr lang="en-ZA" dirty="0" smtClean="0"/>
              <a:t> </a:t>
            </a:r>
            <a:r>
              <a:rPr lang="en-ZA" dirty="0"/>
              <a:t>The vision had 7 pillars to lead the country to the overall aspirations of the </a:t>
            </a:r>
            <a:r>
              <a:rPr lang="en-ZA" dirty="0" smtClean="0"/>
              <a:t>vision</a:t>
            </a:r>
            <a:endParaRPr lang="en-ZA" dirty="0"/>
          </a:p>
        </p:txBody>
      </p:sp>
    </p:spTree>
    <p:extLst>
      <p:ext uri="{BB962C8B-B14F-4D97-AF65-F5344CB8AC3E}">
        <p14:creationId xmlns:p14="http://schemas.microsoft.com/office/powerpoint/2010/main" val="33925706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Seven Pillars</a:t>
            </a:r>
            <a:endParaRPr lang="en-ZA" dirty="0"/>
          </a:p>
        </p:txBody>
      </p:sp>
      <p:sp>
        <p:nvSpPr>
          <p:cNvPr id="3" name="Content Placeholder 2"/>
          <p:cNvSpPr>
            <a:spLocks noGrp="1"/>
          </p:cNvSpPr>
          <p:nvPr>
            <p:ph idx="1"/>
          </p:nvPr>
        </p:nvSpPr>
        <p:spPr/>
        <p:txBody>
          <a:bodyPr>
            <a:normAutofit lnSpcReduction="10000"/>
          </a:bodyPr>
          <a:lstStyle/>
          <a:p>
            <a:pPr lvl="0"/>
            <a:r>
              <a:rPr lang="en-GB" b="1" i="1" dirty="0"/>
              <a:t>Vision Pillar 1: Educated and Informed nation</a:t>
            </a:r>
            <a:endParaRPr lang="en-ZA" dirty="0"/>
          </a:p>
          <a:p>
            <a:pPr lvl="0"/>
            <a:r>
              <a:rPr lang="en-GB" b="1" i="1" dirty="0"/>
              <a:t>Vision Pillar 2: A prosperous, productive and innovative nation</a:t>
            </a:r>
            <a:endParaRPr lang="en-ZA" dirty="0"/>
          </a:p>
          <a:p>
            <a:pPr lvl="0"/>
            <a:r>
              <a:rPr lang="en-GB" b="1" i="1" dirty="0"/>
              <a:t>Vision Pillar 3: Compassionate, Just and Caring Nation</a:t>
            </a:r>
            <a:endParaRPr lang="en-ZA" dirty="0"/>
          </a:p>
          <a:p>
            <a:pPr lvl="0"/>
            <a:r>
              <a:rPr lang="en-GB" b="1" i="1" dirty="0"/>
              <a:t>Vision Pillar </a:t>
            </a:r>
            <a:r>
              <a:rPr lang="en-GB" b="1" i="1" dirty="0" smtClean="0"/>
              <a:t>4: A </a:t>
            </a:r>
            <a:r>
              <a:rPr lang="en-GB" b="1" i="1" dirty="0"/>
              <a:t>safe and secure Nation</a:t>
            </a:r>
            <a:endParaRPr lang="en-ZA" dirty="0"/>
          </a:p>
          <a:p>
            <a:pPr lvl="0"/>
            <a:r>
              <a:rPr lang="en-GB" b="1" i="1" dirty="0"/>
              <a:t>Vision Pillar 5: An Open, Democratic and Accountable Nation</a:t>
            </a:r>
            <a:endParaRPr lang="en-ZA" dirty="0"/>
          </a:p>
          <a:p>
            <a:pPr lvl="0"/>
            <a:r>
              <a:rPr lang="en-GB" b="1" i="1" dirty="0"/>
              <a:t>Vision Pillar 6: A Moral and Tolerant Nation</a:t>
            </a:r>
            <a:endParaRPr lang="en-ZA" dirty="0"/>
          </a:p>
          <a:p>
            <a:pPr lvl="0"/>
            <a:r>
              <a:rPr lang="en-GB" b="1" i="1" dirty="0"/>
              <a:t>Vision Pillar 7: A United and Proud Nation</a:t>
            </a:r>
            <a:endParaRPr lang="en-ZA" dirty="0"/>
          </a:p>
          <a:p>
            <a:endParaRPr lang="en-ZA" dirty="0"/>
          </a:p>
        </p:txBody>
      </p:sp>
    </p:spTree>
    <p:extLst>
      <p:ext uri="{BB962C8B-B14F-4D97-AF65-F5344CB8AC3E}">
        <p14:creationId xmlns:p14="http://schemas.microsoft.com/office/powerpoint/2010/main" val="437826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Strategy for Botswana</a:t>
            </a:r>
            <a:endParaRPr lang="en-ZA" dirty="0"/>
          </a:p>
        </p:txBody>
      </p:sp>
      <p:sp>
        <p:nvSpPr>
          <p:cNvPr id="3" name="Content Placeholder 2"/>
          <p:cNvSpPr>
            <a:spLocks noGrp="1"/>
          </p:cNvSpPr>
          <p:nvPr>
            <p:ph idx="1"/>
          </p:nvPr>
        </p:nvSpPr>
        <p:spPr/>
        <p:txBody>
          <a:bodyPr>
            <a:normAutofit fontScale="85000" lnSpcReduction="20000"/>
          </a:bodyPr>
          <a:lstStyle/>
          <a:p>
            <a:r>
              <a:rPr lang="en-ZA" dirty="0"/>
              <a:t>Since 1997 all NDPs have been guided by the Vision 2016 and they were also aligned to the extent possible with the </a:t>
            </a:r>
            <a:r>
              <a:rPr lang="en-ZA" dirty="0" smtClean="0"/>
              <a:t>MDGs</a:t>
            </a:r>
          </a:p>
          <a:p>
            <a:r>
              <a:rPr lang="en-ZA" dirty="0" smtClean="0"/>
              <a:t> </a:t>
            </a:r>
            <a:r>
              <a:rPr lang="en-ZA" dirty="0"/>
              <a:t>The last recent development plan, NDP 10, was deliberately made to drive the Vision 2016 and was extended to have its end coincide with the Vision </a:t>
            </a:r>
            <a:r>
              <a:rPr lang="en-ZA" dirty="0" smtClean="0"/>
              <a:t>2016</a:t>
            </a:r>
          </a:p>
          <a:p>
            <a:r>
              <a:rPr lang="en-ZA" dirty="0" smtClean="0"/>
              <a:t> </a:t>
            </a:r>
            <a:r>
              <a:rPr lang="en-ZA" dirty="0"/>
              <a:t>The current vision just launched on independence day on 30</a:t>
            </a:r>
            <a:r>
              <a:rPr lang="en-ZA" baseline="30000" dirty="0"/>
              <a:t>th</a:t>
            </a:r>
            <a:r>
              <a:rPr lang="en-ZA" dirty="0"/>
              <a:t> September 2016 is also made to be aligned an in fact be driven by National development Plan 11 which is also about to be discussed in parliament in October 2016 Parliament </a:t>
            </a:r>
            <a:r>
              <a:rPr lang="en-ZA" dirty="0" smtClean="0"/>
              <a:t>session</a:t>
            </a:r>
          </a:p>
          <a:p>
            <a:r>
              <a:rPr lang="en-ZA" dirty="0" smtClean="0"/>
              <a:t>Given </a:t>
            </a:r>
            <a:r>
              <a:rPr lang="en-ZA" dirty="0"/>
              <a:t>that human and social development has always been the focus of Botswana’s national development, the development plans therefore became the de facto vehicles for graduating the country from LDC to MIC and to some extent the Vision 2016 was the vehicle that took the country to graduation to Upper Middle Income status in </a:t>
            </a:r>
            <a:r>
              <a:rPr lang="en-ZA" dirty="0" smtClean="0"/>
              <a:t>2004 </a:t>
            </a:r>
            <a:endParaRPr lang="en-ZA" dirty="0"/>
          </a:p>
        </p:txBody>
      </p:sp>
    </p:spTree>
    <p:extLst>
      <p:ext uri="{BB962C8B-B14F-4D97-AF65-F5344CB8AC3E}">
        <p14:creationId xmlns:p14="http://schemas.microsoft.com/office/powerpoint/2010/main" val="9905486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Strategy for Botswana</a:t>
            </a:r>
            <a:endParaRPr lang="en-ZA" dirty="0"/>
          </a:p>
        </p:txBody>
      </p:sp>
      <p:sp>
        <p:nvSpPr>
          <p:cNvPr id="3" name="Content Placeholder 2"/>
          <p:cNvSpPr>
            <a:spLocks noGrp="1"/>
          </p:cNvSpPr>
          <p:nvPr>
            <p:ph idx="1"/>
          </p:nvPr>
        </p:nvSpPr>
        <p:spPr/>
        <p:txBody>
          <a:bodyPr>
            <a:normAutofit fontScale="92500" lnSpcReduction="20000"/>
          </a:bodyPr>
          <a:lstStyle/>
          <a:p>
            <a:r>
              <a:rPr lang="en-ZA" dirty="0" smtClean="0"/>
              <a:t>Poverty Reduction Strategy</a:t>
            </a:r>
          </a:p>
          <a:p>
            <a:r>
              <a:rPr lang="en-ZA" dirty="0" smtClean="0"/>
              <a:t>Strategy for Excellence</a:t>
            </a:r>
          </a:p>
          <a:p>
            <a:r>
              <a:rPr lang="en-ZA" dirty="0" smtClean="0"/>
              <a:t>EDD</a:t>
            </a:r>
          </a:p>
          <a:p>
            <a:r>
              <a:rPr lang="en-ZA" dirty="0" smtClean="0"/>
              <a:t>TWG</a:t>
            </a:r>
          </a:p>
          <a:p>
            <a:r>
              <a:rPr lang="en-ZA" dirty="0" smtClean="0"/>
              <a:t>Policy making and implementation inclusive</a:t>
            </a:r>
          </a:p>
          <a:p>
            <a:r>
              <a:rPr lang="en-ZA" dirty="0"/>
              <a:t>Most of these policies and strategies were developed with support and involvement of all key </a:t>
            </a:r>
            <a:r>
              <a:rPr lang="en-ZA" dirty="0" smtClean="0"/>
              <a:t>stakeholders</a:t>
            </a:r>
          </a:p>
          <a:p>
            <a:r>
              <a:rPr lang="en-ZA" dirty="0" smtClean="0"/>
              <a:t>Botswana </a:t>
            </a:r>
            <a:r>
              <a:rPr lang="en-ZA" dirty="0"/>
              <a:t>developed a very effective stakeholder engagement system that made sure that all partners participated in terms of funding and providing technical assistance from the period of LDC to the present time when it is UMIC</a:t>
            </a:r>
          </a:p>
        </p:txBody>
      </p:sp>
    </p:spTree>
    <p:extLst>
      <p:ext uri="{BB962C8B-B14F-4D97-AF65-F5344CB8AC3E}">
        <p14:creationId xmlns:p14="http://schemas.microsoft.com/office/powerpoint/2010/main" val="38469555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Weaknesses</a:t>
            </a:r>
            <a:endParaRPr lang="en-ZA" dirty="0"/>
          </a:p>
        </p:txBody>
      </p:sp>
      <p:sp>
        <p:nvSpPr>
          <p:cNvPr id="3" name="Content Placeholder 2"/>
          <p:cNvSpPr>
            <a:spLocks noGrp="1"/>
          </p:cNvSpPr>
          <p:nvPr>
            <p:ph idx="1"/>
          </p:nvPr>
        </p:nvSpPr>
        <p:spPr/>
        <p:txBody>
          <a:bodyPr/>
          <a:lstStyle/>
          <a:p>
            <a:r>
              <a:rPr lang="en-ZA" dirty="0" smtClean="0"/>
              <a:t>Weak policy implementation and M&amp;E</a:t>
            </a:r>
          </a:p>
          <a:p>
            <a:r>
              <a:rPr lang="en-ZA" dirty="0" smtClean="0"/>
              <a:t>Result is late completion of projects and not on time and budget. </a:t>
            </a:r>
            <a:r>
              <a:rPr lang="en-ZA" dirty="0" err="1" smtClean="0"/>
              <a:t>Eg</a:t>
            </a:r>
            <a:r>
              <a:rPr lang="en-ZA" dirty="0" smtClean="0"/>
              <a:t> NDP only integrated to drive Vision 2016 more than 10 years after vision was approved and supposed to be implemented</a:t>
            </a:r>
          </a:p>
          <a:p>
            <a:r>
              <a:rPr lang="en-ZA" dirty="0" smtClean="0"/>
              <a:t>Major policy failures due to lack of effective M&amp;E, </a:t>
            </a:r>
            <a:r>
              <a:rPr lang="en-ZA" dirty="0" err="1" smtClean="0"/>
              <a:t>eg</a:t>
            </a:r>
            <a:r>
              <a:rPr lang="en-ZA" dirty="0" smtClean="0"/>
              <a:t> FAP</a:t>
            </a:r>
            <a:endParaRPr lang="en-ZA" dirty="0"/>
          </a:p>
        </p:txBody>
      </p:sp>
    </p:spTree>
    <p:extLst>
      <p:ext uri="{BB962C8B-B14F-4D97-AF65-F5344CB8AC3E}">
        <p14:creationId xmlns:p14="http://schemas.microsoft.com/office/powerpoint/2010/main" val="4176887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Presentation Format</a:t>
            </a:r>
            <a:endParaRPr lang="en-ZA" dirty="0"/>
          </a:p>
        </p:txBody>
      </p:sp>
      <p:sp>
        <p:nvSpPr>
          <p:cNvPr id="3" name="Content Placeholder 2"/>
          <p:cNvSpPr>
            <a:spLocks noGrp="1"/>
          </p:cNvSpPr>
          <p:nvPr>
            <p:ph idx="1"/>
          </p:nvPr>
        </p:nvSpPr>
        <p:spPr/>
        <p:txBody>
          <a:bodyPr>
            <a:normAutofit/>
          </a:bodyPr>
          <a:lstStyle/>
          <a:p>
            <a:r>
              <a:rPr lang="en-ZA" dirty="0" smtClean="0"/>
              <a:t>Introduction</a:t>
            </a:r>
          </a:p>
          <a:p>
            <a:r>
              <a:rPr lang="en-ZA" dirty="0" smtClean="0"/>
              <a:t>Botswana’s Economic Changes</a:t>
            </a:r>
          </a:p>
          <a:p>
            <a:r>
              <a:rPr lang="en-ZA" dirty="0" smtClean="0"/>
              <a:t>Human development Trend</a:t>
            </a:r>
          </a:p>
          <a:p>
            <a:r>
              <a:rPr lang="en-ZA" dirty="0" smtClean="0"/>
              <a:t>Poverty and Income Inequality</a:t>
            </a:r>
          </a:p>
          <a:p>
            <a:r>
              <a:rPr lang="en-ZA" dirty="0" smtClean="0"/>
              <a:t>Education and Health</a:t>
            </a:r>
          </a:p>
          <a:p>
            <a:r>
              <a:rPr lang="en-ZA" dirty="0" smtClean="0"/>
              <a:t>Gender Equity</a:t>
            </a:r>
          </a:p>
          <a:p>
            <a:r>
              <a:rPr lang="en-ZA" dirty="0" smtClean="0"/>
              <a:t>Business Environment and Competitiveness</a:t>
            </a:r>
          </a:p>
          <a:p>
            <a:r>
              <a:rPr lang="en-ZA" dirty="0" smtClean="0"/>
              <a:t>Botswana’s graduation Strategy </a:t>
            </a:r>
          </a:p>
          <a:p>
            <a:r>
              <a:rPr lang="en-ZA" dirty="0" smtClean="0"/>
              <a:t>Recommendations and Lessons for Angola</a:t>
            </a:r>
            <a:endParaRPr lang="en-ZA" dirty="0"/>
          </a:p>
        </p:txBody>
      </p:sp>
    </p:spTree>
    <p:extLst>
      <p:ext uri="{BB962C8B-B14F-4D97-AF65-F5344CB8AC3E}">
        <p14:creationId xmlns:p14="http://schemas.microsoft.com/office/powerpoint/2010/main" val="35093966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Recommendations for Angola</a:t>
            </a:r>
            <a:endParaRPr lang="en-ZA" dirty="0"/>
          </a:p>
        </p:txBody>
      </p:sp>
      <p:sp>
        <p:nvSpPr>
          <p:cNvPr id="3" name="Content Placeholder 2"/>
          <p:cNvSpPr>
            <a:spLocks noGrp="1"/>
          </p:cNvSpPr>
          <p:nvPr>
            <p:ph idx="1"/>
          </p:nvPr>
        </p:nvSpPr>
        <p:spPr/>
        <p:txBody>
          <a:bodyPr>
            <a:normAutofit lnSpcReduction="10000"/>
          </a:bodyPr>
          <a:lstStyle/>
          <a:p>
            <a:r>
              <a:rPr lang="en-ZA" dirty="0" smtClean="0"/>
              <a:t>Prudent Macroeconomic management</a:t>
            </a:r>
          </a:p>
          <a:p>
            <a:r>
              <a:rPr lang="en-ZA" dirty="0" smtClean="0"/>
              <a:t>Spending informed by strict planning system</a:t>
            </a:r>
          </a:p>
          <a:p>
            <a:r>
              <a:rPr lang="en-ZA" dirty="0" smtClean="0"/>
              <a:t>Save revenue during boom</a:t>
            </a:r>
          </a:p>
          <a:p>
            <a:r>
              <a:rPr lang="en-ZA" dirty="0"/>
              <a:t>Instead of increasing the govern­ment expenditure when revenues from diamonds were increasing, the government chose instead to create a Revenue Stabilisation Fund in order to sterilise the mineral rents rather than allow them to affect government spending and the exchange </a:t>
            </a:r>
            <a:r>
              <a:rPr lang="en-ZA" dirty="0" smtClean="0"/>
              <a:t>rate</a:t>
            </a:r>
          </a:p>
          <a:p>
            <a:r>
              <a:rPr lang="en-ZA" dirty="0"/>
              <a:t>Angola can emulate Botswana’s experience in managing its oil and diamond </a:t>
            </a:r>
            <a:r>
              <a:rPr lang="en-ZA" dirty="0" smtClean="0"/>
              <a:t>revenue</a:t>
            </a:r>
            <a:endParaRPr lang="en-ZA" dirty="0"/>
          </a:p>
        </p:txBody>
      </p:sp>
    </p:spTree>
    <p:extLst>
      <p:ext uri="{BB962C8B-B14F-4D97-AF65-F5344CB8AC3E}">
        <p14:creationId xmlns:p14="http://schemas.microsoft.com/office/powerpoint/2010/main" val="33577995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Recommendations for Angola</a:t>
            </a:r>
            <a:endParaRPr lang="en-ZA" dirty="0"/>
          </a:p>
        </p:txBody>
      </p:sp>
      <p:sp>
        <p:nvSpPr>
          <p:cNvPr id="3" name="Content Placeholder 2"/>
          <p:cNvSpPr>
            <a:spLocks noGrp="1"/>
          </p:cNvSpPr>
          <p:nvPr>
            <p:ph idx="1"/>
          </p:nvPr>
        </p:nvSpPr>
        <p:spPr/>
        <p:txBody>
          <a:bodyPr>
            <a:normAutofit/>
          </a:bodyPr>
          <a:lstStyle/>
          <a:p>
            <a:r>
              <a:rPr lang="en-ZA" dirty="0"/>
              <a:t>Given that a large part of Botswana’s revenue is derived from diamond mining, it became apparent that the different policies had to be coordinated in a coherent manner to avoid them moving the econ­omy into conflicting directions. For most of the time, monetary, fiscal and exchange rate policies had to support each in achieving a stable economic environment, economic growth and diversification from the dependence on diamonds</a:t>
            </a:r>
          </a:p>
        </p:txBody>
      </p:sp>
    </p:spTree>
    <p:extLst>
      <p:ext uri="{BB962C8B-B14F-4D97-AF65-F5344CB8AC3E}">
        <p14:creationId xmlns:p14="http://schemas.microsoft.com/office/powerpoint/2010/main" val="1019127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Recommendations for Angola</a:t>
            </a:r>
            <a:endParaRPr lang="en-ZA" dirty="0"/>
          </a:p>
        </p:txBody>
      </p:sp>
      <p:sp>
        <p:nvSpPr>
          <p:cNvPr id="3" name="Content Placeholder 2"/>
          <p:cNvSpPr>
            <a:spLocks noGrp="1"/>
          </p:cNvSpPr>
          <p:nvPr>
            <p:ph idx="1"/>
          </p:nvPr>
        </p:nvSpPr>
        <p:spPr/>
        <p:txBody>
          <a:bodyPr>
            <a:normAutofit/>
          </a:bodyPr>
          <a:lstStyle/>
          <a:p>
            <a:r>
              <a:rPr lang="en-ZA" dirty="0" smtClean="0"/>
              <a:t>Institutions </a:t>
            </a:r>
            <a:r>
              <a:rPr lang="en-ZA" dirty="0"/>
              <a:t>in Botswana were effective in ensuring money was spent wisely and avoid any resource </a:t>
            </a:r>
            <a:r>
              <a:rPr lang="en-ZA" dirty="0" smtClean="0"/>
              <a:t>curse</a:t>
            </a:r>
          </a:p>
          <a:p>
            <a:r>
              <a:rPr lang="en-ZA" dirty="0" smtClean="0"/>
              <a:t> </a:t>
            </a:r>
            <a:r>
              <a:rPr lang="en-ZA" dirty="0"/>
              <a:t>Angola can therefore take leaf from Botswana’s case to make sure the spending from oil and other natural resources  is directed towards worthy projects and that the key institutions are strong in terms of providing checks and balances and good governance in general.</a:t>
            </a:r>
          </a:p>
        </p:txBody>
      </p:sp>
    </p:spTree>
    <p:extLst>
      <p:ext uri="{BB962C8B-B14F-4D97-AF65-F5344CB8AC3E}">
        <p14:creationId xmlns:p14="http://schemas.microsoft.com/office/powerpoint/2010/main" val="14493664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Recommendations for Angola</a:t>
            </a:r>
            <a:endParaRPr lang="en-ZA" dirty="0"/>
          </a:p>
        </p:txBody>
      </p:sp>
      <p:sp>
        <p:nvSpPr>
          <p:cNvPr id="3" name="Content Placeholder 2"/>
          <p:cNvSpPr>
            <a:spLocks noGrp="1"/>
          </p:cNvSpPr>
          <p:nvPr>
            <p:ph idx="1"/>
          </p:nvPr>
        </p:nvSpPr>
        <p:spPr/>
        <p:txBody>
          <a:bodyPr>
            <a:normAutofit fontScale="85000" lnSpcReduction="10000"/>
          </a:bodyPr>
          <a:lstStyle/>
          <a:p>
            <a:r>
              <a:rPr lang="en-ZA" dirty="0"/>
              <a:t>Botswana also spent its resources on infrastructure and human resources which ensured that increases in revenue from minerals also led to improvements in livelihoods of citizens. </a:t>
            </a:r>
            <a:endParaRPr lang="en-ZA" dirty="0" smtClean="0"/>
          </a:p>
          <a:p>
            <a:r>
              <a:rPr lang="en-ZA" dirty="0" smtClean="0"/>
              <a:t>The </a:t>
            </a:r>
            <a:r>
              <a:rPr lang="en-ZA" dirty="0"/>
              <a:t>priorities of government spending have clearly been towards education and health, which are key to strengthening the human capital </a:t>
            </a:r>
            <a:r>
              <a:rPr lang="en-ZA" dirty="0" smtClean="0"/>
              <a:t>base</a:t>
            </a:r>
          </a:p>
          <a:p>
            <a:r>
              <a:rPr lang="en-ZA" dirty="0" smtClean="0"/>
              <a:t>Even </a:t>
            </a:r>
            <a:r>
              <a:rPr lang="en-ZA" dirty="0"/>
              <a:t>though there are some current challenges with regards to quality of especially education in the last five years, the indices clearly show a positive outcome. </a:t>
            </a:r>
            <a:r>
              <a:rPr lang="en-ZA" dirty="0" smtClean="0"/>
              <a:t>There </a:t>
            </a:r>
            <a:r>
              <a:rPr lang="en-ZA" dirty="0"/>
              <a:t>is need for Angola to make sure there is a clear bias in spending of the main resources towards human development to ensure that there is a clear link between the country’s income levels and livelihoods of Angolan nationals. </a:t>
            </a:r>
          </a:p>
          <a:p>
            <a:endParaRPr lang="en-ZA" dirty="0"/>
          </a:p>
        </p:txBody>
      </p:sp>
    </p:spTree>
    <p:extLst>
      <p:ext uri="{BB962C8B-B14F-4D97-AF65-F5344CB8AC3E}">
        <p14:creationId xmlns:p14="http://schemas.microsoft.com/office/powerpoint/2010/main" val="4279249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Recommendations for Angola</a:t>
            </a:r>
            <a:endParaRPr lang="en-ZA" dirty="0"/>
          </a:p>
        </p:txBody>
      </p:sp>
      <p:sp>
        <p:nvSpPr>
          <p:cNvPr id="3" name="Content Placeholder 2"/>
          <p:cNvSpPr>
            <a:spLocks noGrp="1"/>
          </p:cNvSpPr>
          <p:nvPr>
            <p:ph idx="1"/>
          </p:nvPr>
        </p:nvSpPr>
        <p:spPr/>
        <p:txBody>
          <a:bodyPr>
            <a:normAutofit fontScale="77500" lnSpcReduction="20000"/>
          </a:bodyPr>
          <a:lstStyle/>
          <a:p>
            <a:r>
              <a:rPr lang="en-ZA" dirty="0"/>
              <a:t>Where property rights are not well defined, the solid mineral, which is especially more susceptible to being be used </a:t>
            </a:r>
            <a:r>
              <a:rPr lang="en-ZA" dirty="0" smtClean="0"/>
              <a:t>unproductively</a:t>
            </a:r>
          </a:p>
          <a:p>
            <a:r>
              <a:rPr lang="en-ZA" dirty="0" smtClean="0"/>
              <a:t>Such </a:t>
            </a:r>
            <a:r>
              <a:rPr lang="en-ZA" dirty="0"/>
              <a:t>has been the case in countries like DRC and Sierra Leone with the so-called blood </a:t>
            </a:r>
            <a:r>
              <a:rPr lang="en-ZA" dirty="0" smtClean="0"/>
              <a:t>diamond</a:t>
            </a:r>
          </a:p>
          <a:p>
            <a:r>
              <a:rPr lang="en-ZA" dirty="0" smtClean="0"/>
              <a:t>Botswana </a:t>
            </a:r>
            <a:r>
              <a:rPr lang="en-ZA" dirty="0"/>
              <a:t>chose to have a property system where resources where not individually owned but owned by the state even though the state did not get into production but received mineral rent from those engaged in exploiting the </a:t>
            </a:r>
            <a:r>
              <a:rPr lang="en-ZA" dirty="0" smtClean="0"/>
              <a:t>resource</a:t>
            </a:r>
          </a:p>
          <a:p>
            <a:r>
              <a:rPr lang="en-ZA" dirty="0" smtClean="0"/>
              <a:t>When </a:t>
            </a:r>
            <a:r>
              <a:rPr lang="en-ZA" dirty="0"/>
              <a:t>the country discovered the first diamond mine just after independence, they went into a partnership with DeBeers and formed a Company called </a:t>
            </a:r>
            <a:r>
              <a:rPr lang="en-ZA" dirty="0" err="1" smtClean="0"/>
              <a:t>Debswana</a:t>
            </a:r>
            <a:r>
              <a:rPr lang="en-ZA" dirty="0" smtClean="0"/>
              <a:t>.</a:t>
            </a:r>
          </a:p>
          <a:p>
            <a:r>
              <a:rPr lang="en-ZA" dirty="0"/>
              <a:t>Botswana therefore has many lessons for the Angolan Government in terms of best contracts with private sector partners and best practice in terms of management of economic resources for development.</a:t>
            </a:r>
          </a:p>
        </p:txBody>
      </p:sp>
    </p:spTree>
    <p:extLst>
      <p:ext uri="{BB962C8B-B14F-4D97-AF65-F5344CB8AC3E}">
        <p14:creationId xmlns:p14="http://schemas.microsoft.com/office/powerpoint/2010/main" val="27043683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Recommendations for Angola</a:t>
            </a:r>
            <a:endParaRPr lang="en-ZA" dirty="0"/>
          </a:p>
        </p:txBody>
      </p:sp>
      <p:sp>
        <p:nvSpPr>
          <p:cNvPr id="3" name="Content Placeholder 2"/>
          <p:cNvSpPr>
            <a:spLocks noGrp="1"/>
          </p:cNvSpPr>
          <p:nvPr>
            <p:ph idx="1"/>
          </p:nvPr>
        </p:nvSpPr>
        <p:spPr/>
        <p:txBody>
          <a:bodyPr>
            <a:normAutofit fontScale="85000" lnSpcReduction="20000"/>
          </a:bodyPr>
          <a:lstStyle/>
          <a:p>
            <a:r>
              <a:rPr lang="en-ZA" dirty="0"/>
              <a:t>Botswana has developed a very strong social protection system that ensured the protection of the vulnerable and those without employment from poverty and other hush economic conditions. The programmes were meant to cushion its citizens from hunger and starvation. Even though they are quite low in terms of value, they indeed acted to avoid extreme poverty and starvation even though they also led to high dependency of Batswana on </a:t>
            </a:r>
            <a:r>
              <a:rPr lang="en-ZA" dirty="0" smtClean="0"/>
              <a:t>Government</a:t>
            </a:r>
          </a:p>
          <a:p>
            <a:r>
              <a:rPr lang="en-ZA" dirty="0"/>
              <a:t>There are a number of positive lessons for the Angolan Government in terms of how to make these social protection programmes effective. </a:t>
            </a:r>
            <a:endParaRPr lang="en-ZA" dirty="0" smtClean="0"/>
          </a:p>
          <a:p>
            <a:r>
              <a:rPr lang="en-ZA" dirty="0" smtClean="0"/>
              <a:t>Some </a:t>
            </a:r>
            <a:r>
              <a:rPr lang="en-ZA" dirty="0"/>
              <a:t>of the lessons are that they should be set with a view not to bring negative incentives to work effort by those who are able bodied and needed to be encouraged to stay in the private sector</a:t>
            </a:r>
          </a:p>
        </p:txBody>
      </p:sp>
    </p:spTree>
    <p:extLst>
      <p:ext uri="{BB962C8B-B14F-4D97-AF65-F5344CB8AC3E}">
        <p14:creationId xmlns:p14="http://schemas.microsoft.com/office/powerpoint/2010/main" val="914431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Recommendations for Angola</a:t>
            </a:r>
            <a:endParaRPr lang="en-ZA" dirty="0"/>
          </a:p>
        </p:txBody>
      </p:sp>
      <p:sp>
        <p:nvSpPr>
          <p:cNvPr id="3" name="Content Placeholder 2"/>
          <p:cNvSpPr>
            <a:spLocks noGrp="1"/>
          </p:cNvSpPr>
          <p:nvPr>
            <p:ph idx="1"/>
          </p:nvPr>
        </p:nvSpPr>
        <p:spPr/>
        <p:txBody>
          <a:bodyPr/>
          <a:lstStyle/>
          <a:p>
            <a:r>
              <a:rPr lang="en-ZA" dirty="0"/>
              <a:t>Social Safety Nets (SSNs) in Botswana have for instance led to relative shortage of employees for the agricultural sector given that it is more attractive to be engaged in SSNs than being employed in the low wage agricultural sector. There is also need to develop programmes that have clear graduation strategies to avoid any possibilities of lifetime dependence on government.</a:t>
            </a:r>
          </a:p>
          <a:p>
            <a:endParaRPr lang="en-ZA" dirty="0"/>
          </a:p>
        </p:txBody>
      </p:sp>
    </p:spTree>
    <p:extLst>
      <p:ext uri="{BB962C8B-B14F-4D97-AF65-F5344CB8AC3E}">
        <p14:creationId xmlns:p14="http://schemas.microsoft.com/office/powerpoint/2010/main" val="3282084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Recommendations for Angola</a:t>
            </a:r>
            <a:endParaRPr lang="en-ZA" dirty="0"/>
          </a:p>
        </p:txBody>
      </p:sp>
      <p:sp>
        <p:nvSpPr>
          <p:cNvPr id="3" name="Content Placeholder 2"/>
          <p:cNvSpPr>
            <a:spLocks noGrp="1"/>
          </p:cNvSpPr>
          <p:nvPr>
            <p:ph idx="1"/>
          </p:nvPr>
        </p:nvSpPr>
        <p:spPr/>
        <p:txBody>
          <a:bodyPr>
            <a:normAutofit/>
          </a:bodyPr>
          <a:lstStyle/>
          <a:p>
            <a:r>
              <a:rPr lang="en-ZA" dirty="0" smtClean="0"/>
              <a:t>Botswana has relatively high unemployment rates income inequality and poverty for an UMIC</a:t>
            </a:r>
          </a:p>
          <a:p>
            <a:r>
              <a:rPr lang="en-ZA" dirty="0"/>
              <a:t>In preparation for graduation, Angola should insure that its graduation strategy ensures that there is focus towards sustainable poverty reduction through employment creation and that income inequality does not </a:t>
            </a:r>
            <a:r>
              <a:rPr lang="en-ZA" dirty="0" smtClean="0"/>
              <a:t>worsen. </a:t>
            </a:r>
          </a:p>
          <a:p>
            <a:r>
              <a:rPr lang="en-ZA" dirty="0" smtClean="0"/>
              <a:t>The </a:t>
            </a:r>
            <a:r>
              <a:rPr lang="en-ZA" dirty="0"/>
              <a:t>strategy should for instance develop a clear national employment policy with action plans and an effective monitoring and evaluation </a:t>
            </a:r>
            <a:r>
              <a:rPr lang="en-ZA" dirty="0" smtClean="0"/>
              <a:t>system.</a:t>
            </a:r>
            <a:endParaRPr lang="en-ZA" dirty="0"/>
          </a:p>
          <a:p>
            <a:endParaRPr lang="en-ZA" dirty="0"/>
          </a:p>
        </p:txBody>
      </p:sp>
    </p:spTree>
    <p:extLst>
      <p:ext uri="{BB962C8B-B14F-4D97-AF65-F5344CB8AC3E}">
        <p14:creationId xmlns:p14="http://schemas.microsoft.com/office/powerpoint/2010/main" val="23675733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Recommendations  </a:t>
            </a:r>
            <a:endParaRPr lang="en-ZA" dirty="0"/>
          </a:p>
        </p:txBody>
      </p:sp>
      <p:sp>
        <p:nvSpPr>
          <p:cNvPr id="3" name="Content Placeholder 2"/>
          <p:cNvSpPr>
            <a:spLocks noGrp="1"/>
          </p:cNvSpPr>
          <p:nvPr>
            <p:ph idx="1"/>
          </p:nvPr>
        </p:nvSpPr>
        <p:spPr/>
        <p:txBody>
          <a:bodyPr>
            <a:normAutofit fontScale="92500" lnSpcReduction="10000"/>
          </a:bodyPr>
          <a:lstStyle/>
          <a:p>
            <a:r>
              <a:rPr lang="en-ZA" dirty="0"/>
              <a:t>Botswana has not been able to adequately diversify its economy away from the diamond natural </a:t>
            </a:r>
            <a:r>
              <a:rPr lang="en-ZA" dirty="0" smtClean="0"/>
              <a:t>resource</a:t>
            </a:r>
          </a:p>
          <a:p>
            <a:r>
              <a:rPr lang="en-ZA" dirty="0" smtClean="0"/>
              <a:t>Even </a:t>
            </a:r>
            <a:r>
              <a:rPr lang="en-ZA" dirty="0"/>
              <a:t>though the country has initiated many policies towards economic diversification from mining including efforts towards beneficiation in the current period, this has proved not to be enough especially for sustainable employment creation and poverty </a:t>
            </a:r>
            <a:r>
              <a:rPr lang="en-ZA" dirty="0" smtClean="0"/>
              <a:t>reduction</a:t>
            </a:r>
          </a:p>
          <a:p>
            <a:r>
              <a:rPr lang="en-ZA" dirty="0" smtClean="0"/>
              <a:t>For </a:t>
            </a:r>
            <a:r>
              <a:rPr lang="en-ZA" dirty="0"/>
              <a:t>sustainable development, the Angolan Government needs to diversify its economy from being resource driven so that it can sustain its economic development after graduation and also be able to avoid being in a middle income </a:t>
            </a:r>
            <a:r>
              <a:rPr lang="en-ZA" dirty="0" smtClean="0"/>
              <a:t>trap</a:t>
            </a:r>
            <a:endParaRPr lang="en-ZA" dirty="0"/>
          </a:p>
          <a:p>
            <a:endParaRPr lang="en-ZA" dirty="0"/>
          </a:p>
        </p:txBody>
      </p:sp>
    </p:spTree>
    <p:extLst>
      <p:ext uri="{BB962C8B-B14F-4D97-AF65-F5344CB8AC3E}">
        <p14:creationId xmlns:p14="http://schemas.microsoft.com/office/powerpoint/2010/main" val="2861639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Recommendations </a:t>
            </a:r>
            <a:endParaRPr lang="en-ZA" dirty="0"/>
          </a:p>
        </p:txBody>
      </p:sp>
      <p:sp>
        <p:nvSpPr>
          <p:cNvPr id="3" name="Content Placeholder 2"/>
          <p:cNvSpPr>
            <a:spLocks noGrp="1"/>
          </p:cNvSpPr>
          <p:nvPr>
            <p:ph idx="1"/>
          </p:nvPr>
        </p:nvSpPr>
        <p:spPr/>
        <p:txBody>
          <a:bodyPr>
            <a:normAutofit lnSpcReduction="10000"/>
          </a:bodyPr>
          <a:lstStyle/>
          <a:p>
            <a:r>
              <a:rPr lang="en-ZA" dirty="0"/>
              <a:t>While Botswana has good policies some of which are developed with support from international partners who have global knowledge, the country has been very weak in terms of implementation of such </a:t>
            </a:r>
            <a:r>
              <a:rPr lang="en-ZA" dirty="0" smtClean="0"/>
              <a:t>policies</a:t>
            </a:r>
          </a:p>
          <a:p>
            <a:r>
              <a:rPr lang="en-ZA" dirty="0" smtClean="0"/>
              <a:t>For </a:t>
            </a:r>
            <a:r>
              <a:rPr lang="en-ZA" dirty="0"/>
              <a:t>Angola to be successful it needs to, as part of its strategy for graduation, clearly develop an effective implementation framework and monitoring and effective </a:t>
            </a:r>
            <a:r>
              <a:rPr lang="en-ZA" dirty="0" smtClean="0"/>
              <a:t>system</a:t>
            </a:r>
          </a:p>
          <a:p>
            <a:r>
              <a:rPr lang="en-ZA" dirty="0" smtClean="0"/>
              <a:t> </a:t>
            </a:r>
            <a:r>
              <a:rPr lang="en-ZA" dirty="0"/>
              <a:t>It will need to develop with support of partners a strong data base and data analysis capacity to provide information for effective monitoring and evaluation.</a:t>
            </a:r>
          </a:p>
          <a:p>
            <a:endParaRPr lang="en-ZA" dirty="0"/>
          </a:p>
        </p:txBody>
      </p:sp>
    </p:spTree>
    <p:extLst>
      <p:ext uri="{BB962C8B-B14F-4D97-AF65-F5344CB8AC3E}">
        <p14:creationId xmlns:p14="http://schemas.microsoft.com/office/powerpoint/2010/main" val="1474623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Introduction- Graduation Criterion</a:t>
            </a:r>
            <a:endParaRPr lang="en-ZA" dirty="0"/>
          </a:p>
        </p:txBody>
      </p:sp>
      <p:sp>
        <p:nvSpPr>
          <p:cNvPr id="3" name="Content Placeholder 2"/>
          <p:cNvSpPr>
            <a:spLocks noGrp="1"/>
          </p:cNvSpPr>
          <p:nvPr>
            <p:ph idx="1"/>
          </p:nvPr>
        </p:nvSpPr>
        <p:spPr/>
        <p:txBody>
          <a:bodyPr>
            <a:normAutofit lnSpcReduction="10000"/>
          </a:bodyPr>
          <a:lstStyle/>
          <a:p>
            <a:r>
              <a:rPr lang="en-ZA" dirty="0"/>
              <a:t>The graduation criterion has evolved over time with the current criteria emphasising three areas; gross national income per capita, human asset index and economic vulnerability index. </a:t>
            </a:r>
            <a:endParaRPr lang="en-ZA" dirty="0" smtClean="0"/>
          </a:p>
          <a:p>
            <a:r>
              <a:rPr lang="en-ZA" dirty="0" smtClean="0"/>
              <a:t>The </a:t>
            </a:r>
            <a:r>
              <a:rPr lang="en-ZA" dirty="0"/>
              <a:t>criterion has always be based on the need to ensure that graduation of an LDC is based on significant improvements in the country’s development prospects while providing for flexibility in terms of rules especially for those countries that are very close to meeting the graduation thresholds(UNDP, 2013).</a:t>
            </a:r>
          </a:p>
          <a:p>
            <a:endParaRPr lang="en-ZA" dirty="0"/>
          </a:p>
        </p:txBody>
      </p:sp>
    </p:spTree>
    <p:extLst>
      <p:ext uri="{BB962C8B-B14F-4D97-AF65-F5344CB8AC3E}">
        <p14:creationId xmlns:p14="http://schemas.microsoft.com/office/powerpoint/2010/main" val="31952837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smtClean="0"/>
              <a:t>Recommendations  </a:t>
            </a:r>
            <a:endParaRPr lang="en-ZA" dirty="0"/>
          </a:p>
        </p:txBody>
      </p:sp>
      <p:sp>
        <p:nvSpPr>
          <p:cNvPr id="3" name="Content Placeholder 2"/>
          <p:cNvSpPr>
            <a:spLocks noGrp="1"/>
          </p:cNvSpPr>
          <p:nvPr>
            <p:ph idx="1"/>
          </p:nvPr>
        </p:nvSpPr>
        <p:spPr/>
        <p:txBody>
          <a:bodyPr>
            <a:normAutofit fontScale="77500" lnSpcReduction="20000"/>
          </a:bodyPr>
          <a:lstStyle/>
          <a:p>
            <a:r>
              <a:rPr lang="en-ZA" dirty="0"/>
              <a:t>When Botswana graduated from LDC to MIC its systems were not ready for working with partners at upstream level. </a:t>
            </a:r>
            <a:endParaRPr lang="en-ZA" dirty="0" smtClean="0"/>
          </a:p>
          <a:p>
            <a:r>
              <a:rPr lang="en-ZA" dirty="0" smtClean="0"/>
              <a:t>Part </a:t>
            </a:r>
            <a:r>
              <a:rPr lang="en-ZA" dirty="0"/>
              <a:t>of the reason was lack of planning and proper strategy for </a:t>
            </a:r>
            <a:r>
              <a:rPr lang="en-ZA" dirty="0" smtClean="0"/>
              <a:t>graduation</a:t>
            </a:r>
          </a:p>
          <a:p>
            <a:r>
              <a:rPr lang="en-ZA" dirty="0" smtClean="0"/>
              <a:t>For </a:t>
            </a:r>
            <a:r>
              <a:rPr lang="en-ZA" dirty="0"/>
              <a:t>some time after graduation, Government of Botswana continued to request for support for downstream activities which were either not supported given the country’s new status or supported inadequately. </a:t>
            </a:r>
            <a:endParaRPr lang="en-ZA" dirty="0" smtClean="0"/>
          </a:p>
          <a:p>
            <a:r>
              <a:rPr lang="en-ZA" dirty="0" smtClean="0"/>
              <a:t>There </a:t>
            </a:r>
            <a:r>
              <a:rPr lang="en-ZA" dirty="0"/>
              <a:t>is therefore need to have as part of the graduation strategy support and capacity development for the appropriate engagement upon graduation</a:t>
            </a:r>
            <a:r>
              <a:rPr lang="en-ZA" dirty="0" smtClean="0"/>
              <a:t>.</a:t>
            </a:r>
          </a:p>
          <a:p>
            <a:r>
              <a:rPr lang="en-ZA" dirty="0" smtClean="0"/>
              <a:t> </a:t>
            </a:r>
            <a:r>
              <a:rPr lang="en-ZA" dirty="0"/>
              <a:t>The kind of engagement for middle income should be one aimed at shaping ideas rather than providing financial resources down steam activities that can be taken care by the Government of Angola’s own resources given the improved financial position warranting graduation.</a:t>
            </a:r>
          </a:p>
          <a:p>
            <a:endParaRPr lang="en-ZA" dirty="0"/>
          </a:p>
        </p:txBody>
      </p:sp>
    </p:spTree>
    <p:extLst>
      <p:ext uri="{BB962C8B-B14F-4D97-AF65-F5344CB8AC3E}">
        <p14:creationId xmlns:p14="http://schemas.microsoft.com/office/powerpoint/2010/main" val="20563742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recommendations</a:t>
            </a:r>
            <a:endParaRPr lang="en-ZA" dirty="0"/>
          </a:p>
        </p:txBody>
      </p:sp>
      <p:sp>
        <p:nvSpPr>
          <p:cNvPr id="3" name="Content Placeholder 2"/>
          <p:cNvSpPr>
            <a:spLocks noGrp="1"/>
          </p:cNvSpPr>
          <p:nvPr>
            <p:ph idx="1"/>
          </p:nvPr>
        </p:nvSpPr>
        <p:spPr/>
        <p:txBody>
          <a:bodyPr>
            <a:normAutofit fontScale="85000" lnSpcReduction="20000"/>
          </a:bodyPr>
          <a:lstStyle/>
          <a:p>
            <a:r>
              <a:rPr lang="en-ZA" dirty="0"/>
              <a:t>The 2008 global financial crisis accentuated Botswana’s vulnerability given its high dependence on a single commodity to drive the economy in terms of growth and revenue. </a:t>
            </a:r>
            <a:endParaRPr lang="en-ZA" dirty="0" smtClean="0"/>
          </a:p>
          <a:p>
            <a:r>
              <a:rPr lang="en-ZA" dirty="0" smtClean="0"/>
              <a:t>This </a:t>
            </a:r>
            <a:r>
              <a:rPr lang="en-ZA" dirty="0"/>
              <a:t>is because the country had not built macroeconomic resilience to withstand other emerging external shocks</a:t>
            </a:r>
            <a:r>
              <a:rPr lang="en-ZA" dirty="0" smtClean="0"/>
              <a:t>.</a:t>
            </a:r>
          </a:p>
          <a:p>
            <a:r>
              <a:rPr lang="en-ZA" dirty="0" smtClean="0"/>
              <a:t> </a:t>
            </a:r>
            <a:r>
              <a:rPr lang="en-ZA" dirty="0"/>
              <a:t>This entails the use of resilience index to monitor the performance of the economy with respect to several economic dimensions (including the financial regulatory process) in order to take necessary remedial measures, if required. </a:t>
            </a:r>
            <a:endParaRPr lang="en-ZA" dirty="0" smtClean="0"/>
          </a:p>
          <a:p>
            <a:r>
              <a:rPr lang="en-ZA" dirty="0" smtClean="0"/>
              <a:t>The </a:t>
            </a:r>
            <a:r>
              <a:rPr lang="en-ZA" dirty="0"/>
              <a:t>graduation strategy for Angola should therefore include a resilience framework which helps contribute to early identification of areas needing remedial measures and hence, where assistance by development Partners would be needed, in the efforts to achieve sustainable growth and development.</a:t>
            </a:r>
          </a:p>
        </p:txBody>
      </p:sp>
    </p:spTree>
    <p:extLst>
      <p:ext uri="{BB962C8B-B14F-4D97-AF65-F5344CB8AC3E}">
        <p14:creationId xmlns:p14="http://schemas.microsoft.com/office/powerpoint/2010/main" val="19250535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Recommendations</a:t>
            </a:r>
            <a:endParaRPr lang="en-ZA" dirty="0"/>
          </a:p>
        </p:txBody>
      </p:sp>
      <p:sp>
        <p:nvSpPr>
          <p:cNvPr id="3" name="Content Placeholder 2"/>
          <p:cNvSpPr>
            <a:spLocks noGrp="1"/>
          </p:cNvSpPr>
          <p:nvPr>
            <p:ph idx="1"/>
          </p:nvPr>
        </p:nvSpPr>
        <p:spPr/>
        <p:txBody>
          <a:bodyPr>
            <a:normAutofit fontScale="92500"/>
          </a:bodyPr>
          <a:lstStyle/>
          <a:p>
            <a:r>
              <a:rPr lang="en-ZA" dirty="0"/>
              <a:t>In preparation for graduation, there is need to have policy makers and senior government officials operating at the level of middle income in terms of engagement. </a:t>
            </a:r>
            <a:endParaRPr lang="en-ZA" dirty="0" smtClean="0"/>
          </a:p>
          <a:p>
            <a:r>
              <a:rPr lang="en-ZA" dirty="0" smtClean="0"/>
              <a:t>That </a:t>
            </a:r>
            <a:r>
              <a:rPr lang="en-ZA" dirty="0"/>
              <a:t>requires strategic development of all stakeholders including the civil society organisations to operate in MIC level. </a:t>
            </a:r>
            <a:endParaRPr lang="en-ZA" dirty="0" smtClean="0"/>
          </a:p>
          <a:p>
            <a:r>
              <a:rPr lang="en-ZA" dirty="0" smtClean="0"/>
              <a:t>The </a:t>
            </a:r>
            <a:r>
              <a:rPr lang="en-ZA" dirty="0"/>
              <a:t>strategy towards graduation to MIC for Angola should therefore include capacity building for all key stakeholders and senior government officials and policy makers in terms of that shift in terms of engagement with the international partners.</a:t>
            </a:r>
          </a:p>
          <a:p>
            <a:endParaRPr lang="en-ZA" dirty="0" smtClean="0"/>
          </a:p>
          <a:p>
            <a:endParaRPr lang="en-ZA" dirty="0"/>
          </a:p>
        </p:txBody>
      </p:sp>
    </p:spTree>
    <p:extLst>
      <p:ext uri="{BB962C8B-B14F-4D97-AF65-F5344CB8AC3E}">
        <p14:creationId xmlns:p14="http://schemas.microsoft.com/office/powerpoint/2010/main" val="9026112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Recommendations</a:t>
            </a:r>
            <a:endParaRPr lang="en-ZA" dirty="0"/>
          </a:p>
        </p:txBody>
      </p:sp>
      <p:sp>
        <p:nvSpPr>
          <p:cNvPr id="3" name="Content Placeholder 2"/>
          <p:cNvSpPr>
            <a:spLocks noGrp="1"/>
          </p:cNvSpPr>
          <p:nvPr>
            <p:ph idx="1"/>
          </p:nvPr>
        </p:nvSpPr>
        <p:spPr/>
        <p:txBody>
          <a:bodyPr>
            <a:normAutofit fontScale="70000" lnSpcReduction="20000"/>
          </a:bodyPr>
          <a:lstStyle/>
          <a:p>
            <a:r>
              <a:rPr lang="en-ZA" dirty="0"/>
              <a:t>Botswana’s experience with civil society organisations at graduation was one were the civil Society Organisations were clearly not ready and began to see the graduation as a curse as it denied them resources they were used to getting when the country was classified as lease developed country.  </a:t>
            </a:r>
            <a:endParaRPr lang="en-ZA" dirty="0" smtClean="0"/>
          </a:p>
          <a:p>
            <a:r>
              <a:rPr lang="en-ZA" dirty="0" smtClean="0"/>
              <a:t>Most </a:t>
            </a:r>
            <a:r>
              <a:rPr lang="en-ZA" dirty="0"/>
              <a:t>closed or could not do all key activities due to the fact that they had become donor dependent. </a:t>
            </a:r>
            <a:endParaRPr lang="en-ZA" dirty="0" smtClean="0"/>
          </a:p>
          <a:p>
            <a:r>
              <a:rPr lang="en-ZA" dirty="0" smtClean="0"/>
              <a:t>As </a:t>
            </a:r>
            <a:r>
              <a:rPr lang="en-ZA" dirty="0"/>
              <a:t>a lesson from the Botswana case the graduation strategy should build financial and human resource capacity for the Civil Society Organisations to be ready to operate in a MIC level status. </a:t>
            </a:r>
            <a:endParaRPr lang="en-ZA" dirty="0" smtClean="0"/>
          </a:p>
          <a:p>
            <a:r>
              <a:rPr lang="en-ZA" dirty="0" smtClean="0"/>
              <a:t>The </a:t>
            </a:r>
            <a:r>
              <a:rPr lang="en-ZA" dirty="0"/>
              <a:t>strategy should provide for engagement of all stakeholders and provide a window of opportunity for preparedness for graduation to MIC both in terms of capacity and understanding of the changed environment. </a:t>
            </a:r>
            <a:endParaRPr lang="en-ZA" dirty="0" smtClean="0"/>
          </a:p>
          <a:p>
            <a:r>
              <a:rPr lang="en-ZA" dirty="0" smtClean="0"/>
              <a:t>This </a:t>
            </a:r>
            <a:r>
              <a:rPr lang="en-ZA" dirty="0"/>
              <a:t>requires some change strategy in terms of socio economic engagement between key stakeholders and understanding the kind of changes in terms of support that will come with a MIC status.</a:t>
            </a:r>
          </a:p>
          <a:p>
            <a:endParaRPr lang="en-ZA" dirty="0"/>
          </a:p>
        </p:txBody>
      </p:sp>
    </p:spTree>
    <p:extLst>
      <p:ext uri="{BB962C8B-B14F-4D97-AF65-F5344CB8AC3E}">
        <p14:creationId xmlns:p14="http://schemas.microsoft.com/office/powerpoint/2010/main" val="424184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Recommendations</a:t>
            </a:r>
            <a:endParaRPr lang="en-ZA" dirty="0"/>
          </a:p>
        </p:txBody>
      </p:sp>
      <p:sp>
        <p:nvSpPr>
          <p:cNvPr id="3" name="Content Placeholder 2"/>
          <p:cNvSpPr>
            <a:spLocks noGrp="1"/>
          </p:cNvSpPr>
          <p:nvPr>
            <p:ph idx="1"/>
          </p:nvPr>
        </p:nvSpPr>
        <p:spPr/>
        <p:txBody>
          <a:bodyPr>
            <a:normAutofit fontScale="92500" lnSpcReduction="10000"/>
          </a:bodyPr>
          <a:lstStyle/>
          <a:p>
            <a:r>
              <a:rPr lang="en-ZA" dirty="0"/>
              <a:t>At a general level, the  key to successful and sustainable transition and graduation lies with effective engagement of all key stakeholders in preparation for graduation</a:t>
            </a:r>
            <a:r>
              <a:rPr lang="en-ZA" dirty="0" smtClean="0"/>
              <a:t>.</a:t>
            </a:r>
          </a:p>
          <a:p>
            <a:r>
              <a:rPr lang="en-ZA" dirty="0" smtClean="0"/>
              <a:t> </a:t>
            </a:r>
            <a:r>
              <a:rPr lang="en-ZA" dirty="0"/>
              <a:t>It also entails making sure all policies and programmes provide a sustainable link between income and other changes particularly around human and social development. </a:t>
            </a:r>
            <a:endParaRPr lang="en-ZA" dirty="0" smtClean="0"/>
          </a:p>
          <a:p>
            <a:r>
              <a:rPr lang="en-ZA" dirty="0" smtClean="0"/>
              <a:t>This </a:t>
            </a:r>
            <a:r>
              <a:rPr lang="en-ZA" dirty="0"/>
              <a:t>requires a framework that ensures inclusive engagement of all Angolans through a strategy that is clearly developed and owned by all. </a:t>
            </a:r>
            <a:endParaRPr lang="en-ZA" dirty="0" smtClean="0"/>
          </a:p>
          <a:p>
            <a:r>
              <a:rPr lang="en-ZA" dirty="0" smtClean="0"/>
              <a:t>It </a:t>
            </a:r>
            <a:r>
              <a:rPr lang="en-ZA" dirty="0"/>
              <a:t>has to have clear milestones and an effective monitoring and evaluation framework</a:t>
            </a:r>
            <a:r>
              <a:rPr lang="en-ZA" dirty="0" smtClean="0"/>
              <a:t>.</a:t>
            </a:r>
            <a:r>
              <a:rPr lang="en-ZA" dirty="0"/>
              <a:t> </a:t>
            </a:r>
          </a:p>
        </p:txBody>
      </p:sp>
    </p:spTree>
    <p:extLst>
      <p:ext uri="{BB962C8B-B14F-4D97-AF65-F5344CB8AC3E}">
        <p14:creationId xmlns:p14="http://schemas.microsoft.com/office/powerpoint/2010/main" val="27090576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Botswana’s Case</a:t>
            </a:r>
            <a:endParaRPr lang="en-ZA" dirty="0"/>
          </a:p>
        </p:txBody>
      </p:sp>
      <p:sp>
        <p:nvSpPr>
          <p:cNvPr id="3" name="Content Placeholder 2"/>
          <p:cNvSpPr>
            <a:spLocks noGrp="1"/>
          </p:cNvSpPr>
          <p:nvPr>
            <p:ph idx="1"/>
          </p:nvPr>
        </p:nvSpPr>
        <p:spPr/>
        <p:txBody>
          <a:bodyPr>
            <a:normAutofit lnSpcReduction="10000"/>
          </a:bodyPr>
          <a:lstStyle/>
          <a:p>
            <a:r>
              <a:rPr lang="en-ZA" dirty="0" smtClean="0"/>
              <a:t>Botswana among the poorest in 1966- GDP per Capita USD91</a:t>
            </a:r>
          </a:p>
          <a:p>
            <a:r>
              <a:rPr lang="en-ZA" dirty="0"/>
              <a:t>About 95 percent of the population was rural and over a fifth of the total population was dependent on famine </a:t>
            </a:r>
            <a:r>
              <a:rPr lang="en-ZA" dirty="0" smtClean="0"/>
              <a:t>relief</a:t>
            </a:r>
          </a:p>
          <a:p>
            <a:r>
              <a:rPr lang="en-ZA" dirty="0" smtClean="0"/>
              <a:t>The </a:t>
            </a:r>
            <a:r>
              <a:rPr lang="en-ZA" dirty="0"/>
              <a:t>country had just 7 km of paved roads, 2 secondary schools, 22 Batswana had graduated from the university and only 100 from secondary school </a:t>
            </a:r>
            <a:endParaRPr lang="en-ZA" dirty="0" smtClean="0"/>
          </a:p>
          <a:p>
            <a:r>
              <a:rPr lang="en-ZA" dirty="0" smtClean="0"/>
              <a:t>The </a:t>
            </a:r>
            <a:r>
              <a:rPr lang="en-ZA" dirty="0"/>
              <a:t>only significant “manufacturing” activity at independence was the Botswana Meat Commission abattoir that was built in 1954. </a:t>
            </a:r>
          </a:p>
        </p:txBody>
      </p:sp>
    </p:spTree>
    <p:extLst>
      <p:ext uri="{BB962C8B-B14F-4D97-AF65-F5344CB8AC3E}">
        <p14:creationId xmlns:p14="http://schemas.microsoft.com/office/powerpoint/2010/main" val="3352035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Botswana’s Case </a:t>
            </a:r>
            <a:r>
              <a:rPr lang="en-ZA" dirty="0" err="1" smtClean="0"/>
              <a:t>Cont</a:t>
            </a:r>
            <a:endParaRPr lang="en-ZA" dirty="0"/>
          </a:p>
        </p:txBody>
      </p:sp>
      <p:sp>
        <p:nvSpPr>
          <p:cNvPr id="3" name="Content Placeholder 2"/>
          <p:cNvSpPr>
            <a:spLocks noGrp="1"/>
          </p:cNvSpPr>
          <p:nvPr>
            <p:ph idx="1"/>
          </p:nvPr>
        </p:nvSpPr>
        <p:spPr/>
        <p:txBody>
          <a:bodyPr>
            <a:normAutofit/>
          </a:bodyPr>
          <a:lstStyle/>
          <a:p>
            <a:r>
              <a:rPr lang="en-ZA" dirty="0" smtClean="0"/>
              <a:t>With discovery of diamond the country experienced high economic growth estimated at 9 percent per annum</a:t>
            </a:r>
          </a:p>
          <a:p>
            <a:r>
              <a:rPr lang="en-ZA" dirty="0" smtClean="0"/>
              <a:t>Low growth in current period though</a:t>
            </a:r>
          </a:p>
          <a:p>
            <a:r>
              <a:rPr lang="en-ZA" dirty="0" smtClean="0"/>
              <a:t>Country graduated to MIC in 1994 and UMIC in 2004</a:t>
            </a:r>
          </a:p>
          <a:p>
            <a:r>
              <a:rPr lang="en-ZA" dirty="0" smtClean="0"/>
              <a:t>Some countries in that status are </a:t>
            </a:r>
            <a:r>
              <a:rPr lang="en-ZA" dirty="0"/>
              <a:t>South Africa, Namibia, Algeria, Gabon, Libya, Seychelles and Mauritius.</a:t>
            </a:r>
          </a:p>
          <a:p>
            <a:endParaRPr lang="en-ZA" dirty="0"/>
          </a:p>
        </p:txBody>
      </p:sp>
    </p:spTree>
    <p:extLst>
      <p:ext uri="{BB962C8B-B14F-4D97-AF65-F5344CB8AC3E}">
        <p14:creationId xmlns:p14="http://schemas.microsoft.com/office/powerpoint/2010/main" val="29581679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Growth rates- Selected Years </a:t>
            </a:r>
            <a:endParaRPr lang="en-ZA"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6070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Employment Distribution by Sector</a:t>
            </a:r>
            <a:endParaRPr lang="en-ZA"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804202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Unemployment Trend</a:t>
            </a:r>
            <a:endParaRPr lang="en-Z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464783"/>
              </p:ext>
            </p:extLst>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22470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Unemployment by Gender</a:t>
            </a:r>
            <a:endParaRPr lang="en-ZA"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407834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Flow</Template>
  <TotalTime>62</TotalTime>
  <Words>2673</Words>
  <Application>Microsoft Office PowerPoint</Application>
  <PresentationFormat>On-screen Show (4:3)</PresentationFormat>
  <Paragraphs>157</Paragraphs>
  <Slides>34</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Calibri</vt:lpstr>
      <vt:lpstr>Constantia</vt:lpstr>
      <vt:lpstr>Wingdings 2</vt:lpstr>
      <vt:lpstr>Flow</vt:lpstr>
      <vt:lpstr>Botswana’s Strategy for Graduation to MIC: Lessons for Angola</vt:lpstr>
      <vt:lpstr>Presentation Format</vt:lpstr>
      <vt:lpstr>Introduction- Graduation Criterion</vt:lpstr>
      <vt:lpstr>Botswana’s Case</vt:lpstr>
      <vt:lpstr>Botswana’s Case Cont</vt:lpstr>
      <vt:lpstr>Growth rates- Selected Years </vt:lpstr>
      <vt:lpstr>Employment Distribution by Sector</vt:lpstr>
      <vt:lpstr>Unemployment Trend</vt:lpstr>
      <vt:lpstr>Unemployment by Gender</vt:lpstr>
      <vt:lpstr>HDI</vt:lpstr>
      <vt:lpstr>Botswana unequal income distribution</vt:lpstr>
      <vt:lpstr>Education and Health</vt:lpstr>
      <vt:lpstr>Gender Equity</vt:lpstr>
      <vt:lpstr>Business environment and Competitiveness</vt:lpstr>
      <vt:lpstr>Botswana’s Strategy for Graduation</vt:lpstr>
      <vt:lpstr>Seven Pillars</vt:lpstr>
      <vt:lpstr>Strategy for Botswana</vt:lpstr>
      <vt:lpstr>Strategy for Botswana</vt:lpstr>
      <vt:lpstr>Weaknesses</vt:lpstr>
      <vt:lpstr>Recommendations for Angola</vt:lpstr>
      <vt:lpstr>Recommendations for Angola</vt:lpstr>
      <vt:lpstr>Recommendations for Angola</vt:lpstr>
      <vt:lpstr>Recommendations for Angola</vt:lpstr>
      <vt:lpstr>Recommendations for Angola</vt:lpstr>
      <vt:lpstr>Recommendations for Angola</vt:lpstr>
      <vt:lpstr>Recommendations for Angola</vt:lpstr>
      <vt:lpstr>Recommendations for Angola</vt:lpstr>
      <vt:lpstr>Recommendations  </vt:lpstr>
      <vt:lpstr>Recommendations </vt:lpstr>
      <vt:lpstr>Recommendations  </vt:lpstr>
      <vt:lpstr>recommendations</vt:lpstr>
      <vt:lpstr>Recommendations</vt:lpstr>
      <vt:lpstr>Recommendations</vt:lpstr>
      <vt:lpstr>Recommendations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Siphambe H (Prof)</dc:creator>
  <cp:lastModifiedBy>Glenda Gallardo</cp:lastModifiedBy>
  <cp:revision>41</cp:revision>
  <dcterms:created xsi:type="dcterms:W3CDTF">2016-10-23T14:34:24Z</dcterms:created>
  <dcterms:modified xsi:type="dcterms:W3CDTF">2016-10-25T10:27:11Z</dcterms:modified>
</cp:coreProperties>
</file>