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64" r:id="rId3"/>
    <p:sldId id="260" r:id="rId4"/>
    <p:sldId id="262" r:id="rId5"/>
    <p:sldId id="263" r:id="rId6"/>
    <p:sldId id="258" r:id="rId7"/>
    <p:sldId id="257" r:id="rId8"/>
  </p:sldIdLst>
  <p:sldSz cx="9753600" cy="7315200"/>
  <p:notesSz cx="6858000" cy="9144000"/>
  <p:embeddedFontLs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A473B-5760-494B-62A2-2C34C2835CFC}" v="58" dt="2020-09-25T20:41:56.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42279" autoAdjust="0"/>
  </p:normalViewPr>
  <p:slideViewPr>
    <p:cSldViewPr>
      <p:cViewPr varScale="1">
        <p:scale>
          <a:sx n="45" d="100"/>
          <a:sy n="45" d="100"/>
        </p:scale>
        <p:origin x="342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4A1A8-02E3-C54A-91B1-FAD99DBF1DD1}" type="datetimeFigureOut">
              <a:rPr lang="en-US" smtClean="0"/>
              <a:t>10/1/2020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BAF2AA-E675-D241-80AE-2F4763289E78}" type="slidenum">
              <a:rPr lang="en-US" smtClean="0"/>
              <a:t>‹#›</a:t>
            </a:fld>
            <a:endParaRPr lang="en-US"/>
          </a:p>
        </p:txBody>
      </p:sp>
    </p:spTree>
    <p:extLst>
      <p:ext uri="{BB962C8B-B14F-4D97-AF65-F5344CB8AC3E}">
        <p14:creationId xmlns:p14="http://schemas.microsoft.com/office/powerpoint/2010/main" val="1179808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Ladies and Gentlemen, colleagues and friends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an honor and a pleasure to be here with you on this virtual platform to celebrate the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Anniversary of the IDOP and to introduce to you our forthcoming publication on population ageing, the </a:t>
            </a:r>
            <a:r>
              <a:rPr lang="en-US" sz="1200" b="1" kern="1200" dirty="0">
                <a:solidFill>
                  <a:schemeClr val="tx1"/>
                </a:solidFill>
                <a:effectLst/>
                <a:latin typeface="+mn-lt"/>
                <a:ea typeface="+mn-ea"/>
                <a:cs typeface="+mn-cs"/>
              </a:rPr>
              <a:t>World Population Ageing Highlights 2020 Report </a:t>
            </a:r>
            <a:r>
              <a:rPr lang="en-US" sz="1200" kern="1200" dirty="0">
                <a:solidFill>
                  <a:schemeClr val="tx1"/>
                </a:solidFill>
                <a:effectLst/>
                <a:latin typeface="+mn-lt"/>
                <a:ea typeface="+mn-ea"/>
                <a:cs typeface="+mn-cs"/>
              </a:rPr>
              <a:t>that focuses this year on living arrangements of older persons.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the PD would like to express our appreciation for this ongoing partnership with the NGO Committee on Ageing and for providing us again with an opportunity to launch our latest report on population ageing on this important day.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also would like to take a short moment to thank the team in the PD for getting this work off the ground and through the finishing line and want to particularly acknowledge the work on the substantive chapters of the report by Ms. Yumiko </a:t>
            </a:r>
            <a:r>
              <a:rPr lang="en-US" sz="1200" kern="1200" dirty="0" err="1">
                <a:solidFill>
                  <a:schemeClr val="tx1"/>
                </a:solidFill>
                <a:effectLst/>
                <a:latin typeface="+mn-lt"/>
                <a:ea typeface="+mn-ea"/>
                <a:cs typeface="+mn-cs"/>
              </a:rPr>
              <a:t>Kamiya</a:t>
            </a:r>
            <a:r>
              <a:rPr lang="en-US" sz="1200" kern="1200" dirty="0">
                <a:solidFill>
                  <a:schemeClr val="tx1"/>
                </a:solidFill>
                <a:effectLst/>
                <a:latin typeface="+mn-lt"/>
                <a:ea typeface="+mn-ea"/>
                <a:cs typeface="+mn-cs"/>
              </a:rPr>
              <a:t> and Ms. Nicole </a:t>
            </a:r>
            <a:r>
              <a:rPr lang="en-US" sz="1200" kern="1200" dirty="0" err="1">
                <a:solidFill>
                  <a:schemeClr val="tx1"/>
                </a:solidFill>
                <a:effectLst/>
                <a:latin typeface="+mn-lt"/>
                <a:ea typeface="+mn-ea"/>
                <a:cs typeface="+mn-cs"/>
              </a:rPr>
              <a:t>Mun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Sim</a:t>
            </a:r>
            <a:r>
              <a:rPr lang="en-US" sz="1200" kern="1200" dirty="0">
                <a:solidFill>
                  <a:schemeClr val="tx1"/>
                </a:solidFill>
                <a:effectLst/>
                <a:latin typeface="+mn-lt"/>
                <a:ea typeface="+mn-ea"/>
                <a:cs typeface="+mn-cs"/>
              </a:rPr>
              <a:t> Lai.</a:t>
            </a:r>
          </a:p>
          <a:p>
            <a:endParaRPr lang="en-US" dirty="0"/>
          </a:p>
          <a:p>
            <a:endParaRPr lang="en-US" dirty="0"/>
          </a:p>
        </p:txBody>
      </p:sp>
      <p:sp>
        <p:nvSpPr>
          <p:cNvPr id="4" name="Slide Number Placeholder 3"/>
          <p:cNvSpPr>
            <a:spLocks noGrp="1"/>
          </p:cNvSpPr>
          <p:nvPr>
            <p:ph type="sldNum" sz="quarter" idx="10"/>
          </p:nvPr>
        </p:nvSpPr>
        <p:spPr/>
        <p:txBody>
          <a:bodyPr/>
          <a:lstStyle/>
          <a:p>
            <a:fld id="{48BAF2AA-E675-D241-80AE-2F4763289E78}" type="slidenum">
              <a:rPr lang="en-US" smtClean="0"/>
              <a:t>1</a:t>
            </a:fld>
            <a:endParaRPr lang="en-US"/>
          </a:p>
        </p:txBody>
      </p:sp>
    </p:spTree>
    <p:extLst>
      <p:ext uri="{BB962C8B-B14F-4D97-AF65-F5344CB8AC3E}">
        <p14:creationId xmlns:p14="http://schemas.microsoft.com/office/powerpoint/2010/main" val="87634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years world population Ageing highlights 2020 on living arrangements of older persons has three main chapters: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chapter presents the key findings of the analysis of the UN household and living arrangements database that provides data on older persons living arrangements at the global level that we released at the end of 2019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then present provisional insights into our analysis of available data on Covid-19 morbidity and mortality of older persons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conclude with a summary and a set of policy recommendations and provide a set of annex tables for selected variables discussed  in the report</a:t>
            </a:r>
          </a:p>
          <a:p>
            <a:endParaRPr lang="en-US" dirty="0"/>
          </a:p>
        </p:txBody>
      </p:sp>
      <p:sp>
        <p:nvSpPr>
          <p:cNvPr id="4" name="Slide Number Placeholder 3"/>
          <p:cNvSpPr>
            <a:spLocks noGrp="1"/>
          </p:cNvSpPr>
          <p:nvPr>
            <p:ph type="sldNum" sz="quarter" idx="10"/>
          </p:nvPr>
        </p:nvSpPr>
        <p:spPr/>
        <p:txBody>
          <a:bodyPr/>
          <a:lstStyle/>
          <a:p>
            <a:fld id="{48BAF2AA-E675-D241-80AE-2F4763289E78}" type="slidenum">
              <a:rPr lang="en-US" smtClean="0"/>
              <a:t>3</a:t>
            </a:fld>
            <a:endParaRPr lang="en-US"/>
          </a:p>
        </p:txBody>
      </p:sp>
    </p:spTree>
    <p:extLst>
      <p:ext uri="{BB962C8B-B14F-4D97-AF65-F5344CB8AC3E}">
        <p14:creationId xmlns:p14="http://schemas.microsoft.com/office/powerpoint/2010/main" val="30733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are the key findings from the 2019 database?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data show that households and living arrangements of older persons globally change only slowly from living in multi-generational households towards more independent living;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we also see that living arrangements can change quickly</a:t>
            </a:r>
            <a:r>
              <a:rPr lang="en-US" sz="1200" kern="1200" baseline="0" dirty="0">
                <a:solidFill>
                  <a:schemeClr val="tx1"/>
                </a:solidFill>
                <a:effectLst/>
                <a:latin typeface="+mn-lt"/>
                <a:ea typeface="+mn-ea"/>
                <a:cs typeface="+mn-cs"/>
              </a:rPr>
              <a:t> in times of crisis to respond to the needs of family members &amp; kin: such examples are the uptick in multi-generational households in Europe and Northern America as a response to the 2008 economic crises or the increase in skip-generation households in SSA to take care of orphaned grandchildren during the HIV/AIDS epidemic.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also found that older persons in the more developed world live more often independently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Whereas older persons in the less developed world are more often found to live with a spouse and at least one child or with the extended family;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analysis also finds gender differences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older women live more often alone than older men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Older women are often poorer than older men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older women care more often 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grandchildren in skip-generation households</a:t>
            </a:r>
          </a:p>
          <a:p>
            <a:endParaRPr lang="en-US" dirty="0"/>
          </a:p>
        </p:txBody>
      </p:sp>
      <p:sp>
        <p:nvSpPr>
          <p:cNvPr id="4" name="Slide Number Placeholder 3"/>
          <p:cNvSpPr>
            <a:spLocks noGrp="1"/>
          </p:cNvSpPr>
          <p:nvPr>
            <p:ph type="sldNum" sz="quarter" idx="10"/>
          </p:nvPr>
        </p:nvSpPr>
        <p:spPr/>
        <p:txBody>
          <a:bodyPr/>
          <a:lstStyle/>
          <a:p>
            <a:fld id="{48BAF2AA-E675-D241-80AE-2F4763289E78}" type="slidenum">
              <a:rPr lang="en-US" smtClean="0"/>
              <a:t>4</a:t>
            </a:fld>
            <a:endParaRPr lang="en-US"/>
          </a:p>
        </p:txBody>
      </p:sp>
    </p:spTree>
    <p:extLst>
      <p:ext uri="{BB962C8B-B14F-4D97-AF65-F5344CB8AC3E}">
        <p14:creationId xmlns:p14="http://schemas.microsoft.com/office/powerpoint/2010/main" val="280365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second chapter presents the first results of the analysis of available data on Covid-19 morbidity and mortality of older persons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found that Covid-19 mortality follows similar age patterns as general mortality with considerable variation across countries;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also found that the main determinant for COVID-19 morbidity and mortality is the extent to which countries have been able to control the spread of the disease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data show that frailty is a key factor in this regard with the risk of death increasing with age and existing comorbidities;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Looking at living arrangements of older persons and their susceptibility to Covid-19 we found that Living arrangements matter for contracting COVID-19 and for dying from it:</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data show that Nursing home residents experience high risks of infection and mortality;</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that Living independently reduces the infection risk.</a:t>
            </a:r>
          </a:p>
          <a:p>
            <a:endParaRPr lang="en-US" dirty="0"/>
          </a:p>
        </p:txBody>
      </p:sp>
      <p:sp>
        <p:nvSpPr>
          <p:cNvPr id="4" name="Slide Number Placeholder 3"/>
          <p:cNvSpPr>
            <a:spLocks noGrp="1"/>
          </p:cNvSpPr>
          <p:nvPr>
            <p:ph type="sldNum" sz="quarter" idx="10"/>
          </p:nvPr>
        </p:nvSpPr>
        <p:spPr/>
        <p:txBody>
          <a:bodyPr/>
          <a:lstStyle/>
          <a:p>
            <a:fld id="{48BAF2AA-E675-D241-80AE-2F4763289E78}" type="slidenum">
              <a:rPr lang="en-US" smtClean="0"/>
              <a:t>5</a:t>
            </a:fld>
            <a:endParaRPr lang="en-US"/>
          </a:p>
        </p:txBody>
      </p:sp>
    </p:spTree>
    <p:extLst>
      <p:ext uri="{BB962C8B-B14F-4D97-AF65-F5344CB8AC3E}">
        <p14:creationId xmlns:p14="http://schemas.microsoft.com/office/powerpoint/2010/main" val="277473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analysis of the households</a:t>
            </a:r>
            <a:r>
              <a:rPr lang="en-US" baseline="0" dirty="0"/>
              <a:t> and living arrangements of older persons clearly demonstrates that Living arrangements of older persons DO matter for the socio-economic as well as physical and mental health and well being of older persons;</a:t>
            </a:r>
          </a:p>
          <a:p>
            <a:endParaRPr lang="en-US" baseline="0" dirty="0"/>
          </a:p>
          <a:p>
            <a:r>
              <a:rPr lang="en-US" baseline="0" dirty="0"/>
              <a:t>We also want to call on governments, civil society and academia to acknowledge the importance of living arrangements of older persons for policy and </a:t>
            </a:r>
            <a:r>
              <a:rPr lang="en-US" baseline="0" dirty="0" err="1"/>
              <a:t>programme</a:t>
            </a:r>
            <a:r>
              <a:rPr lang="en-US" baseline="0" dirty="0"/>
              <a:t> formulation and implementation, particularly with a view to implement the 2020 Sustainable Development Agenda and to achieve the Sustainable Development Goals</a:t>
            </a:r>
            <a:endParaRPr lang="en-US" dirty="0"/>
          </a:p>
        </p:txBody>
      </p:sp>
      <p:sp>
        <p:nvSpPr>
          <p:cNvPr id="4" name="Slide Number Placeholder 3"/>
          <p:cNvSpPr>
            <a:spLocks noGrp="1"/>
          </p:cNvSpPr>
          <p:nvPr>
            <p:ph type="sldNum" sz="quarter" idx="10"/>
          </p:nvPr>
        </p:nvSpPr>
        <p:spPr/>
        <p:txBody>
          <a:bodyPr/>
          <a:lstStyle/>
          <a:p>
            <a:fld id="{48BAF2AA-E675-D241-80AE-2F4763289E78}" type="slidenum">
              <a:rPr lang="en-US" smtClean="0"/>
              <a:t>6</a:t>
            </a:fld>
            <a:endParaRPr lang="en-US"/>
          </a:p>
        </p:txBody>
      </p:sp>
    </p:spTree>
    <p:extLst>
      <p:ext uri="{BB962C8B-B14F-4D97-AF65-F5344CB8AC3E}">
        <p14:creationId xmlns:p14="http://schemas.microsoft.com/office/powerpoint/2010/main" val="3712061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AF2AA-E675-D241-80AE-2F4763289E78}" type="slidenum">
              <a:rPr lang="en-US" smtClean="0"/>
              <a:t>7</a:t>
            </a:fld>
            <a:endParaRPr lang="en-US"/>
          </a:p>
        </p:txBody>
      </p:sp>
    </p:spTree>
    <p:extLst>
      <p:ext uri="{BB962C8B-B14F-4D97-AF65-F5344CB8AC3E}">
        <p14:creationId xmlns:p14="http://schemas.microsoft.com/office/powerpoint/2010/main" val="350122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jpeg"/><Relationship Id="rId11" Type="http://schemas.openxmlformats.org/officeDocument/2006/relationships/image" Target="../media/image10.jp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hyperlink" Target="http://www.unpopulation.org" TargetMode="External"/><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CD1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431955" y="45024"/>
            <a:ext cx="4889691" cy="1106293"/>
          </a:xfrm>
          <a:prstGeom prst="rect">
            <a:avLst/>
          </a:prstGeom>
        </p:spPr>
      </p:pic>
      <p:pic>
        <p:nvPicPr>
          <p:cNvPr id="3" name="Picture 3"/>
          <p:cNvPicPr>
            <a:picLocks noChangeAspect="1"/>
          </p:cNvPicPr>
          <p:nvPr/>
        </p:nvPicPr>
        <p:blipFill>
          <a:blip r:embed="rId4"/>
          <a:srcRect/>
          <a:stretch>
            <a:fillRect/>
          </a:stretch>
        </p:blipFill>
        <p:spPr>
          <a:xfrm>
            <a:off x="7491443" y="45024"/>
            <a:ext cx="2072234" cy="1106293"/>
          </a:xfrm>
          <a:prstGeom prst="rect">
            <a:avLst/>
          </a:prstGeom>
        </p:spPr>
      </p:pic>
      <p:pic>
        <p:nvPicPr>
          <p:cNvPr id="4" name="Picture 4"/>
          <p:cNvPicPr>
            <a:picLocks noChangeAspect="1"/>
          </p:cNvPicPr>
          <p:nvPr/>
        </p:nvPicPr>
        <p:blipFill>
          <a:blip r:embed="rId5"/>
          <a:srcRect/>
          <a:stretch>
            <a:fillRect/>
          </a:stretch>
        </p:blipFill>
        <p:spPr>
          <a:xfrm rot="5400000">
            <a:off x="2021968" y="5221436"/>
            <a:ext cx="561919" cy="2919059"/>
          </a:xfrm>
          <a:prstGeom prst="rect">
            <a:avLst/>
          </a:prstGeom>
        </p:spPr>
      </p:pic>
      <p:pic>
        <p:nvPicPr>
          <p:cNvPr id="5" name="Picture 5"/>
          <p:cNvPicPr>
            <a:picLocks noChangeAspect="1"/>
          </p:cNvPicPr>
          <p:nvPr/>
        </p:nvPicPr>
        <p:blipFill>
          <a:blip r:embed="rId6"/>
          <a:srcRect/>
          <a:stretch>
            <a:fillRect/>
          </a:stretch>
        </p:blipFill>
        <p:spPr>
          <a:xfrm>
            <a:off x="4496083" y="6281531"/>
            <a:ext cx="2497815" cy="1001207"/>
          </a:xfrm>
          <a:prstGeom prst="rect">
            <a:avLst/>
          </a:prstGeom>
        </p:spPr>
      </p:pic>
      <p:pic>
        <p:nvPicPr>
          <p:cNvPr id="6" name="Picture 6"/>
          <p:cNvPicPr>
            <a:picLocks noChangeAspect="1"/>
          </p:cNvPicPr>
          <p:nvPr/>
        </p:nvPicPr>
        <p:blipFill>
          <a:blip r:embed="rId7"/>
          <a:srcRect/>
          <a:stretch>
            <a:fillRect/>
          </a:stretch>
        </p:blipFill>
        <p:spPr>
          <a:xfrm>
            <a:off x="8662384" y="6281531"/>
            <a:ext cx="831974" cy="986044"/>
          </a:xfrm>
          <a:prstGeom prst="rect">
            <a:avLst/>
          </a:prstGeom>
        </p:spPr>
      </p:pic>
      <p:pic>
        <p:nvPicPr>
          <p:cNvPr id="7" name="Picture 7"/>
          <p:cNvPicPr>
            <a:picLocks noChangeAspect="1"/>
          </p:cNvPicPr>
          <p:nvPr/>
        </p:nvPicPr>
        <p:blipFill>
          <a:blip r:embed="rId8"/>
          <a:srcRect l="23235" t="67585" r="14513" b="7180"/>
          <a:stretch>
            <a:fillRect/>
          </a:stretch>
        </p:blipFill>
        <p:spPr>
          <a:xfrm>
            <a:off x="7150023" y="6285418"/>
            <a:ext cx="1376088" cy="557793"/>
          </a:xfrm>
          <a:prstGeom prst="rect">
            <a:avLst/>
          </a:prstGeom>
        </p:spPr>
      </p:pic>
      <p:pic>
        <p:nvPicPr>
          <p:cNvPr id="8" name="Picture 8"/>
          <p:cNvPicPr>
            <a:picLocks noChangeAspect="1"/>
          </p:cNvPicPr>
          <p:nvPr/>
        </p:nvPicPr>
        <p:blipFill>
          <a:blip r:embed="rId9"/>
          <a:srcRect t="9463"/>
          <a:stretch>
            <a:fillRect/>
          </a:stretch>
        </p:blipFill>
        <p:spPr>
          <a:xfrm>
            <a:off x="7133873" y="6413689"/>
            <a:ext cx="1393688" cy="267276"/>
          </a:xfrm>
          <a:prstGeom prst="rect">
            <a:avLst/>
          </a:prstGeom>
        </p:spPr>
      </p:pic>
      <p:pic>
        <p:nvPicPr>
          <p:cNvPr id="9" name="Picture 9"/>
          <p:cNvPicPr>
            <a:picLocks noChangeAspect="1"/>
          </p:cNvPicPr>
          <p:nvPr/>
        </p:nvPicPr>
        <p:blipFill>
          <a:blip r:embed="rId10"/>
          <a:srcRect/>
          <a:stretch>
            <a:fillRect/>
          </a:stretch>
        </p:blipFill>
        <p:spPr>
          <a:xfrm>
            <a:off x="7141784" y="7019856"/>
            <a:ext cx="1366727" cy="247719"/>
          </a:xfrm>
          <a:prstGeom prst="rect">
            <a:avLst/>
          </a:prstGeom>
        </p:spPr>
      </p:pic>
      <p:grpSp>
        <p:nvGrpSpPr>
          <p:cNvPr id="10" name="Group 10"/>
          <p:cNvGrpSpPr/>
          <p:nvPr/>
        </p:nvGrpSpPr>
        <p:grpSpPr>
          <a:xfrm>
            <a:off x="-30256" y="5730671"/>
            <a:ext cx="9783856" cy="853009"/>
            <a:chOff x="0" y="0"/>
            <a:chExt cx="6554998" cy="571500"/>
          </a:xfrm>
        </p:grpSpPr>
        <p:sp>
          <p:nvSpPr>
            <p:cNvPr id="11" name="Freeform 11"/>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grpSp>
        <p:nvGrpSpPr>
          <p:cNvPr id="12" name="Group 12"/>
          <p:cNvGrpSpPr/>
          <p:nvPr/>
        </p:nvGrpSpPr>
        <p:grpSpPr>
          <a:xfrm>
            <a:off x="28963" y="1189416"/>
            <a:ext cx="9783856" cy="853009"/>
            <a:chOff x="0" y="0"/>
            <a:chExt cx="6554998" cy="571500"/>
          </a:xfrm>
        </p:grpSpPr>
        <p:sp>
          <p:nvSpPr>
            <p:cNvPr id="13" name="Freeform 13"/>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sp>
        <p:nvSpPr>
          <p:cNvPr id="14" name="TextBox 14"/>
          <p:cNvSpPr txBox="1"/>
          <p:nvPr/>
        </p:nvSpPr>
        <p:spPr>
          <a:xfrm>
            <a:off x="4041173" y="3590925"/>
            <a:ext cx="5453185" cy="2479140"/>
          </a:xfrm>
          <a:prstGeom prst="rect">
            <a:avLst/>
          </a:prstGeom>
        </p:spPr>
        <p:txBody>
          <a:bodyPr lIns="0" tIns="0" rIns="0" bIns="0" rtlCol="0" anchor="t">
            <a:spAutoFit/>
          </a:bodyPr>
          <a:lstStyle/>
          <a:p>
            <a:pPr algn="ctr">
              <a:lnSpc>
                <a:spcPts val="3240"/>
              </a:lnSpc>
            </a:pPr>
            <a:r>
              <a:rPr lang="en-US" sz="2150" dirty="0">
                <a:solidFill>
                  <a:srgbClr val="242423"/>
                </a:solidFill>
                <a:latin typeface="Montserrat Classic Bold"/>
              </a:rPr>
              <a:t>KAROLINE SCHMID, Ph.D.</a:t>
            </a:r>
          </a:p>
          <a:p>
            <a:pPr algn="ctr">
              <a:lnSpc>
                <a:spcPts val="3240"/>
              </a:lnSpc>
            </a:pPr>
            <a:r>
              <a:rPr lang="en-US" sz="2150" dirty="0">
                <a:solidFill>
                  <a:srgbClr val="242423"/>
                </a:solidFill>
                <a:latin typeface="Montserrat Classic"/>
              </a:rPr>
              <a:t>Chief, Fertility and Population Ageing Section, Population Division</a:t>
            </a:r>
          </a:p>
          <a:p>
            <a:pPr algn="ctr">
              <a:lnSpc>
                <a:spcPts val="3240"/>
              </a:lnSpc>
            </a:pPr>
            <a:r>
              <a:rPr lang="en-US" sz="2150" dirty="0">
                <a:solidFill>
                  <a:srgbClr val="242423"/>
                </a:solidFill>
                <a:latin typeface="Montserrat Classic"/>
              </a:rPr>
              <a:t>UN DESA</a:t>
            </a:r>
            <a:endParaRPr lang="en-US" dirty="0"/>
          </a:p>
          <a:p>
            <a:pPr algn="ctr">
              <a:lnSpc>
                <a:spcPts val="3240"/>
              </a:lnSpc>
            </a:pPr>
            <a:endParaRPr lang="en-US" sz="2160" dirty="0">
              <a:solidFill>
                <a:srgbClr val="242423"/>
              </a:solidFill>
              <a:latin typeface="Montserrat Classic"/>
            </a:endParaRPr>
          </a:p>
          <a:p>
            <a:pPr algn="ctr">
              <a:lnSpc>
                <a:spcPts val="3240"/>
              </a:lnSpc>
            </a:pPr>
            <a:endParaRPr lang="en-US" sz="2160" dirty="0">
              <a:solidFill>
                <a:srgbClr val="242423"/>
              </a:solidFill>
              <a:latin typeface="Montserrat Classic"/>
            </a:endParaRPr>
          </a:p>
        </p:txBody>
      </p:sp>
      <p:sp>
        <p:nvSpPr>
          <p:cNvPr id="15" name="TextBox 15"/>
          <p:cNvSpPr txBox="1"/>
          <p:nvPr/>
        </p:nvSpPr>
        <p:spPr>
          <a:xfrm>
            <a:off x="57926" y="1860514"/>
            <a:ext cx="5544898" cy="356608"/>
          </a:xfrm>
          <a:prstGeom prst="rect">
            <a:avLst/>
          </a:prstGeom>
        </p:spPr>
        <p:txBody>
          <a:bodyPr lIns="0" tIns="0" rIns="0" bIns="0" rtlCol="0" anchor="t">
            <a:spAutoFit/>
          </a:bodyPr>
          <a:lstStyle/>
          <a:p>
            <a:pPr>
              <a:lnSpc>
                <a:spcPts val="2849"/>
              </a:lnSpc>
            </a:pPr>
            <a:r>
              <a:rPr lang="en-US" sz="2110">
                <a:solidFill>
                  <a:srgbClr val="000000">
                    <a:alpha val="69804"/>
                  </a:srgbClr>
                </a:solidFill>
                <a:latin typeface="Lato Bold"/>
              </a:rPr>
              <a:t> </a:t>
            </a:r>
          </a:p>
        </p:txBody>
      </p:sp>
      <p:grpSp>
        <p:nvGrpSpPr>
          <p:cNvPr id="16" name="Group 16"/>
          <p:cNvGrpSpPr/>
          <p:nvPr/>
        </p:nvGrpSpPr>
        <p:grpSpPr>
          <a:xfrm>
            <a:off x="2090729" y="1066967"/>
            <a:ext cx="5660324" cy="1078857"/>
            <a:chOff x="0" y="0"/>
            <a:chExt cx="7547098" cy="1438477"/>
          </a:xfrm>
        </p:grpSpPr>
        <p:sp>
          <p:nvSpPr>
            <p:cNvPr id="17" name="TextBox 17"/>
            <p:cNvSpPr txBox="1"/>
            <p:nvPr/>
          </p:nvSpPr>
          <p:spPr>
            <a:xfrm>
              <a:off x="0" y="975700"/>
              <a:ext cx="4342082" cy="462777"/>
            </a:xfrm>
            <a:prstGeom prst="rect">
              <a:avLst/>
            </a:prstGeom>
          </p:spPr>
          <p:txBody>
            <a:bodyPr lIns="0" tIns="0" rIns="0" bIns="0" rtlCol="0" anchor="t">
              <a:spAutoFit/>
            </a:bodyPr>
            <a:lstStyle/>
            <a:p>
              <a:pPr>
                <a:lnSpc>
                  <a:spcPts val="2849"/>
                </a:lnSpc>
              </a:pPr>
              <a:r>
                <a:rPr lang="en-US" sz="2110">
                  <a:solidFill>
                    <a:srgbClr val="000000">
                      <a:alpha val="69804"/>
                    </a:srgbClr>
                  </a:solidFill>
                  <a:latin typeface="Lato Bold"/>
                </a:rPr>
                <a:t> </a:t>
              </a:r>
            </a:p>
          </p:txBody>
        </p:sp>
        <p:sp>
          <p:nvSpPr>
            <p:cNvPr id="18" name="TextBox 18"/>
            <p:cNvSpPr txBox="1"/>
            <p:nvPr/>
          </p:nvSpPr>
          <p:spPr>
            <a:xfrm>
              <a:off x="0" y="19050"/>
              <a:ext cx="7547098" cy="630343"/>
            </a:xfrm>
            <a:prstGeom prst="rect">
              <a:avLst/>
            </a:prstGeom>
          </p:spPr>
          <p:txBody>
            <a:bodyPr lIns="0" tIns="0" rIns="0" bIns="0" rtlCol="0" anchor="t">
              <a:spAutoFit/>
            </a:bodyPr>
            <a:lstStyle/>
            <a:p>
              <a:pPr algn="ctr">
                <a:lnSpc>
                  <a:spcPts val="3679"/>
                </a:lnSpc>
              </a:pPr>
              <a:r>
                <a:rPr lang="en-US" sz="3200">
                  <a:solidFill>
                    <a:srgbClr val="3F7BBD"/>
                  </a:solidFill>
                  <a:latin typeface="Montserrat Classic Bold"/>
                </a:rPr>
                <a:t>SPECIAL REPORT</a:t>
              </a:r>
            </a:p>
          </p:txBody>
        </p:sp>
      </p:grpSp>
      <p:sp>
        <p:nvSpPr>
          <p:cNvPr id="19" name="TextBox 19"/>
          <p:cNvSpPr txBox="1"/>
          <p:nvPr/>
        </p:nvSpPr>
        <p:spPr>
          <a:xfrm>
            <a:off x="86889" y="1676102"/>
            <a:ext cx="9725930" cy="770404"/>
          </a:xfrm>
          <a:prstGeom prst="rect">
            <a:avLst/>
          </a:prstGeom>
        </p:spPr>
        <p:txBody>
          <a:bodyPr lIns="0" tIns="0" rIns="0" bIns="0" rtlCol="0" anchor="t">
            <a:spAutoFit/>
          </a:bodyPr>
          <a:lstStyle/>
          <a:p>
            <a:pPr algn="ctr">
              <a:lnSpc>
                <a:spcPts val="3150"/>
              </a:lnSpc>
            </a:pPr>
            <a:r>
              <a:rPr lang="en-US" sz="2100" dirty="0">
                <a:solidFill>
                  <a:srgbClr val="242423"/>
                </a:solidFill>
                <a:latin typeface="Montserrat Classic Bold"/>
              </a:rPr>
              <a:t>LAUNCH OF THE WORLD POPULATION AGEING HIGHLIGHTS 2020 REPORT - LIVING ARRANGEMENTS OF OLDER PERSONS</a:t>
            </a:r>
          </a:p>
        </p:txBody>
      </p:sp>
      <p:pic>
        <p:nvPicPr>
          <p:cNvPr id="21" name="Picture 20" descr="IMG_1665.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509337" y="3072063"/>
            <a:ext cx="3400926" cy="2438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CD1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431955" y="45024"/>
            <a:ext cx="4889691" cy="1106293"/>
          </a:xfrm>
          <a:prstGeom prst="rect">
            <a:avLst/>
          </a:prstGeom>
        </p:spPr>
      </p:pic>
      <p:pic>
        <p:nvPicPr>
          <p:cNvPr id="3" name="Picture 3"/>
          <p:cNvPicPr>
            <a:picLocks noChangeAspect="1"/>
          </p:cNvPicPr>
          <p:nvPr/>
        </p:nvPicPr>
        <p:blipFill>
          <a:blip r:embed="rId4"/>
          <a:srcRect/>
          <a:stretch>
            <a:fillRect/>
          </a:stretch>
        </p:blipFill>
        <p:spPr>
          <a:xfrm>
            <a:off x="7491443" y="45024"/>
            <a:ext cx="2072234" cy="1106293"/>
          </a:xfrm>
          <a:prstGeom prst="rect">
            <a:avLst/>
          </a:prstGeom>
        </p:spPr>
      </p:pic>
      <p:pic>
        <p:nvPicPr>
          <p:cNvPr id="4" name="Picture 4"/>
          <p:cNvPicPr>
            <a:picLocks noChangeAspect="1"/>
          </p:cNvPicPr>
          <p:nvPr/>
        </p:nvPicPr>
        <p:blipFill>
          <a:blip r:embed="rId5"/>
          <a:srcRect/>
          <a:stretch>
            <a:fillRect/>
          </a:stretch>
        </p:blipFill>
        <p:spPr>
          <a:xfrm rot="5400000">
            <a:off x="2021968" y="5221436"/>
            <a:ext cx="561919" cy="2919059"/>
          </a:xfrm>
          <a:prstGeom prst="rect">
            <a:avLst/>
          </a:prstGeom>
        </p:spPr>
      </p:pic>
      <p:pic>
        <p:nvPicPr>
          <p:cNvPr id="5" name="Picture 5"/>
          <p:cNvPicPr>
            <a:picLocks noChangeAspect="1"/>
          </p:cNvPicPr>
          <p:nvPr/>
        </p:nvPicPr>
        <p:blipFill>
          <a:blip r:embed="rId6"/>
          <a:srcRect/>
          <a:stretch>
            <a:fillRect/>
          </a:stretch>
        </p:blipFill>
        <p:spPr>
          <a:xfrm>
            <a:off x="4496083" y="6281531"/>
            <a:ext cx="2497815" cy="1001207"/>
          </a:xfrm>
          <a:prstGeom prst="rect">
            <a:avLst/>
          </a:prstGeom>
        </p:spPr>
      </p:pic>
      <p:pic>
        <p:nvPicPr>
          <p:cNvPr id="6" name="Picture 6"/>
          <p:cNvPicPr>
            <a:picLocks noChangeAspect="1"/>
          </p:cNvPicPr>
          <p:nvPr/>
        </p:nvPicPr>
        <p:blipFill>
          <a:blip r:embed="rId7"/>
          <a:srcRect/>
          <a:stretch>
            <a:fillRect/>
          </a:stretch>
        </p:blipFill>
        <p:spPr>
          <a:xfrm>
            <a:off x="8662384" y="6281531"/>
            <a:ext cx="831974" cy="986044"/>
          </a:xfrm>
          <a:prstGeom prst="rect">
            <a:avLst/>
          </a:prstGeom>
        </p:spPr>
      </p:pic>
      <p:pic>
        <p:nvPicPr>
          <p:cNvPr id="7" name="Picture 7"/>
          <p:cNvPicPr>
            <a:picLocks noChangeAspect="1"/>
          </p:cNvPicPr>
          <p:nvPr/>
        </p:nvPicPr>
        <p:blipFill>
          <a:blip r:embed="rId8"/>
          <a:srcRect l="23235" t="67585" r="14513" b="7180"/>
          <a:stretch>
            <a:fillRect/>
          </a:stretch>
        </p:blipFill>
        <p:spPr>
          <a:xfrm>
            <a:off x="7150023" y="6285418"/>
            <a:ext cx="1376088" cy="557793"/>
          </a:xfrm>
          <a:prstGeom prst="rect">
            <a:avLst/>
          </a:prstGeom>
        </p:spPr>
      </p:pic>
      <p:pic>
        <p:nvPicPr>
          <p:cNvPr id="8" name="Picture 8"/>
          <p:cNvPicPr>
            <a:picLocks noChangeAspect="1"/>
          </p:cNvPicPr>
          <p:nvPr/>
        </p:nvPicPr>
        <p:blipFill>
          <a:blip r:embed="rId9"/>
          <a:srcRect t="9463"/>
          <a:stretch>
            <a:fillRect/>
          </a:stretch>
        </p:blipFill>
        <p:spPr>
          <a:xfrm>
            <a:off x="7133873" y="6413689"/>
            <a:ext cx="1393688" cy="267276"/>
          </a:xfrm>
          <a:prstGeom prst="rect">
            <a:avLst/>
          </a:prstGeom>
        </p:spPr>
      </p:pic>
      <p:pic>
        <p:nvPicPr>
          <p:cNvPr id="9" name="Picture 9"/>
          <p:cNvPicPr>
            <a:picLocks noChangeAspect="1"/>
          </p:cNvPicPr>
          <p:nvPr/>
        </p:nvPicPr>
        <p:blipFill>
          <a:blip r:embed="rId10"/>
          <a:srcRect/>
          <a:stretch>
            <a:fillRect/>
          </a:stretch>
        </p:blipFill>
        <p:spPr>
          <a:xfrm>
            <a:off x="7141784" y="7019856"/>
            <a:ext cx="1366727" cy="247719"/>
          </a:xfrm>
          <a:prstGeom prst="rect">
            <a:avLst/>
          </a:prstGeom>
        </p:spPr>
      </p:pic>
      <p:grpSp>
        <p:nvGrpSpPr>
          <p:cNvPr id="10" name="Group 10"/>
          <p:cNvGrpSpPr/>
          <p:nvPr/>
        </p:nvGrpSpPr>
        <p:grpSpPr>
          <a:xfrm>
            <a:off x="-30256" y="5730671"/>
            <a:ext cx="9783856" cy="853009"/>
            <a:chOff x="0" y="0"/>
            <a:chExt cx="6554998" cy="571500"/>
          </a:xfrm>
        </p:grpSpPr>
        <p:sp>
          <p:nvSpPr>
            <p:cNvPr id="11" name="Freeform 11"/>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grpSp>
        <p:nvGrpSpPr>
          <p:cNvPr id="12" name="Group 12"/>
          <p:cNvGrpSpPr/>
          <p:nvPr/>
        </p:nvGrpSpPr>
        <p:grpSpPr>
          <a:xfrm>
            <a:off x="0" y="908337"/>
            <a:ext cx="9783856" cy="853009"/>
            <a:chOff x="0" y="0"/>
            <a:chExt cx="6554998" cy="571500"/>
          </a:xfrm>
        </p:grpSpPr>
        <p:sp>
          <p:nvSpPr>
            <p:cNvPr id="13" name="Freeform 13"/>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sp>
        <p:nvSpPr>
          <p:cNvPr id="14" name="TextBox 14"/>
          <p:cNvSpPr txBox="1"/>
          <p:nvPr/>
        </p:nvSpPr>
        <p:spPr>
          <a:xfrm>
            <a:off x="57926" y="1860514"/>
            <a:ext cx="5544898" cy="356608"/>
          </a:xfrm>
          <a:prstGeom prst="rect">
            <a:avLst/>
          </a:prstGeom>
        </p:spPr>
        <p:txBody>
          <a:bodyPr lIns="0" tIns="0" rIns="0" bIns="0" rtlCol="0" anchor="t">
            <a:spAutoFit/>
          </a:bodyPr>
          <a:lstStyle/>
          <a:p>
            <a:pPr>
              <a:lnSpc>
                <a:spcPts val="2849"/>
              </a:lnSpc>
            </a:pPr>
            <a:r>
              <a:rPr lang="en-US" sz="2110">
                <a:solidFill>
                  <a:srgbClr val="000000">
                    <a:alpha val="69804"/>
                  </a:srgbClr>
                </a:solidFill>
                <a:latin typeface="Lato Bold"/>
              </a:rPr>
              <a:t> </a:t>
            </a:r>
          </a:p>
        </p:txBody>
      </p:sp>
      <p:sp>
        <p:nvSpPr>
          <p:cNvPr id="15" name="TextBox 14">
            <a:extLst>
              <a:ext uri="{FF2B5EF4-FFF2-40B4-BE49-F238E27FC236}">
                <a16:creationId xmlns:a16="http://schemas.microsoft.com/office/drawing/2014/main" id="{DA6013C9-E91E-4F10-BE17-5E8A90D91273}"/>
              </a:ext>
            </a:extLst>
          </p:cNvPr>
          <p:cNvSpPr txBox="1"/>
          <p:nvPr/>
        </p:nvSpPr>
        <p:spPr>
          <a:xfrm>
            <a:off x="1676400" y="1752600"/>
            <a:ext cx="678179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6" name="Picture 15" descr="WPA2020_front_cover_25Sep2020.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52800" y="1295400"/>
            <a:ext cx="3811155" cy="4932082"/>
          </a:xfrm>
          <a:prstGeom prst="rect">
            <a:avLst/>
          </a:prstGeom>
        </p:spPr>
      </p:pic>
    </p:spTree>
    <p:extLst>
      <p:ext uri="{BB962C8B-B14F-4D97-AF65-F5344CB8AC3E}">
        <p14:creationId xmlns:p14="http://schemas.microsoft.com/office/powerpoint/2010/main" val="16983987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CD1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a:off x="2431955" y="45024"/>
            <a:ext cx="4889691" cy="1106293"/>
          </a:xfrm>
          <a:prstGeom prst="rect">
            <a:avLst/>
          </a:prstGeom>
        </p:spPr>
      </p:pic>
      <p:pic>
        <p:nvPicPr>
          <p:cNvPr id="3" name="Picture 3"/>
          <p:cNvPicPr>
            <a:picLocks noChangeAspect="1"/>
          </p:cNvPicPr>
          <p:nvPr/>
        </p:nvPicPr>
        <p:blipFill>
          <a:blip r:embed="rId5"/>
          <a:srcRect/>
          <a:stretch>
            <a:fillRect/>
          </a:stretch>
        </p:blipFill>
        <p:spPr>
          <a:xfrm>
            <a:off x="7491443" y="45024"/>
            <a:ext cx="2072234" cy="1106293"/>
          </a:xfrm>
          <a:prstGeom prst="rect">
            <a:avLst/>
          </a:prstGeom>
        </p:spPr>
      </p:pic>
      <p:pic>
        <p:nvPicPr>
          <p:cNvPr id="4" name="Picture 4"/>
          <p:cNvPicPr>
            <a:picLocks noChangeAspect="1"/>
          </p:cNvPicPr>
          <p:nvPr/>
        </p:nvPicPr>
        <p:blipFill>
          <a:blip r:embed="rId6"/>
          <a:srcRect/>
          <a:stretch>
            <a:fillRect/>
          </a:stretch>
        </p:blipFill>
        <p:spPr>
          <a:xfrm rot="5400000">
            <a:off x="2021968" y="5221436"/>
            <a:ext cx="561919" cy="2919059"/>
          </a:xfrm>
          <a:prstGeom prst="rect">
            <a:avLst/>
          </a:prstGeom>
        </p:spPr>
      </p:pic>
      <p:pic>
        <p:nvPicPr>
          <p:cNvPr id="5" name="Picture 5"/>
          <p:cNvPicPr>
            <a:picLocks noChangeAspect="1"/>
          </p:cNvPicPr>
          <p:nvPr/>
        </p:nvPicPr>
        <p:blipFill>
          <a:blip r:embed="rId7"/>
          <a:srcRect/>
          <a:stretch>
            <a:fillRect/>
          </a:stretch>
        </p:blipFill>
        <p:spPr>
          <a:xfrm>
            <a:off x="4496083" y="6281531"/>
            <a:ext cx="2497815" cy="1001207"/>
          </a:xfrm>
          <a:prstGeom prst="rect">
            <a:avLst/>
          </a:prstGeom>
        </p:spPr>
      </p:pic>
      <p:pic>
        <p:nvPicPr>
          <p:cNvPr id="6" name="Picture 6"/>
          <p:cNvPicPr>
            <a:picLocks noChangeAspect="1"/>
          </p:cNvPicPr>
          <p:nvPr/>
        </p:nvPicPr>
        <p:blipFill>
          <a:blip r:embed="rId8"/>
          <a:srcRect/>
          <a:stretch>
            <a:fillRect/>
          </a:stretch>
        </p:blipFill>
        <p:spPr>
          <a:xfrm>
            <a:off x="8662384" y="6281531"/>
            <a:ext cx="831974" cy="986044"/>
          </a:xfrm>
          <a:prstGeom prst="rect">
            <a:avLst/>
          </a:prstGeom>
        </p:spPr>
      </p:pic>
      <p:pic>
        <p:nvPicPr>
          <p:cNvPr id="7" name="Picture 7"/>
          <p:cNvPicPr>
            <a:picLocks noChangeAspect="1"/>
          </p:cNvPicPr>
          <p:nvPr/>
        </p:nvPicPr>
        <p:blipFill>
          <a:blip r:embed="rId9"/>
          <a:srcRect l="23235" t="67585" r="14513" b="7180"/>
          <a:stretch>
            <a:fillRect/>
          </a:stretch>
        </p:blipFill>
        <p:spPr>
          <a:xfrm>
            <a:off x="7150023" y="6285418"/>
            <a:ext cx="1376088" cy="557793"/>
          </a:xfrm>
          <a:prstGeom prst="rect">
            <a:avLst/>
          </a:prstGeom>
        </p:spPr>
      </p:pic>
      <p:pic>
        <p:nvPicPr>
          <p:cNvPr id="8" name="Picture 8"/>
          <p:cNvPicPr>
            <a:picLocks noChangeAspect="1"/>
          </p:cNvPicPr>
          <p:nvPr/>
        </p:nvPicPr>
        <p:blipFill>
          <a:blip r:embed="rId10"/>
          <a:srcRect t="9463"/>
          <a:stretch>
            <a:fillRect/>
          </a:stretch>
        </p:blipFill>
        <p:spPr>
          <a:xfrm>
            <a:off x="7133873" y="6413689"/>
            <a:ext cx="1393688" cy="267276"/>
          </a:xfrm>
          <a:prstGeom prst="rect">
            <a:avLst/>
          </a:prstGeom>
        </p:spPr>
      </p:pic>
      <p:pic>
        <p:nvPicPr>
          <p:cNvPr id="9" name="Picture 9"/>
          <p:cNvPicPr>
            <a:picLocks noChangeAspect="1"/>
          </p:cNvPicPr>
          <p:nvPr/>
        </p:nvPicPr>
        <p:blipFill>
          <a:blip r:embed="rId11"/>
          <a:srcRect/>
          <a:stretch>
            <a:fillRect/>
          </a:stretch>
        </p:blipFill>
        <p:spPr>
          <a:xfrm>
            <a:off x="7141784" y="7019856"/>
            <a:ext cx="1366727" cy="247719"/>
          </a:xfrm>
          <a:prstGeom prst="rect">
            <a:avLst/>
          </a:prstGeom>
        </p:spPr>
      </p:pic>
      <p:grpSp>
        <p:nvGrpSpPr>
          <p:cNvPr id="10" name="Group 10"/>
          <p:cNvGrpSpPr/>
          <p:nvPr/>
        </p:nvGrpSpPr>
        <p:grpSpPr>
          <a:xfrm>
            <a:off x="-30256" y="5730671"/>
            <a:ext cx="9783856" cy="853009"/>
            <a:chOff x="0" y="0"/>
            <a:chExt cx="6554998" cy="571500"/>
          </a:xfrm>
        </p:grpSpPr>
        <p:sp>
          <p:nvSpPr>
            <p:cNvPr id="11" name="Freeform 11"/>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grpSp>
        <p:nvGrpSpPr>
          <p:cNvPr id="12" name="Group 12"/>
          <p:cNvGrpSpPr/>
          <p:nvPr/>
        </p:nvGrpSpPr>
        <p:grpSpPr>
          <a:xfrm>
            <a:off x="0" y="908337"/>
            <a:ext cx="9783856" cy="853009"/>
            <a:chOff x="0" y="0"/>
            <a:chExt cx="6554998" cy="571500"/>
          </a:xfrm>
        </p:grpSpPr>
        <p:sp>
          <p:nvSpPr>
            <p:cNvPr id="13" name="Freeform 13"/>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sp>
        <p:nvSpPr>
          <p:cNvPr id="14" name="TextBox 14"/>
          <p:cNvSpPr txBox="1"/>
          <p:nvPr/>
        </p:nvSpPr>
        <p:spPr>
          <a:xfrm>
            <a:off x="57926" y="1860514"/>
            <a:ext cx="5544898" cy="356608"/>
          </a:xfrm>
          <a:prstGeom prst="rect">
            <a:avLst/>
          </a:prstGeom>
        </p:spPr>
        <p:txBody>
          <a:bodyPr lIns="0" tIns="0" rIns="0" bIns="0" rtlCol="0" anchor="t">
            <a:spAutoFit/>
          </a:bodyPr>
          <a:lstStyle/>
          <a:p>
            <a:pPr>
              <a:lnSpc>
                <a:spcPts val="2849"/>
              </a:lnSpc>
            </a:pPr>
            <a:r>
              <a:rPr lang="en-US" sz="2110">
                <a:solidFill>
                  <a:srgbClr val="000000">
                    <a:alpha val="69804"/>
                  </a:srgbClr>
                </a:solidFill>
                <a:latin typeface="Lato Bold"/>
              </a:rPr>
              <a:t> </a:t>
            </a:r>
          </a:p>
        </p:txBody>
      </p:sp>
      <p:sp>
        <p:nvSpPr>
          <p:cNvPr id="15" name="TextBox 14">
            <a:extLst>
              <a:ext uri="{FF2B5EF4-FFF2-40B4-BE49-F238E27FC236}">
                <a16:creationId xmlns:a16="http://schemas.microsoft.com/office/drawing/2014/main" id="{DA6013C9-E91E-4F10-BE17-5E8A90D91273}"/>
              </a:ext>
            </a:extLst>
          </p:cNvPr>
          <p:cNvSpPr txBox="1"/>
          <p:nvPr/>
        </p:nvSpPr>
        <p:spPr>
          <a:xfrm>
            <a:off x="1676400" y="1752600"/>
            <a:ext cx="6781799" cy="72019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t>This year’s World </a:t>
            </a:r>
            <a:r>
              <a:rPr lang="en-US" sz="2400" b="1" u="sng"/>
              <a:t>Population Ageing </a:t>
            </a:r>
            <a:r>
              <a:rPr lang="en-US" sz="2400" b="1" u="sng" dirty="0"/>
              <a:t>Highlights 2020 </a:t>
            </a:r>
            <a:r>
              <a:rPr lang="mr-IN" sz="2400" b="1" u="sng" dirty="0"/>
              <a:t>–</a:t>
            </a:r>
            <a:r>
              <a:rPr lang="en-US" sz="2400" b="1" u="sng" dirty="0"/>
              <a:t> Living arrangements of older persons presents:</a:t>
            </a:r>
          </a:p>
          <a:p>
            <a:endParaRPr lang="en-US" dirty="0"/>
          </a:p>
          <a:p>
            <a:pPr marL="342900" indent="-342900">
              <a:buFont typeface="Wingdings" charset="2"/>
              <a:buChar char="ü"/>
            </a:pPr>
            <a:r>
              <a:rPr lang="en-US" sz="2000" dirty="0"/>
              <a:t>Key findings from the ‘United Nations household and living arrangements of older persons database 2019’; </a:t>
            </a:r>
          </a:p>
          <a:p>
            <a:endParaRPr lang="en-US" sz="2000" dirty="0"/>
          </a:p>
          <a:p>
            <a:pPr marL="342900" indent="-342900">
              <a:buFont typeface="Wingdings" charset="2"/>
              <a:buChar char="ü"/>
            </a:pPr>
            <a:r>
              <a:rPr lang="en-US" sz="2000" dirty="0"/>
              <a:t>Provisional insights into analysis of COVID-19 morbidity and mortality risks faced by older persons; </a:t>
            </a:r>
          </a:p>
          <a:p>
            <a:pPr marL="285750" indent="-285750">
              <a:buFontTx/>
              <a:buChar char="-"/>
            </a:pPr>
            <a:endParaRPr lang="en-US" sz="2000" dirty="0"/>
          </a:p>
          <a:p>
            <a:pPr marL="342900" indent="-342900">
              <a:buFont typeface="Wingdings" charset="2"/>
              <a:buChar char="ü"/>
            </a:pPr>
            <a:r>
              <a:rPr lang="en-US" sz="2000" dirty="0"/>
              <a:t>Summary &amp; policy recommendations;</a:t>
            </a:r>
            <a:br>
              <a:rPr lang="en-US" sz="2000" dirty="0"/>
            </a:br>
            <a:endParaRPr lang="en-US" sz="2000" dirty="0"/>
          </a:p>
          <a:p>
            <a:pPr marL="342900" indent="-342900">
              <a:buFont typeface="Wingdings" charset="2"/>
              <a:buChar char="ü"/>
            </a:pPr>
            <a:r>
              <a:rPr lang="en-US" sz="2000" dirty="0"/>
              <a:t>Annex tables for selected variables.</a:t>
            </a:r>
          </a:p>
          <a:p>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lick to add text</a:t>
            </a:r>
          </a:p>
        </p:txBody>
      </p:sp>
    </p:spTree>
    <p:extLst>
      <p:ext uri="{BB962C8B-B14F-4D97-AF65-F5344CB8AC3E}">
        <p14:creationId xmlns:p14="http://schemas.microsoft.com/office/powerpoint/2010/main" val="92160444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CD1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a:off x="2431955" y="45024"/>
            <a:ext cx="4889691" cy="1106293"/>
          </a:xfrm>
          <a:prstGeom prst="rect">
            <a:avLst/>
          </a:prstGeom>
        </p:spPr>
      </p:pic>
      <p:pic>
        <p:nvPicPr>
          <p:cNvPr id="3" name="Picture 3"/>
          <p:cNvPicPr>
            <a:picLocks noChangeAspect="1"/>
          </p:cNvPicPr>
          <p:nvPr/>
        </p:nvPicPr>
        <p:blipFill>
          <a:blip r:embed="rId5"/>
          <a:srcRect/>
          <a:stretch>
            <a:fillRect/>
          </a:stretch>
        </p:blipFill>
        <p:spPr>
          <a:xfrm>
            <a:off x="7491443" y="45024"/>
            <a:ext cx="2072234" cy="1106293"/>
          </a:xfrm>
          <a:prstGeom prst="rect">
            <a:avLst/>
          </a:prstGeom>
        </p:spPr>
      </p:pic>
      <p:pic>
        <p:nvPicPr>
          <p:cNvPr id="4" name="Picture 4"/>
          <p:cNvPicPr>
            <a:picLocks noChangeAspect="1"/>
          </p:cNvPicPr>
          <p:nvPr/>
        </p:nvPicPr>
        <p:blipFill>
          <a:blip r:embed="rId6"/>
          <a:srcRect/>
          <a:stretch>
            <a:fillRect/>
          </a:stretch>
        </p:blipFill>
        <p:spPr>
          <a:xfrm rot="5400000">
            <a:off x="2021968" y="5221436"/>
            <a:ext cx="561919" cy="2919059"/>
          </a:xfrm>
          <a:prstGeom prst="rect">
            <a:avLst/>
          </a:prstGeom>
        </p:spPr>
      </p:pic>
      <p:pic>
        <p:nvPicPr>
          <p:cNvPr id="5" name="Picture 5"/>
          <p:cNvPicPr>
            <a:picLocks noChangeAspect="1"/>
          </p:cNvPicPr>
          <p:nvPr/>
        </p:nvPicPr>
        <p:blipFill>
          <a:blip r:embed="rId7"/>
          <a:srcRect/>
          <a:stretch>
            <a:fillRect/>
          </a:stretch>
        </p:blipFill>
        <p:spPr>
          <a:xfrm>
            <a:off x="4496083" y="6281531"/>
            <a:ext cx="2497815" cy="1001207"/>
          </a:xfrm>
          <a:prstGeom prst="rect">
            <a:avLst/>
          </a:prstGeom>
        </p:spPr>
      </p:pic>
      <p:pic>
        <p:nvPicPr>
          <p:cNvPr id="6" name="Picture 6"/>
          <p:cNvPicPr>
            <a:picLocks noChangeAspect="1"/>
          </p:cNvPicPr>
          <p:nvPr/>
        </p:nvPicPr>
        <p:blipFill>
          <a:blip r:embed="rId8"/>
          <a:srcRect/>
          <a:stretch>
            <a:fillRect/>
          </a:stretch>
        </p:blipFill>
        <p:spPr>
          <a:xfrm>
            <a:off x="8662384" y="6281531"/>
            <a:ext cx="831974" cy="986044"/>
          </a:xfrm>
          <a:prstGeom prst="rect">
            <a:avLst/>
          </a:prstGeom>
        </p:spPr>
      </p:pic>
      <p:pic>
        <p:nvPicPr>
          <p:cNvPr id="7" name="Picture 7"/>
          <p:cNvPicPr>
            <a:picLocks noChangeAspect="1"/>
          </p:cNvPicPr>
          <p:nvPr/>
        </p:nvPicPr>
        <p:blipFill>
          <a:blip r:embed="rId9"/>
          <a:srcRect l="23235" t="67585" r="14513" b="7180"/>
          <a:stretch>
            <a:fillRect/>
          </a:stretch>
        </p:blipFill>
        <p:spPr>
          <a:xfrm>
            <a:off x="7150023" y="6285418"/>
            <a:ext cx="1376088" cy="557793"/>
          </a:xfrm>
          <a:prstGeom prst="rect">
            <a:avLst/>
          </a:prstGeom>
        </p:spPr>
      </p:pic>
      <p:pic>
        <p:nvPicPr>
          <p:cNvPr id="8" name="Picture 8"/>
          <p:cNvPicPr>
            <a:picLocks noChangeAspect="1"/>
          </p:cNvPicPr>
          <p:nvPr/>
        </p:nvPicPr>
        <p:blipFill>
          <a:blip r:embed="rId10"/>
          <a:srcRect t="9463"/>
          <a:stretch>
            <a:fillRect/>
          </a:stretch>
        </p:blipFill>
        <p:spPr>
          <a:xfrm>
            <a:off x="7133873" y="6413689"/>
            <a:ext cx="1393688" cy="267276"/>
          </a:xfrm>
          <a:prstGeom prst="rect">
            <a:avLst/>
          </a:prstGeom>
        </p:spPr>
      </p:pic>
      <p:pic>
        <p:nvPicPr>
          <p:cNvPr id="9" name="Picture 9"/>
          <p:cNvPicPr>
            <a:picLocks noChangeAspect="1"/>
          </p:cNvPicPr>
          <p:nvPr/>
        </p:nvPicPr>
        <p:blipFill>
          <a:blip r:embed="rId11"/>
          <a:srcRect/>
          <a:stretch>
            <a:fillRect/>
          </a:stretch>
        </p:blipFill>
        <p:spPr>
          <a:xfrm>
            <a:off x="7141784" y="7019856"/>
            <a:ext cx="1366727" cy="247719"/>
          </a:xfrm>
          <a:prstGeom prst="rect">
            <a:avLst/>
          </a:prstGeom>
        </p:spPr>
      </p:pic>
      <p:grpSp>
        <p:nvGrpSpPr>
          <p:cNvPr id="10" name="Group 10"/>
          <p:cNvGrpSpPr/>
          <p:nvPr/>
        </p:nvGrpSpPr>
        <p:grpSpPr>
          <a:xfrm>
            <a:off x="-30256" y="5730671"/>
            <a:ext cx="9783856" cy="853009"/>
            <a:chOff x="0" y="0"/>
            <a:chExt cx="6554998" cy="571500"/>
          </a:xfrm>
        </p:grpSpPr>
        <p:sp>
          <p:nvSpPr>
            <p:cNvPr id="11" name="Freeform 11"/>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grpSp>
        <p:nvGrpSpPr>
          <p:cNvPr id="12" name="Group 12"/>
          <p:cNvGrpSpPr/>
          <p:nvPr/>
        </p:nvGrpSpPr>
        <p:grpSpPr>
          <a:xfrm>
            <a:off x="0" y="908337"/>
            <a:ext cx="9783856" cy="853009"/>
            <a:chOff x="0" y="0"/>
            <a:chExt cx="6554998" cy="571500"/>
          </a:xfrm>
        </p:grpSpPr>
        <p:sp>
          <p:nvSpPr>
            <p:cNvPr id="13" name="Freeform 13"/>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sp>
        <p:nvSpPr>
          <p:cNvPr id="14" name="TextBox 14"/>
          <p:cNvSpPr txBox="1"/>
          <p:nvPr/>
        </p:nvSpPr>
        <p:spPr>
          <a:xfrm>
            <a:off x="57926" y="1860514"/>
            <a:ext cx="5544898" cy="356608"/>
          </a:xfrm>
          <a:prstGeom prst="rect">
            <a:avLst/>
          </a:prstGeom>
        </p:spPr>
        <p:txBody>
          <a:bodyPr lIns="0" tIns="0" rIns="0" bIns="0" rtlCol="0" anchor="t">
            <a:spAutoFit/>
          </a:bodyPr>
          <a:lstStyle/>
          <a:p>
            <a:pPr>
              <a:lnSpc>
                <a:spcPts val="2849"/>
              </a:lnSpc>
            </a:pPr>
            <a:r>
              <a:rPr lang="en-US" sz="2110">
                <a:solidFill>
                  <a:srgbClr val="000000">
                    <a:alpha val="69804"/>
                  </a:srgbClr>
                </a:solidFill>
                <a:latin typeface="Lato Bold"/>
              </a:rPr>
              <a:t> </a:t>
            </a:r>
          </a:p>
        </p:txBody>
      </p:sp>
      <p:sp>
        <p:nvSpPr>
          <p:cNvPr id="15" name="TextBox 14">
            <a:extLst>
              <a:ext uri="{FF2B5EF4-FFF2-40B4-BE49-F238E27FC236}">
                <a16:creationId xmlns:a16="http://schemas.microsoft.com/office/drawing/2014/main" id="{DA6013C9-E91E-4F10-BE17-5E8A90D91273}"/>
              </a:ext>
            </a:extLst>
          </p:cNvPr>
          <p:cNvSpPr txBox="1"/>
          <p:nvPr/>
        </p:nvSpPr>
        <p:spPr>
          <a:xfrm>
            <a:off x="1143000" y="1752600"/>
            <a:ext cx="7620000" cy="70942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t>Key findings from the database:</a:t>
            </a:r>
          </a:p>
          <a:p>
            <a:endParaRPr lang="en-US" dirty="0"/>
          </a:p>
          <a:p>
            <a:pPr marL="342900" indent="-342900">
              <a:buFont typeface="Wingdings" charset="2"/>
              <a:buChar char="ü"/>
            </a:pPr>
            <a:r>
              <a:rPr lang="en-US" sz="2000" dirty="0"/>
              <a:t>Slow changes from co-residence towards independent living’; but quick adjustments of living arrangements in times of crisis;</a:t>
            </a:r>
          </a:p>
          <a:p>
            <a:pPr marL="347472" indent="-342900">
              <a:spcBef>
                <a:spcPts val="600"/>
              </a:spcBef>
              <a:buFont typeface="Wingdings" charset="2"/>
              <a:buChar char="ü"/>
            </a:pPr>
            <a:r>
              <a:rPr lang="en-US" sz="2000" dirty="0"/>
              <a:t>Older persons in the more developed world live more often independently (alone or with spouse); whereas</a:t>
            </a:r>
          </a:p>
          <a:p>
            <a:pPr marL="342900" indent="-342900">
              <a:spcBef>
                <a:spcPts val="600"/>
              </a:spcBef>
              <a:buFont typeface="Wingdings" charset="2"/>
              <a:buChar char="ü"/>
            </a:pPr>
            <a:r>
              <a:rPr lang="en-US" sz="2000" dirty="0"/>
              <a:t>Older persons in the less developed world live with at least one child or with the extended family;</a:t>
            </a:r>
          </a:p>
          <a:p>
            <a:pPr marL="342900" indent="-342900">
              <a:spcBef>
                <a:spcPts val="600"/>
              </a:spcBef>
              <a:buFont typeface="Wingdings" charset="2"/>
              <a:buChar char="ü"/>
            </a:pPr>
            <a:r>
              <a:rPr lang="en-US" sz="2000" dirty="0"/>
              <a:t>Older women tend to:</a:t>
            </a:r>
            <a:br>
              <a:rPr lang="en-US" sz="2000" dirty="0"/>
            </a:br>
            <a:r>
              <a:rPr lang="en-US" sz="2000" dirty="0"/>
              <a:t>- Live more often alone;</a:t>
            </a:r>
            <a:br>
              <a:rPr lang="en-US" sz="2000" dirty="0"/>
            </a:br>
            <a:r>
              <a:rPr lang="en-US" sz="2000" dirty="0"/>
              <a:t>- Be poorer than older men;</a:t>
            </a:r>
            <a:br>
              <a:rPr lang="en-US" sz="2000" dirty="0"/>
            </a:br>
            <a:r>
              <a:rPr lang="en-US" sz="2000" dirty="0"/>
              <a:t>- Take more often care of grandchildren in skip-generation HHs.</a:t>
            </a:r>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lick to add text</a:t>
            </a:r>
          </a:p>
        </p:txBody>
      </p:sp>
    </p:spTree>
    <p:extLst>
      <p:ext uri="{BB962C8B-B14F-4D97-AF65-F5344CB8AC3E}">
        <p14:creationId xmlns:p14="http://schemas.microsoft.com/office/powerpoint/2010/main" val="352634054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CD1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a:off x="2431955" y="45024"/>
            <a:ext cx="4889691" cy="1106293"/>
          </a:xfrm>
          <a:prstGeom prst="rect">
            <a:avLst/>
          </a:prstGeom>
        </p:spPr>
      </p:pic>
      <p:pic>
        <p:nvPicPr>
          <p:cNvPr id="3" name="Picture 3"/>
          <p:cNvPicPr>
            <a:picLocks noChangeAspect="1"/>
          </p:cNvPicPr>
          <p:nvPr/>
        </p:nvPicPr>
        <p:blipFill>
          <a:blip r:embed="rId5"/>
          <a:srcRect/>
          <a:stretch>
            <a:fillRect/>
          </a:stretch>
        </p:blipFill>
        <p:spPr>
          <a:xfrm>
            <a:off x="7491443" y="45024"/>
            <a:ext cx="2072234" cy="1106293"/>
          </a:xfrm>
          <a:prstGeom prst="rect">
            <a:avLst/>
          </a:prstGeom>
        </p:spPr>
      </p:pic>
      <p:pic>
        <p:nvPicPr>
          <p:cNvPr id="4" name="Picture 4"/>
          <p:cNvPicPr>
            <a:picLocks noChangeAspect="1"/>
          </p:cNvPicPr>
          <p:nvPr/>
        </p:nvPicPr>
        <p:blipFill>
          <a:blip r:embed="rId6"/>
          <a:srcRect/>
          <a:stretch>
            <a:fillRect/>
          </a:stretch>
        </p:blipFill>
        <p:spPr>
          <a:xfrm rot="5400000">
            <a:off x="2021968" y="5221436"/>
            <a:ext cx="561919" cy="2919059"/>
          </a:xfrm>
          <a:prstGeom prst="rect">
            <a:avLst/>
          </a:prstGeom>
        </p:spPr>
      </p:pic>
      <p:pic>
        <p:nvPicPr>
          <p:cNvPr id="5" name="Picture 5"/>
          <p:cNvPicPr>
            <a:picLocks noChangeAspect="1"/>
          </p:cNvPicPr>
          <p:nvPr/>
        </p:nvPicPr>
        <p:blipFill>
          <a:blip r:embed="rId7"/>
          <a:srcRect/>
          <a:stretch>
            <a:fillRect/>
          </a:stretch>
        </p:blipFill>
        <p:spPr>
          <a:xfrm>
            <a:off x="4496083" y="6281531"/>
            <a:ext cx="2497815" cy="1001207"/>
          </a:xfrm>
          <a:prstGeom prst="rect">
            <a:avLst/>
          </a:prstGeom>
        </p:spPr>
      </p:pic>
      <p:pic>
        <p:nvPicPr>
          <p:cNvPr id="6" name="Picture 6"/>
          <p:cNvPicPr>
            <a:picLocks noChangeAspect="1"/>
          </p:cNvPicPr>
          <p:nvPr/>
        </p:nvPicPr>
        <p:blipFill>
          <a:blip r:embed="rId8"/>
          <a:srcRect/>
          <a:stretch>
            <a:fillRect/>
          </a:stretch>
        </p:blipFill>
        <p:spPr>
          <a:xfrm>
            <a:off x="8662384" y="6281531"/>
            <a:ext cx="831974" cy="986044"/>
          </a:xfrm>
          <a:prstGeom prst="rect">
            <a:avLst/>
          </a:prstGeom>
        </p:spPr>
      </p:pic>
      <p:pic>
        <p:nvPicPr>
          <p:cNvPr id="7" name="Picture 7"/>
          <p:cNvPicPr>
            <a:picLocks noChangeAspect="1"/>
          </p:cNvPicPr>
          <p:nvPr/>
        </p:nvPicPr>
        <p:blipFill>
          <a:blip r:embed="rId9"/>
          <a:srcRect l="23235" t="67585" r="14513" b="7180"/>
          <a:stretch>
            <a:fillRect/>
          </a:stretch>
        </p:blipFill>
        <p:spPr>
          <a:xfrm>
            <a:off x="7150023" y="6285418"/>
            <a:ext cx="1376088" cy="557793"/>
          </a:xfrm>
          <a:prstGeom prst="rect">
            <a:avLst/>
          </a:prstGeom>
        </p:spPr>
      </p:pic>
      <p:pic>
        <p:nvPicPr>
          <p:cNvPr id="8" name="Picture 8"/>
          <p:cNvPicPr>
            <a:picLocks noChangeAspect="1"/>
          </p:cNvPicPr>
          <p:nvPr/>
        </p:nvPicPr>
        <p:blipFill>
          <a:blip r:embed="rId10"/>
          <a:srcRect t="9463"/>
          <a:stretch>
            <a:fillRect/>
          </a:stretch>
        </p:blipFill>
        <p:spPr>
          <a:xfrm>
            <a:off x="7133873" y="6413689"/>
            <a:ext cx="1393688" cy="267276"/>
          </a:xfrm>
          <a:prstGeom prst="rect">
            <a:avLst/>
          </a:prstGeom>
        </p:spPr>
      </p:pic>
      <p:pic>
        <p:nvPicPr>
          <p:cNvPr id="9" name="Picture 9"/>
          <p:cNvPicPr>
            <a:picLocks noChangeAspect="1"/>
          </p:cNvPicPr>
          <p:nvPr/>
        </p:nvPicPr>
        <p:blipFill>
          <a:blip r:embed="rId11"/>
          <a:srcRect/>
          <a:stretch>
            <a:fillRect/>
          </a:stretch>
        </p:blipFill>
        <p:spPr>
          <a:xfrm>
            <a:off x="7141784" y="7019856"/>
            <a:ext cx="1366727" cy="247719"/>
          </a:xfrm>
          <a:prstGeom prst="rect">
            <a:avLst/>
          </a:prstGeom>
        </p:spPr>
      </p:pic>
      <p:grpSp>
        <p:nvGrpSpPr>
          <p:cNvPr id="10" name="Group 10"/>
          <p:cNvGrpSpPr/>
          <p:nvPr/>
        </p:nvGrpSpPr>
        <p:grpSpPr>
          <a:xfrm>
            <a:off x="-30256" y="5730671"/>
            <a:ext cx="9783856" cy="853009"/>
            <a:chOff x="0" y="0"/>
            <a:chExt cx="6554998" cy="571500"/>
          </a:xfrm>
        </p:grpSpPr>
        <p:sp>
          <p:nvSpPr>
            <p:cNvPr id="11" name="Freeform 11"/>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grpSp>
        <p:nvGrpSpPr>
          <p:cNvPr id="12" name="Group 12"/>
          <p:cNvGrpSpPr/>
          <p:nvPr/>
        </p:nvGrpSpPr>
        <p:grpSpPr>
          <a:xfrm>
            <a:off x="0" y="908337"/>
            <a:ext cx="9783856" cy="853009"/>
            <a:chOff x="0" y="0"/>
            <a:chExt cx="6554998" cy="571500"/>
          </a:xfrm>
        </p:grpSpPr>
        <p:sp>
          <p:nvSpPr>
            <p:cNvPr id="13" name="Freeform 13"/>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sp>
        <p:nvSpPr>
          <p:cNvPr id="14" name="TextBox 14"/>
          <p:cNvSpPr txBox="1"/>
          <p:nvPr/>
        </p:nvSpPr>
        <p:spPr>
          <a:xfrm>
            <a:off x="57926" y="1860514"/>
            <a:ext cx="5544898" cy="356608"/>
          </a:xfrm>
          <a:prstGeom prst="rect">
            <a:avLst/>
          </a:prstGeom>
        </p:spPr>
        <p:txBody>
          <a:bodyPr lIns="0" tIns="0" rIns="0" bIns="0" rtlCol="0" anchor="t">
            <a:spAutoFit/>
          </a:bodyPr>
          <a:lstStyle/>
          <a:p>
            <a:pPr>
              <a:lnSpc>
                <a:spcPts val="2849"/>
              </a:lnSpc>
            </a:pPr>
            <a:r>
              <a:rPr lang="en-US" sz="2110">
                <a:solidFill>
                  <a:srgbClr val="000000">
                    <a:alpha val="69804"/>
                  </a:srgbClr>
                </a:solidFill>
                <a:latin typeface="Lato Bold"/>
              </a:rPr>
              <a:t> </a:t>
            </a:r>
          </a:p>
        </p:txBody>
      </p:sp>
      <p:sp>
        <p:nvSpPr>
          <p:cNvPr id="15" name="TextBox 14">
            <a:extLst>
              <a:ext uri="{FF2B5EF4-FFF2-40B4-BE49-F238E27FC236}">
                <a16:creationId xmlns:a16="http://schemas.microsoft.com/office/drawing/2014/main" id="{DA6013C9-E91E-4F10-BE17-5E8A90D91273}"/>
              </a:ext>
            </a:extLst>
          </p:cNvPr>
          <p:cNvSpPr txBox="1"/>
          <p:nvPr/>
        </p:nvSpPr>
        <p:spPr>
          <a:xfrm>
            <a:off x="990600" y="1828800"/>
            <a:ext cx="8229600" cy="65094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t>First results analysis COVID-19 morbidity &amp; mortality:</a:t>
            </a:r>
          </a:p>
          <a:p>
            <a:endParaRPr lang="en-US" dirty="0"/>
          </a:p>
          <a:p>
            <a:pPr marL="342900" indent="-342900">
              <a:buFont typeface="Wingdings" charset="2"/>
              <a:buChar char="ü"/>
            </a:pPr>
            <a:r>
              <a:rPr lang="en-US" sz="2000" dirty="0"/>
              <a:t>Covid-19 death follows similar age patterns as general mortality with considerable variation across countries;</a:t>
            </a:r>
          </a:p>
          <a:p>
            <a:pPr marL="342900" indent="-342900">
              <a:spcBef>
                <a:spcPts val="600"/>
              </a:spcBef>
              <a:buFont typeface="Wingdings" charset="2"/>
              <a:buChar char="ü"/>
            </a:pPr>
            <a:r>
              <a:rPr lang="en-US" sz="2000" dirty="0"/>
              <a:t>Main determinant: extent to which countries have been able to control the spread of the disease;</a:t>
            </a:r>
          </a:p>
          <a:p>
            <a:pPr marL="342900" indent="-342900">
              <a:spcBef>
                <a:spcPts val="600"/>
              </a:spcBef>
              <a:buFont typeface="Wingdings" charset="2"/>
              <a:buChar char="ü"/>
            </a:pPr>
            <a:r>
              <a:rPr lang="en-US" sz="2000" dirty="0"/>
              <a:t>Frailty is a key factor: risk of death increases with age and comorbidities;</a:t>
            </a:r>
          </a:p>
          <a:p>
            <a:pPr marL="342900" indent="-342900">
              <a:spcBef>
                <a:spcPts val="600"/>
              </a:spcBef>
              <a:buFont typeface="Wingdings" charset="2"/>
              <a:buChar char="ü"/>
            </a:pPr>
            <a:r>
              <a:rPr lang="en-US" sz="2000" dirty="0"/>
              <a:t>Living arrangements matter for contracting COVID-19 and for dying from it:</a:t>
            </a:r>
            <a:br>
              <a:rPr lang="en-US" sz="2000" dirty="0"/>
            </a:br>
            <a:r>
              <a:rPr lang="en-US" sz="2000" dirty="0"/>
              <a:t>- Nursing home residents experience high risks of infection and mortality;</a:t>
            </a:r>
            <a:br>
              <a:rPr lang="en-US" sz="2000" dirty="0"/>
            </a:br>
            <a:r>
              <a:rPr lang="en-US" sz="2000" dirty="0"/>
              <a:t>- Living independently reduces the infection risk.</a:t>
            </a:r>
            <a:br>
              <a:rPr lang="en-US" sz="2000"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lick to add text</a:t>
            </a:r>
          </a:p>
        </p:txBody>
      </p:sp>
    </p:spTree>
    <p:extLst>
      <p:ext uri="{BB962C8B-B14F-4D97-AF65-F5344CB8AC3E}">
        <p14:creationId xmlns:p14="http://schemas.microsoft.com/office/powerpoint/2010/main" val="118819403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CD1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431955" y="45024"/>
            <a:ext cx="4889691" cy="1106293"/>
          </a:xfrm>
          <a:prstGeom prst="rect">
            <a:avLst/>
          </a:prstGeom>
        </p:spPr>
      </p:pic>
      <p:pic>
        <p:nvPicPr>
          <p:cNvPr id="3" name="Picture 3"/>
          <p:cNvPicPr>
            <a:picLocks noChangeAspect="1"/>
          </p:cNvPicPr>
          <p:nvPr/>
        </p:nvPicPr>
        <p:blipFill>
          <a:blip r:embed="rId4"/>
          <a:srcRect/>
          <a:stretch>
            <a:fillRect/>
          </a:stretch>
        </p:blipFill>
        <p:spPr>
          <a:xfrm>
            <a:off x="7491443" y="45024"/>
            <a:ext cx="2072234" cy="1106293"/>
          </a:xfrm>
          <a:prstGeom prst="rect">
            <a:avLst/>
          </a:prstGeom>
        </p:spPr>
      </p:pic>
      <p:pic>
        <p:nvPicPr>
          <p:cNvPr id="4" name="Picture 4"/>
          <p:cNvPicPr>
            <a:picLocks noChangeAspect="1"/>
          </p:cNvPicPr>
          <p:nvPr/>
        </p:nvPicPr>
        <p:blipFill>
          <a:blip r:embed="rId5"/>
          <a:srcRect/>
          <a:stretch>
            <a:fillRect/>
          </a:stretch>
        </p:blipFill>
        <p:spPr>
          <a:xfrm rot="5400000">
            <a:off x="2021968" y="5221436"/>
            <a:ext cx="561919" cy="2919059"/>
          </a:xfrm>
          <a:prstGeom prst="rect">
            <a:avLst/>
          </a:prstGeom>
        </p:spPr>
      </p:pic>
      <p:pic>
        <p:nvPicPr>
          <p:cNvPr id="5" name="Picture 5"/>
          <p:cNvPicPr>
            <a:picLocks noChangeAspect="1"/>
          </p:cNvPicPr>
          <p:nvPr/>
        </p:nvPicPr>
        <p:blipFill>
          <a:blip r:embed="rId6"/>
          <a:srcRect/>
          <a:stretch>
            <a:fillRect/>
          </a:stretch>
        </p:blipFill>
        <p:spPr>
          <a:xfrm>
            <a:off x="4496083" y="6281531"/>
            <a:ext cx="2497815" cy="1001207"/>
          </a:xfrm>
          <a:prstGeom prst="rect">
            <a:avLst/>
          </a:prstGeom>
        </p:spPr>
      </p:pic>
      <p:pic>
        <p:nvPicPr>
          <p:cNvPr id="6" name="Picture 6"/>
          <p:cNvPicPr>
            <a:picLocks noChangeAspect="1"/>
          </p:cNvPicPr>
          <p:nvPr/>
        </p:nvPicPr>
        <p:blipFill>
          <a:blip r:embed="rId7"/>
          <a:srcRect/>
          <a:stretch>
            <a:fillRect/>
          </a:stretch>
        </p:blipFill>
        <p:spPr>
          <a:xfrm>
            <a:off x="8662384" y="6281531"/>
            <a:ext cx="831974" cy="986044"/>
          </a:xfrm>
          <a:prstGeom prst="rect">
            <a:avLst/>
          </a:prstGeom>
        </p:spPr>
      </p:pic>
      <p:pic>
        <p:nvPicPr>
          <p:cNvPr id="7" name="Picture 7"/>
          <p:cNvPicPr>
            <a:picLocks noChangeAspect="1"/>
          </p:cNvPicPr>
          <p:nvPr/>
        </p:nvPicPr>
        <p:blipFill>
          <a:blip r:embed="rId8"/>
          <a:srcRect l="23235" t="67585" r="14513" b="7180"/>
          <a:stretch>
            <a:fillRect/>
          </a:stretch>
        </p:blipFill>
        <p:spPr>
          <a:xfrm>
            <a:off x="7150023" y="6285418"/>
            <a:ext cx="1376088" cy="557793"/>
          </a:xfrm>
          <a:prstGeom prst="rect">
            <a:avLst/>
          </a:prstGeom>
        </p:spPr>
      </p:pic>
      <p:pic>
        <p:nvPicPr>
          <p:cNvPr id="8" name="Picture 8"/>
          <p:cNvPicPr>
            <a:picLocks noChangeAspect="1"/>
          </p:cNvPicPr>
          <p:nvPr/>
        </p:nvPicPr>
        <p:blipFill>
          <a:blip r:embed="rId9"/>
          <a:srcRect t="9463"/>
          <a:stretch>
            <a:fillRect/>
          </a:stretch>
        </p:blipFill>
        <p:spPr>
          <a:xfrm>
            <a:off x="7133873" y="6413689"/>
            <a:ext cx="1393688" cy="267276"/>
          </a:xfrm>
          <a:prstGeom prst="rect">
            <a:avLst/>
          </a:prstGeom>
        </p:spPr>
      </p:pic>
      <p:pic>
        <p:nvPicPr>
          <p:cNvPr id="9" name="Picture 9"/>
          <p:cNvPicPr>
            <a:picLocks noChangeAspect="1"/>
          </p:cNvPicPr>
          <p:nvPr/>
        </p:nvPicPr>
        <p:blipFill>
          <a:blip r:embed="rId10"/>
          <a:srcRect/>
          <a:stretch>
            <a:fillRect/>
          </a:stretch>
        </p:blipFill>
        <p:spPr>
          <a:xfrm>
            <a:off x="7141784" y="7019856"/>
            <a:ext cx="1366727" cy="247719"/>
          </a:xfrm>
          <a:prstGeom prst="rect">
            <a:avLst/>
          </a:prstGeom>
        </p:spPr>
      </p:pic>
      <p:grpSp>
        <p:nvGrpSpPr>
          <p:cNvPr id="10" name="Group 10"/>
          <p:cNvGrpSpPr/>
          <p:nvPr/>
        </p:nvGrpSpPr>
        <p:grpSpPr>
          <a:xfrm>
            <a:off x="-30256" y="5730671"/>
            <a:ext cx="9783856" cy="853009"/>
            <a:chOff x="0" y="0"/>
            <a:chExt cx="6554998" cy="571500"/>
          </a:xfrm>
        </p:grpSpPr>
        <p:sp>
          <p:nvSpPr>
            <p:cNvPr id="11" name="Freeform 11"/>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grpSp>
        <p:nvGrpSpPr>
          <p:cNvPr id="12" name="Group 12"/>
          <p:cNvGrpSpPr/>
          <p:nvPr/>
        </p:nvGrpSpPr>
        <p:grpSpPr>
          <a:xfrm>
            <a:off x="0" y="908337"/>
            <a:ext cx="9783856" cy="853009"/>
            <a:chOff x="0" y="0"/>
            <a:chExt cx="6554998" cy="571500"/>
          </a:xfrm>
        </p:grpSpPr>
        <p:sp>
          <p:nvSpPr>
            <p:cNvPr id="13" name="Freeform 13"/>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sp>
        <p:nvSpPr>
          <p:cNvPr id="14" name="TextBox 14"/>
          <p:cNvSpPr txBox="1"/>
          <p:nvPr/>
        </p:nvSpPr>
        <p:spPr>
          <a:xfrm>
            <a:off x="57926" y="1860514"/>
            <a:ext cx="5544898" cy="356608"/>
          </a:xfrm>
          <a:prstGeom prst="rect">
            <a:avLst/>
          </a:prstGeom>
        </p:spPr>
        <p:txBody>
          <a:bodyPr lIns="0" tIns="0" rIns="0" bIns="0" rtlCol="0" anchor="t">
            <a:spAutoFit/>
          </a:bodyPr>
          <a:lstStyle/>
          <a:p>
            <a:pPr>
              <a:lnSpc>
                <a:spcPts val="2849"/>
              </a:lnSpc>
            </a:pPr>
            <a:r>
              <a:rPr lang="en-US" sz="2110">
                <a:solidFill>
                  <a:srgbClr val="000000">
                    <a:alpha val="69804"/>
                  </a:srgbClr>
                </a:solidFill>
                <a:latin typeface="Lato Bold"/>
              </a:rPr>
              <a:t> </a:t>
            </a:r>
          </a:p>
        </p:txBody>
      </p:sp>
      <p:sp>
        <p:nvSpPr>
          <p:cNvPr id="15" name="TextBox 14">
            <a:extLst>
              <a:ext uri="{FF2B5EF4-FFF2-40B4-BE49-F238E27FC236}">
                <a16:creationId xmlns:a16="http://schemas.microsoft.com/office/drawing/2014/main" id="{DA6013C9-E91E-4F10-BE17-5E8A90D91273}"/>
              </a:ext>
            </a:extLst>
          </p:cNvPr>
          <p:cNvSpPr txBox="1"/>
          <p:nvPr/>
        </p:nvSpPr>
        <p:spPr>
          <a:xfrm>
            <a:off x="1676400" y="1752600"/>
            <a:ext cx="6781799" cy="72173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t>Summary and conclusion</a:t>
            </a:r>
          </a:p>
          <a:p>
            <a:endParaRPr lang="en-US" dirty="0"/>
          </a:p>
          <a:p>
            <a:pPr marL="342900" lvl="0" indent="-342900" fontAlgn="base">
              <a:buFont typeface="Wingdings" charset="2"/>
              <a:buChar char="ü"/>
            </a:pPr>
            <a:r>
              <a:rPr lang="en-GB" sz="2000" dirty="0"/>
              <a:t>The composition of households and people’s living arrangements have important consequences for the wellbeing of families and individuals, including older persons. </a:t>
            </a:r>
          </a:p>
          <a:p>
            <a:pPr marL="342900" lvl="0" indent="-342900" fontAlgn="base">
              <a:spcBef>
                <a:spcPts val="600"/>
              </a:spcBef>
              <a:buFont typeface="Wingdings" charset="2"/>
              <a:buChar char="ü"/>
            </a:pPr>
            <a:r>
              <a:rPr lang="en-GB" sz="2000" dirty="0"/>
              <a:t>Understanding and recognizing the importance of living arrangements of older persons for the socio-economic as well as the physical and mental well-being is critical to inform and guide policy-making in support of older persons and their families to implement the 2030 Sustainable Development Agenda.</a:t>
            </a:r>
            <a:endParaRPr lang="en-US" sz="2000" dirty="0"/>
          </a:p>
          <a:p>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lick to add text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CD1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431955" y="45024"/>
            <a:ext cx="4889691" cy="1106293"/>
          </a:xfrm>
          <a:prstGeom prst="rect">
            <a:avLst/>
          </a:prstGeom>
        </p:spPr>
      </p:pic>
      <p:pic>
        <p:nvPicPr>
          <p:cNvPr id="3" name="Picture 3"/>
          <p:cNvPicPr>
            <a:picLocks noChangeAspect="1"/>
          </p:cNvPicPr>
          <p:nvPr/>
        </p:nvPicPr>
        <p:blipFill>
          <a:blip r:embed="rId4"/>
          <a:srcRect/>
          <a:stretch>
            <a:fillRect/>
          </a:stretch>
        </p:blipFill>
        <p:spPr>
          <a:xfrm>
            <a:off x="7491443" y="45024"/>
            <a:ext cx="2072234" cy="1106293"/>
          </a:xfrm>
          <a:prstGeom prst="rect">
            <a:avLst/>
          </a:prstGeom>
        </p:spPr>
      </p:pic>
      <p:pic>
        <p:nvPicPr>
          <p:cNvPr id="4" name="Picture 4"/>
          <p:cNvPicPr>
            <a:picLocks noChangeAspect="1"/>
          </p:cNvPicPr>
          <p:nvPr/>
        </p:nvPicPr>
        <p:blipFill>
          <a:blip r:embed="rId5"/>
          <a:srcRect/>
          <a:stretch>
            <a:fillRect/>
          </a:stretch>
        </p:blipFill>
        <p:spPr>
          <a:xfrm rot="5400000">
            <a:off x="2021968" y="5221436"/>
            <a:ext cx="561919" cy="2919059"/>
          </a:xfrm>
          <a:prstGeom prst="rect">
            <a:avLst/>
          </a:prstGeom>
        </p:spPr>
      </p:pic>
      <p:pic>
        <p:nvPicPr>
          <p:cNvPr id="5" name="Picture 5"/>
          <p:cNvPicPr>
            <a:picLocks noChangeAspect="1"/>
          </p:cNvPicPr>
          <p:nvPr/>
        </p:nvPicPr>
        <p:blipFill>
          <a:blip r:embed="rId6"/>
          <a:srcRect/>
          <a:stretch>
            <a:fillRect/>
          </a:stretch>
        </p:blipFill>
        <p:spPr>
          <a:xfrm>
            <a:off x="4496083" y="6281531"/>
            <a:ext cx="2497815" cy="1001207"/>
          </a:xfrm>
          <a:prstGeom prst="rect">
            <a:avLst/>
          </a:prstGeom>
        </p:spPr>
      </p:pic>
      <p:pic>
        <p:nvPicPr>
          <p:cNvPr id="6" name="Picture 6"/>
          <p:cNvPicPr>
            <a:picLocks noChangeAspect="1"/>
          </p:cNvPicPr>
          <p:nvPr/>
        </p:nvPicPr>
        <p:blipFill>
          <a:blip r:embed="rId7"/>
          <a:srcRect/>
          <a:stretch>
            <a:fillRect/>
          </a:stretch>
        </p:blipFill>
        <p:spPr>
          <a:xfrm>
            <a:off x="8662384" y="6281531"/>
            <a:ext cx="831974" cy="986044"/>
          </a:xfrm>
          <a:prstGeom prst="rect">
            <a:avLst/>
          </a:prstGeom>
        </p:spPr>
      </p:pic>
      <p:pic>
        <p:nvPicPr>
          <p:cNvPr id="7" name="Picture 7"/>
          <p:cNvPicPr>
            <a:picLocks noChangeAspect="1"/>
          </p:cNvPicPr>
          <p:nvPr/>
        </p:nvPicPr>
        <p:blipFill>
          <a:blip r:embed="rId8"/>
          <a:srcRect l="23235" t="67585" r="14513" b="7180"/>
          <a:stretch>
            <a:fillRect/>
          </a:stretch>
        </p:blipFill>
        <p:spPr>
          <a:xfrm>
            <a:off x="7150023" y="6285418"/>
            <a:ext cx="1376088" cy="557793"/>
          </a:xfrm>
          <a:prstGeom prst="rect">
            <a:avLst/>
          </a:prstGeom>
        </p:spPr>
      </p:pic>
      <p:pic>
        <p:nvPicPr>
          <p:cNvPr id="8" name="Picture 8"/>
          <p:cNvPicPr>
            <a:picLocks noChangeAspect="1"/>
          </p:cNvPicPr>
          <p:nvPr/>
        </p:nvPicPr>
        <p:blipFill>
          <a:blip r:embed="rId9"/>
          <a:srcRect t="9463"/>
          <a:stretch>
            <a:fillRect/>
          </a:stretch>
        </p:blipFill>
        <p:spPr>
          <a:xfrm>
            <a:off x="7133873" y="6413689"/>
            <a:ext cx="1393688" cy="267276"/>
          </a:xfrm>
          <a:prstGeom prst="rect">
            <a:avLst/>
          </a:prstGeom>
        </p:spPr>
      </p:pic>
      <p:pic>
        <p:nvPicPr>
          <p:cNvPr id="9" name="Picture 9"/>
          <p:cNvPicPr>
            <a:picLocks noChangeAspect="1"/>
          </p:cNvPicPr>
          <p:nvPr/>
        </p:nvPicPr>
        <p:blipFill>
          <a:blip r:embed="rId10"/>
          <a:srcRect/>
          <a:stretch>
            <a:fillRect/>
          </a:stretch>
        </p:blipFill>
        <p:spPr>
          <a:xfrm>
            <a:off x="7141784" y="7019856"/>
            <a:ext cx="1366727" cy="247719"/>
          </a:xfrm>
          <a:prstGeom prst="rect">
            <a:avLst/>
          </a:prstGeom>
        </p:spPr>
      </p:pic>
      <p:grpSp>
        <p:nvGrpSpPr>
          <p:cNvPr id="10" name="Group 10"/>
          <p:cNvGrpSpPr/>
          <p:nvPr/>
        </p:nvGrpSpPr>
        <p:grpSpPr>
          <a:xfrm>
            <a:off x="-30256" y="5730671"/>
            <a:ext cx="9783856" cy="853009"/>
            <a:chOff x="0" y="0"/>
            <a:chExt cx="6554998" cy="571500"/>
          </a:xfrm>
        </p:grpSpPr>
        <p:sp>
          <p:nvSpPr>
            <p:cNvPr id="11" name="Freeform 11"/>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grpSp>
        <p:nvGrpSpPr>
          <p:cNvPr id="12" name="Group 12"/>
          <p:cNvGrpSpPr/>
          <p:nvPr/>
        </p:nvGrpSpPr>
        <p:grpSpPr>
          <a:xfrm>
            <a:off x="0" y="908337"/>
            <a:ext cx="9783856" cy="853009"/>
            <a:chOff x="0" y="0"/>
            <a:chExt cx="6554998" cy="571500"/>
          </a:xfrm>
        </p:grpSpPr>
        <p:sp>
          <p:nvSpPr>
            <p:cNvPr id="13" name="Freeform 13"/>
            <p:cNvSpPr/>
            <p:nvPr/>
          </p:nvSpPr>
          <p:spPr>
            <a:xfrm>
              <a:off x="0" y="255270"/>
              <a:ext cx="6554998" cy="69850"/>
            </a:xfrm>
            <a:custGeom>
              <a:avLst/>
              <a:gdLst/>
              <a:ahLst/>
              <a:cxnLst/>
              <a:rect l="l" t="t" r="r" b="b"/>
              <a:pathLst>
                <a:path w="6554998" h="69850">
                  <a:moveTo>
                    <a:pt x="6264168" y="0"/>
                  </a:moveTo>
                  <a:lnTo>
                    <a:pt x="0" y="0"/>
                  </a:lnTo>
                  <a:lnTo>
                    <a:pt x="0" y="69850"/>
                  </a:lnTo>
                  <a:lnTo>
                    <a:pt x="6554998" y="69850"/>
                  </a:lnTo>
                  <a:lnTo>
                    <a:pt x="6554998" y="0"/>
                  </a:lnTo>
                  <a:close/>
                </a:path>
              </a:pathLst>
            </a:custGeom>
            <a:solidFill>
              <a:srgbClr val="527889">
                <a:alpha val="23921"/>
              </a:srgbClr>
            </a:solidFill>
          </p:spPr>
        </p:sp>
      </p:grpSp>
      <p:sp>
        <p:nvSpPr>
          <p:cNvPr id="14" name="TextBox 14"/>
          <p:cNvSpPr txBox="1"/>
          <p:nvPr/>
        </p:nvSpPr>
        <p:spPr>
          <a:xfrm>
            <a:off x="57926" y="1860514"/>
            <a:ext cx="5544898" cy="356608"/>
          </a:xfrm>
          <a:prstGeom prst="rect">
            <a:avLst/>
          </a:prstGeom>
        </p:spPr>
        <p:txBody>
          <a:bodyPr lIns="0" tIns="0" rIns="0" bIns="0" rtlCol="0" anchor="t">
            <a:spAutoFit/>
          </a:bodyPr>
          <a:lstStyle/>
          <a:p>
            <a:pPr>
              <a:lnSpc>
                <a:spcPts val="2849"/>
              </a:lnSpc>
            </a:pPr>
            <a:r>
              <a:rPr lang="en-US" sz="2110">
                <a:solidFill>
                  <a:srgbClr val="000000">
                    <a:alpha val="69804"/>
                  </a:srgbClr>
                </a:solidFill>
                <a:latin typeface="Lato Bold"/>
              </a:rPr>
              <a:t> </a:t>
            </a:r>
          </a:p>
        </p:txBody>
      </p:sp>
      <p:sp>
        <p:nvSpPr>
          <p:cNvPr id="15" name="TextBox 14">
            <a:extLst>
              <a:ext uri="{FF2B5EF4-FFF2-40B4-BE49-F238E27FC236}">
                <a16:creationId xmlns:a16="http://schemas.microsoft.com/office/drawing/2014/main" id="{FDADCA21-FE83-48D1-96EA-B300F8526373}"/>
              </a:ext>
            </a:extLst>
          </p:cNvPr>
          <p:cNvSpPr txBox="1"/>
          <p:nvPr/>
        </p:nvSpPr>
        <p:spPr>
          <a:xfrm>
            <a:off x="1600200" y="2110440"/>
            <a:ext cx="6705600" cy="34470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dirty="0"/>
          </a:p>
          <a:p>
            <a:pPr algn="ctr"/>
            <a:r>
              <a:rPr lang="en-US" sz="2800" b="1" dirty="0"/>
              <a:t>THANK YOU</a:t>
            </a:r>
          </a:p>
          <a:p>
            <a:pPr algn="l"/>
            <a:endParaRPr lang="en-US" dirty="0"/>
          </a:p>
          <a:p>
            <a:pPr algn="l"/>
            <a:endParaRPr lang="en-US" dirty="0"/>
          </a:p>
          <a:p>
            <a:pPr algn="ctr">
              <a:lnSpc>
                <a:spcPct val="150000"/>
              </a:lnSpc>
            </a:pPr>
            <a:r>
              <a:rPr lang="en-US" sz="2400" dirty="0"/>
              <a:t>The report can be accessed on the Population Division website: </a:t>
            </a:r>
          </a:p>
          <a:p>
            <a:pPr algn="ctr">
              <a:lnSpc>
                <a:spcPct val="150000"/>
              </a:lnSpc>
            </a:pPr>
            <a:r>
              <a:rPr lang="en-US" sz="2400" dirty="0" err="1">
                <a:hlinkClick r:id="rId11"/>
              </a:rPr>
              <a:t>www.unpopulation.org</a:t>
            </a:r>
            <a:endParaRPr lang="en-US" sz="2400" dirty="0"/>
          </a:p>
          <a:p>
            <a:pPr algn="l"/>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5243</TotalTime>
  <Words>1081</Words>
  <Application>Microsoft Office PowerPoint</Application>
  <PresentationFormat>Custom</PresentationFormat>
  <Paragraphs>142</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Montserrat Classic</vt:lpstr>
      <vt:lpstr>Arial</vt:lpstr>
      <vt:lpstr>Lato Bold</vt:lpstr>
      <vt:lpstr>Wingdings</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Illustrated English Tutor Marketing Presentation</dc:title>
  <dc:creator>moussa bakayoko</dc:creator>
  <cp:lastModifiedBy>Papoute Ouedraogo</cp:lastModifiedBy>
  <cp:revision>44</cp:revision>
  <dcterms:created xsi:type="dcterms:W3CDTF">2006-08-16T00:00:00Z</dcterms:created>
  <dcterms:modified xsi:type="dcterms:W3CDTF">2020-10-01T16:48:58Z</dcterms:modified>
  <dc:identifier>DAEIfOlqDEs</dc:identifier>
</cp:coreProperties>
</file>