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5" r:id="rId3"/>
    <p:sldId id="262" r:id="rId4"/>
    <p:sldId id="264" r:id="rId5"/>
    <p:sldId id="284" r:id="rId6"/>
    <p:sldId id="263" r:id="rId7"/>
    <p:sldId id="281" r:id="rId8"/>
    <p:sldId id="270" r:id="rId9"/>
    <p:sldId id="269" r:id="rId10"/>
    <p:sldId id="271" r:id="rId11"/>
    <p:sldId id="279" r:id="rId12"/>
    <p:sldId id="278" r:id="rId13"/>
    <p:sldId id="267" r:id="rId14"/>
    <p:sldId id="274" r:id="rId15"/>
    <p:sldId id="282" r:id="rId16"/>
    <p:sldId id="283" r:id="rId17"/>
    <p:sldId id="280" r:id="rId18"/>
    <p:sldId id="272" r:id="rId19"/>
    <p:sldId id="273" r:id="rId20"/>
    <p:sldId id="275" r:id="rId21"/>
    <p:sldId id="26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144"/>
    <a:srgbClr val="C29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7" autoAdjust="0"/>
    <p:restoredTop sz="82692" autoAdjust="0"/>
  </p:normalViewPr>
  <p:slideViewPr>
    <p:cSldViewPr>
      <p:cViewPr varScale="1">
        <p:scale>
          <a:sx n="96" d="100"/>
          <a:sy n="96" d="100"/>
        </p:scale>
        <p:origin x="-20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20778652668463E-2"/>
          <c:y val="7.407407407407407E-2"/>
          <c:w val="0.86473622047244092"/>
          <c:h val="0.82153543307086641"/>
        </c:manualLayout>
      </c:layout>
      <c:bubbleChart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11388888888888885"/>
                  <c:y val="-4.6296296296296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666666666666771E-2"/>
                  <c:y val="-9.2592592592592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666666666666771E-2"/>
                  <c:y val="-4.6296296296296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Sheet1!$A$2:$A$4</c:f>
              <c:numCache>
                <c:formatCode>General</c:formatCode>
                <c:ptCount val="3"/>
                <c:pt idx="0">
                  <c:v>1990</c:v>
                </c:pt>
                <c:pt idx="1">
                  <c:v>2010</c:v>
                </c:pt>
                <c:pt idx="2">
                  <c:v>2015</c:v>
                </c:pt>
              </c:numCache>
            </c:numRef>
          </c:xVal>
          <c:yVal>
            <c:numRef>
              <c:f>Sheet1!$B$2:$B$4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0.22000000000000003</c:v>
                </c:pt>
                <c:pt idx="2">
                  <c:v>0.2400000000000001</c:v>
                </c:pt>
              </c:numCache>
            </c:numRef>
          </c:yVal>
          <c:bubbleSize>
            <c:numRef>
              <c:f>Sheet1!$C$2:$C$4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0.22000000000000003</c:v>
                </c:pt>
                <c:pt idx="2">
                  <c:v>0.2400000000000001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2338176"/>
        <c:axId val="42339712"/>
      </c:bubbleChart>
      <c:valAx>
        <c:axId val="42338176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42339712"/>
        <c:crosses val="autoZero"/>
        <c:crossBetween val="midCat"/>
        <c:majorUnit val="10"/>
      </c:valAx>
      <c:valAx>
        <c:axId val="4233971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423381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0.38333</cdr:x>
      <cdr:y>0.30556</cdr:y>
    </cdr:from>
    <cdr:to>
      <cdr:x>0.64716</cdr:x>
      <cdr:y>0.49653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752600" y="838200"/>
          <a:ext cx="1206203" cy="5238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DBCE2-60B6-4FBA-B405-1933396D91D9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6749C-4FB6-4E93-8F64-47309A184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8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AE8C1F-4A78-4486-8098-B39E1A21755F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7A947E-667F-4EBD-BB99-DD98166728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3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4063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205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56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07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CFC675-1CE3-40BA-97A0-60B1938A1EAD}" type="slidenum">
              <a:rPr lang="en-GB" altLang="ja-JP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ja-JP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ja-JP" dirty="0" smtClean="0"/>
              <a:t>NOTE:  </a:t>
            </a:r>
          </a:p>
          <a:p>
            <a:pPr eaLnBrk="1" hangingPunct="1"/>
            <a:r>
              <a:rPr lang="en-GB" altLang="ja-JP" dirty="0" smtClean="0"/>
              <a:t>- MDGs consist of 8 goals.  Xx  targets.</a:t>
            </a:r>
            <a:r>
              <a:rPr lang="en-GB" altLang="ja-JP" baseline="0" dirty="0" smtClean="0"/>
              <a:t> </a:t>
            </a:r>
            <a:r>
              <a:rPr lang="en-GB" altLang="ja-JP" dirty="0" smtClean="0"/>
              <a:t>Some 60 indicators. </a:t>
            </a:r>
          </a:p>
          <a:p>
            <a:pPr eaLnBrk="1" hangingPunct="1"/>
            <a:r>
              <a:rPr lang="en-US" altLang="ja-JP" dirty="0" smtClean="0"/>
              <a:t>- Goal 8 is analyzed more intensively by DPAD (Development Policy and Analysis Division) in “Global Partnership for Development” report. </a:t>
            </a:r>
            <a:endParaRPr lang="en-GB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947E-667F-4EBD-BB99-DD981667289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0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7F41B-663F-4034-80A2-8395482F26E2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960" tIns="46480" rIns="92960" bIns="46480"/>
          <a:lstStyle/>
          <a:p>
            <a:r>
              <a:rPr lang="en-GB" altLang="ja-JP" dirty="0" smtClean="0"/>
              <a:t>  </a:t>
            </a:r>
            <a:br>
              <a:rPr lang="en-GB" altLang="ja-JP" dirty="0" smtClean="0"/>
            </a:br>
            <a:endParaRPr lang="en-GB" altLang="ja-JP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887144"/>
                </a:solidFill>
                <a:latin typeface="Arial" pitchFamily="34" charset="0"/>
                <a:ea typeface="ＭＳ Ｐゴシック" pitchFamily="34" charset="-128"/>
              </a:rPr>
              <a:t>6.6 million lives saved by access and use of antiretroviral therapy for HIV-infected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947E-667F-4EBD-BB99-DD981667289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947E-667F-4EBD-BB99-DD981667289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8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887144"/>
                </a:solidFill>
              </a:rPr>
              <a:t>The target of halving the proportion of people without access to an improved drinking water source was achieved in 2010, five years ahead of schedule. </a:t>
            </a:r>
          </a:p>
          <a:p>
            <a:endParaRPr lang="ar-E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b="1" dirty="0" smtClean="0"/>
              <a:t>الغاية 7 - جيم:‏</a:t>
            </a:r>
            <a:br>
              <a:rPr lang="ar-EG" b="1" dirty="0" smtClean="0"/>
            </a:br>
            <a:r>
              <a:rPr lang="ar-EG" b="1" dirty="0" smtClean="0"/>
              <a:t>تخفيض نسبة الأشخاص الذين لا يمكنهم الحصول باستمرار على ‏مياه الشرب المأمونة وخدمات الصرف الصحي الأساسية إلى ‏النصف بحلول عام 2015‏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947E-667F-4EBD-BB99-DD981667289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b="1" dirty="0" smtClean="0"/>
              <a:t>لغاية 1 - جيم:</a:t>
            </a:r>
            <a:br>
              <a:rPr lang="ar-EG" b="1" dirty="0" smtClean="0"/>
            </a:br>
            <a:r>
              <a:rPr lang="ar-EG" b="1" dirty="0" smtClean="0"/>
              <a:t>تخفيض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947E-667F-4EBD-BB99-DD9816672899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947E-667F-4EBD-BB99-DD9816672899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Assuming the current momentum can be maintained, the world would be on track to reaching its objective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15 million people on ART by the end of 2015, as agreed at the United Nations General Assembly Special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Session on HIV and AIDS in June 2011. Not only must there continue to be the political commitment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mobilization of communities, but also the domestic and international funding needed in order to heighten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 of antiretroviral therapy around the globe.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947E-667F-4EBD-BB99-DD981667289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1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947E-667F-4EBD-BB99-DD981667289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9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F56A96-81F4-42CF-8B25-4923865AE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94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57B5F5-DAA7-47A1-807C-9F5DBE7C0560}" type="datetimeFigureOut">
              <a:rPr lang="en-GB" smtClean="0"/>
              <a:pPr/>
              <a:t>07/07/2014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23CEF02-4FE1-4EAB-9296-4114AF3D961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7543800" cy="1752600"/>
          </a:xfrm>
        </p:spPr>
        <p:txBody>
          <a:bodyPr>
            <a:normAutofit fontScale="25000" lnSpcReduction="20000"/>
          </a:bodyPr>
          <a:lstStyle/>
          <a:p>
            <a:pPr algn="r" rtl="1">
              <a:spcBef>
                <a:spcPct val="0"/>
              </a:spcBef>
            </a:pPr>
            <a:r>
              <a:rPr lang="ar-EG" altLang="ja-JP" sz="17600" b="1" spc="-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التقدم بآتجاه إنجاز أهداف التنمية للألفية</a:t>
            </a:r>
          </a:p>
          <a:p>
            <a:pPr algn="r" rtl="1"/>
            <a:endParaRPr lang="en-US" altLang="ja-JP" sz="4000" b="1" dirty="0" smtClean="0">
              <a:solidFill>
                <a:srgbClr val="C29878"/>
              </a:solidFill>
              <a:latin typeface="Century Gothic" pitchFamily="34" charset="0"/>
              <a:ea typeface="ＭＳ Ｐゴシック" pitchFamily="34" charset="-128"/>
            </a:endParaRPr>
          </a:p>
          <a:p>
            <a:pPr algn="r" rtl="1"/>
            <a:r>
              <a:rPr lang="ar-EG" altLang="ja-JP" sz="9600" b="1" dirty="0" smtClean="0">
                <a:solidFill>
                  <a:srgbClr val="887144"/>
                </a:solidFill>
              </a:rPr>
              <a:t>كيكو</a:t>
            </a:r>
            <a:r>
              <a:rPr lang="ar-EG" altLang="ja-JP" sz="6400" b="1" dirty="0" smtClean="0">
                <a:solidFill>
                  <a:srgbClr val="887144"/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ar-EG" altLang="ja-JP" sz="9600" b="1" dirty="0" smtClean="0">
                <a:solidFill>
                  <a:srgbClr val="887144"/>
                </a:solidFill>
              </a:rPr>
              <a:t>أوساكي-تيموتا</a:t>
            </a:r>
            <a:r>
              <a:rPr lang="ar-EG" altLang="ja-JP" sz="6400" b="1" dirty="0" smtClean="0">
                <a:solidFill>
                  <a:srgbClr val="887144"/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</a:p>
          <a:p>
            <a:pPr algn="r" rtl="1"/>
            <a:r>
              <a:rPr lang="ar-EG" altLang="ja-JP" sz="9600" b="1" dirty="0" smtClean="0">
                <a:solidFill>
                  <a:srgbClr val="887144"/>
                </a:solidFill>
              </a:rPr>
              <a:t>رئيس</a:t>
            </a:r>
            <a:r>
              <a:rPr lang="en-US" altLang="ja-JP" sz="9600" b="1" dirty="0" smtClean="0">
                <a:solidFill>
                  <a:srgbClr val="887144"/>
                </a:solidFill>
              </a:rPr>
              <a:t> </a:t>
            </a:r>
            <a:r>
              <a:rPr lang="ar-EG" altLang="ja-JP" sz="9600" b="1" dirty="0" smtClean="0">
                <a:solidFill>
                  <a:srgbClr val="887144"/>
                </a:solidFill>
              </a:rPr>
              <a:t>قسم الديمغرافيا و اللإحصائيات الإجتماعية </a:t>
            </a:r>
          </a:p>
          <a:p>
            <a:pPr algn="r" rtl="1"/>
            <a:r>
              <a:rPr lang="ar-EG" altLang="ja-JP" sz="9600" b="1" dirty="0" smtClean="0">
                <a:solidFill>
                  <a:srgbClr val="887144"/>
                </a:solidFill>
              </a:rPr>
              <a:t>إدارة التمية الإقتصاديةو الإجتماعية بالأمم المتحدة </a:t>
            </a:r>
          </a:p>
          <a:p>
            <a:pPr algn="r" rtl="1"/>
            <a:endParaRPr lang="en-US" b="1" dirty="0">
              <a:solidFill>
                <a:srgbClr val="DFC9B9"/>
              </a:solidFill>
              <a:latin typeface="Century Gothic" pitchFamily="34" charset="0"/>
              <a:ea typeface="ＭＳ Ｐゴシック" pitchFamily="34" charset="-128"/>
            </a:endParaRPr>
          </a:p>
          <a:p>
            <a:pPr algn="r" rtl="1"/>
            <a:endParaRPr lang="en-US" b="1" dirty="0" smtClean="0">
              <a:solidFill>
                <a:srgbClr val="DFC9B9"/>
              </a:solidFill>
              <a:latin typeface="Century Gothic" pitchFamily="34" charset="0"/>
              <a:ea typeface="ＭＳ Ｐゴシック" pitchFamily="34" charset="-128"/>
            </a:endParaRPr>
          </a:p>
          <a:p>
            <a:pPr algn="r" rtl="1"/>
            <a:endParaRPr lang="en-GB" dirty="0"/>
          </a:p>
        </p:txBody>
      </p:sp>
      <p:pic>
        <p:nvPicPr>
          <p:cNvPr id="4" name="Picture 5" descr="big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5334000"/>
            <a:ext cx="1066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en-US" altLang="ja-JP" b="1" dirty="0" smtClean="0">
                <a:solidFill>
                  <a:srgbClr val="9966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altLang="ja-JP" b="1" dirty="0" smtClean="0">
                <a:solidFill>
                  <a:srgbClr val="9966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ar-EG" altLang="ja-JP" b="1" dirty="0" smtClean="0">
                <a:solidFill>
                  <a:srgbClr val="996633"/>
                </a:solidFill>
                <a:latin typeface="Ebrima" panose="02000000000000000000" pitchFamily="2" charset="0"/>
                <a:ea typeface="Ebrima" panose="02000000000000000000" pitchFamily="2" charset="0"/>
                <a:cs typeface="KacstTitle" pitchFamily="2" charset="-78"/>
              </a:rPr>
              <a:t>تقرير أهداف</a:t>
            </a:r>
            <a:r>
              <a:rPr lang="en-US" altLang="ja-JP" b="1" dirty="0" smtClean="0">
                <a:solidFill>
                  <a:srgbClr val="996633"/>
                </a:solidFill>
                <a:latin typeface="Ebrima" panose="02000000000000000000" pitchFamily="2" charset="0"/>
                <a:ea typeface="Ebrima" panose="02000000000000000000" pitchFamily="2" charset="0"/>
                <a:cs typeface="KacstTitle" pitchFamily="2" charset="-78"/>
              </a:rPr>
              <a:t/>
            </a:r>
            <a:br>
              <a:rPr lang="en-US" altLang="ja-JP" b="1" dirty="0" smtClean="0">
                <a:solidFill>
                  <a:srgbClr val="996633"/>
                </a:solidFill>
                <a:latin typeface="Ebrima" panose="02000000000000000000" pitchFamily="2" charset="0"/>
                <a:ea typeface="Ebrima" panose="02000000000000000000" pitchFamily="2" charset="0"/>
                <a:cs typeface="KacstTitle" pitchFamily="2" charset="-78"/>
              </a:rPr>
            </a:br>
            <a:r>
              <a:rPr lang="ar-EG" altLang="ja-JP" b="1" dirty="0" smtClean="0">
                <a:solidFill>
                  <a:srgbClr val="996633"/>
                </a:solidFill>
                <a:latin typeface="Ebrima" panose="02000000000000000000" pitchFamily="2" charset="0"/>
                <a:ea typeface="Ebrima" panose="02000000000000000000" pitchFamily="2" charset="0"/>
                <a:cs typeface="KacstTitle" pitchFamily="2" charset="-78"/>
              </a:rPr>
              <a:t> التنمية للألفية </a:t>
            </a:r>
            <a:r>
              <a:rPr lang="ar-EG" altLang="ja-JP" sz="6600" b="1" dirty="0" smtClean="0">
                <a:solidFill>
                  <a:srgbClr val="99663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قابل للإنجاز </a:t>
            </a:r>
            <a:r>
              <a:rPr lang="ar-EG" sz="4300" dirty="0" smtClean="0"/>
              <a:t/>
            </a:r>
            <a:br>
              <a:rPr lang="ar-EG" sz="4300" dirty="0" smtClean="0"/>
            </a:br>
            <a:r>
              <a:rPr lang="ar-EG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إذا إستمر نفس الإتجاه</a:t>
            </a:r>
            <a:endParaRPr lang="en-GB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7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65762"/>
            <a:ext cx="8477892" cy="990600"/>
          </a:xfrm>
        </p:spPr>
        <p:txBody>
          <a:bodyPr>
            <a:noAutofit/>
          </a:bodyPr>
          <a:lstStyle/>
          <a:p>
            <a:pPr algn="r" rtl="1"/>
            <a:r>
              <a:rPr lang="ar-EG" altLang="ja-JP" sz="34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 1: القضاء</a:t>
            </a:r>
            <a:r>
              <a:rPr lang="ar-EG" altLang="ja-JP" sz="34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على</a:t>
            </a:r>
            <a:r>
              <a:rPr lang="ar-EG" altLang="ja-JP" sz="34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الفقر</a:t>
            </a:r>
            <a:r>
              <a:rPr lang="ar-EG" altLang="ja-JP" sz="34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والجوع</a:t>
            </a:r>
            <a:r>
              <a:rPr lang="ar-EG" altLang="ja-JP" sz="34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الشديدين</a:t>
            </a:r>
            <a:endParaRPr lang="en-GB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0" y="3276600"/>
            <a:ext cx="4038600" cy="3115056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ar-EG" altLang="ja-JP" sz="2400" b="1" dirty="0" smtClean="0">
                <a:solidFill>
                  <a:srgbClr val="887144"/>
                </a:solidFill>
              </a:rPr>
              <a:t>نسبة السكان الذين يعانون سوء الغذاء إنخفضت من 24% سنة 1990-1992 إلى  14% بين 2011-2013</a:t>
            </a:r>
            <a:r>
              <a:rPr lang="ar-EG" altLang="ja-JP" sz="2400" dirty="0" smtClean="0">
                <a:solidFill>
                  <a:srgbClr val="887144"/>
                </a:solidFill>
              </a:rPr>
              <a:t>.</a:t>
            </a:r>
          </a:p>
          <a:p>
            <a:pPr algn="r" rtl="1">
              <a:lnSpc>
                <a:spcPct val="90000"/>
              </a:lnSpc>
            </a:pPr>
            <a:endParaRPr lang="ar-EG" altLang="ja-JP" sz="2400" dirty="0" smtClean="0">
              <a:solidFill>
                <a:srgbClr val="887144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ar-EG" altLang="ja-JP" sz="2400" b="1" dirty="0" smtClean="0">
                <a:solidFill>
                  <a:srgbClr val="887144"/>
                </a:solidFill>
              </a:rPr>
              <a:t>غاية خفض الجوع قابلة للإنجاز لكنها تتطلب جهودا إضافية.</a:t>
            </a:r>
            <a:endParaRPr lang="en-US" altLang="ja-JP" sz="2400" b="1" dirty="0">
              <a:solidFill>
                <a:srgbClr val="887144"/>
              </a:solidFill>
            </a:endParaRPr>
          </a:p>
          <a:p>
            <a:pPr>
              <a:lnSpc>
                <a:spcPct val="90000"/>
              </a:lnSpc>
            </a:pPr>
            <a:endParaRPr lang="en-US" altLang="ja-JP" sz="2400" dirty="0">
              <a:solidFill>
                <a:srgbClr val="887144"/>
              </a:solidFill>
            </a:endParaRPr>
          </a:p>
          <a:p>
            <a:pPr>
              <a:lnSpc>
                <a:spcPct val="90000"/>
              </a:lnSpc>
            </a:pPr>
            <a:endParaRPr lang="en-GB" altLang="ja-JP" sz="2400" dirty="0">
              <a:solidFill>
                <a:srgbClr val="887144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24400" y="1676401"/>
            <a:ext cx="4114800" cy="1323439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ar-EG" altLang="ja-JP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الغاية 1.ج.</a:t>
            </a:r>
          </a:p>
          <a:p>
            <a:pPr algn="r" rtl="1" eaLnBrk="1" hangingPunct="1">
              <a:spcBef>
                <a:spcPct val="0"/>
              </a:spcBef>
              <a:buClrTx/>
              <a:buNone/>
            </a:pPr>
            <a:r>
              <a:rPr lang="ar-EG" altLang="ja-JP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خفض نسبة</a:t>
            </a:r>
            <a:r>
              <a:rPr lang="ar-EG" sz="2000" b="1" dirty="0" smtClean="0"/>
              <a:t> </a:t>
            </a:r>
            <a:r>
              <a:rPr lang="ar-EG" altLang="ja-JP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السكان الذين يعانون من الجوع إلى النصف في ‏الفترة ما بين 1990 و 2015‏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endParaRPr lang="en-GB" altLang="ja-JP" sz="20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847985" cy="415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47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b="1" dirty="0" smtClean="0">
                <a:solidFill>
                  <a:srgbClr val="887144"/>
                </a:solidFill>
              </a:rPr>
              <a:t>نسبة السكان الذين يعانون من سوء التغذية في المناطق النامية، 1990-2013 (نسبة مئوية)</a:t>
            </a:r>
            <a:endParaRPr lang="en-GB" b="1" dirty="0">
              <a:solidFill>
                <a:srgbClr val="88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3931920" cy="4540478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887144"/>
                </a:solidFill>
              </a:rPr>
              <a:t>تواصل إزدياد المشاركة السياسية للمرأة</a:t>
            </a:r>
          </a:p>
          <a:p>
            <a:pPr algn="r" rtl="1"/>
            <a:endParaRPr lang="ar-EG" b="1" dirty="0" smtClean="0">
              <a:solidFill>
                <a:srgbClr val="887144"/>
              </a:solidFill>
            </a:endParaRPr>
          </a:p>
          <a:p>
            <a:pPr algn="r" rtl="1"/>
            <a:r>
              <a:rPr lang="ar-EG" b="1" dirty="0" smtClean="0">
                <a:solidFill>
                  <a:srgbClr val="887144"/>
                </a:solidFill>
              </a:rPr>
              <a:t>46 بلدا فاقت فيه نسبة مشاركة المرأة في البرلمان 30%</a:t>
            </a:r>
          </a:p>
          <a:p>
            <a:pPr algn="r" rtl="1">
              <a:buNone/>
            </a:pPr>
            <a:r>
              <a:rPr lang="ar-EG" b="1" dirty="0" smtClean="0">
                <a:solidFill>
                  <a:srgbClr val="887144"/>
                </a:solidFill>
              </a:rPr>
              <a:t>   (يناير 2014)</a:t>
            </a:r>
          </a:p>
          <a:p>
            <a:pPr algn="r" rtl="1">
              <a:buNone/>
            </a:pPr>
            <a:endParaRPr lang="ar-EG" b="1" dirty="0" smtClean="0">
              <a:solidFill>
                <a:srgbClr val="887144"/>
              </a:solidFill>
            </a:endParaRPr>
          </a:p>
          <a:p>
            <a:pPr algn="r" rtl="1"/>
            <a:r>
              <a:rPr lang="ar-EG" b="1" dirty="0" smtClean="0">
                <a:solidFill>
                  <a:srgbClr val="887144"/>
                </a:solidFill>
              </a:rPr>
              <a:t> أكثر فأكثر نساء في مناصب وزارية ”صعبة“</a:t>
            </a:r>
          </a:p>
          <a:p>
            <a:pPr algn="r" rtl="1"/>
            <a:endParaRPr lang="ar-EG" dirty="0" smtClean="0">
              <a:solidFill>
                <a:srgbClr val="887144"/>
              </a:solidFill>
            </a:endParaRPr>
          </a:p>
          <a:p>
            <a:endParaRPr lang="en-US" dirty="0">
              <a:solidFill>
                <a:srgbClr val="887144"/>
              </a:solidFill>
            </a:endParaRPr>
          </a:p>
          <a:p>
            <a:endParaRPr lang="en-US" dirty="0">
              <a:solidFill>
                <a:srgbClr val="887144"/>
              </a:solidFill>
            </a:endParaRPr>
          </a:p>
          <a:p>
            <a:endParaRPr lang="en-GB" sz="1900" dirty="0">
              <a:solidFill>
                <a:srgbClr val="887144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438400"/>
            <a:ext cx="3932237" cy="36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6077634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Photo: UN Women/Ryan Brown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96631" y="1676400"/>
            <a:ext cx="3890169" cy="400110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ar-EG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المرأة في البرلمانات الوطنية</a:t>
            </a:r>
            <a:endParaRPr lang="en-GB" altLang="ja-JP" sz="20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EG" altLang="ja-JP" sz="2800" dirty="0" smtClean="0"/>
              <a:t/>
            </a:r>
            <a:br>
              <a:rPr lang="ar-EG" altLang="ja-JP" sz="2800" dirty="0" smtClean="0"/>
            </a:br>
            <a:r>
              <a:rPr lang="ar-EG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 3: تعزير المساواة بين الجنسين و تمكين المرأة</a:t>
            </a:r>
            <a: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/>
            </a:r>
            <a:b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</a:br>
            <a:endParaRPr lang="en-GB" altLang="ja-JP" sz="2800" dirty="0"/>
          </a:p>
        </p:txBody>
      </p:sp>
    </p:spTree>
    <p:extLst>
      <p:ext uri="{BB962C8B-B14F-4D97-AF65-F5344CB8AC3E}">
        <p14:creationId xmlns:p14="http://schemas.microsoft.com/office/powerpoint/2010/main" val="5829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376363" indent="-1376363" algn="r" rtl="1">
              <a:lnSpc>
                <a:spcPct val="90000"/>
              </a:lnSpc>
              <a:spcAft>
                <a:spcPct val="20000"/>
              </a:spcAft>
            </a:pPr>
            <a:r>
              <a:rPr lang="ar-EG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 6: مكافحة مرض نقص المناعة المكتسبة </a:t>
            </a:r>
            <a:br>
              <a:rPr lang="ar-EG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r>
              <a:rPr lang="ar-EG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و الملاريا و غيرها من الأمراض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865438"/>
            <a:ext cx="3931920" cy="352425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EG" sz="2800" b="1" dirty="0" smtClean="0">
                <a:solidFill>
                  <a:srgbClr val="887144"/>
                </a:solidFill>
              </a:rPr>
              <a:t>بين 2000 و 2012 تم تجنب 3.3 مليون وفاة بسبب الملاريا بفضل إنتشار التدخلات لمكافحة الملاريا.</a:t>
            </a:r>
          </a:p>
          <a:p>
            <a:pPr algn="r" rtl="1"/>
            <a:r>
              <a:rPr lang="ar-EG" sz="2800" b="1" dirty="0" smtClean="0">
                <a:solidFill>
                  <a:srgbClr val="887144"/>
                </a:solidFill>
              </a:rPr>
              <a:t>90% من هاته الوفيات التي أمكن تجنبها – أي 3 مليون- هي لأطفال تحت سن الخامسة يعيشون في افريقيا جنوب الصحراء</a:t>
            </a:r>
          </a:p>
          <a:p>
            <a:pPr algn="r" rtl="1"/>
            <a:endParaRPr lang="ar-EG" dirty="0" smtClean="0">
              <a:solidFill>
                <a:srgbClr val="887144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69998"/>
            <a:ext cx="3932237" cy="2621491"/>
          </a:xfr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7848600" cy="1015663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None/>
            </a:pPr>
            <a:r>
              <a:rPr lang="ar-EG" altLang="ja-JP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غاية 6-ج: </a:t>
            </a:r>
            <a:r>
              <a:rPr lang="ar-EG" sz="2000" b="1" dirty="0" smtClean="0">
                <a:solidFill>
                  <a:schemeClr val="bg1"/>
                </a:solidFill>
              </a:rPr>
              <a:t>وقف انتشار الملاريا بحلول عام ‏‏2015 وبدء انحسارها وغيرها من الأمراض الرئيسية اعتبارا من ذلك التاريخ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ar-EG" altLang="ja-JP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6077634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Photo</a:t>
            </a:r>
            <a:r>
              <a:rPr lang="en-GB" sz="800" dirty="0" smtClean="0"/>
              <a:t>:  UNICEF/Olivier </a:t>
            </a:r>
            <a:r>
              <a:rPr lang="en-GB" sz="800" dirty="0" err="1" smtClean="0"/>
              <a:t>Asselin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685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3200400"/>
            <a:ext cx="4495800" cy="3429000"/>
          </a:xfrm>
        </p:spPr>
        <p:txBody>
          <a:bodyPr>
            <a:normAutofit/>
          </a:bodyPr>
          <a:lstStyle/>
          <a:p>
            <a:pPr algn="r" rtl="1"/>
            <a:r>
              <a:rPr lang="ar-EG" sz="2400" b="1" dirty="0" smtClean="0">
                <a:solidFill>
                  <a:srgbClr val="887144"/>
                </a:solidFill>
              </a:rPr>
              <a:t>إزداد نفاذ الأشخاص المصابين بالإيدز للعلاج المضاد للفيروسات بشكل كبير ليبلغ العدد 9.5 مليون بالمناطق النامية سنة 2012.</a:t>
            </a:r>
          </a:p>
          <a:p>
            <a:pPr algn="r" rtl="1"/>
            <a:r>
              <a:rPr lang="ar-EG" sz="2400" b="1" dirty="0" smtClean="0">
                <a:solidFill>
                  <a:srgbClr val="887144"/>
                </a:solidFill>
              </a:rPr>
              <a:t>العلاج المضاد للفيروسات مكن من إنقاذ 6.6 مليون شخص منذ 1995.</a:t>
            </a:r>
          </a:p>
          <a:p>
            <a:pPr algn="r" rtl="1"/>
            <a:r>
              <a:rPr lang="ar-EG" sz="2400" b="1" dirty="0" smtClean="0">
                <a:solidFill>
                  <a:srgbClr val="887144"/>
                </a:solidFill>
              </a:rPr>
              <a:t>توسيع التغطية العلاج المكافح للفيروسات يمكن أن ينقذ المزيد من الأرواح</a:t>
            </a:r>
          </a:p>
          <a:p>
            <a:pPr algn="r" rtl="1"/>
            <a:endParaRPr lang="ar-EG" sz="2000" dirty="0" smtClean="0">
              <a:solidFill>
                <a:srgbClr val="887144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887144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67200" y="1600200"/>
            <a:ext cx="4495800" cy="1107996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ar-EG" altLang="ja-JP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الغاية: تحقيق حصول </a:t>
            </a:r>
            <a:r>
              <a:rPr lang="ar-EG" sz="2200" b="1" dirty="0" smtClean="0">
                <a:solidFill>
                  <a:schemeClr val="bg1"/>
                </a:solidFill>
              </a:rPr>
              <a:t>الجميع على العلاج من فيروس نقص المناعة البشرية / الإيدز لجميع أولئك الذين هم بحاجة بحلول عام 2010</a:t>
            </a:r>
            <a:endParaRPr lang="en-US" altLang="ja-JP" sz="2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35733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6096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376363" marR="0" lvl="0" indent="-1376363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ja-JP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 6: مكافحة مرض نقص المناعة المكتسبة </a:t>
            </a:r>
            <a:br>
              <a:rPr kumimoji="0" lang="ar-EG" altLang="ja-JP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r>
              <a:rPr kumimoji="0" lang="ar-EG" altLang="ja-JP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و الملاريا و غيرها من الأمراض</a:t>
            </a:r>
          </a:p>
        </p:txBody>
      </p:sp>
    </p:spTree>
    <p:extLst>
      <p:ext uri="{BB962C8B-B14F-4D97-AF65-F5344CB8AC3E}">
        <p14:creationId xmlns:p14="http://schemas.microsoft.com/office/powerpoint/2010/main" val="1169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EG" altLang="ja-JP" dirty="0" smtClean="0"/>
              <a:t/>
            </a:r>
            <a:br>
              <a:rPr lang="ar-EG" altLang="ja-JP" dirty="0" smtClean="0"/>
            </a:br>
            <a:r>
              <a:rPr lang="ar-EG" altLang="ja-JP" sz="4900" dirty="0" smtClean="0"/>
              <a:t/>
            </a:r>
            <a:br>
              <a:rPr lang="ar-EG" altLang="ja-JP" sz="4900" dirty="0" smtClean="0"/>
            </a:br>
            <a:r>
              <a:rPr lang="ar-EG" altLang="ja-JP" sz="53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لا زلنا بحاجة لمزيد من الجهود لبلوغ الغايات المرسومة </a:t>
            </a:r>
            <a:endParaRPr lang="en-GB" altLang="ja-JP" sz="31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9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2996375"/>
            <a:ext cx="4267200" cy="3785425"/>
          </a:xfrm>
        </p:spPr>
        <p:txBody>
          <a:bodyPr>
            <a:normAutofit fontScale="70000" lnSpcReduction="20000"/>
          </a:bodyPr>
          <a:lstStyle/>
          <a:p>
            <a:pPr algn="r" rtl="1"/>
            <a:endParaRPr lang="ar-EG" sz="3200" dirty="0" smtClean="0">
              <a:solidFill>
                <a:srgbClr val="887144"/>
              </a:solidFill>
            </a:endParaRPr>
          </a:p>
          <a:p>
            <a:pPr algn="r" rtl="1"/>
            <a:r>
              <a:rPr lang="ar-EG" sz="3200" dirty="0" smtClean="0">
                <a:solidFill>
                  <a:srgbClr val="887144"/>
                </a:solidFill>
              </a:rPr>
              <a:t>إنخفض نقص التغذية المزمن لدى الأطفال الصغار لكن 1 من كل 4 أطفال لا يزال يعاني من نقص التغذية المزمن.</a:t>
            </a:r>
          </a:p>
          <a:p>
            <a:pPr algn="r" rtl="1"/>
            <a:r>
              <a:rPr lang="ar-EG" sz="3200" dirty="0" smtClean="0">
                <a:solidFill>
                  <a:srgbClr val="887144"/>
                </a:solidFill>
              </a:rPr>
              <a:t>سنة 2012 قدر ربع جميع الأطفال تحت سن الخامسة بأنهم يعانون من التقزم بعجما كانت النسبة تقدر ب 40% سنة 1990.</a:t>
            </a:r>
          </a:p>
          <a:p>
            <a:pPr algn="r" rtl="1"/>
            <a:r>
              <a:rPr lang="ar-EG" sz="3200" dirty="0" smtClean="0">
                <a:solidFill>
                  <a:srgbClr val="887144"/>
                </a:solidFill>
              </a:rPr>
              <a:t>رغم ذلك ليس مقبولا أن تتواصل معاناة 162 مليون طفل من نقص التغذية.</a:t>
            </a:r>
          </a:p>
          <a:p>
            <a:pPr algn="r" rtl="1"/>
            <a:endParaRPr lang="ar-EG" sz="3200" dirty="0" smtClean="0">
              <a:solidFill>
                <a:srgbClr val="887144"/>
              </a:solidFill>
            </a:endParaRPr>
          </a:p>
          <a:p>
            <a:pPr algn="r" rtl="1"/>
            <a:endParaRPr lang="ar-EG" sz="3200" dirty="0" smtClean="0">
              <a:solidFill>
                <a:srgbClr val="887144"/>
              </a:solidFill>
            </a:endParaRPr>
          </a:p>
          <a:p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3768"/>
            <a:ext cx="3810000" cy="455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95800" y="1524000"/>
            <a:ext cx="4114800" cy="1015663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ar-EG" altLang="ja-JP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غاية1-ج:</a:t>
            </a:r>
          </a:p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ar-EG" altLang="ja-JP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خفض نسبة الشخاص الذين يعانون من الجوع بين 1990 و 2015</a:t>
            </a:r>
            <a:endParaRPr lang="en-US" altLang="ja-JP" sz="20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 1: القضاء</a:t>
            </a:r>
            <a: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على</a:t>
            </a:r>
            <a: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الفقر</a:t>
            </a:r>
            <a: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والجوع</a:t>
            </a:r>
            <a: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الشديدين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67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09600" indent="-609600" algn="r" rtl="1">
              <a:lnSpc>
                <a:spcPct val="90000"/>
              </a:lnSpc>
              <a:spcAft>
                <a:spcPct val="20000"/>
              </a:spcAft>
            </a:pP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 2: تحقيق</a:t>
            </a:r>
            <a: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التعليم</a:t>
            </a:r>
            <a: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الإبتدائي</a:t>
            </a:r>
            <a: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الشامل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170238"/>
            <a:ext cx="3931920" cy="3219450"/>
          </a:xfrm>
        </p:spPr>
        <p:txBody>
          <a:bodyPr>
            <a:noAutofit/>
          </a:bodyPr>
          <a:lstStyle/>
          <a:p>
            <a:pPr algn="r" rtl="1"/>
            <a:r>
              <a:rPr lang="ar-EG" sz="2000" dirty="0" smtClean="0">
                <a:solidFill>
                  <a:srgbClr val="887144"/>
                </a:solidFill>
              </a:rPr>
              <a:t>90</a:t>
            </a:r>
            <a:r>
              <a:rPr lang="ar-EG" sz="2000" b="1" dirty="0" smtClean="0">
                <a:solidFill>
                  <a:srgbClr val="887144"/>
                </a:solidFill>
              </a:rPr>
              <a:t>% من الأطفال في المناطق النلامية يرتادون المدارس الإنتدائية.</a:t>
            </a:r>
          </a:p>
          <a:p>
            <a:pPr algn="r" rtl="1"/>
            <a:endParaRPr lang="ar-EG" sz="2000" b="1" dirty="0" smtClean="0">
              <a:solidFill>
                <a:srgbClr val="887144"/>
              </a:solidFill>
            </a:endParaRPr>
          </a:p>
          <a:p>
            <a:pPr algn="r" rtl="1"/>
            <a:r>
              <a:rPr lang="ar-EG" sz="2000" b="1" dirty="0" smtClean="0">
                <a:solidFill>
                  <a:srgbClr val="887144"/>
                </a:solidFill>
              </a:rPr>
              <a:t>لا تزال نسب التسرب العالية عائقا كبيرا أمام بلوغ </a:t>
            </a:r>
            <a:r>
              <a:rPr lang="ar-EG" sz="2000" b="1" smtClean="0">
                <a:solidFill>
                  <a:srgbClr val="887144"/>
                </a:solidFill>
              </a:rPr>
              <a:t>هدف التعليم </a:t>
            </a:r>
            <a:r>
              <a:rPr lang="ar-EG" sz="2000" b="1" dirty="0" smtClean="0">
                <a:solidFill>
                  <a:srgbClr val="887144"/>
                </a:solidFill>
              </a:rPr>
              <a:t>الإبتدائي للجميع</a:t>
            </a:r>
          </a:p>
          <a:p>
            <a:endParaRPr lang="en-US" sz="2000" dirty="0">
              <a:solidFill>
                <a:srgbClr val="88714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229600" cy="1200329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ar-EG" altLang="ja-JP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غاية2.أ:</a:t>
            </a:r>
          </a:p>
          <a:p>
            <a:pPr algn="r" rtl="1" eaLnBrk="1" hangingPunct="1">
              <a:spcBef>
                <a:spcPct val="0"/>
              </a:spcBef>
              <a:buClrTx/>
              <a:buNone/>
            </a:pPr>
            <a:r>
              <a:rPr lang="ar-EG" altLang="ja-JP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كفالة تمكن الأطفال في كل مكان، سواء الذكور أو الإناث، من ‏إتمام مرحلة التعليم الابتدائي، بحلول عام 2015</a:t>
            </a:r>
            <a:r>
              <a:rPr lang="ar-EG" sz="2400" b="1" dirty="0" smtClean="0"/>
              <a:t>‏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17309"/>
            <a:ext cx="3932237" cy="2621491"/>
          </a:xfrm>
        </p:spPr>
      </p:pic>
      <p:sp>
        <p:nvSpPr>
          <p:cNvPr id="9" name="TextBox 8"/>
          <p:cNvSpPr txBox="1"/>
          <p:nvPr/>
        </p:nvSpPr>
        <p:spPr>
          <a:xfrm>
            <a:off x="914400" y="5740741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Photo; UNICEF/</a:t>
            </a:r>
            <a:r>
              <a:rPr lang="en-US" sz="800" dirty="0" err="1" smtClean="0"/>
              <a:t>Ose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539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 4: خفض</a:t>
            </a:r>
            <a: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نسبة</a:t>
            </a:r>
            <a: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وفيات</a:t>
            </a:r>
            <a: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الأطفال</a:t>
            </a:r>
            <a:b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endParaRPr lang="en-GB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2819400"/>
            <a:ext cx="4038600" cy="3419856"/>
          </a:xfrm>
        </p:spPr>
        <p:txBody>
          <a:bodyPr>
            <a:noAutofit/>
          </a:bodyPr>
          <a:lstStyle/>
          <a:p>
            <a:pPr algn="r" rtl="1"/>
            <a:r>
              <a:rPr lang="ar-EG" sz="2400" b="1" dirty="0" smtClean="0">
                <a:solidFill>
                  <a:srgbClr val="887144"/>
                </a:solidFill>
              </a:rPr>
              <a:t>إنخفضت وفيات الأطفال بنسبة 50% من 90 وفاة لكل 1000 ولادة حية سنة 1990 إلى 48 في 2012.</a:t>
            </a:r>
          </a:p>
          <a:p>
            <a:pPr algn="r" rtl="1"/>
            <a:endParaRPr lang="ar-EG" sz="2400" b="1" dirty="0" smtClean="0">
              <a:solidFill>
                <a:srgbClr val="887144"/>
              </a:solidFill>
            </a:endParaRPr>
          </a:p>
          <a:p>
            <a:pPr algn="r" rtl="1"/>
            <a:r>
              <a:rPr lang="ar-EG" sz="2400" b="1" dirty="0" smtClean="0">
                <a:solidFill>
                  <a:srgbClr val="887144"/>
                </a:solidFill>
              </a:rPr>
              <a:t>لا تزال الأمراض التي يمكن الوقاية منها أهم أسباب وفيات الأطفال دون سن الخامسة .</a:t>
            </a:r>
          </a:p>
          <a:p>
            <a:pPr algn="r" rtl="1">
              <a:buNone/>
            </a:pPr>
            <a:r>
              <a:rPr lang="ar-EG" sz="2400" b="1" dirty="0" smtClean="0">
                <a:solidFill>
                  <a:srgbClr val="887144"/>
                </a:solidFill>
              </a:rPr>
              <a:t>   و من الضروري القيام بالأعمال اللازمة لمواجهتها.</a:t>
            </a:r>
          </a:p>
          <a:p>
            <a:pPr algn="r" rtl="1"/>
            <a:endParaRPr lang="ar-EG" sz="2400" dirty="0" smtClean="0">
              <a:solidFill>
                <a:srgbClr val="887144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1474" y="1295400"/>
            <a:ext cx="8543925" cy="830997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ar-EG" altLang="ja-JP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غاية 4.أ: </a:t>
            </a:r>
          </a:p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ar-EG" altLang="ja-JP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خفض  نسبة وفيات الأطفال دون سن الخامسة بمقدار الثلثين بين 1990-2015</a:t>
            </a:r>
            <a:endParaRPr lang="en-US" altLang="ja-JP" sz="24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3" y="2495550"/>
            <a:ext cx="2739597" cy="4117975"/>
          </a:xfrm>
        </p:spPr>
      </p:pic>
      <p:sp>
        <p:nvSpPr>
          <p:cNvPr id="12" name="TextBox 11"/>
          <p:cNvSpPr txBox="1"/>
          <p:nvPr/>
        </p:nvSpPr>
        <p:spPr>
          <a:xfrm>
            <a:off x="914400" y="6642556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Photo; UN </a:t>
            </a:r>
            <a:r>
              <a:rPr lang="en-US" sz="800" dirty="0"/>
              <a:t>Photo/Mark </a:t>
            </a:r>
            <a:r>
              <a:rPr lang="en-US" sz="800" dirty="0" err="1"/>
              <a:t>Garten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990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pPr algn="r">
              <a:tabLst>
                <a:tab pos="3260725" algn="l"/>
              </a:tabLst>
            </a:pPr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</a:t>
            </a:r>
            <a: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5:</a:t>
            </a:r>
            <a: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تحسين</a:t>
            </a:r>
            <a: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الصحة</a:t>
            </a:r>
            <a: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الإنجابية</a:t>
            </a:r>
            <a:b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endParaRPr lang="en-GB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438400"/>
            <a:ext cx="4038600" cy="3953256"/>
          </a:xfrm>
        </p:spPr>
        <p:txBody>
          <a:bodyPr>
            <a:normAutofit/>
          </a:bodyPr>
          <a:lstStyle/>
          <a:p>
            <a:pPr algn="r" rtl="1"/>
            <a:r>
              <a:rPr lang="ar-EG" sz="2400" b="1" dirty="0" smtClean="0">
                <a:solidFill>
                  <a:srgbClr val="887144"/>
                </a:solidFill>
              </a:rPr>
              <a:t>نسبة الوفيات النفاسية إنخفضت ب 45% منذ 1990 لكن بعض البلدان لا تزال بعيدة عن بلوغ الغايات.</a:t>
            </a:r>
          </a:p>
          <a:p>
            <a:pPr algn="r" rtl="1"/>
            <a:r>
              <a:rPr lang="ar-EG" sz="2400" b="1" dirty="0" smtClean="0">
                <a:solidFill>
                  <a:srgbClr val="887144"/>
                </a:solidFill>
              </a:rPr>
              <a:t>الوقاية من الوفيات النفاسية ممكنة في الغالب. و لا يزال هناك المزيد مما يجب القيام به لتوفير الرعاية للنساء الحوامل.</a:t>
            </a:r>
          </a:p>
          <a:p>
            <a:pPr algn="r" rtl="1"/>
            <a:r>
              <a:rPr lang="ar-EG" sz="2400" b="1" dirty="0" smtClean="0">
                <a:solidFill>
                  <a:srgbClr val="887144"/>
                </a:solidFill>
              </a:rPr>
              <a:t>في 2012 كان هناك 40 مليون ولادة في المناطق النامية دون رعاية مختصين في الصحة</a:t>
            </a:r>
          </a:p>
          <a:p>
            <a:pPr algn="r" rtl="1"/>
            <a:endParaRPr lang="ar-EG" sz="2000" dirty="0" smtClean="0">
              <a:solidFill>
                <a:srgbClr val="887144"/>
              </a:solidFill>
            </a:endParaRPr>
          </a:p>
          <a:p>
            <a:pPr algn="r" rtl="1"/>
            <a:endParaRPr lang="ar-EG" sz="2000" dirty="0" smtClean="0">
              <a:solidFill>
                <a:srgbClr val="887144"/>
              </a:solidFill>
            </a:endParaRPr>
          </a:p>
          <a:p>
            <a:pPr algn="r" rtl="1"/>
            <a:endParaRPr lang="ar-EG" sz="2000" dirty="0" smtClean="0">
              <a:solidFill>
                <a:srgbClr val="887144"/>
              </a:solidFill>
            </a:endParaRPr>
          </a:p>
          <a:p>
            <a:pPr algn="r" rtl="1"/>
            <a:endParaRPr lang="ar-EG" sz="2000" dirty="0" smtClean="0">
              <a:solidFill>
                <a:srgbClr val="887144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9413" y="1143001"/>
            <a:ext cx="8239125" cy="1138773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ar-EG" altLang="ja-JP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غاية 5.أ: خفض معدل الوفيات النفاسية بمقدار ثلاثة أرباع في الفترة ما ‏بين 1990 و 2015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EG" altLang="ja-JP" sz="20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17" y="2374899"/>
            <a:ext cx="2677583" cy="4016375"/>
          </a:xfrm>
        </p:spPr>
      </p:pic>
      <p:sp>
        <p:nvSpPr>
          <p:cNvPr id="7" name="TextBox 6"/>
          <p:cNvSpPr txBox="1"/>
          <p:nvPr/>
        </p:nvSpPr>
        <p:spPr>
          <a:xfrm>
            <a:off x="5867400" y="6413229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Photo; UNICEF/</a:t>
            </a:r>
            <a:r>
              <a:rPr lang="en-US" sz="800" dirty="0" err="1" smtClean="0"/>
              <a:t>Khemka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10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متابعة تقدم إنجاز أهداف التنمية للأفية </a:t>
            </a:r>
            <a:endParaRPr lang="en-GB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447800"/>
            <a:ext cx="4267200" cy="5029200"/>
          </a:xfrm>
        </p:spPr>
        <p:txBody>
          <a:bodyPr>
            <a:noAutofit/>
          </a:bodyPr>
          <a:lstStyle/>
          <a:p>
            <a:pPr marL="55563" indent="-55563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tabLst>
                <a:tab pos="804863" algn="l"/>
              </a:tabLst>
            </a:pPr>
            <a:r>
              <a:rPr lang="ar-EG" altLang="ja-JP" b="1" dirty="0" smtClean="0">
                <a:solidFill>
                  <a:srgbClr val="887144"/>
                </a:solidFill>
              </a:rPr>
              <a:t>تولت إحصائيات الأمم منذ 2002 المتحدة تقييم إتجاهات أهداف التنمية للألفية على أساس المعطيات التي توفرها الوكالات الشريكة.</a:t>
            </a:r>
          </a:p>
          <a:p>
            <a:pPr algn="r" rtl="1"/>
            <a:endParaRPr lang="ar-EG" sz="1800" b="1" dirty="0" smtClean="0">
              <a:solidFill>
                <a:srgbClr val="887144"/>
              </a:solidFill>
              <a:latin typeface="Verdana" pitchFamily="34" charset="0"/>
              <a:ea typeface="Verdana" pitchFamily="34" charset="0"/>
              <a:cs typeface="Hacen Vanilla" pitchFamily="2" charset="-78"/>
            </a:endParaRPr>
          </a:p>
          <a:p>
            <a:pPr marL="109538" indent="-109538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r>
              <a:rPr lang="ar-EG" altLang="ja-JP" b="1" dirty="0" smtClean="0">
                <a:solidFill>
                  <a:srgbClr val="887144"/>
                </a:solidFill>
              </a:rPr>
              <a:t> تقرير 2014 هو العاشر من نوعه لتقييم تقدم إنجاز أهداف التنمية للألفية بآستعمال أحدث المعطيات التي تعدها إحصائيات الأمم المتحدة.</a:t>
            </a:r>
          </a:p>
          <a:p>
            <a:pPr marL="609600" indent="-609600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None/>
            </a:pPr>
            <a:endParaRPr lang="ar-EG" altLang="ja-JP" b="1" dirty="0" smtClean="0">
              <a:solidFill>
                <a:srgbClr val="887144"/>
              </a:solidFill>
            </a:endParaRPr>
          </a:p>
          <a:p>
            <a:pPr marL="0" indent="0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</a:pPr>
            <a:r>
              <a:rPr lang="ar-EG" altLang="ja-JP" b="1" dirty="0" smtClean="0">
                <a:solidFill>
                  <a:srgbClr val="887144"/>
                </a:solidFill>
              </a:rPr>
              <a:t>أحدث إصدار لتقرير أهداف التنمية للألفية يطلقه الأمين العام للأمم المتحدة يوم 7 يوليو 2014 في نيو يورك.</a:t>
            </a:r>
          </a:p>
          <a:p>
            <a:pPr algn="r" rtl="1"/>
            <a:endParaRPr lang="ar-EG" sz="1800" dirty="0" smtClean="0">
              <a:solidFill>
                <a:srgbClr val="887144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None/>
            </a:pPr>
            <a:endParaRPr lang="en-GB" sz="1800" dirty="0">
              <a:solidFill>
                <a:srgbClr val="887144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629025" cy="486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384496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Photo</a:t>
            </a:r>
            <a:r>
              <a:rPr lang="en-GB" sz="800" dirty="0" smtClean="0"/>
              <a:t>:  UNICEF/Olivier </a:t>
            </a:r>
            <a:r>
              <a:rPr lang="en-GB" sz="800" dirty="0" err="1" smtClean="0"/>
              <a:t>Asselin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608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 7: ضمان الإستدامة البيئية</a:t>
            </a:r>
            <a: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/>
            </a:r>
            <a:br>
              <a:rPr lang="ar-EG" altLang="ja-JP" sz="36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</a:b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3352800"/>
            <a:ext cx="4038600" cy="2362200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887144"/>
                </a:solidFill>
              </a:rPr>
              <a:t>أكثر من ¼ سكان العالم إكتسب النفاذ لخدمات الصرف الصحي المحسنة منذ 1990.</a:t>
            </a:r>
          </a:p>
          <a:p>
            <a:pPr algn="r" rtl="1"/>
            <a:r>
              <a:rPr lang="ar-EG" b="1" dirty="0" smtClean="0">
                <a:solidFill>
                  <a:srgbClr val="887144"/>
                </a:solidFill>
              </a:rPr>
              <a:t>مليار شخص لا يزالون يقضون حاجتهم في الهواء الطلق</a:t>
            </a:r>
          </a:p>
          <a:p>
            <a:pPr algn="r" rtl="1"/>
            <a:endParaRPr lang="ar-EG" sz="2400" dirty="0" smtClean="0">
              <a:solidFill>
                <a:srgbClr val="887144"/>
              </a:solidFill>
            </a:endParaRPr>
          </a:p>
          <a:p>
            <a:endParaRPr lang="en-US" sz="2400" dirty="0" smtClean="0">
              <a:solidFill>
                <a:srgbClr val="887144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00956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09187"/>
            <a:ext cx="1295400" cy="50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89938" y="1600200"/>
            <a:ext cx="4044462" cy="1508105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ar-EG" altLang="ja-JP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غاية 7-ج:</a:t>
            </a:r>
            <a:endParaRPr lang="ar-EG" altLang="ja-JP" sz="16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 rtl="1" eaLnBrk="1" hangingPunct="1">
              <a:spcBef>
                <a:spcPct val="0"/>
              </a:spcBef>
              <a:buClrTx/>
              <a:buNone/>
            </a:pPr>
            <a:r>
              <a:rPr lang="ar-EG" altLang="ja-JP" sz="1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خفض نسبة </a:t>
            </a:r>
            <a:r>
              <a:rPr lang="ar-EG" sz="1600" b="1" dirty="0" smtClean="0">
                <a:solidFill>
                  <a:schemeClr val="bg1"/>
                </a:solidFill>
              </a:rPr>
              <a:t>نسبة الأشخاص الذين لا يمكنهم الحصول باستمرار على ‏مياه الشرب المأمونة وخدمات الصرف الصحي الأساسية إلى ‏النصف بحلول عام 2015</a:t>
            </a:r>
            <a:r>
              <a:rPr lang="ar-EG" sz="2000" b="1" dirty="0" smtClean="0">
                <a:solidFill>
                  <a:schemeClr val="bg1"/>
                </a:solidFill>
              </a:rPr>
              <a:t>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8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5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شكرا</a:t>
            </a:r>
            <a:endParaRPr lang="en-GB" altLang="ja-JP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</p:txBody>
      </p:sp>
      <p:pic>
        <p:nvPicPr>
          <p:cNvPr id="246788" name="Picture 4" descr="biglog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0"/>
            <a:ext cx="9144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www.un.org/ar/millenniumgoals/</a:t>
            </a:r>
            <a:r>
              <a:rPr lang="ar-EG" sz="3200" dirty="0" smtClean="0"/>
              <a:t>زوروا </a:t>
            </a:r>
            <a:r>
              <a:rPr lang="ar-EG" sz="3200" dirty="0" smtClean="0"/>
              <a:t>موقع</a:t>
            </a:r>
            <a:r>
              <a:rPr lang="ar-SY" sz="3200" smtClean="0"/>
              <a:t>نا:          </a:t>
            </a:r>
          </a:p>
          <a:p>
            <a:r>
              <a:rPr lang="ar-EG" sz="3200" dirty="0" smtClean="0"/>
              <a:t>      </a:t>
            </a:r>
            <a:r>
              <a:rPr lang="ar-EG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7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09613"/>
            <a:ext cx="8604250" cy="6619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ar-EG" altLang="ja-JP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أهداف التنمية للألفية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915400" cy="4648200"/>
          </a:xfrm>
        </p:spPr>
        <p:txBody>
          <a:bodyPr>
            <a:normAutofit lnSpcReduction="10000"/>
          </a:bodyPr>
          <a:lstStyle/>
          <a:p>
            <a:pPr marL="609600" indent="-609600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None/>
            </a:pPr>
            <a:r>
              <a:rPr lang="ar-EG" altLang="ja-JP" sz="2800" b="1" dirty="0" smtClean="0">
                <a:solidFill>
                  <a:srgbClr val="887144"/>
                </a:solidFill>
              </a:rPr>
              <a:t>هدف 1: القضاء على الفقر والجوع الشديدين</a:t>
            </a:r>
          </a:p>
          <a:p>
            <a:pPr marL="609600" indent="-609600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None/>
            </a:pPr>
            <a:r>
              <a:rPr lang="ar-EG" altLang="ja-JP" sz="2800" b="1" dirty="0" smtClean="0">
                <a:solidFill>
                  <a:srgbClr val="887144"/>
                </a:solidFill>
              </a:rPr>
              <a:t>هدف 2: تحقيق التعليم الإبتدائي الشامل</a:t>
            </a:r>
          </a:p>
          <a:p>
            <a:pPr marL="609600" indent="-609600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None/>
            </a:pPr>
            <a:r>
              <a:rPr lang="ar-EG" altLang="ja-JP" sz="2800" b="1" dirty="0" smtClean="0">
                <a:solidFill>
                  <a:srgbClr val="887144"/>
                </a:solidFill>
              </a:rPr>
              <a:t>هدف 3: تعزير المساواة بين الجنسين</a:t>
            </a:r>
          </a:p>
          <a:p>
            <a:pPr marL="609600" indent="-609600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None/>
            </a:pPr>
            <a:r>
              <a:rPr lang="ar-EG" altLang="ja-JP" sz="2800" b="1" dirty="0" smtClean="0">
                <a:solidFill>
                  <a:srgbClr val="887144"/>
                </a:solidFill>
              </a:rPr>
              <a:t>هدف 4: خفض نسبة وفيات الأطفال</a:t>
            </a:r>
          </a:p>
          <a:p>
            <a:pPr marL="609600" indent="-609600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None/>
            </a:pPr>
            <a:r>
              <a:rPr lang="ar-EG" altLang="ja-JP" sz="2800" b="1" dirty="0" smtClean="0">
                <a:solidFill>
                  <a:srgbClr val="887144"/>
                </a:solidFill>
              </a:rPr>
              <a:t>هدف 5: تحسين الصحة الإنجابية</a:t>
            </a:r>
          </a:p>
          <a:p>
            <a:pPr marL="609600" indent="-609600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None/>
            </a:pPr>
            <a:r>
              <a:rPr lang="ar-EG" altLang="ja-JP" sz="2800" b="1" dirty="0" smtClean="0">
                <a:solidFill>
                  <a:srgbClr val="887144"/>
                </a:solidFill>
              </a:rPr>
              <a:t>هدف 6:</a:t>
            </a:r>
            <a:r>
              <a:rPr lang="en-US" altLang="ja-JP" sz="2800" b="1" dirty="0" smtClean="0">
                <a:solidFill>
                  <a:srgbClr val="887144"/>
                </a:solidFill>
              </a:rPr>
              <a:t> </a:t>
            </a:r>
            <a:r>
              <a:rPr lang="ar-EG" altLang="ja-JP" sz="2800" b="1" dirty="0" smtClean="0">
                <a:solidFill>
                  <a:srgbClr val="887144"/>
                </a:solidFill>
              </a:rPr>
              <a:t>مكافحة مرض نقص المناعة المكتسبة و الملاريا و غيرها من الأمراض</a:t>
            </a:r>
          </a:p>
          <a:p>
            <a:pPr marL="609600" indent="-609600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None/>
            </a:pPr>
            <a:r>
              <a:rPr lang="ar-EG" altLang="ja-JP" sz="2800" b="1" dirty="0" smtClean="0">
                <a:solidFill>
                  <a:srgbClr val="887144"/>
                </a:solidFill>
              </a:rPr>
              <a:t>هدف 7: ضمان الإستدامة البيئية</a:t>
            </a:r>
          </a:p>
          <a:p>
            <a:pPr marL="609600" indent="-609600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None/>
            </a:pPr>
            <a:r>
              <a:rPr lang="ar-EG" altLang="ja-JP" sz="2800" b="1" dirty="0" smtClean="0">
                <a:solidFill>
                  <a:srgbClr val="887144"/>
                </a:solidFill>
              </a:rPr>
              <a:t>هدف 8: تطوير شراكة عالمية من أجل التنمية</a:t>
            </a:r>
            <a:endParaRPr lang="ar-EG" altLang="ja-JP" b="1" dirty="0" smtClean="0">
              <a:solidFill>
                <a:srgbClr val="887144"/>
              </a:solidFill>
            </a:endParaRPr>
          </a:p>
          <a:p>
            <a:pPr marL="609600" indent="-609600" algn="r" rtl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None/>
            </a:pPr>
            <a:endParaRPr lang="ar-EG" altLang="ja-JP" dirty="0" smtClean="0">
              <a:solidFill>
                <a:srgbClr val="887144"/>
              </a:solidFill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  <a:p>
            <a:pPr marL="609600" indent="-609600" algn="r" rtl="1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endParaRPr lang="ar-EG" altLang="ja-JP" dirty="0" smtClean="0">
              <a:solidFill>
                <a:srgbClr val="887144"/>
              </a:solidFill>
              <a:latin typeface="Arial" pitchFamily="34" charset="0"/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endParaRPr lang="ar-EG" altLang="ja-JP" sz="2400" dirty="0" smtClean="0">
              <a:solidFill>
                <a:srgbClr val="887144"/>
              </a:solidFill>
              <a:latin typeface="Arial" pitchFamily="34" charset="0"/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endParaRPr lang="en-GB" altLang="ja-JP" sz="2400" dirty="0" smtClean="0">
              <a:solidFill>
                <a:srgbClr val="000099"/>
              </a:solidFill>
              <a:ea typeface="ＭＳ Ｐゴシック" pitchFamily="34" charset="-128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0" y="0"/>
            <a:ext cx="7696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GB" altLang="ja-JP" sz="1600" b="1">
              <a:latin typeface="Century Gothic" pitchFamily="34" charset="0"/>
              <a:ea typeface="ＭＳ Ｐゴシック" pitchFamily="34" charset="-128"/>
            </a:endParaRPr>
          </a:p>
        </p:txBody>
      </p:sp>
      <p:pic>
        <p:nvPicPr>
          <p:cNvPr id="8197" name="Picture 5" descr="big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8382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9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62012"/>
            <a:ext cx="7696200" cy="661987"/>
          </a:xfrm>
          <a:noFill/>
        </p:spPr>
        <p:txBody>
          <a:bodyPr>
            <a:normAutofit fontScale="90000"/>
          </a:bodyPr>
          <a:lstStyle/>
          <a:p>
            <a:pPr algn="ctr" rtl="1"/>
            <a:r>
              <a:rPr lang="ar-EG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تقرير 2014: النجاحات و الإخفاقات </a:t>
            </a:r>
            <a:endParaRPr lang="en-US" altLang="ja-JP" sz="3200" b="1" dirty="0" smtClean="0">
              <a:solidFill>
                <a:schemeClr val="tx2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458200" cy="4648200"/>
          </a:xfrm>
        </p:spPr>
        <p:txBody>
          <a:bodyPr>
            <a:normAutofit/>
          </a:bodyPr>
          <a:lstStyle/>
          <a:p>
            <a:pPr marL="285750" indent="-285750" algn="r" rtl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ar-EG" altLang="ja-JP" sz="3200" b="1" dirty="0" smtClean="0">
                <a:solidFill>
                  <a:srgbClr val="887144"/>
                </a:solidFill>
              </a:rPr>
              <a:t>العديد من الغايات تم إنجازها قبل الموعد أو هي قابلة للإنجاز بحلول 2015</a:t>
            </a:r>
          </a:p>
          <a:p>
            <a:pPr marL="285750" indent="-285750" algn="r" rtl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ar-EG" altLang="ja-JP" sz="3200" b="1" dirty="0" smtClean="0">
                <a:solidFill>
                  <a:srgbClr val="887144"/>
                </a:solidFill>
              </a:rPr>
              <a:t>لكن المزيد من الجهد لا يزال مطلوبا لبلوغ الغايات المرسومة</a:t>
            </a:r>
          </a:p>
          <a:p>
            <a:pPr marL="285750" indent="-285750" algn="r" rtl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ar-EG" altLang="ja-JP" sz="3200" b="1" dirty="0" smtClean="0">
                <a:solidFill>
                  <a:srgbClr val="887144"/>
                </a:solidFill>
              </a:rPr>
              <a:t>آن الأوان للقيام بدفعة أخيرة من أجل النجاح بحلول 2015</a:t>
            </a:r>
          </a:p>
          <a:p>
            <a:pPr marL="285750" indent="-285750" algn="r" rtl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ar-EG" altLang="ja-JP" sz="3200" b="1" dirty="0" smtClean="0">
                <a:solidFill>
                  <a:srgbClr val="887144"/>
                </a:solidFill>
              </a:rPr>
              <a:t>التقدم المتواصل نحو أهداف التنمية للألفية يصلح كأساس لخطة التنمية مابعد 2015</a:t>
            </a:r>
          </a:p>
          <a:p>
            <a:pPr marL="285750" indent="-285750" algn="r" rtl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ar-EG" altLang="ja-JP" sz="2800" dirty="0" smtClean="0">
              <a:solidFill>
                <a:srgbClr val="887144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5750" indent="-285750" algn="r" rtl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ar-EG" altLang="ja-JP" sz="2800" dirty="0" smtClean="0">
              <a:solidFill>
                <a:srgbClr val="887144"/>
              </a:solidFill>
              <a:latin typeface="Arial" pitchFamily="34" charset="0"/>
              <a:ea typeface="ＭＳ Ｐゴシック" pitchFamily="34" charset="-128"/>
            </a:endParaRPr>
          </a:p>
          <a:p>
            <a:pPr marL="609600" indent="-609600" algn="ctr" rtl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ar-EG" altLang="ja-JP" sz="2800" dirty="0" smtClean="0">
              <a:solidFill>
                <a:srgbClr val="887144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685800" y="-152400"/>
            <a:ext cx="7696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GB" altLang="ja-JP" sz="1600" b="1">
              <a:latin typeface="Century Gothic" pitchFamily="34" charset="0"/>
              <a:ea typeface="ＭＳ Ｐゴシック" pitchFamily="34" charset="-128"/>
            </a:endParaRPr>
          </a:p>
        </p:txBody>
      </p:sp>
      <p:pic>
        <p:nvPicPr>
          <p:cNvPr id="9221" name="Picture 5" descr="big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8382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0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ar-EG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إنجاز أهداف التنمية للألفية إنقاذ للأرواح</a:t>
            </a:r>
            <a:endParaRPr lang="en-GB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696200" cy="4572000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  <a:spcAft>
                <a:spcPct val="20000"/>
              </a:spcAft>
            </a:pPr>
            <a:r>
              <a:rPr lang="ar-EG" b="1" dirty="0" smtClean="0">
                <a:solidFill>
                  <a:srgbClr val="887144"/>
                </a:solidFill>
              </a:rPr>
              <a:t>17</a:t>
            </a:r>
            <a:r>
              <a:rPr lang="ar-EG" sz="3600" b="1" dirty="0" smtClean="0">
                <a:solidFill>
                  <a:srgbClr val="887144"/>
                </a:solidFill>
              </a:rPr>
              <a:t> ألف طفل يتم إنقاذه كل يوم</a:t>
            </a:r>
          </a:p>
          <a:p>
            <a:pPr algn="r" rtl="1">
              <a:lnSpc>
                <a:spcPct val="90000"/>
              </a:lnSpc>
              <a:spcAft>
                <a:spcPct val="20000"/>
              </a:spcAft>
            </a:pPr>
            <a:r>
              <a:rPr lang="ar-EG" sz="3600" b="1" dirty="0" smtClean="0">
                <a:solidFill>
                  <a:srgbClr val="887144"/>
                </a:solidFill>
              </a:rPr>
              <a:t>خفض الوفيات النفاسية ب 45%</a:t>
            </a:r>
          </a:p>
          <a:p>
            <a:pPr algn="r" rtl="1">
              <a:lnSpc>
                <a:spcPct val="90000"/>
              </a:lnSpc>
              <a:spcAft>
                <a:spcPct val="20000"/>
              </a:spcAft>
            </a:pPr>
            <a:r>
              <a:rPr lang="ar-EG" sz="3600" b="1" dirty="0" smtClean="0">
                <a:solidFill>
                  <a:srgbClr val="887144"/>
                </a:solidFill>
              </a:rPr>
              <a:t>إنقاذ 6.6 مليون شخص بفضل حصولهم على العلاج المضاد للفيروسات للمصابين بالإيدز </a:t>
            </a:r>
          </a:p>
          <a:p>
            <a:pPr algn="r" rtl="1">
              <a:lnSpc>
                <a:spcPct val="90000"/>
              </a:lnSpc>
              <a:spcAft>
                <a:spcPct val="20000"/>
              </a:spcAft>
            </a:pPr>
            <a:r>
              <a:rPr lang="ar-EG" sz="3600" b="1" dirty="0" smtClean="0">
                <a:solidFill>
                  <a:srgbClr val="887144"/>
                </a:solidFill>
              </a:rPr>
              <a:t>تجنب 3.3 مليون وفاة بسبب الملاريا</a:t>
            </a:r>
          </a:p>
          <a:p>
            <a:pPr algn="r" rtl="1">
              <a:lnSpc>
                <a:spcPct val="90000"/>
              </a:lnSpc>
              <a:spcAft>
                <a:spcPct val="20000"/>
              </a:spcAft>
            </a:pPr>
            <a:r>
              <a:rPr lang="ar-EG" sz="3600" b="1" dirty="0" smtClean="0">
                <a:solidFill>
                  <a:srgbClr val="887144"/>
                </a:solidFill>
              </a:rPr>
              <a:t>إنفاذ 22 مليون شخص من السل</a:t>
            </a:r>
          </a:p>
          <a:p>
            <a:pPr algn="r" rtl="1">
              <a:lnSpc>
                <a:spcPct val="90000"/>
              </a:lnSpc>
              <a:spcAft>
                <a:spcPct val="20000"/>
              </a:spcAft>
            </a:pPr>
            <a:endParaRPr lang="ar-EG" sz="2800" dirty="0" smtClean="0">
              <a:solidFill>
                <a:srgbClr val="887144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413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2524125"/>
            <a:ext cx="7964487" cy="3343275"/>
          </a:xfrm>
        </p:spPr>
        <p:txBody>
          <a:bodyPr>
            <a:noAutofit/>
          </a:bodyPr>
          <a:lstStyle/>
          <a:p>
            <a:pPr algn="r" rtl="1"/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/>
            </a:r>
            <a:b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/>
            </a:r>
            <a:b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/>
            </a:r>
            <a:b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/>
            </a:r>
            <a:b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/>
            </a:r>
            <a:b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/>
            </a:r>
            <a:b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/>
            </a:r>
            <a:b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r>
              <a:rPr lang="ar-EG" sz="4400" dirty="0" smtClean="0"/>
              <a:t/>
            </a:r>
            <a:br>
              <a:rPr lang="ar-EG" sz="4400" dirty="0" smtClean="0"/>
            </a:b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العديد</a:t>
            </a:r>
            <a:r>
              <a:rPr lang="ar-EG" sz="4400" dirty="0" smtClean="0"/>
              <a:t> </a:t>
            </a: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من</a:t>
            </a:r>
            <a:r>
              <a:rPr lang="ar-EG" sz="4400" dirty="0" smtClean="0"/>
              <a:t> </a:t>
            </a: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الأهداف</a:t>
            </a:r>
            <a:r>
              <a:rPr lang="ar-EG" sz="4400" dirty="0" smtClean="0"/>
              <a:t> </a:t>
            </a: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الرئيسية</a:t>
            </a:r>
            <a:r>
              <a:rPr lang="ar-EG" sz="4400" dirty="0" smtClean="0"/>
              <a:t> </a:t>
            </a: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أنجزت</a:t>
            </a:r>
            <a:b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 قبل الموعد</a:t>
            </a:r>
            <a:b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</a:br>
            <a:r>
              <a:rPr lang="ar-EG" sz="4400" dirty="0" smtClean="0"/>
              <a:t> </a:t>
            </a: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أو</a:t>
            </a:r>
            <a:r>
              <a:rPr lang="ar-EG" sz="4400" dirty="0" smtClean="0"/>
              <a:t> </a:t>
            </a: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هي</a:t>
            </a:r>
            <a:r>
              <a:rPr lang="ar-EG" sz="4400" dirty="0" smtClean="0"/>
              <a:t> </a:t>
            </a: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قابلة</a:t>
            </a:r>
            <a:r>
              <a:rPr lang="ar-EG" sz="4400" dirty="0" smtClean="0"/>
              <a:t> </a:t>
            </a: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للإنجاز</a:t>
            </a:r>
            <a:r>
              <a:rPr lang="ar-EG" sz="4400" dirty="0" smtClean="0"/>
              <a:t> </a:t>
            </a: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بحلول</a:t>
            </a:r>
            <a:r>
              <a:rPr lang="ar-EG" sz="4400" dirty="0" smtClean="0"/>
              <a:t> </a:t>
            </a:r>
            <a:r>
              <a:rPr lang="ar-EG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2015</a:t>
            </a:r>
            <a:r>
              <a:rPr lang="ar-EG" sz="4400" dirty="0" smtClean="0"/>
              <a:t/>
            </a:r>
            <a:br>
              <a:rPr lang="ar-EG" sz="4400" dirty="0" smtClean="0"/>
            </a:br>
            <a:r>
              <a:rPr lang="ar-EG" sz="4400" dirty="0" smtClean="0"/>
              <a:t/>
            </a:r>
            <a:br>
              <a:rPr lang="ar-EG" sz="4400" dirty="0" smtClean="0"/>
            </a:br>
            <a:endParaRPr lang="en-GB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3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990600"/>
          </a:xfrm>
        </p:spPr>
        <p:txBody>
          <a:bodyPr>
            <a:noAutofit/>
          </a:bodyPr>
          <a:lstStyle/>
          <a:p>
            <a:pPr algn="r" rtl="1"/>
            <a:r>
              <a:rPr lang="ar-EG" sz="3400" dirty="0" smtClean="0"/>
              <a:t> </a:t>
            </a:r>
            <a: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 1: القضاء</a:t>
            </a:r>
            <a: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على</a:t>
            </a:r>
            <a: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الفقر</a:t>
            </a:r>
            <a: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والجوع</a:t>
            </a:r>
            <a: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> </a:t>
            </a:r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الشديدين</a:t>
            </a:r>
            <a:endParaRPr lang="en-GB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5400" y="2438400"/>
            <a:ext cx="3733800" cy="3949520"/>
          </a:xfrm>
        </p:spPr>
        <p:txBody>
          <a:bodyPr>
            <a:noAutofit/>
          </a:bodyPr>
          <a:lstStyle/>
          <a:p>
            <a:pPr algn="r" rtl="1"/>
            <a:r>
              <a:rPr lang="ar-EG" altLang="ja-JP" b="1" dirty="0" smtClean="0">
                <a:solidFill>
                  <a:srgbClr val="887144"/>
                </a:solidFill>
              </a:rPr>
              <a:t>سنة 2010 بلغت نسبة من يعيشون على أقل من 1.25 في اليوم-  في المناطق النامية 22% من السكان بعد أن كانت في حدود 50% سنة 1990.</a:t>
            </a:r>
          </a:p>
          <a:p>
            <a:pPr algn="r" rtl="1"/>
            <a:endParaRPr lang="ar-EG" dirty="0" smtClean="0">
              <a:solidFill>
                <a:srgbClr val="887144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 rtl="1"/>
            <a:r>
              <a:rPr lang="ar-EG" b="1" dirty="0" smtClean="0">
                <a:solidFill>
                  <a:srgbClr val="887144"/>
                </a:solidFill>
                <a:latin typeface="Arial" pitchFamily="34" charset="0"/>
                <a:ea typeface="ＭＳ Ｐゴシック" pitchFamily="34" charset="-128"/>
              </a:rPr>
              <a:t>إنخفض عدد أولئك </a:t>
            </a:r>
            <a:r>
              <a:rPr lang="ar-EG" altLang="ja-JP" b="1" dirty="0" smtClean="0">
                <a:solidFill>
                  <a:srgbClr val="887144"/>
                </a:solidFill>
              </a:rPr>
              <a:t>الذين</a:t>
            </a:r>
            <a:r>
              <a:rPr lang="ar-EG" b="1" dirty="0" smtClean="0">
                <a:solidFill>
                  <a:srgbClr val="887144"/>
                </a:solidFill>
                <a:latin typeface="Arial" pitchFamily="34" charset="0"/>
                <a:ea typeface="ＭＳ Ｐゴシック" pitchFamily="34" charset="-128"/>
              </a:rPr>
              <a:t> يعيشون في فقر شديد ب 700 مليون سنة 2010 مقارنة بسنة 19.90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650867"/>
              </p:ext>
            </p:extLst>
          </p:nvPr>
        </p:nvGraphicFramePr>
        <p:xfrm>
          <a:off x="381000" y="3048000"/>
          <a:ext cx="44784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Horizontal Scroll 5"/>
          <p:cNvSpPr/>
          <p:nvPr/>
        </p:nvSpPr>
        <p:spPr>
          <a:xfrm>
            <a:off x="3352800" y="3352800"/>
            <a:ext cx="14478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altLang="ja-JP" sz="36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أنجز</a:t>
            </a:r>
            <a:endParaRPr lang="en-GB" altLang="ja-JP" sz="3600" b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514600"/>
            <a:ext cx="3775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400" b="1" dirty="0" smtClean="0"/>
              <a:t> </a:t>
            </a:r>
            <a:r>
              <a:rPr lang="ar-EG" sz="1600" b="1" dirty="0" smtClean="0"/>
              <a:t>أشخاص يعيشون على أقل من 1.25 دولار في اليوم</a:t>
            </a:r>
            <a:endParaRPr lang="en-GB" sz="14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00110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/>
            <a:r>
              <a:rPr lang="ar-EG" sz="2000" b="1" dirty="0" smtClean="0">
                <a:solidFill>
                  <a:schemeClr val="bg1"/>
                </a:solidFill>
              </a:rPr>
              <a:t>الغاية 1-أ: خفض نسبة السكان الذين يقل دخلهم اليومي عن دولار في الفترة 1990 و 2015‏</a:t>
            </a:r>
          </a:p>
        </p:txBody>
      </p:sp>
    </p:spTree>
    <p:extLst>
      <p:ext uri="{BB962C8B-B14F-4D97-AF65-F5344CB8AC3E}">
        <p14:creationId xmlns:p14="http://schemas.microsoft.com/office/powerpoint/2010/main" val="10589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EG" altLang="ja-JP" sz="2800" dirty="0" smtClean="0"/>
              <a:t/>
            </a:r>
            <a:br>
              <a:rPr lang="ar-EG" altLang="ja-JP" sz="2800" dirty="0" smtClean="0"/>
            </a:br>
            <a:r>
              <a:rPr lang="ar-EG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 3: تعزير المساواة بين الجنسين و تمكين المرأة</a:t>
            </a:r>
            <a: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  <a:t/>
            </a:r>
            <a:br>
              <a:rPr lang="ar-EG" altLang="ja-JP" sz="2800" dirty="0" smtClean="0">
                <a:solidFill>
                  <a:srgbClr val="887144"/>
                </a:solidFill>
                <a:latin typeface="Hacen Vanilla" pitchFamily="2" charset="-78"/>
                <a:ea typeface="ＭＳ Ｐゴシック" pitchFamily="34" charset="-128"/>
                <a:cs typeface="Hacen Vanilla" pitchFamily="2" charset="-78"/>
              </a:rPr>
            </a:br>
            <a:endParaRPr lang="en-GB" altLang="ja-JP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080" y="2895600"/>
            <a:ext cx="3931920" cy="3494088"/>
          </a:xfrm>
        </p:spPr>
        <p:txBody>
          <a:bodyPr>
            <a:noAutofit/>
          </a:bodyPr>
          <a:lstStyle/>
          <a:p>
            <a:pPr marL="176213" lvl="8" indent="0" algn="r" rtl="1"/>
            <a:r>
              <a:rPr lang="ar-EG" sz="3200" b="1" dirty="0" smtClean="0">
                <a:solidFill>
                  <a:srgbClr val="887144"/>
                </a:solidFill>
              </a:rPr>
              <a:t> </a:t>
            </a:r>
            <a:r>
              <a:rPr lang="ar-EG" sz="2800" b="1" dirty="0" smtClean="0">
                <a:solidFill>
                  <a:srgbClr val="887144"/>
                </a:solidFill>
              </a:rPr>
              <a:t>بحلول 2012</a:t>
            </a:r>
            <a:r>
              <a:rPr lang="ar-EG" sz="2000" b="1" dirty="0" smtClean="0">
                <a:solidFill>
                  <a:srgbClr val="887144"/>
                </a:solidFill>
              </a:rPr>
              <a:t> </a:t>
            </a:r>
            <a:r>
              <a:rPr lang="ar-EG" sz="2800" b="1" dirty="0" smtClean="0">
                <a:solidFill>
                  <a:srgbClr val="887144"/>
                </a:solidFill>
              </a:rPr>
              <a:t>: أنجزت كل المناطق –أو كانت قريبة جدا من إنجاز- غاية المساواة بين الجنسين في التعليم الإبتدائي.</a:t>
            </a:r>
          </a:p>
          <a:p>
            <a:pPr algn="r" rtl="1"/>
            <a:endParaRPr lang="ar-EG" sz="1200" dirty="0" smtClean="0">
              <a:solidFill>
                <a:srgbClr val="887144"/>
              </a:solidFill>
            </a:endParaRPr>
          </a:p>
          <a:p>
            <a:pPr algn="r" rtl="1"/>
            <a:r>
              <a:rPr lang="ar-EG" b="1" dirty="0" smtClean="0">
                <a:solidFill>
                  <a:srgbClr val="887144"/>
                </a:solidFill>
              </a:rPr>
              <a:t>مكاسب </a:t>
            </a:r>
            <a:r>
              <a:rPr lang="ar-EG" sz="3200" b="1" dirty="0" smtClean="0">
                <a:solidFill>
                  <a:srgbClr val="887144"/>
                </a:solidFill>
              </a:rPr>
              <a:t>مهمة</a:t>
            </a:r>
            <a:r>
              <a:rPr lang="ar-EG" b="1" dirty="0" smtClean="0">
                <a:solidFill>
                  <a:srgbClr val="887144"/>
                </a:solidFill>
              </a:rPr>
              <a:t> بآتجاه بلوغ المساواة بين الجنسين في كل مراحل التعليم</a:t>
            </a:r>
          </a:p>
          <a:p>
            <a:endParaRPr lang="en-US" sz="1200" dirty="0">
              <a:solidFill>
                <a:srgbClr val="887144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2634192" cy="3951288"/>
          </a:xfr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1267361"/>
            <a:ext cx="8458200" cy="830997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None/>
            </a:pPr>
            <a:r>
              <a:rPr lang="ar-EG" altLang="ja-JP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الغاية: إزالة </a:t>
            </a:r>
            <a:r>
              <a:rPr lang="ar-EG" sz="2400" b="1" dirty="0" smtClean="0">
                <a:solidFill>
                  <a:schemeClr val="bg1"/>
                </a:solidFill>
              </a:rPr>
              <a:t>زالة التفاوت بين الجنسين في التعليم الابتدائي والثانوي ويفضل ‏أن يكون ذلك بحلول 2005، وبالنسبة لجميع مراحل ‏التعليم في موعد لا يتجاوز 2015‏</a:t>
            </a:r>
            <a:endParaRPr lang="en-US" altLang="ja-JP" sz="24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6591942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Photo</a:t>
            </a:r>
            <a:r>
              <a:rPr lang="en-GB" sz="800" dirty="0" smtClean="0"/>
              <a:t>:  </a:t>
            </a:r>
            <a:r>
              <a:rPr lang="en-GB" sz="800" dirty="0" err="1" smtClean="0"/>
              <a:t>Virgina</a:t>
            </a:r>
            <a:r>
              <a:rPr lang="en-GB" sz="800" dirty="0" smtClean="0"/>
              <a:t>  Hooper</a:t>
            </a:r>
            <a:endParaRPr lang="en-GB" sz="800" dirty="0"/>
          </a:p>
        </p:txBody>
      </p:sp>
      <p:sp>
        <p:nvSpPr>
          <p:cNvPr id="12" name="Horizontal Scroll 11"/>
          <p:cNvSpPr/>
          <p:nvPr/>
        </p:nvSpPr>
        <p:spPr>
          <a:xfrm>
            <a:off x="4114800" y="5638800"/>
            <a:ext cx="14478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altLang="ja-JP" sz="36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أنجز</a:t>
            </a:r>
            <a:endParaRPr lang="en-GB" altLang="ja-JP" sz="3600" b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KacstTit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76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EG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هدف 7: ضمان الإستدامة البيئية</a:t>
            </a:r>
            <a:endParaRPr lang="en-GB" sz="3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62" y="3048000"/>
            <a:ext cx="3932238" cy="26165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2819400"/>
            <a:ext cx="3931920" cy="3570288"/>
          </a:xfrm>
        </p:spPr>
        <p:txBody>
          <a:bodyPr>
            <a:normAutofit/>
          </a:bodyPr>
          <a:lstStyle/>
          <a:p>
            <a:pPr algn="r" rtl="1"/>
            <a:r>
              <a:rPr lang="ar-EG" sz="1900" dirty="0" smtClean="0">
                <a:solidFill>
                  <a:srgbClr val="887144"/>
                </a:solidFill>
              </a:rPr>
              <a:t>في 2010 بلغت نسبة سكان العالم الذين يحصلون على مصادر مياه مأمونة 89% بعد أن كانت 76% سنة 1990.</a:t>
            </a:r>
          </a:p>
          <a:p>
            <a:pPr algn="r" rtl="1"/>
            <a:r>
              <a:rPr lang="ar-EG" sz="1900" dirty="0" smtClean="0">
                <a:solidFill>
                  <a:srgbClr val="887144"/>
                </a:solidFill>
              </a:rPr>
              <a:t>أكثر من 2.3 مليار شخص إكتسبوا النفاذ لمصادر مياه شرب مأمونة بين 1990 و 2012.</a:t>
            </a:r>
          </a:p>
          <a:p>
            <a:pPr algn="r" rtl="1"/>
            <a:endParaRPr lang="ar-EG" sz="1900" dirty="0" smtClean="0">
              <a:solidFill>
                <a:srgbClr val="887144"/>
              </a:solidFill>
            </a:endParaRPr>
          </a:p>
          <a:p>
            <a:endParaRPr lang="en-US" sz="1900" dirty="0" smtClean="0">
              <a:solidFill>
                <a:srgbClr val="887144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385663" cy="1200329"/>
          </a:xfrm>
          <a:prstGeom prst="rect">
            <a:avLst/>
          </a:prstGeom>
          <a:solidFill>
            <a:srgbClr val="66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/>
            <a:r>
              <a:rPr lang="ar-EG" sz="2400" b="1" dirty="0" smtClean="0">
                <a:solidFill>
                  <a:schemeClr val="bg1"/>
                </a:solidFill>
              </a:rPr>
              <a:t>الغاية 7 - ج:‏</a:t>
            </a:r>
            <a:br>
              <a:rPr lang="ar-EG" sz="2400" b="1" dirty="0" smtClean="0">
                <a:solidFill>
                  <a:schemeClr val="bg1"/>
                </a:solidFill>
              </a:rPr>
            </a:br>
            <a:r>
              <a:rPr lang="ar-EG" sz="2400" b="1" dirty="0" smtClean="0">
                <a:solidFill>
                  <a:schemeClr val="bg1"/>
                </a:solidFill>
              </a:rPr>
              <a:t>خفض نسبة الأشخاص الذين لا يمكنهم الحصول بآستمرار على ‏مياه الشرب المأمونة وخدمات الصرف الصحي الأساسية إلى ‏النصف بحلول عام 2015‏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819400" y="5791200"/>
            <a:ext cx="1447800" cy="7689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altLang="ja-JP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أنجز في </a:t>
            </a:r>
          </a:p>
          <a:p>
            <a:pPr algn="ctr"/>
            <a:r>
              <a:rPr lang="ar-EG" altLang="ja-JP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KacstTitle" pitchFamily="2" charset="-78"/>
              </a:rPr>
              <a:t>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5676551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Photo: World Bank/Allison </a:t>
            </a:r>
            <a:r>
              <a:rPr lang="en-GB" sz="800" dirty="0" err="1" smtClean="0"/>
              <a:t>Kwesell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940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962</TotalTime>
  <Words>1274</Words>
  <Application>Microsoft Office PowerPoint</Application>
  <PresentationFormat>On-screen Show (4:3)</PresentationFormat>
  <Paragraphs>160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 تقرير أهداف  التنمية للألفية 2014</vt:lpstr>
      <vt:lpstr>متابعة تقدم إنجاز أهداف التنمية للأفية </vt:lpstr>
      <vt:lpstr>أهداف التنمية للألفية</vt:lpstr>
      <vt:lpstr>تقرير 2014: النجاحات و الإخفاقات </vt:lpstr>
      <vt:lpstr>إنجاز أهداف التنمية للألفية إنقاذ للأرواح</vt:lpstr>
      <vt:lpstr>        العديد من الأهداف الرئيسية أنجزت  قبل الموعد  أو هي قابلة للإنجاز بحلول 2015  </vt:lpstr>
      <vt:lpstr>  هدف 1: القضاء على الفقر والجوع الشديدين</vt:lpstr>
      <vt:lpstr> هدف 3: تعزير المساواة بين الجنسين و تمكين المرأة </vt:lpstr>
      <vt:lpstr>هدف 7: ضمان الإستدامة البيئية</vt:lpstr>
      <vt:lpstr>قابل للإنجاز  إذا إستمر نفس الإتجاه</vt:lpstr>
      <vt:lpstr> هدف 1: القضاء على الفقر والجوع الشديدين</vt:lpstr>
      <vt:lpstr> هدف 3: تعزير المساواة بين الجنسين و تمكين المرأة </vt:lpstr>
      <vt:lpstr>هدف 6: مكافحة مرض نقص المناعة المكتسبة  و الملاريا و غيرها من الأمراض</vt:lpstr>
      <vt:lpstr>PowerPoint Presentation</vt:lpstr>
      <vt:lpstr>  لا زلنا بحاجة لمزيد من الجهود لبلوغ الغايات المرسومة </vt:lpstr>
      <vt:lpstr>هدف 1: القضاء على الفقر والجوع الشديدين</vt:lpstr>
      <vt:lpstr>هدف 2: تحقيق التعليم الإبتدائي الشامل</vt:lpstr>
      <vt:lpstr>هدف 4: خفض نسبة وفيات الأطفال </vt:lpstr>
      <vt:lpstr>هدف 5: تحسين الصحة الإنجابية </vt:lpstr>
      <vt:lpstr>هدف 7: ضمان الإستدامة البيئية </vt:lpstr>
      <vt:lpstr>شكرا</vt:lpstr>
    </vt:vector>
  </TitlesOfParts>
  <Company>United 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MDG Report 2014</dc:title>
  <dc:creator>Linda Hooper</dc:creator>
  <cp:lastModifiedBy>Sadek Ahmed</cp:lastModifiedBy>
  <cp:revision>112</cp:revision>
  <cp:lastPrinted>2014-06-23T17:29:32Z</cp:lastPrinted>
  <dcterms:created xsi:type="dcterms:W3CDTF">2014-06-20T14:36:25Z</dcterms:created>
  <dcterms:modified xsi:type="dcterms:W3CDTF">2014-07-07T18:57:10Z</dcterms:modified>
</cp:coreProperties>
</file>