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5" r:id="rId6"/>
    <p:sldId id="264" r:id="rId7"/>
    <p:sldId id="262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A0ADB-35E6-416A-B872-028ED81C1D6A}" type="datetimeFigureOut">
              <a:rPr lang="en-US"/>
              <a:pPr>
                <a:defRPr/>
              </a:pPr>
              <a:t>07/06/2010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75C47-0C92-45F1-BD6A-16D70D4F3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513D8-9F59-4886-A8B3-924AEE768D9E}" type="datetimeFigureOut">
              <a:rPr lang="en-US"/>
              <a:pPr>
                <a:defRPr/>
              </a:pPr>
              <a:t>07/06/2010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9622B-5E6C-436D-8C3F-44B7AC84D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78A1D-714F-4B61-A33F-A0D529F29D73}" type="datetimeFigureOut">
              <a:rPr lang="en-US"/>
              <a:pPr>
                <a:defRPr/>
              </a:pPr>
              <a:t>07/06/2010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C91E-A251-4379-9677-F64200AF8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CDBA7-7A4E-4113-ABCB-834ABD405868}" type="datetimeFigureOut">
              <a:rPr lang="en-US"/>
              <a:pPr>
                <a:defRPr/>
              </a:pPr>
              <a:t>07/06/2010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99D60-451C-451D-9D09-3EAD426BC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33FF1-D2A6-43CC-A44E-B8FDE76B4947}" type="datetimeFigureOut">
              <a:rPr lang="en-US"/>
              <a:pPr>
                <a:defRPr/>
              </a:pPr>
              <a:t>07/06/2010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37D90-D10D-4A70-B5E5-32D6D780A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16BD5-D77E-4559-AC81-2AE2977FF28A}" type="datetimeFigureOut">
              <a:rPr lang="en-US"/>
              <a:pPr>
                <a:defRPr/>
              </a:pPr>
              <a:t>07/06/2010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DC71E-E92F-4B12-B6E8-C0B431929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E9ACF-0162-4755-839A-3928FE99F004}" type="datetimeFigureOut">
              <a:rPr lang="en-US"/>
              <a:pPr>
                <a:defRPr/>
              </a:pPr>
              <a:t>07/06/2010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DBF43-E0E8-499E-A92F-211FB596D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D0A7C-BD61-4852-8CEB-32067B4B3E28}" type="datetimeFigureOut">
              <a:rPr lang="en-US"/>
              <a:pPr>
                <a:defRPr/>
              </a:pPr>
              <a:t>07/06/2010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4F9E7-0EA0-4895-BECD-240E4D596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6D324-C615-4992-9277-DC8CDA1A7CFB}" type="datetimeFigureOut">
              <a:rPr lang="en-US"/>
              <a:pPr>
                <a:defRPr/>
              </a:pPr>
              <a:t>07/06/2010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28A00-4A84-4BBB-9FDA-50A8FC1C0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2562A-09B2-4354-8F18-30491677E433}" type="datetimeFigureOut">
              <a:rPr lang="en-US"/>
              <a:pPr>
                <a:defRPr/>
              </a:pPr>
              <a:t>07/06/2010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5215-BBD0-4038-90BB-B1FFAAFEF6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C4772-9809-47DB-A028-20426B74E8C7}" type="datetimeFigureOut">
              <a:rPr lang="en-US"/>
              <a:pPr>
                <a:defRPr/>
              </a:pPr>
              <a:t>07/06/2010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364FD-A835-4EEC-AEF7-8BC462A47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1E234E-97A6-4558-A631-892E2117E1E6}" type="datetimeFigureOut">
              <a:rPr lang="en-US"/>
              <a:pPr>
                <a:defRPr/>
              </a:pPr>
              <a:t>07/06/2010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3EECE31-F701-4785-872D-156222221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PCD and Development Effectiveness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Antonio </a:t>
            </a:r>
            <a:r>
              <a:rPr lang="en-US" dirty="0" err="1" smtClean="0"/>
              <a:t>Tujan</a:t>
            </a:r>
            <a:r>
              <a:rPr lang="en-US" dirty="0" smtClean="0"/>
              <a:t> Jr.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IBON Foundation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Betteraid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Policy coherence and effectiveness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562600"/>
          </a:xfrm>
        </p:spPr>
        <p:txBody>
          <a:bodyPr/>
          <a:lstStyle/>
          <a:p>
            <a:r>
              <a:rPr lang="en-US" smtClean="0"/>
              <a:t>Refers to overall policy environment for development and development cooperation and economic relations – thus must be premised on fundamental development objectives such as HR, gender and sustainability (not just economic growth)</a:t>
            </a:r>
          </a:p>
          <a:p>
            <a:r>
              <a:rPr lang="en-US" smtClean="0"/>
              <a:t>Policy coherence is often confused with harmonization or coordination however it is related to aid effectiveness in a different way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Policy coherence and effectiveness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53340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PCD refers to overarching development policy environment and improves with aid effectiveness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Ownership – strong, inclusive national strategies recognized and supported by partners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Alignment – participatory country systems and programs acceded and supported by partners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Harmonization – country led coordination of partner participation and action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PCD is important to achieve development effectiveness in thoroughgoing way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Focus on international dev goals inc MDGs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Coherent development process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Effective poverty reduction strategies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Concrete partner practice mixed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Partnership and relations enhance and promote program country development goals, programs and strategies?</a:t>
            </a:r>
          </a:p>
          <a:p>
            <a:r>
              <a:rPr lang="en-US" smtClean="0"/>
              <a:t>Economic relations should do no harm?</a:t>
            </a:r>
          </a:p>
          <a:p>
            <a:pPr lvl="1"/>
            <a:r>
              <a:rPr lang="en-US" smtClean="0"/>
              <a:t>Trade, investment, climate, immigration</a:t>
            </a:r>
          </a:p>
          <a:p>
            <a:r>
              <a:rPr lang="en-US" smtClean="0"/>
              <a:t>Strengthened broad program country ownership of development policies and programs?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Concrete partner practice mixed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Mechanisms such as coordination among ministries</a:t>
            </a:r>
          </a:p>
          <a:p>
            <a:r>
              <a:rPr lang="en-US" smtClean="0"/>
              <a:t>Regulations such as Swedish law</a:t>
            </a:r>
          </a:p>
          <a:p>
            <a:r>
              <a:rPr lang="en-US" smtClean="0"/>
              <a:t>Strong program country planning - Medium Term Development Plans</a:t>
            </a:r>
          </a:p>
          <a:p>
            <a:r>
              <a:rPr lang="en-US" smtClean="0"/>
              <a:t>Oversight mechanisms -  National Anti Poverty Commission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Challenges in promoting policy coherence</a:t>
            </a: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smtClean="0"/>
              <a:t>Aid fragmentation -  global programs, private funds and emerging donors enhance policy fragmentation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smtClean="0"/>
              <a:t>Multilateral organizations complicate situation and enhance incoherence, even poverty enhancing polices example of IFI SAPs, WTO and EC Trade policy</a:t>
            </a:r>
          </a:p>
          <a:p>
            <a:r>
              <a:rPr lang="en-US" smtClean="0"/>
              <a:t>Need to strengthen essential role of csos and parliaments in advocacy and developing policy coherence for development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Aid architecture reform urgently needed</a:t>
            </a:r>
            <a:endParaRPr lang="en-US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smtClean="0"/>
              <a:t>Policy fragmentation, and worse contradictory policy frameworks due to neoliberal orthodoxy in past half century resulted in mixed results and development disasters – free market economics pushed by IFIs through SAPs contrary to interests of low income countries </a:t>
            </a:r>
          </a:p>
          <a:p>
            <a:r>
              <a:rPr lang="en-US" smtClean="0"/>
              <a:t>Ad hoc mechanisms such as G20 to address policy fragmentation in climate, trade, investment, development finance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Aid architecture reform urgently needed</a:t>
            </a:r>
            <a:endParaRPr lang="en-US" dirty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smtClean="0"/>
          </a:p>
          <a:p>
            <a:r>
              <a:rPr lang="en-US" smtClean="0"/>
              <a:t>No international norm setting mechanism for development policy</a:t>
            </a:r>
          </a:p>
          <a:p>
            <a:r>
              <a:rPr lang="en-US" smtClean="0"/>
              <a:t>Absence of strong development policy architecture or development cooperation architecture to address incoherence in neoliberal trade and investment policy and shrinking policy space through mechanisms such as WTO and FTAs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Need for a convention on development effectiveness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Betteraid</a:t>
            </a:r>
            <a:r>
              <a:rPr lang="en-US" dirty="0" smtClean="0"/>
              <a:t> studying feasibility of a convention on development effectiveness in development cooperation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Address common standards and commitments for adherence to internationally agreed development goals and conventions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Address need for commitment to policy coherence for development by strengthening </a:t>
            </a:r>
            <a:r>
              <a:rPr lang="en-US" dirty="0" err="1" smtClean="0"/>
              <a:t>intl</a:t>
            </a:r>
            <a:r>
              <a:rPr lang="en-US" dirty="0" smtClean="0"/>
              <a:t> policy frameworks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strengthen international coordination and voluntary mechanisms, of all actors towards effective responses to both immediate and long term development challenges and demands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425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Arial</vt:lpstr>
      <vt:lpstr>Office Theme</vt:lpstr>
      <vt:lpstr>PCD and Development Effectiveness</vt:lpstr>
      <vt:lpstr>Policy coherence and effectiveness</vt:lpstr>
      <vt:lpstr>Policy coherence and effectiveness</vt:lpstr>
      <vt:lpstr>Concrete partner practice mixed</vt:lpstr>
      <vt:lpstr>Concrete partner practice mixed</vt:lpstr>
      <vt:lpstr>Challenges in promoting policy coherence</vt:lpstr>
      <vt:lpstr>Aid architecture reform urgently needed</vt:lpstr>
      <vt:lpstr>Aid architecture reform urgently needed</vt:lpstr>
      <vt:lpstr>Need for a convention on development effectiveness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PCD and Development Effectiveness</dc:title>
  <dc:creator>Antonio Tujan</dc:creator>
  <cp:lastModifiedBy>thomas.boehler</cp:lastModifiedBy>
  <cp:revision>45</cp:revision>
  <dcterms:created xsi:type="dcterms:W3CDTF">2010-05-30T07:44:33Z</dcterms:created>
  <dcterms:modified xsi:type="dcterms:W3CDTF">2010-06-07T22:10:51Z</dcterms:modified>
</cp:coreProperties>
</file>