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78" r:id="rId3"/>
    <p:sldId id="273" r:id="rId4"/>
    <p:sldId id="272" r:id="rId5"/>
    <p:sldId id="275" r:id="rId6"/>
    <p:sldId id="279" r:id="rId7"/>
    <p:sldId id="281" r:id="rId8"/>
    <p:sldId id="277" r:id="rId9"/>
    <p:sldId id="280" r:id="rId10"/>
    <p:sldId id="28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30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161E6-DF0D-44C1-8B2E-C8B66D6530F5}" type="datetimeFigureOut">
              <a:rPr lang="en-GB" smtClean="0"/>
              <a:t>10/04/2017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8329C-8D4F-4470-8C5B-A78655E5DC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52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6974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3496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71119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4328-2871-4545-A9FA-AF03B2CB76A8}" type="datetimeFigureOut">
              <a:rPr lang="en-US" smtClean="0"/>
              <a:t>10/04/2017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296E-FAAA-4B20-B033-53B762B96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9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4328-2871-4545-A9FA-AF03B2CB76A8}" type="datetimeFigureOut">
              <a:rPr lang="en-US" smtClean="0"/>
              <a:t>10/04/2017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296E-FAAA-4B20-B033-53B762B96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38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4328-2871-4545-A9FA-AF03B2CB76A8}" type="datetimeFigureOut">
              <a:rPr lang="en-US" smtClean="0"/>
              <a:t>10/04/2017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296E-FAAA-4B20-B033-53B762B96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01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4328-2871-4545-A9FA-AF03B2CB76A8}" type="datetimeFigureOut">
              <a:rPr lang="en-US" smtClean="0"/>
              <a:t>10/04/2017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296E-FAAA-4B20-B033-53B762B96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2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4328-2871-4545-A9FA-AF03B2CB76A8}" type="datetimeFigureOut">
              <a:rPr lang="en-US" smtClean="0"/>
              <a:t>10/04/2017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296E-FAAA-4B20-B033-53B762B96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96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4328-2871-4545-A9FA-AF03B2CB76A8}" type="datetimeFigureOut">
              <a:rPr lang="en-US" smtClean="0"/>
              <a:t>10/04/2017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296E-FAAA-4B20-B033-53B762B96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54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4328-2871-4545-A9FA-AF03B2CB76A8}" type="datetimeFigureOut">
              <a:rPr lang="en-US" smtClean="0"/>
              <a:t>10/04/2017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296E-FAAA-4B20-B033-53B762B96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40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4328-2871-4545-A9FA-AF03B2CB76A8}" type="datetimeFigureOut">
              <a:rPr lang="en-US" smtClean="0"/>
              <a:t>10/04/2017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296E-FAAA-4B20-B033-53B762B96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79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4328-2871-4545-A9FA-AF03B2CB76A8}" type="datetimeFigureOut">
              <a:rPr lang="en-US" smtClean="0"/>
              <a:t>10/04/2017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296E-FAAA-4B20-B033-53B762B96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4328-2871-4545-A9FA-AF03B2CB76A8}" type="datetimeFigureOut">
              <a:rPr lang="en-US" smtClean="0"/>
              <a:t>10/04/2017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296E-FAAA-4B20-B033-53B762B96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95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4328-2871-4545-A9FA-AF03B2CB76A8}" type="datetimeFigureOut">
              <a:rPr lang="en-US" smtClean="0"/>
              <a:t>10/04/2017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296E-FAAA-4B20-B033-53B762B96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16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l="50000" t="50000" r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64328-2871-4545-A9FA-AF03B2CB76A8}" type="datetimeFigureOut">
              <a:rPr lang="en-US" smtClean="0"/>
              <a:t>10/04/2017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C296E-FAAA-4B20-B033-53B762B96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1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Update -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LDC graduation platform 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Daniel  Gay</a:t>
            </a:r>
            <a:endParaRPr lang="en-US" dirty="0"/>
          </a:p>
          <a:p>
            <a:r>
              <a:rPr lang="en-US" dirty="0"/>
              <a:t>CDP Secretariat</a:t>
            </a:r>
          </a:p>
          <a:p>
            <a:endParaRPr lang="en-US" dirty="0"/>
          </a:p>
          <a:p>
            <a:r>
              <a:rPr lang="en-US" dirty="0"/>
              <a:t>CDP 19</a:t>
            </a:r>
            <a:r>
              <a:rPr lang="en-US" baseline="30000" dirty="0"/>
              <a:t>th</a:t>
            </a:r>
            <a:r>
              <a:rPr lang="en-US" dirty="0"/>
              <a:t> plenary meeting</a:t>
            </a:r>
          </a:p>
          <a:p>
            <a:r>
              <a:rPr lang="en-US" dirty="0"/>
              <a:t>20-24 March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70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Questions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CDP members contribute?</a:t>
            </a:r>
          </a:p>
          <a:p>
            <a:r>
              <a:rPr lang="en-US" dirty="0" smtClean="0"/>
              <a:t>Act in an advisory role?</a:t>
            </a:r>
          </a:p>
          <a:p>
            <a:r>
              <a:rPr lang="en-US" dirty="0" smtClean="0"/>
              <a:t>Contribute short case studies to the website?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. On institutional set-up for graduation?</a:t>
            </a:r>
          </a:p>
          <a:p>
            <a:pPr lvl="1"/>
            <a:r>
              <a:rPr lang="en-US" dirty="0" smtClean="0"/>
              <a:t>Incorporating productive capacity into planning?</a:t>
            </a:r>
          </a:p>
          <a:p>
            <a:pPr lvl="1"/>
            <a:r>
              <a:rPr lang="en-US" dirty="0" smtClean="0"/>
              <a:t>Use of international support measures?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503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Rationale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Three countries identified for graduation</a:t>
            </a:r>
          </a:p>
          <a:p>
            <a:r>
              <a:rPr lang="en-GB" dirty="0" smtClean="0"/>
              <a:t>Up to six more identified for first time next year</a:t>
            </a:r>
          </a:p>
          <a:p>
            <a:r>
              <a:rPr lang="en-GB" dirty="0" smtClean="0"/>
              <a:t>Up to 14 LDCs potentially in pipeline over next decade</a:t>
            </a:r>
          </a:p>
          <a:p>
            <a:r>
              <a:rPr lang="en-GB" dirty="0" smtClean="0"/>
              <a:t>Uncertainty surrounding graduation process</a:t>
            </a:r>
          </a:p>
          <a:p>
            <a:r>
              <a:rPr lang="en-GB" dirty="0" smtClean="0"/>
              <a:t>Demand for information and support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0"/>
            <a:ext cx="1628775" cy="1818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5421313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4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chemeClr val="accent1"/>
                </a:solidFill>
              </a:rPr>
              <a:t>What will the platform be?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A website detailing data, timeline and </a:t>
            </a:r>
          </a:p>
          <a:p>
            <a:pPr indent="0">
              <a:buNone/>
            </a:pPr>
            <a:r>
              <a:rPr lang="en-GB" dirty="0" smtClean="0"/>
              <a:t>best practice for LDC graduation</a:t>
            </a:r>
          </a:p>
          <a:p>
            <a:r>
              <a:rPr lang="en-GB" dirty="0" smtClean="0"/>
              <a:t>Specialised according to country</a:t>
            </a:r>
          </a:p>
          <a:p>
            <a:r>
              <a:rPr lang="en-GB" dirty="0" smtClean="0"/>
              <a:t>Divided into ‘</a:t>
            </a:r>
            <a:r>
              <a:rPr lang="en-GB" b="1" dirty="0" smtClean="0">
                <a:solidFill>
                  <a:schemeClr val="accent6"/>
                </a:solidFill>
              </a:rPr>
              <a:t>before</a:t>
            </a:r>
            <a:r>
              <a:rPr lang="en-GB" dirty="0" smtClean="0"/>
              <a:t>’, ‘</a:t>
            </a:r>
            <a:r>
              <a:rPr lang="en-GB" b="1" dirty="0" smtClean="0">
                <a:solidFill>
                  <a:srgbClr val="00B050"/>
                </a:solidFill>
              </a:rPr>
              <a:t>during</a:t>
            </a:r>
            <a:r>
              <a:rPr lang="en-GB" dirty="0" smtClean="0"/>
              <a:t>’ and ‘</a:t>
            </a:r>
            <a:r>
              <a:rPr lang="en-GB" b="1" dirty="0" smtClean="0">
                <a:solidFill>
                  <a:schemeClr val="accent1"/>
                </a:solidFill>
              </a:rPr>
              <a:t>after</a:t>
            </a:r>
            <a:r>
              <a:rPr lang="en-GB" dirty="0" smtClean="0"/>
              <a:t>’ graduation phases</a:t>
            </a:r>
          </a:p>
          <a:p>
            <a:r>
              <a:rPr lang="en-GB" dirty="0" smtClean="0"/>
              <a:t>Sections will include:</a:t>
            </a:r>
          </a:p>
          <a:p>
            <a:pPr lvl="1"/>
            <a:r>
              <a:rPr lang="en-GB" dirty="0" smtClean="0"/>
              <a:t>Country data and progress</a:t>
            </a:r>
          </a:p>
          <a:p>
            <a:pPr lvl="1"/>
            <a:r>
              <a:rPr lang="en-GB" dirty="0" smtClean="0"/>
              <a:t>International support measures </a:t>
            </a:r>
          </a:p>
          <a:p>
            <a:pPr lvl="1"/>
            <a:r>
              <a:rPr lang="en-GB" dirty="0" smtClean="0"/>
              <a:t>Incorporation of productive capacity into graduation strategy</a:t>
            </a:r>
          </a:p>
          <a:p>
            <a:pPr lvl="1"/>
            <a:r>
              <a:rPr lang="en-GB" dirty="0" smtClean="0"/>
              <a:t>Best practice on graduation</a:t>
            </a:r>
          </a:p>
          <a:p>
            <a:pPr lvl="1"/>
            <a:r>
              <a:rPr lang="en-GB" dirty="0" smtClean="0"/>
              <a:t>Potential activities</a:t>
            </a:r>
          </a:p>
          <a:p>
            <a:pPr lvl="1"/>
            <a:r>
              <a:rPr lang="en-GB" dirty="0" smtClean="0"/>
              <a:t>What do to after graduation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115" y="0"/>
            <a:ext cx="236646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20"/>
          <p:cNvSpPr txBox="1">
            <a:spLocks/>
          </p:cNvSpPr>
          <p:nvPr/>
        </p:nvSpPr>
        <p:spPr>
          <a:xfrm>
            <a:off x="457200" y="1600200"/>
            <a:ext cx="3200399" cy="44958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97350"/>
              <a:buFont typeface="Arial" panose="020B0604020202020204" pitchFamily="34" charset="0"/>
              <a:buNone/>
            </a:pPr>
            <a:r>
              <a:rPr lang="en-US" sz="2000" smtClean="0">
                <a:latin typeface="Calibri"/>
                <a:ea typeface="Calibri"/>
                <a:cs typeface="Calibri"/>
                <a:sym typeface="Calibri"/>
              </a:rPr>
              <a:t>Scoping missions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97350"/>
              <a:buFont typeface="Arial" panose="020B0604020202020204" pitchFamily="34" charset="0"/>
              <a:buNone/>
            </a:pPr>
            <a:endParaRPr lang="en-US" sz="2000" smtClean="0"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90000"/>
              </a:lnSpc>
              <a:spcBef>
                <a:spcPts val="592"/>
              </a:spcBef>
              <a:buClr>
                <a:schemeClr val="lt1"/>
              </a:buClr>
              <a:buSzPct val="97350"/>
              <a:buFont typeface="Arial" panose="020B0604020202020204" pitchFamily="34" charset="0"/>
              <a:buNone/>
            </a:pPr>
            <a:endParaRPr lang="en-US" sz="2000" smtClean="0"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90000"/>
              </a:lnSpc>
              <a:spcBef>
                <a:spcPts val="592"/>
              </a:spcBef>
              <a:buClr>
                <a:schemeClr val="lt1"/>
              </a:buClr>
              <a:buSzPct val="97350"/>
              <a:buFont typeface="Arial" panose="020B0604020202020204" pitchFamily="34" charset="0"/>
              <a:buNone/>
            </a:pPr>
            <a:r>
              <a:rPr lang="en-US" sz="2000" smtClean="0">
                <a:latin typeface="Calibri"/>
                <a:ea typeface="Calibri"/>
                <a:cs typeface="Calibri"/>
                <a:sym typeface="Calibri"/>
              </a:rPr>
              <a:t>Consultations – Antalya IPoA</a:t>
            </a:r>
          </a:p>
          <a:p>
            <a:pPr marL="0" indent="0">
              <a:lnSpc>
                <a:spcPct val="90000"/>
              </a:lnSpc>
              <a:spcBef>
                <a:spcPts val="592"/>
              </a:spcBef>
              <a:buClr>
                <a:schemeClr val="lt1"/>
              </a:buClr>
              <a:buSzPct val="97350"/>
              <a:buFont typeface="Arial" panose="020B0604020202020204" pitchFamily="34" charset="0"/>
              <a:buNone/>
            </a:pPr>
            <a:endParaRPr lang="en-US" sz="2000" smtClean="0"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90000"/>
              </a:lnSpc>
              <a:spcBef>
                <a:spcPts val="592"/>
              </a:spcBef>
              <a:buClr>
                <a:schemeClr val="lt1"/>
              </a:buClr>
              <a:buSzPct val="97350"/>
              <a:buFont typeface="Arial" panose="020B0604020202020204" pitchFamily="34" charset="0"/>
              <a:buNone/>
            </a:pPr>
            <a:endParaRPr lang="en-US" sz="2000" smtClean="0"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90000"/>
              </a:lnSpc>
              <a:spcBef>
                <a:spcPts val="592"/>
              </a:spcBef>
              <a:buClr>
                <a:schemeClr val="lt1"/>
              </a:buClr>
              <a:buSzPct val="97350"/>
              <a:buFont typeface="Arial" panose="020B0604020202020204" pitchFamily="34" charset="0"/>
              <a:buNone/>
            </a:pPr>
            <a:r>
              <a:rPr lang="en-US" sz="2000" smtClean="0">
                <a:latin typeface="Calibri"/>
                <a:ea typeface="Calibri"/>
                <a:cs typeface="Calibri"/>
                <a:sym typeface="Calibri"/>
              </a:rPr>
              <a:t>Internal discussions</a:t>
            </a:r>
          </a:p>
          <a:p>
            <a:pPr marL="0" indent="0">
              <a:lnSpc>
                <a:spcPct val="90000"/>
              </a:lnSpc>
              <a:spcBef>
                <a:spcPts val="592"/>
              </a:spcBef>
              <a:buClr>
                <a:schemeClr val="lt1"/>
              </a:buClr>
              <a:buSzPct val="97350"/>
              <a:buFont typeface="Arial" panose="020B0604020202020204" pitchFamily="34" charset="0"/>
              <a:buNone/>
            </a:pPr>
            <a:endParaRPr lang="en-US" sz="2000" smtClean="0"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90000"/>
              </a:lnSpc>
              <a:spcBef>
                <a:spcPts val="592"/>
              </a:spcBef>
              <a:buClr>
                <a:schemeClr val="lt1"/>
              </a:buClr>
              <a:buSzPct val="97350"/>
              <a:buFont typeface="Arial" panose="020B0604020202020204" pitchFamily="34" charset="0"/>
              <a:buNone/>
            </a:pPr>
            <a:endParaRPr lang="en-US" sz="2000" smtClean="0"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90000"/>
              </a:lnSpc>
              <a:spcBef>
                <a:spcPts val="592"/>
              </a:spcBef>
              <a:buClr>
                <a:schemeClr val="lt1"/>
              </a:buClr>
              <a:buSzPct val="97350"/>
              <a:buFont typeface="Arial" panose="020B0604020202020204" pitchFamily="34" charset="0"/>
              <a:buNone/>
            </a:pPr>
            <a:r>
              <a:rPr lang="en-US" sz="2000" smtClean="0">
                <a:latin typeface="Calibri"/>
                <a:ea typeface="Calibri"/>
                <a:cs typeface="Calibri"/>
                <a:sym typeface="Calibri"/>
              </a:rPr>
              <a:t>Development of </a:t>
            </a:r>
            <a:r>
              <a:rPr lang="en-US" sz="2000" smtClean="0"/>
              <a:t>LDC platform </a:t>
            </a:r>
            <a:r>
              <a:rPr lang="en-US" sz="2000" smtClean="0">
                <a:latin typeface="Calibri"/>
                <a:ea typeface="Calibri"/>
                <a:cs typeface="Calibri"/>
                <a:sym typeface="Calibri"/>
              </a:rPr>
              <a:t>prototype</a:t>
            </a:r>
          </a:p>
          <a:p>
            <a:pPr marL="0" indent="0">
              <a:lnSpc>
                <a:spcPct val="90000"/>
              </a:lnSpc>
              <a:spcBef>
                <a:spcPts val="592"/>
              </a:spcBef>
              <a:buClr>
                <a:schemeClr val="lt1"/>
              </a:buClr>
              <a:buSzPct val="97350"/>
              <a:buFont typeface="Arial" panose="020B0604020202020204" pitchFamily="34" charset="0"/>
              <a:buNone/>
            </a:pPr>
            <a:endParaRPr lang="en-US" sz="2000" smtClean="0"/>
          </a:p>
          <a:p>
            <a:pPr marL="0" indent="0">
              <a:lnSpc>
                <a:spcPct val="90000"/>
              </a:lnSpc>
              <a:spcBef>
                <a:spcPts val="592"/>
              </a:spcBef>
              <a:buClr>
                <a:schemeClr val="lt1"/>
              </a:buClr>
              <a:buSzPct val="97350"/>
              <a:buFont typeface="Arial" panose="020B0604020202020204" pitchFamily="34" charset="0"/>
              <a:buNone/>
            </a:pPr>
            <a:endParaRPr lang="en-US" sz="2000" smtClean="0"/>
          </a:p>
          <a:p>
            <a:pPr marL="0" indent="0">
              <a:lnSpc>
                <a:spcPct val="90000"/>
              </a:lnSpc>
              <a:spcBef>
                <a:spcPts val="592"/>
              </a:spcBef>
              <a:buClr>
                <a:schemeClr val="lt1"/>
              </a:buClr>
              <a:buSzPct val="97350"/>
              <a:buFont typeface="Arial" panose="020B0604020202020204" pitchFamily="34" charset="0"/>
              <a:buNone/>
            </a:pPr>
            <a:r>
              <a:rPr lang="en-US" sz="2000" smtClean="0">
                <a:latin typeface="Calibri"/>
                <a:ea typeface="Calibri"/>
                <a:cs typeface="Calibri"/>
                <a:sym typeface="Calibri"/>
              </a:rPr>
              <a:t>Formation of focus group</a:t>
            </a:r>
            <a:endParaRPr lang="en-US" sz="2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222" descr="C:\Users\Daniel.Gay\Pictures\Antalya IPoA MTR\IPOA MT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57600" y="1600200"/>
            <a:ext cx="5502321" cy="431090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own Arrow 6"/>
          <p:cNvSpPr/>
          <p:nvPr/>
        </p:nvSpPr>
        <p:spPr>
          <a:xfrm>
            <a:off x="1475098" y="2936544"/>
            <a:ext cx="272955" cy="464024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463724" y="2036360"/>
            <a:ext cx="272955" cy="464024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1477372" y="4126176"/>
            <a:ext cx="272955" cy="464024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479645" y="5438646"/>
            <a:ext cx="272955" cy="464024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Shape 219"/>
          <p:cNvSpPr txBox="1">
            <a:spLocks/>
          </p:cNvSpPr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Progress so far</a:t>
            </a:r>
            <a:endParaRPr lang="en-US" sz="300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287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457200" y="1259009"/>
            <a:ext cx="2895600" cy="5516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buSzPct val="98666"/>
              <a:buNone/>
            </a:pP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Training with </a:t>
            </a:r>
            <a:r>
              <a:rPr lang="en-US" sz="2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10 LDCs </a:t>
            </a:r>
            <a:r>
              <a:rPr lang="en-US" sz="2000" dirty="0" smtClean="0"/>
              <a:t>in </a:t>
            </a:r>
            <a:r>
              <a:rPr lang="en-US" sz="2000" dirty="0"/>
              <a:t>Beijing with </a:t>
            </a:r>
            <a:r>
              <a:rPr lang="en-US" sz="2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Justin </a:t>
            </a: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Lin &amp; Charles Gore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8666"/>
              <a:buNone/>
            </a:pPr>
            <a:endParaRPr lang="en-US" sz="20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8666"/>
              <a:buNone/>
            </a:pPr>
            <a:endParaRPr lang="en-US" sz="20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98666"/>
              <a:buNone/>
            </a:pP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Testing &amp; discussion of LDC platform </a:t>
            </a: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98666"/>
              <a:buNone/>
            </a:pPr>
            <a:endParaRPr lang="en-US" sz="2000" b="0" i="0" u="none" strike="noStrike" cap="none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98666"/>
              <a:buNone/>
            </a:pP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Consultations </a:t>
            </a:r>
            <a:r>
              <a:rPr lang="en-US" sz="2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with </a:t>
            </a: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agencies </a:t>
            </a:r>
            <a:r>
              <a:rPr lang="en-US" sz="2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in Geneva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98666"/>
              <a:buNone/>
            </a:pPr>
            <a:endParaRPr lang="en-US" sz="2000" b="0" i="0" u="none" strike="noStrike" cap="none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98666"/>
              <a:buNone/>
            </a:pP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Improvement </a:t>
            </a:r>
            <a:r>
              <a:rPr lang="en-US" sz="2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of concept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lang="en-GB" sz="2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Further country feedback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lang="en-GB" sz="2000" b="0" i="0" u="none" strike="noStrike" cap="none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 sz="2000" dirty="0" smtClean="0">
                <a:latin typeface="Calibri"/>
                <a:ea typeface="Calibri"/>
                <a:cs typeface="Calibri"/>
                <a:sym typeface="Calibri"/>
              </a:rPr>
              <a:t>Engagement of designer</a:t>
            </a:r>
            <a:endParaRPr lang="en-GB" sz="2000" b="0" i="0" u="none" strike="noStrike" cap="none" dirty="0" smtClean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Shape 228" descr="C:\Users\Daniel.Gay\Pictures\Beijing workshop\Beijing workshop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6085" y="2134360"/>
            <a:ext cx="5557915" cy="34543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own Arrow 3"/>
          <p:cNvSpPr/>
          <p:nvPr/>
        </p:nvSpPr>
        <p:spPr>
          <a:xfrm>
            <a:off x="1609299" y="2286000"/>
            <a:ext cx="272955" cy="464024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609299" y="4297902"/>
            <a:ext cx="272955" cy="464024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611573" y="3352800"/>
            <a:ext cx="272955" cy="464024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Shape 2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Progress </a:t>
            </a:r>
            <a:r>
              <a:rPr lang="en-US" sz="30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cont.</a:t>
            </a:r>
          </a:p>
        </p:txBody>
      </p:sp>
      <p:sp>
        <p:nvSpPr>
          <p:cNvPr id="8" name="Down Arrow 7"/>
          <p:cNvSpPr/>
          <p:nvPr/>
        </p:nvSpPr>
        <p:spPr>
          <a:xfrm>
            <a:off x="1614488" y="5098576"/>
            <a:ext cx="272955" cy="464024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1632045" y="5936776"/>
            <a:ext cx="272955" cy="464024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45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Previous iteration</a:t>
            </a:r>
            <a:endParaRPr lang="en-GB" dirty="0"/>
          </a:p>
        </p:txBody>
      </p:sp>
      <p:pic>
        <p:nvPicPr>
          <p:cNvPr id="4" name="Shape 2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64779"/>
            <a:ext cx="9144000" cy="52331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39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42912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New version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446143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1760306" y="1550313"/>
            <a:ext cx="99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chemeClr val="accent6"/>
                </a:solidFill>
              </a:rPr>
              <a:t>Before</a:t>
            </a:r>
            <a:endParaRPr lang="en-GB" sz="2200" b="1" dirty="0">
              <a:solidFill>
                <a:schemeClr val="accent6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03506" y="1550313"/>
            <a:ext cx="99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chemeClr val="accent3"/>
                </a:solidFill>
              </a:rPr>
              <a:t>During</a:t>
            </a:r>
            <a:endParaRPr lang="en-GB" sz="2200" b="1" dirty="0">
              <a:solidFill>
                <a:schemeClr val="accent3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70506" y="1538476"/>
            <a:ext cx="99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chemeClr val="accent1"/>
                </a:solidFill>
              </a:rPr>
              <a:t>After</a:t>
            </a:r>
            <a:endParaRPr lang="en-GB" sz="2200" b="1" dirty="0">
              <a:solidFill>
                <a:schemeClr val="accent1"/>
              </a:solidFill>
            </a:endParaRP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897298" y="2169160"/>
            <a:ext cx="934720" cy="1016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600" dirty="0">
                <a:effectLst/>
                <a:latin typeface="Arial Narrow"/>
                <a:ea typeface="Calibri"/>
                <a:cs typeface="Times New Roman"/>
              </a:rPr>
              <a:t>First eligibility finding</a:t>
            </a:r>
            <a:endParaRPr lang="en-GB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684106" y="4121785"/>
            <a:ext cx="1524000" cy="21266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600" dirty="0">
                <a:effectLst/>
                <a:latin typeface="Arial Narrow"/>
                <a:ea typeface="Calibri"/>
                <a:cs typeface="Times New Roman"/>
              </a:rPr>
              <a:t>Between first eligibility finding and graduation </a:t>
            </a:r>
            <a:r>
              <a:rPr lang="en-GB" sz="1600" dirty="0" smtClean="0">
                <a:effectLst/>
                <a:latin typeface="Arial Narrow"/>
                <a:ea typeface="Calibri"/>
                <a:cs typeface="Times New Roman"/>
              </a:rPr>
              <a:t>recommendation</a:t>
            </a:r>
            <a:endParaRPr lang="en-GB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2750906" y="2413000"/>
            <a:ext cx="1676400" cy="1016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600" dirty="0">
                <a:effectLst/>
                <a:latin typeface="Arial Narrow"/>
                <a:ea typeface="Calibri"/>
                <a:cs typeface="Times New Roman"/>
              </a:rPr>
              <a:t>Graduation </a:t>
            </a:r>
            <a:r>
              <a:rPr lang="en-GB" sz="1600" dirty="0" smtClean="0">
                <a:effectLst/>
                <a:latin typeface="Arial Narrow"/>
                <a:ea typeface="Calibri"/>
                <a:cs typeface="Times New Roman"/>
              </a:rPr>
              <a:t>recommendation</a:t>
            </a:r>
            <a:endParaRPr lang="en-GB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5206957" y="2633980"/>
            <a:ext cx="1170940" cy="3378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600" dirty="0">
                <a:effectLst/>
                <a:latin typeface="Arial Narrow"/>
                <a:ea typeface="Calibri"/>
                <a:cs typeface="Times New Roman"/>
              </a:rPr>
              <a:t>Graduation</a:t>
            </a:r>
            <a:endParaRPr lang="en-GB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4051978" y="4121785"/>
            <a:ext cx="1581150" cy="212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600" dirty="0">
                <a:effectLst/>
                <a:latin typeface="Arial Narrow"/>
                <a:ea typeface="Calibri"/>
                <a:cs typeface="Times New Roman"/>
              </a:rPr>
              <a:t>Between graduation </a:t>
            </a:r>
            <a:r>
              <a:rPr lang="en-GB" sz="1600" dirty="0" smtClean="0">
                <a:effectLst/>
                <a:latin typeface="Arial Narrow"/>
                <a:ea typeface="Calibri"/>
                <a:cs typeface="Times New Roman"/>
              </a:rPr>
              <a:t>recommendation </a:t>
            </a:r>
            <a:r>
              <a:rPr lang="en-GB" sz="1600" dirty="0">
                <a:effectLst/>
                <a:latin typeface="Arial Narrow"/>
                <a:ea typeface="Calibri"/>
                <a:cs typeface="Times New Roman"/>
              </a:rPr>
              <a:t>and graduation becoming effective</a:t>
            </a:r>
            <a:endParaRPr lang="en-GB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6880311" y="4121785"/>
            <a:ext cx="1128395" cy="86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600" dirty="0">
                <a:effectLst/>
                <a:latin typeface="Arial Narrow"/>
                <a:ea typeface="Calibri"/>
                <a:cs typeface="Times New Roman"/>
              </a:rPr>
              <a:t>Post graduation</a:t>
            </a:r>
            <a:endParaRPr lang="en-GB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4" name="Notched Right Arrow 33"/>
          <p:cNvSpPr/>
          <p:nvPr/>
        </p:nvSpPr>
        <p:spPr>
          <a:xfrm>
            <a:off x="845906" y="2837180"/>
            <a:ext cx="7993294" cy="1643863"/>
          </a:xfrm>
          <a:prstGeom prst="notchedRightArrow">
            <a:avLst/>
          </a:prstGeom>
          <a:gradFill flip="none" rotWithShape="1">
            <a:gsLst>
              <a:gs pos="41000">
                <a:schemeClr val="accent6">
                  <a:lumMod val="60000"/>
                  <a:lumOff val="40000"/>
                </a:schemeClr>
              </a:gs>
              <a:gs pos="71000">
                <a:schemeClr val="accent3"/>
              </a:gs>
              <a:gs pos="45000">
                <a:schemeClr val="accent3">
                  <a:lumMod val="60000"/>
                  <a:lumOff val="40000"/>
                </a:schemeClr>
              </a:gs>
              <a:gs pos="0">
                <a:schemeClr val="accent6">
                  <a:lumMod val="40000"/>
                  <a:lumOff val="60000"/>
                </a:schemeClr>
              </a:gs>
              <a:gs pos="21000">
                <a:srgbClr val="E67519"/>
              </a:gs>
              <a:gs pos="79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-51392" y="3251200"/>
            <a:ext cx="889592" cy="1016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400" dirty="0" smtClean="0">
                <a:effectLst/>
                <a:latin typeface="Arial Narrow"/>
                <a:ea typeface="Calibri"/>
                <a:cs typeface="Times New Roman"/>
              </a:rPr>
              <a:t>Activities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400" dirty="0" smtClean="0">
                <a:latin typeface="Arial Narrow"/>
                <a:ea typeface="Calibri"/>
                <a:cs typeface="Times New Roman"/>
              </a:rPr>
              <a:t>Checklist</a:t>
            </a:r>
            <a:endParaRPr lang="en-GB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2007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211539" y="381001"/>
            <a:ext cx="8551461" cy="3351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03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Tools</a:t>
            </a:r>
          </a:p>
          <a:p>
            <a:pPr marL="374650" indent="-171450"/>
            <a:r>
              <a:rPr lang="en-US" sz="2000" dirty="0" smtClean="0">
                <a:ea typeface="Calibri"/>
                <a:cs typeface="Calibri"/>
                <a:sym typeface="Calibri"/>
              </a:rPr>
              <a:t>CDP </a:t>
            </a:r>
            <a:r>
              <a:rPr lang="en-US" sz="2000" dirty="0">
                <a:ea typeface="Calibri"/>
                <a:cs typeface="Calibri"/>
                <a:sym typeface="Calibri"/>
              </a:rPr>
              <a:t>monitoring reports</a:t>
            </a:r>
          </a:p>
          <a:p>
            <a:pPr marL="374650" indent="-171450"/>
            <a:r>
              <a:rPr lang="en-US" sz="2000" dirty="0">
                <a:ea typeface="Calibri"/>
                <a:cs typeface="Calibri"/>
                <a:sym typeface="Calibri"/>
              </a:rPr>
              <a:t>Impact assessments</a:t>
            </a:r>
          </a:p>
          <a:p>
            <a:pPr marL="374650" indent="-171450"/>
            <a:r>
              <a:rPr lang="en-US" sz="2000" dirty="0">
                <a:ea typeface="Calibri"/>
                <a:cs typeface="Calibri"/>
                <a:sym typeface="Calibri"/>
              </a:rPr>
              <a:t>UNCTAD vulnerability profiles</a:t>
            </a:r>
          </a:p>
          <a:p>
            <a:pPr marL="374650" indent="-171450"/>
            <a:r>
              <a:rPr lang="en-US" sz="2000" dirty="0" smtClean="0">
                <a:ea typeface="Calibri"/>
                <a:cs typeface="Calibri"/>
                <a:sym typeface="Calibri"/>
              </a:rPr>
              <a:t>Productive </a:t>
            </a:r>
            <a:r>
              <a:rPr lang="en-US" sz="2000" dirty="0">
                <a:ea typeface="Calibri"/>
                <a:cs typeface="Calibri"/>
                <a:sym typeface="Calibri"/>
              </a:rPr>
              <a:t>capacity studies (GIFF) </a:t>
            </a:r>
            <a:endParaRPr lang="en-US" sz="2000" dirty="0" smtClean="0">
              <a:ea typeface="Calibri"/>
              <a:cs typeface="Calibri"/>
              <a:sym typeface="Calibri"/>
            </a:endParaRPr>
          </a:p>
          <a:p>
            <a:pPr marL="374650" indent="-171450"/>
            <a:r>
              <a:rPr lang="en-US" sz="2000" dirty="0" smtClean="0">
                <a:ea typeface="Calibri"/>
                <a:cs typeface="Calibri"/>
                <a:sym typeface="Calibri"/>
              </a:rPr>
              <a:t>Productive </a:t>
            </a:r>
            <a:r>
              <a:rPr lang="en-US" sz="2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capacity indicators (UNCTAD)</a:t>
            </a:r>
          </a:p>
          <a:p>
            <a:pPr marL="374650" indent="-171450"/>
            <a:r>
              <a:rPr lang="en-US" sz="2000" dirty="0">
                <a:ea typeface="Calibri"/>
                <a:cs typeface="Calibri"/>
                <a:sym typeface="Calibri"/>
              </a:rPr>
              <a:t>OECD production transformation policy reviews</a:t>
            </a:r>
          </a:p>
          <a:p>
            <a:pPr marL="374650" indent="-171450"/>
            <a:r>
              <a:rPr lang="en-US" sz="2000" dirty="0">
                <a:ea typeface="Calibri"/>
                <a:cs typeface="Calibri"/>
                <a:sym typeface="Calibri"/>
              </a:rPr>
              <a:t>UNIDO </a:t>
            </a:r>
            <a:r>
              <a:rPr lang="en-US" sz="2000" dirty="0" smtClean="0">
                <a:ea typeface="Calibri"/>
                <a:cs typeface="Calibri"/>
                <a:sym typeface="Calibri"/>
              </a:rPr>
              <a:t>structural transformation reviews</a:t>
            </a:r>
            <a:endParaRPr lang="en-US" sz="2000" dirty="0">
              <a:ea typeface="Calibri"/>
              <a:cs typeface="Calibri"/>
              <a:sym typeface="Calibri"/>
            </a:endParaRPr>
          </a:p>
          <a:p>
            <a:pPr marL="374650" indent="-171450"/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ITC </a:t>
            </a:r>
            <a:r>
              <a:rPr lang="en-US" sz="2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market analysis tools</a:t>
            </a:r>
          </a:p>
          <a:p>
            <a:pPr marL="374650" indent="-171450"/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Diagnostic </a:t>
            </a:r>
            <a:r>
              <a:rPr lang="en-US" sz="2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Trade Integration Studies (DTIS)</a:t>
            </a:r>
          </a:p>
          <a:p>
            <a:pPr marL="374650" indent="-171450"/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CDP Cost-benefit analysis tool</a:t>
            </a:r>
            <a:endParaRPr lang="en-US" sz="20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203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0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hape 269"/>
          <p:cNvSpPr txBox="1">
            <a:spLocks/>
          </p:cNvSpPr>
          <p:nvPr/>
        </p:nvSpPr>
        <p:spPr>
          <a:xfrm>
            <a:off x="211539" y="4800600"/>
            <a:ext cx="5274861" cy="1336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03200" indent="0">
              <a:spcBef>
                <a:spcPts val="0"/>
              </a:spcBef>
              <a:buSzPct val="25000"/>
              <a:buFont typeface="Arial"/>
              <a:buNone/>
            </a:pPr>
            <a:r>
              <a:rPr lang="en-GB" sz="2000" b="1" dirty="0" smtClean="0">
                <a:solidFill>
                  <a:schemeClr val="tx1"/>
                </a:solidFill>
              </a:rPr>
              <a:t>Help &amp; sources of collaboration</a:t>
            </a:r>
          </a:p>
          <a:p>
            <a:pPr marL="203200" indent="0"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UN DESA/ CDP, UNDP, UNCTAD, UNFCCC, UNOHRLLS, ITC, WTO, EIF, OECD, Regional commissions, graduated countries and other potential graduates</a:t>
            </a:r>
          </a:p>
          <a:p>
            <a:pPr indent="-139700">
              <a:buFont typeface="Arial"/>
              <a:buNone/>
            </a:pP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571500"/>
            <a:ext cx="1943100" cy="1943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4495800"/>
            <a:ext cx="19431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6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Next </a:t>
            </a:r>
            <a:r>
              <a:rPr lang="en-US" dirty="0">
                <a:solidFill>
                  <a:schemeClr val="accent1"/>
                </a:solidFill>
              </a:rPr>
              <a:t>steps</a:t>
            </a:r>
          </a:p>
        </p:txBody>
      </p:sp>
      <p:grpSp>
        <p:nvGrpSpPr>
          <p:cNvPr id="276" name="Shape 276"/>
          <p:cNvGrpSpPr/>
          <p:nvPr/>
        </p:nvGrpSpPr>
        <p:grpSpPr>
          <a:xfrm>
            <a:off x="457200" y="1602655"/>
            <a:ext cx="8229598" cy="4525812"/>
            <a:chOff x="0" y="2455"/>
            <a:chExt cx="8229598" cy="4525812"/>
          </a:xfrm>
        </p:grpSpPr>
        <p:sp>
          <p:nvSpPr>
            <p:cNvPr id="277" name="Shape 277"/>
            <p:cNvSpPr/>
            <p:nvPr/>
          </p:nvSpPr>
          <p:spPr>
            <a:xfrm rot="5400000">
              <a:off x="-245653" y="248109"/>
              <a:ext cx="1637689" cy="1146382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 txBox="1"/>
            <p:nvPr/>
          </p:nvSpPr>
          <p:spPr>
            <a:xfrm>
              <a:off x="0" y="575645"/>
              <a:ext cx="1146382" cy="491307"/>
            </a:xfrm>
            <a:prstGeom prst="rect">
              <a:avLst/>
            </a:prstGeom>
            <a:noFill/>
            <a:ln>
              <a:noFill/>
            </a:ln>
          </p:spPr>
          <p:txBody>
            <a:bodyPr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800" b="0" i="0" u="none" strike="noStrike" cap="none" dirty="0" err="1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Finalise</a:t>
              </a:r>
              <a:r>
                <a:rPr lang="en-US" sz="1800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concept</a:t>
              </a:r>
              <a:endParaRPr lang="en-U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Shape 279"/>
            <p:cNvSpPr/>
            <p:nvPr/>
          </p:nvSpPr>
          <p:spPr>
            <a:xfrm rot="5400000">
              <a:off x="4155461" y="-3006622"/>
              <a:ext cx="1065057" cy="708321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0" name="Shape 280"/>
            <p:cNvSpPr txBox="1"/>
            <p:nvPr/>
          </p:nvSpPr>
          <p:spPr>
            <a:xfrm>
              <a:off x="1146383" y="54447"/>
              <a:ext cx="7031224" cy="961074"/>
            </a:xfrm>
            <a:prstGeom prst="rect">
              <a:avLst/>
            </a:prstGeom>
            <a:noFill/>
            <a:ln>
              <a:noFill/>
            </a:ln>
          </p:spPr>
          <p:txBody>
            <a:bodyPr lIns="113775" tIns="10150" rIns="10150" bIns="10150" anchor="ctr" anchorCtr="0">
              <a:noAutofit/>
            </a:bodyPr>
            <a:lstStyle/>
            <a:p>
              <a:pPr marL="171450" lvl="1" indent="-171450">
                <a:lnSpc>
                  <a:spcPct val="90000"/>
                </a:lnSpc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en-US" sz="1600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 conjunction with designer:</a:t>
              </a:r>
            </a:p>
            <a:p>
              <a:pPr marL="171450" lvl="1" indent="-171450">
                <a:lnSpc>
                  <a:spcPct val="90000"/>
                </a:lnSpc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en-US" sz="1600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Create 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simple structure </a:t>
              </a:r>
              <a:r>
                <a:rPr lang="en-US" sz="1600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and concept by mid-2017</a:t>
              </a:r>
            </a:p>
            <a:p>
              <a:pPr marL="171450" lvl="1" indent="-171450">
                <a:lnSpc>
                  <a:spcPct val="90000"/>
                </a:lnSpc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Test with LDC focus </a:t>
              </a:r>
              <a:r>
                <a:rPr lang="en-US" sz="1600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group</a:t>
              </a:r>
              <a:endPara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Shape 281"/>
            <p:cNvSpPr/>
            <p:nvPr/>
          </p:nvSpPr>
          <p:spPr>
            <a:xfrm rot="5400000">
              <a:off x="-245653" y="1692170"/>
              <a:ext cx="1637689" cy="1146382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2" name="Shape 282"/>
            <p:cNvSpPr txBox="1"/>
            <p:nvPr/>
          </p:nvSpPr>
          <p:spPr>
            <a:xfrm>
              <a:off x="0" y="2019708"/>
              <a:ext cx="1146382" cy="491307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Build website</a:t>
              </a:r>
              <a:endParaRPr lang="en-US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Shape 283"/>
            <p:cNvSpPr/>
            <p:nvPr/>
          </p:nvSpPr>
          <p:spPr>
            <a:xfrm rot="5400000">
              <a:off x="4155741" y="-1562840"/>
              <a:ext cx="1064498" cy="708321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4" name="Shape 284"/>
            <p:cNvSpPr txBox="1"/>
            <p:nvPr/>
          </p:nvSpPr>
          <p:spPr>
            <a:xfrm>
              <a:off x="1146383" y="1498483"/>
              <a:ext cx="7031252" cy="960567"/>
            </a:xfrm>
            <a:prstGeom prst="rect">
              <a:avLst/>
            </a:prstGeom>
            <a:noFill/>
            <a:ln>
              <a:noFill/>
            </a:ln>
          </p:spPr>
          <p:txBody>
            <a:bodyPr lIns="113775" tIns="10150" rIns="10150" bIns="10150" anchor="ctr" anchorCtr="0">
              <a:noAutofit/>
            </a:bodyPr>
            <a:lstStyle/>
            <a:p>
              <a:pPr marL="171450" lvl="1" indent="-171450">
                <a:lnSpc>
                  <a:spcPct val="90000"/>
                </a:lnSpc>
                <a:spcBef>
                  <a:spcPts val="240"/>
                </a:spcBef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en-US" sz="1600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Build simple website with basic structure</a:t>
              </a:r>
            </a:p>
            <a:p>
              <a:pPr marL="171450" lvl="1" indent="-171450">
                <a:lnSpc>
                  <a:spcPct val="90000"/>
                </a:lnSpc>
                <a:spcBef>
                  <a:spcPts val="240"/>
                </a:spcBef>
                <a:buClr>
                  <a:srgbClr val="000000"/>
                </a:buClr>
                <a:buSzPct val="100000"/>
                <a:buFont typeface="Arial"/>
                <a:buChar char="•"/>
              </a:pPr>
              <a:r>
                <a:rPr lang="en-US" sz="1600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Add features and populate with information later</a:t>
              </a:r>
              <a:endPara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Shape 285"/>
            <p:cNvSpPr/>
            <p:nvPr/>
          </p:nvSpPr>
          <p:spPr>
            <a:xfrm rot="5400000">
              <a:off x="-245653" y="3136232"/>
              <a:ext cx="1637689" cy="1146382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7" name="Shape 287"/>
            <p:cNvSpPr/>
            <p:nvPr/>
          </p:nvSpPr>
          <p:spPr>
            <a:xfrm rot="5400000">
              <a:off x="4155741" y="-118779"/>
              <a:ext cx="1064498" cy="708321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7" name="Shape 298"/>
          <p:cNvSpPr txBox="1"/>
          <p:nvPr/>
        </p:nvSpPr>
        <p:spPr>
          <a:xfrm>
            <a:off x="500416" y="5071451"/>
            <a:ext cx="1146382" cy="491307"/>
          </a:xfrm>
          <a:prstGeom prst="rect">
            <a:avLst/>
          </a:prstGeom>
          <a:noFill/>
          <a:ln>
            <a:noFill/>
          </a:ln>
        </p:spPr>
        <p:txBody>
          <a:bodyPr lIns="11425" tIns="11425" rIns="11425" bIns="1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Soft launch</a:t>
            </a:r>
            <a:endParaRPr lang="en-US"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300"/>
          <p:cNvSpPr txBox="1"/>
          <p:nvPr/>
        </p:nvSpPr>
        <p:spPr>
          <a:xfrm>
            <a:off x="1646799" y="4550253"/>
            <a:ext cx="7031224" cy="961074"/>
          </a:xfrm>
          <a:prstGeom prst="rect">
            <a:avLst/>
          </a:prstGeom>
          <a:noFill/>
          <a:ln>
            <a:noFill/>
          </a:ln>
        </p:spPr>
        <p:txBody>
          <a:bodyPr lIns="113775" tIns="10150" rIns="10150" bIns="10150" anchor="ctr" anchorCtr="0">
            <a:noAutofit/>
          </a:bodyPr>
          <a:lstStyle/>
          <a:p>
            <a:pPr marL="171450" lvl="1" indent="-171450">
              <a:lnSpc>
                <a:spcPct val="90000"/>
              </a:lnSpc>
              <a:spcBef>
                <a:spcPts val="24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Test, focus group</a:t>
            </a:r>
          </a:p>
          <a:p>
            <a:pPr marL="171450" lvl="1" indent="-171450">
              <a:lnSpc>
                <a:spcPct val="90000"/>
              </a:lnSpc>
              <a:spcBef>
                <a:spcPts val="24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Target 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oft launch by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end-2017/ early 2018</a:t>
            </a:r>
          </a:p>
          <a:p>
            <a:pPr marL="171450" lvl="1" indent="-171450">
              <a:lnSpc>
                <a:spcPct val="90000"/>
              </a:lnSpc>
              <a:spcBef>
                <a:spcPts val="24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March </a:t>
            </a:r>
            <a:r>
              <a:rPr lang="en-US" sz="160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2018 adopted by CDP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043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375</Words>
  <Application>Microsoft Office PowerPoint</Application>
  <PresentationFormat>On-screen Show (4:3)</PresentationFormat>
  <Paragraphs>96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Update - LDC graduation platform </vt:lpstr>
      <vt:lpstr>Rationale</vt:lpstr>
      <vt:lpstr>What will the platform be?</vt:lpstr>
      <vt:lpstr>PowerPoint Presentation</vt:lpstr>
      <vt:lpstr>Progress cont.</vt:lpstr>
      <vt:lpstr>Previous iteration</vt:lpstr>
      <vt:lpstr>New version</vt:lpstr>
      <vt:lpstr>PowerPoint Presentation</vt:lpstr>
      <vt:lpstr>Next steps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CDP Work programme &amp; HLPF Themes</dc:title>
  <dc:creator>Roland Mollerus</dc:creator>
  <cp:lastModifiedBy>Ian Cox</cp:lastModifiedBy>
  <cp:revision>56</cp:revision>
  <dcterms:created xsi:type="dcterms:W3CDTF">2016-09-28T17:01:14Z</dcterms:created>
  <dcterms:modified xsi:type="dcterms:W3CDTF">2017-04-10T15:26:25Z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