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2" r:id="rId3"/>
    <p:sldId id="322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274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a Hooper" initials="" lastIdx="1" clrIdx="0"/>
  <p:cmAuthor id="1" name="Francesca  Perucci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1A7"/>
    <a:srgbClr val="6FC9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8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A31B660-D5AE-4D16-8244-65C17A2FF860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14521E-7B7C-4FCC-9F38-552464EEE0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574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C9C9A28-7990-8343-89CF-319E33F6AA3B}" type="datetimeFigureOut">
              <a:rPr lang="en-US" smtClean="0"/>
              <a:t>21/10/2015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2EB8F3-D2BA-3D4B-A314-38C0A29985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1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11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49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449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33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119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171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59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45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49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763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098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9844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58674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30" name="Picture 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4150"/>
            <a:ext cx="16002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84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q"/>
        <a:defRPr sz="2000">
          <a:solidFill>
            <a:schemeClr val="hlink"/>
          </a:solidFill>
          <a:latin typeface="+mn-lt"/>
          <a:ea typeface="ＭＳ Ｐゴシック" charset="0"/>
          <a:cs typeface="ＭＳ Ｐゴシック" charset="0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o"/>
        <a:defRPr>
          <a:solidFill>
            <a:schemeClr val="hlink"/>
          </a:solidFill>
          <a:latin typeface="+mn-lt"/>
          <a:ea typeface="ＭＳ Ｐゴシック" charset="0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Courier New" charset="0"/>
        <a:buChar char="­"/>
        <a:defRPr sz="1600">
          <a:solidFill>
            <a:schemeClr val="hlink"/>
          </a:solidFill>
          <a:latin typeface="+mn-lt"/>
          <a:ea typeface="ＭＳ Ｐゴシック" charset="0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1400">
          <a:solidFill>
            <a:schemeClr val="hlink"/>
          </a:solidFill>
          <a:latin typeface="+mn-lt"/>
          <a:ea typeface="ＭＳ Ｐゴシック" charset="0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1200">
          <a:solidFill>
            <a:schemeClr val="tx1"/>
          </a:solidFill>
          <a:latin typeface="+mn-lt"/>
          <a:ea typeface="ＭＳ Ｐゴシック" charset="0"/>
        </a:defRPr>
      </a:lvl5pPr>
      <a:lvl6pPr marL="25511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6pPr>
      <a:lvl7pPr marL="30083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7pPr>
      <a:lvl8pPr marL="34655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8pPr>
      <a:lvl9pPr marL="39227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9325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United Nations Disability Statistics </a:t>
            </a:r>
            <a:r>
              <a:rPr lang="en-US" dirty="0" err="1">
                <a:solidFill>
                  <a:srgbClr val="0000FF"/>
                </a:solidFill>
              </a:rPr>
              <a:t>Programme</a:t>
            </a:r>
            <a:r>
              <a:rPr lang="en-US" dirty="0">
                <a:solidFill>
                  <a:srgbClr val="0000FF"/>
                </a:solidFill>
              </a:rPr>
              <a:t> in Support of the SDGs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35582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Margaret </a:t>
            </a:r>
            <a:r>
              <a:rPr lang="en-US" sz="2400" dirty="0" err="1" smtClean="0"/>
              <a:t>Mbogoni</a:t>
            </a:r>
            <a:endParaRPr lang="en-US" sz="2400" dirty="0" smtClean="0"/>
          </a:p>
          <a:p>
            <a:r>
              <a:rPr lang="en-US" sz="2400" dirty="0" smtClean="0"/>
              <a:t>Demographic and Social Statistics</a:t>
            </a:r>
          </a:p>
          <a:p>
            <a:r>
              <a:rPr lang="en-US" sz="2400" dirty="0" smtClean="0"/>
              <a:t>Statistics Division, DESA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718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550112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disability statistics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smtClean="0">
                <a:solidFill>
                  <a:srgbClr val="0000FF"/>
                </a:solidFill>
              </a:rPr>
              <a:t>project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144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rgbClr val="000090"/>
                </a:solidFill>
              </a:rPr>
              <a:t>Status </a:t>
            </a:r>
            <a:r>
              <a:rPr lang="en-GB" sz="2400" smtClean="0">
                <a:solidFill>
                  <a:srgbClr val="000090"/>
                </a:solidFill>
              </a:rPr>
              <a:t>of project:</a:t>
            </a:r>
            <a:endParaRPr lang="en-GB" sz="1000" dirty="0" smtClean="0"/>
          </a:p>
          <a:p>
            <a:pPr marL="0" indent="0">
              <a:buNone/>
            </a:pPr>
            <a:endParaRPr lang="en-GB" sz="1000" dirty="0" smtClean="0"/>
          </a:p>
          <a:p>
            <a:pPr>
              <a:buFont typeface="Wingdings" charset="2"/>
              <a:buChar char="q"/>
            </a:pPr>
            <a:r>
              <a:rPr lang="en-GB" sz="2400" dirty="0" smtClean="0"/>
              <a:t>United Nations Statistics Division/DESA is undertaking recruitment of project personnel </a:t>
            </a:r>
          </a:p>
          <a:p>
            <a:pPr marL="0" indent="0">
              <a:buNone/>
            </a:pPr>
            <a:endParaRPr lang="en-GB" sz="2400" dirty="0"/>
          </a:p>
          <a:p>
            <a:pPr>
              <a:buFont typeface="Wingdings" charset="2"/>
              <a:buChar char="q"/>
            </a:pPr>
            <a:r>
              <a:rPr lang="en-GB" sz="2400" dirty="0" smtClean="0"/>
              <a:t>Main implementation starting in 2016</a:t>
            </a:r>
          </a:p>
          <a:p>
            <a:pPr>
              <a:buFont typeface="Lucida Grande"/>
              <a:buChar char="-"/>
            </a:pPr>
            <a:endParaRPr lang="en-GB" sz="2400" dirty="0"/>
          </a:p>
          <a:p>
            <a:pPr marL="457200" indent="-457200">
              <a:buFont typeface="+mj-lt"/>
              <a:buAutoNum type="arabicParenR"/>
            </a:pP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40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sz="5400" dirty="0" smtClean="0">
                <a:solidFill>
                  <a:srgbClr val="6FC9FE"/>
                </a:solidFill>
              </a:rPr>
              <a:t>THANK YOU</a:t>
            </a:r>
            <a:endParaRPr lang="en-US" sz="5400" dirty="0">
              <a:solidFill>
                <a:srgbClr val="6FC9FE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/>
        </p:blipFill>
        <p:spPr>
          <a:xfrm>
            <a:off x="2665110" y="1329695"/>
            <a:ext cx="3203575" cy="16014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75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946193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Case for Accurate Disability Statistics</a:t>
            </a:r>
            <a:r>
              <a:rPr lang="en-GB" dirty="0">
                <a:solidFill>
                  <a:srgbClr val="0000FF"/>
                </a:solidFill>
              </a:rPr>
              <a:t/>
            </a:r>
            <a:br>
              <a:rPr lang="en-GB" dirty="0">
                <a:solidFill>
                  <a:srgbClr val="0000FF"/>
                </a:solidFill>
              </a:rPr>
            </a:b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1088"/>
            <a:ext cx="8229600" cy="4800601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rgbClr val="000090"/>
                </a:solidFill>
              </a:rPr>
              <a:t>Disability statistics as a source of information on </a:t>
            </a:r>
            <a:r>
              <a:rPr lang="en-US" sz="2200" dirty="0" smtClean="0">
                <a:solidFill>
                  <a:srgbClr val="000090"/>
                </a:solidFill>
              </a:rPr>
              <a:t>the </a:t>
            </a:r>
            <a:r>
              <a:rPr lang="en-US" sz="2200" dirty="0">
                <a:solidFill>
                  <a:srgbClr val="000090"/>
                </a:solidFill>
              </a:rPr>
              <a:t>lived experience of persons with disabilities </a:t>
            </a:r>
            <a:endParaRPr lang="en-US" sz="2200" dirty="0" smtClean="0">
              <a:solidFill>
                <a:srgbClr val="000090"/>
              </a:solidFill>
            </a:endParaRPr>
          </a:p>
          <a:p>
            <a:endParaRPr lang="en-US" sz="2200" dirty="0">
              <a:solidFill>
                <a:srgbClr val="000090"/>
              </a:solidFill>
            </a:endParaRPr>
          </a:p>
          <a:p>
            <a:r>
              <a:rPr lang="en-US" sz="2200" dirty="0" smtClean="0">
                <a:solidFill>
                  <a:srgbClr val="000090"/>
                </a:solidFill>
              </a:rPr>
              <a:t>Accurate and reliable data on disability are foundation for evidence-based policies and </a:t>
            </a:r>
            <a:r>
              <a:rPr lang="en-US" sz="2200" dirty="0" err="1" smtClean="0">
                <a:solidFill>
                  <a:srgbClr val="000090"/>
                </a:solidFill>
              </a:rPr>
              <a:t>programmes</a:t>
            </a:r>
            <a:r>
              <a:rPr lang="en-US" sz="2200" dirty="0" smtClean="0">
                <a:solidFill>
                  <a:srgbClr val="000090"/>
                </a:solidFill>
              </a:rPr>
              <a:t> and monitoring aimed at empowering persons with disabilities</a:t>
            </a:r>
          </a:p>
          <a:p>
            <a:pPr marL="457200" lvl="1" indent="0">
              <a:buNone/>
            </a:pPr>
            <a:endParaRPr lang="en-US" sz="2200" dirty="0">
              <a:solidFill>
                <a:srgbClr val="000090"/>
              </a:solidFill>
            </a:endParaRPr>
          </a:p>
          <a:p>
            <a:r>
              <a:rPr lang="en-US" sz="2200" dirty="0" smtClean="0">
                <a:solidFill>
                  <a:srgbClr val="000090"/>
                </a:solidFill>
              </a:rPr>
              <a:t>Consequently, it’s imperative that the data are fit-for-purpose</a:t>
            </a: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40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946193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history with </a:t>
            </a:r>
            <a:r>
              <a:rPr lang="en-US" dirty="0">
                <a:solidFill>
                  <a:srgbClr val="0000FF"/>
                </a:solidFill>
              </a:rPr>
              <a:t>d</a:t>
            </a:r>
            <a:r>
              <a:rPr lang="en-US" dirty="0" smtClean="0">
                <a:solidFill>
                  <a:srgbClr val="0000FF"/>
                </a:solidFill>
              </a:rPr>
              <a:t>isability </a:t>
            </a:r>
            <a:r>
              <a:rPr lang="en-US" dirty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tatistics</a:t>
            </a:r>
            <a:r>
              <a:rPr lang="en-GB" dirty="0">
                <a:solidFill>
                  <a:srgbClr val="0000FF"/>
                </a:solidFill>
              </a:rPr>
              <a:t/>
            </a:r>
            <a:br>
              <a:rPr lang="en-GB" dirty="0">
                <a:solidFill>
                  <a:srgbClr val="0000FF"/>
                </a:solidFill>
              </a:rPr>
            </a:b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23556"/>
            <a:ext cx="8845565" cy="48006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000090"/>
                </a:solidFill>
              </a:rPr>
              <a:t>UNSD responsible for:</a:t>
            </a:r>
          </a:p>
          <a:p>
            <a:r>
              <a:rPr lang="en-US" dirty="0">
                <a:solidFill>
                  <a:srgbClr val="000090"/>
                </a:solidFill>
              </a:rPr>
              <a:t>D</a:t>
            </a:r>
            <a:r>
              <a:rPr lang="en-US" dirty="0" smtClean="0">
                <a:solidFill>
                  <a:srgbClr val="000090"/>
                </a:solidFill>
              </a:rPr>
              <a:t>evelopment of methodological standards</a:t>
            </a:r>
          </a:p>
          <a:p>
            <a:pPr lvl="1"/>
            <a:r>
              <a:rPr lang="en-US" i="1" dirty="0" smtClean="0">
                <a:solidFill>
                  <a:srgbClr val="000090"/>
                </a:solidFill>
              </a:rPr>
              <a:t>Principles and Guidelines for Development Disability Statistics</a:t>
            </a:r>
          </a:p>
          <a:p>
            <a:pPr lvl="1"/>
            <a:r>
              <a:rPr lang="en-US" i="1" dirty="0" smtClean="0">
                <a:solidFill>
                  <a:srgbClr val="000090"/>
                </a:solidFill>
              </a:rPr>
              <a:t>Manual for Development of Statistical Information for Disability </a:t>
            </a:r>
            <a:r>
              <a:rPr lang="en-US" i="1" dirty="0" err="1" smtClean="0">
                <a:solidFill>
                  <a:srgbClr val="000090"/>
                </a:solidFill>
              </a:rPr>
              <a:t>Programmes</a:t>
            </a:r>
            <a:r>
              <a:rPr lang="en-US" i="1" dirty="0" smtClean="0">
                <a:solidFill>
                  <a:srgbClr val="000090"/>
                </a:solidFill>
              </a:rPr>
              <a:t> and Policies</a:t>
            </a:r>
          </a:p>
          <a:p>
            <a:pPr lvl="1"/>
            <a:r>
              <a:rPr lang="en-US" i="1" dirty="0" smtClean="0">
                <a:solidFill>
                  <a:srgbClr val="000090"/>
                </a:solidFill>
              </a:rPr>
              <a:t>Principles and Recommendations for Population and Housing Censuses</a:t>
            </a:r>
          </a:p>
          <a:p>
            <a:pPr lvl="2"/>
            <a:endParaRPr lang="en-US" sz="200" dirty="0" smtClean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000090"/>
                </a:solidFill>
              </a:rPr>
              <a:t>Compilation of statistics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DISTAT online database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*Based on analysis of data in DISTAT and observed non-comparability of rates and methodology, UNSD organized an expert group meeting that recommended creation of the Washington Group on Disability Statistics</a:t>
            </a:r>
          </a:p>
          <a:p>
            <a:pPr lvl="2"/>
            <a:endParaRPr lang="en-US" sz="200" dirty="0" smtClean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000090"/>
                </a:solidFill>
              </a:rPr>
              <a:t>Providing technical assistance to countries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Workshops</a:t>
            </a: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72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802982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Basis for UNSD disability </a:t>
            </a:r>
            <a:r>
              <a:rPr lang="en-US" dirty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tatistics</a:t>
            </a:r>
            <a:r>
              <a:rPr lang="en-GB" dirty="0">
                <a:solidFill>
                  <a:srgbClr val="0000FF"/>
                </a:solidFill>
              </a:rPr>
              <a:t/>
            </a:r>
            <a:br>
              <a:rPr lang="en-GB" dirty="0">
                <a:solidFill>
                  <a:srgbClr val="0000FF"/>
                </a:solidFill>
              </a:rPr>
            </a:br>
            <a:r>
              <a:rPr lang="en-GB" dirty="0" smtClean="0">
                <a:solidFill>
                  <a:srgbClr val="0000FF"/>
                </a:solidFill>
              </a:rPr>
              <a:t> programme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144"/>
            <a:ext cx="8229600" cy="4800601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dirty="0" smtClean="0">
                <a:solidFill>
                  <a:srgbClr val="000090"/>
                </a:solidFill>
              </a:rPr>
              <a:t>The World </a:t>
            </a:r>
            <a:r>
              <a:rPr lang="en-US" dirty="0" err="1" smtClean="0">
                <a:solidFill>
                  <a:srgbClr val="000090"/>
                </a:solidFill>
              </a:rPr>
              <a:t>Programme</a:t>
            </a:r>
            <a:r>
              <a:rPr lang="en-US" dirty="0" smtClean="0">
                <a:solidFill>
                  <a:srgbClr val="000090"/>
                </a:solidFill>
              </a:rPr>
              <a:t> of Action Concerning Disabled Persons (1982)</a:t>
            </a:r>
            <a:endParaRPr lang="en-US" i="1" dirty="0" smtClean="0">
              <a:solidFill>
                <a:srgbClr val="000090"/>
              </a:solidFill>
            </a:endParaRPr>
          </a:p>
          <a:p>
            <a:pPr lvl="2"/>
            <a:endParaRPr lang="en-US" sz="400" dirty="0" smtClean="0">
              <a:solidFill>
                <a:srgbClr val="000090"/>
              </a:solidFill>
            </a:endParaRPr>
          </a:p>
          <a:p>
            <a:pPr>
              <a:buFont typeface="Wingdings" charset="2"/>
              <a:buChar char="q"/>
            </a:pPr>
            <a:r>
              <a:rPr lang="en-US" dirty="0" smtClean="0">
                <a:solidFill>
                  <a:srgbClr val="000090"/>
                </a:solidFill>
              </a:rPr>
              <a:t>Standard Rules on the Equalization of Opportunities for Persons with Disabilities (1993)</a:t>
            </a:r>
          </a:p>
          <a:p>
            <a:pPr lvl="1"/>
            <a:endParaRPr lang="en-US" sz="800" dirty="0" smtClean="0">
              <a:solidFill>
                <a:srgbClr val="000090"/>
              </a:solidFill>
            </a:endParaRPr>
          </a:p>
          <a:p>
            <a:pPr lvl="2"/>
            <a:endParaRPr lang="en-US" sz="400" dirty="0" smtClean="0">
              <a:solidFill>
                <a:srgbClr val="000090"/>
              </a:solidFill>
            </a:endParaRPr>
          </a:p>
          <a:p>
            <a:pPr>
              <a:buFont typeface="Wingdings" charset="2"/>
              <a:buChar char="q"/>
            </a:pPr>
            <a:r>
              <a:rPr lang="en-US" b="1" dirty="0" smtClean="0">
                <a:solidFill>
                  <a:srgbClr val="008000"/>
                </a:solidFill>
              </a:rPr>
              <a:t>Convention on the Rights of Persons with Disabilities (2006)</a:t>
            </a:r>
          </a:p>
          <a:p>
            <a:endParaRPr lang="en-US" sz="1000" b="1" dirty="0" smtClean="0">
              <a:solidFill>
                <a:srgbClr val="008000"/>
              </a:solidFill>
            </a:endParaRPr>
          </a:p>
          <a:p>
            <a:pPr>
              <a:buFont typeface="Wingdings" charset="2"/>
              <a:buChar char="q"/>
            </a:pPr>
            <a:r>
              <a:rPr lang="en-US" b="1" dirty="0" smtClean="0">
                <a:solidFill>
                  <a:srgbClr val="008000"/>
                </a:solidFill>
              </a:rPr>
              <a:t>Transforming our World: the 2030 Agenda for Sustainable Development </a:t>
            </a:r>
          </a:p>
          <a:p>
            <a:pPr marL="457200" lvl="1" indent="0">
              <a:buNone/>
            </a:pPr>
            <a:r>
              <a:rPr lang="en-US" sz="3000" dirty="0" smtClean="0">
                <a:solidFill>
                  <a:srgbClr val="404040"/>
                </a:solidFill>
              </a:rPr>
              <a:t>	</a:t>
            </a:r>
            <a:r>
              <a:rPr lang="en-US" dirty="0" smtClean="0">
                <a:solidFill>
                  <a:srgbClr val="404040"/>
                </a:solidFill>
              </a:rPr>
              <a:t>“And we will </a:t>
            </a:r>
            <a:r>
              <a:rPr lang="en-US" dirty="0" err="1" smtClean="0">
                <a:solidFill>
                  <a:srgbClr val="404040"/>
                </a:solidFill>
              </a:rPr>
              <a:t>endeavour</a:t>
            </a:r>
            <a:r>
              <a:rPr lang="en-US" dirty="0" smtClean="0">
                <a:solidFill>
                  <a:srgbClr val="404040"/>
                </a:solidFill>
              </a:rPr>
              <a:t> to reach the furthest behind first”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404040"/>
                </a:solidFill>
              </a:rPr>
              <a:t>	</a:t>
            </a:r>
            <a:r>
              <a:rPr lang="en-US" dirty="0" smtClean="0">
                <a:solidFill>
                  <a:srgbClr val="404040"/>
                </a:solidFill>
              </a:rPr>
              <a:t>“A just, equitable, tolerant, open and socially inclusive world in which the needs of the most vulnerable are met”</a:t>
            </a:r>
            <a:endParaRPr lang="en-US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6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550112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disability statistics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smtClean="0">
                <a:solidFill>
                  <a:srgbClr val="0000FF"/>
                </a:solidFill>
              </a:rPr>
              <a:t>project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144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Funding: Government of Australia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Implementation: United Nations Statistics Division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Duration: 2015-2019</a:t>
            </a:r>
          </a:p>
          <a:p>
            <a:pPr marL="0" indent="0">
              <a:buNone/>
            </a:pPr>
            <a:endParaRPr lang="en-US" sz="24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Objective of the project:</a:t>
            </a:r>
          </a:p>
          <a:p>
            <a:pPr marL="0" indent="0">
              <a:buNone/>
            </a:pPr>
            <a:endParaRPr lang="en-US" sz="8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GB" sz="2400" dirty="0" smtClean="0"/>
              <a:t>“to </a:t>
            </a:r>
            <a:r>
              <a:rPr lang="en-GB" sz="2400" dirty="0"/>
              <a:t>enhance the capacity of national statistical offices to produce and disseminate good quality and fit-for-purpose statistics on disability for evidence-based policy making and </a:t>
            </a:r>
            <a:r>
              <a:rPr lang="en-GB" sz="2400" dirty="0" smtClean="0"/>
              <a:t>monitoring” </a:t>
            </a: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52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550112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disability statistics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smtClean="0">
                <a:solidFill>
                  <a:srgbClr val="0000FF"/>
                </a:solidFill>
              </a:rPr>
              <a:t>project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144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Expected accomplishments of the project:</a:t>
            </a:r>
          </a:p>
          <a:p>
            <a:pPr marL="0" indent="0">
              <a:buNone/>
            </a:pPr>
            <a:endParaRPr lang="en-US" sz="1000" dirty="0">
              <a:solidFill>
                <a:srgbClr val="00009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400" dirty="0"/>
              <a:t>Formulation of international guidelines for measurement of disability taking into account existing measurement instruments, good national practices and country </a:t>
            </a:r>
            <a:r>
              <a:rPr lang="en-GB" sz="2400" dirty="0" smtClean="0"/>
              <a:t>experiences</a:t>
            </a:r>
          </a:p>
          <a:p>
            <a:pPr marL="457200" indent="-457200">
              <a:buFont typeface="+mj-lt"/>
              <a:buAutoNum type="arabicParenR"/>
            </a:pPr>
            <a:endParaRPr lang="en-GB" sz="1000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Enhanced capacity of national statistical systems to collect and generate relevant and quality disability statistics based on international guidelines </a:t>
            </a:r>
            <a:endParaRPr lang="en-GB" sz="2400" dirty="0"/>
          </a:p>
          <a:p>
            <a:pPr marL="457200" indent="-457200">
              <a:buFont typeface="+mj-lt"/>
              <a:buAutoNum type="arabicParenR"/>
            </a:pP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67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550112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disability statistics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smtClean="0">
                <a:solidFill>
                  <a:srgbClr val="0000FF"/>
                </a:solidFill>
              </a:rPr>
              <a:t>project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144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Activities of the project:</a:t>
            </a:r>
          </a:p>
          <a:p>
            <a:pPr marL="0" indent="0">
              <a:buNone/>
            </a:pPr>
            <a:endParaRPr lang="en-US" sz="1000" dirty="0">
              <a:solidFill>
                <a:srgbClr val="00009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400" dirty="0"/>
              <a:t>C</a:t>
            </a:r>
            <a:r>
              <a:rPr lang="en-GB" sz="2400" dirty="0" smtClean="0"/>
              <a:t>ollection of data and material(census and survey)</a:t>
            </a:r>
          </a:p>
          <a:p>
            <a:pPr marL="457200" indent="-457200">
              <a:buFont typeface="+mj-lt"/>
              <a:buAutoNum type="arabicParenR"/>
            </a:pPr>
            <a:endParaRPr lang="en-GB" sz="1000" dirty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Reviewing national practices in questions asked</a:t>
            </a:r>
          </a:p>
          <a:p>
            <a:pPr marL="457200" indent="-457200">
              <a:buFont typeface="+mj-lt"/>
              <a:buAutoNum type="arabicParenR"/>
            </a:pPr>
            <a:endParaRPr lang="en-GB" sz="1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Organizing expert group meetings to review existing measures of disability</a:t>
            </a:r>
          </a:p>
          <a:p>
            <a:pPr marL="457200" indent="-457200">
              <a:buFont typeface="+mj-lt"/>
              <a:buAutoNum type="arabicParenR"/>
            </a:pPr>
            <a:endParaRPr lang="en-GB" sz="1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Development of measures based on outcome of expert group meetings</a:t>
            </a:r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457200" indent="-457200">
              <a:buFont typeface="+mj-lt"/>
              <a:buAutoNum type="arabicParenR"/>
            </a:pP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6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550112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disability statistics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smtClean="0">
                <a:solidFill>
                  <a:srgbClr val="0000FF"/>
                </a:solidFill>
              </a:rPr>
              <a:t>project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144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Activities of the project (contd.):</a:t>
            </a:r>
          </a:p>
          <a:p>
            <a:pPr marL="0" indent="0">
              <a:buNone/>
            </a:pPr>
            <a:endParaRPr lang="en-US" sz="600" dirty="0">
              <a:solidFill>
                <a:srgbClr val="000090"/>
              </a:solidFill>
            </a:endParaRPr>
          </a:p>
          <a:p>
            <a:pPr marL="457200" indent="-457200">
              <a:buFont typeface="+mj-lt"/>
              <a:buAutoNum type="arabicParenR" startAt="5"/>
            </a:pPr>
            <a:r>
              <a:rPr lang="en-GB" sz="2400" dirty="0" smtClean="0"/>
              <a:t>Publish online database with data and metadata</a:t>
            </a:r>
          </a:p>
          <a:p>
            <a:pPr marL="457200" indent="-457200">
              <a:buFont typeface="+mj-lt"/>
              <a:buAutoNum type="arabicParenR" startAt="5"/>
            </a:pPr>
            <a:endParaRPr lang="en-GB" sz="1000" dirty="0"/>
          </a:p>
          <a:p>
            <a:pPr marL="457200" indent="-457200">
              <a:buFont typeface="+mj-lt"/>
              <a:buAutoNum type="arabicParenR" startAt="5"/>
            </a:pPr>
            <a:r>
              <a:rPr lang="en-GB" sz="2400" dirty="0" smtClean="0"/>
              <a:t>Compile and publish a compendium on disability statistics (online and in print)</a:t>
            </a:r>
          </a:p>
          <a:p>
            <a:pPr marL="457200" indent="-457200">
              <a:buFont typeface="+mj-lt"/>
              <a:buAutoNum type="arabicParenR" startAt="5"/>
            </a:pPr>
            <a:endParaRPr lang="en-GB" sz="600" dirty="0" smtClean="0"/>
          </a:p>
          <a:p>
            <a:pPr marL="457200" indent="-457200">
              <a:buFont typeface="+mj-lt"/>
              <a:buAutoNum type="arabicParenR" startAt="5"/>
            </a:pPr>
            <a:r>
              <a:rPr lang="en-GB" sz="2400" dirty="0" smtClean="0"/>
              <a:t>Develop e-learning material on disability measurement</a:t>
            </a:r>
          </a:p>
          <a:p>
            <a:pPr marL="457200" indent="-457200">
              <a:buFont typeface="+mj-lt"/>
              <a:buAutoNum type="arabicParenR" startAt="5"/>
            </a:pPr>
            <a:endParaRPr lang="en-GB" sz="600" dirty="0" smtClean="0"/>
          </a:p>
          <a:p>
            <a:pPr marL="457200" indent="-457200">
              <a:buFont typeface="+mj-lt"/>
              <a:buAutoNum type="arabicParenR" startAt="5"/>
            </a:pPr>
            <a:r>
              <a:rPr lang="en-GB" sz="2400" dirty="0" smtClean="0"/>
              <a:t>Support study visits</a:t>
            </a:r>
          </a:p>
          <a:p>
            <a:pPr marL="457200" indent="-457200">
              <a:buFont typeface="+mj-lt"/>
              <a:buAutoNum type="arabicParenR" startAt="5"/>
            </a:pPr>
            <a:endParaRPr lang="en-GB" sz="600" dirty="0" smtClean="0"/>
          </a:p>
          <a:p>
            <a:pPr marL="457200" indent="-457200">
              <a:buFont typeface="+mj-lt"/>
              <a:buAutoNum type="arabicParenR" startAt="5"/>
            </a:pPr>
            <a:r>
              <a:rPr lang="en-GB" sz="2400" dirty="0" smtClean="0"/>
              <a:t>Provide technical advisory assistance upon request of countries</a:t>
            </a:r>
          </a:p>
          <a:p>
            <a:pPr marL="457200" indent="-457200">
              <a:buFont typeface="+mj-lt"/>
              <a:buAutoNum type="arabicParenR" startAt="5"/>
            </a:pPr>
            <a:endParaRPr lang="en-GB" sz="2400" dirty="0"/>
          </a:p>
          <a:p>
            <a:pPr marL="457200" indent="-457200">
              <a:buFont typeface="+mj-lt"/>
              <a:buAutoNum type="arabicParenR" startAt="5"/>
            </a:pP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45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264" y="550112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disability statistics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smtClean="0">
                <a:solidFill>
                  <a:srgbClr val="0000FF"/>
                </a:solidFill>
              </a:rPr>
              <a:t>project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4912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rgbClr val="000090"/>
                </a:solidFill>
              </a:rPr>
              <a:t>Stakeholders</a:t>
            </a:r>
          </a:p>
          <a:p>
            <a:pPr marL="0" indent="0">
              <a:buNone/>
            </a:pPr>
            <a:endParaRPr lang="en-GB" sz="600" dirty="0" smtClean="0"/>
          </a:p>
          <a:p>
            <a:pPr>
              <a:buFont typeface="Lucida Grande"/>
              <a:buChar char="-"/>
            </a:pPr>
            <a:r>
              <a:rPr lang="en-GB" sz="2400" dirty="0" smtClean="0"/>
              <a:t>United Nations Statistics Division/DESA</a:t>
            </a:r>
          </a:p>
          <a:p>
            <a:pPr>
              <a:buFont typeface="Lucida Grande"/>
              <a:buChar char="-"/>
            </a:pPr>
            <a:r>
              <a:rPr lang="en-GB" sz="2400" dirty="0" smtClean="0"/>
              <a:t>Division for Social Policy and Development/DESA</a:t>
            </a:r>
          </a:p>
          <a:p>
            <a:pPr>
              <a:buFont typeface="Lucida Grande"/>
              <a:buChar char="-"/>
            </a:pPr>
            <a:r>
              <a:rPr lang="en-GB" sz="2400" dirty="0" smtClean="0"/>
              <a:t>WHO, UNICEF, ILO, World Bank, UNESCO, +,+</a:t>
            </a:r>
          </a:p>
          <a:p>
            <a:pPr>
              <a:buFont typeface="Lucida Grande"/>
              <a:buChar char="-"/>
            </a:pPr>
            <a:r>
              <a:rPr lang="en-GB" sz="2400" dirty="0" smtClean="0"/>
              <a:t>Regional and sub-regional organizations</a:t>
            </a:r>
          </a:p>
          <a:p>
            <a:pPr>
              <a:buFont typeface="Lucida Grande"/>
              <a:buChar char="-"/>
            </a:pPr>
            <a:r>
              <a:rPr lang="en-GB" sz="2400" dirty="0" smtClean="0"/>
              <a:t>Washington Group on Disability Statistics</a:t>
            </a:r>
          </a:p>
          <a:p>
            <a:pPr>
              <a:buFont typeface="Lucida Grande"/>
              <a:buChar char="-"/>
            </a:pPr>
            <a:r>
              <a:rPr lang="en-GB" sz="2400" dirty="0" smtClean="0"/>
              <a:t>National statistical offices</a:t>
            </a:r>
          </a:p>
          <a:p>
            <a:pPr>
              <a:buFont typeface="Lucida Grande"/>
              <a:buChar char="-"/>
            </a:pPr>
            <a:r>
              <a:rPr lang="en-GB" sz="2400" dirty="0" smtClean="0"/>
              <a:t>Disability measurement experts/researchers</a:t>
            </a:r>
          </a:p>
          <a:p>
            <a:pPr>
              <a:buFont typeface="Lucida Grande"/>
              <a:buChar char="-"/>
            </a:pPr>
            <a:r>
              <a:rPr lang="en-GB" sz="2400" dirty="0" smtClean="0"/>
              <a:t>National institutions in charge of disability programmes</a:t>
            </a:r>
          </a:p>
          <a:p>
            <a:pPr>
              <a:buFont typeface="Lucida Grande"/>
              <a:buChar char="-"/>
            </a:pPr>
            <a:endParaRPr lang="en-GB" sz="2400" dirty="0"/>
          </a:p>
          <a:p>
            <a:pPr marL="457200" indent="-457200">
              <a:buFont typeface="+mj-lt"/>
              <a:buAutoNum type="arabicParenR"/>
            </a:pP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CD3EBE-5179-431A-B3C4-073E0BC859E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47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6689</TotalTime>
  <Words>477</Words>
  <Application>Microsoft Office PowerPoint</Application>
  <PresentationFormat>On-screen Show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Profile</vt:lpstr>
      <vt:lpstr>United Nations Disability Statistics Programme in Support of the SDGs</vt:lpstr>
      <vt:lpstr>Case for Accurate Disability Statistics </vt:lpstr>
      <vt:lpstr>UNSD history with disability statistics </vt:lpstr>
      <vt:lpstr>Basis for UNSD disability statistics  programme</vt:lpstr>
      <vt:lpstr>UNSD disability statistics project</vt:lpstr>
      <vt:lpstr>UNSD disability statistics project</vt:lpstr>
      <vt:lpstr>UNSD disability statistics project</vt:lpstr>
      <vt:lpstr>UNSD disability statistics project</vt:lpstr>
      <vt:lpstr>UNSD disability statistics project</vt:lpstr>
      <vt:lpstr>UNSD disability statistics project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data revolution: Opportunities and challenges for global ageing</dc:title>
  <dc:creator>Linda Hooper</dc:creator>
  <cp:lastModifiedBy>Talin Avades</cp:lastModifiedBy>
  <cp:revision>96</cp:revision>
  <cp:lastPrinted>2015-09-28T12:59:21Z</cp:lastPrinted>
  <dcterms:created xsi:type="dcterms:W3CDTF">2015-07-05T18:53:48Z</dcterms:created>
  <dcterms:modified xsi:type="dcterms:W3CDTF">2015-10-21T16:56:42Z</dcterms:modified>
</cp:coreProperties>
</file>