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8" r:id="rId3"/>
    <p:sldMasterId id="2147483720" r:id="rId4"/>
  </p:sldMasterIdLst>
  <p:notesMasterIdLst>
    <p:notesMasterId r:id="rId13"/>
  </p:notesMasterIdLst>
  <p:sldIdLst>
    <p:sldId id="258" r:id="rId5"/>
    <p:sldId id="287" r:id="rId6"/>
    <p:sldId id="294" r:id="rId7"/>
    <p:sldId id="261" r:id="rId8"/>
    <p:sldId id="296" r:id="rId9"/>
    <p:sldId id="295" r:id="rId10"/>
    <p:sldId id="30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53" autoAdjust="0"/>
    <p:restoredTop sz="94660"/>
  </p:normalViewPr>
  <p:slideViewPr>
    <p:cSldViewPr snapToGrid="0">
      <p:cViewPr varScale="1">
        <p:scale>
          <a:sx n="95" d="100"/>
          <a:sy n="95" d="100"/>
        </p:scale>
        <p:origin x="-108" y="-4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20804355887636916"/>
                  <c:y val="-8.57014688252740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670968229718586"/>
                      <c:h val="0.23527104415044892"/>
                    </c:manualLayout>
                  </c15:layout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2299042439181867"/>
                  <c:y val="0.116916255279621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0.1143370335981586"/>
                  <c:y val="4.26758270435598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177658194351601"/>
                      <c:h val="0.22799611306724063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spc="0" baseline="0">
                    <a:solidFill>
                      <a:schemeClr val="accent6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Sheet2!$C$3:$I$3</c:f>
              <c:strCache>
                <c:ptCount val="7"/>
                <c:pt idx="0">
                  <c:v>DATA AND EVIDENCE </c:v>
                </c:pt>
                <c:pt idx="1">
                  <c:v>ENABLING LEGISLATION</c:v>
                </c:pt>
                <c:pt idx="2">
                  <c:v>EMPOWERING ATTITUDES </c:v>
                </c:pt>
                <c:pt idx="3">
                  <c:v>CAPABLE, INCLUSIVE INSTITUTIONS</c:v>
                </c:pt>
                <c:pt idx="4">
                  <c:v>ACCESS TO SERVICES</c:v>
                </c:pt>
                <c:pt idx="5">
                  <c:v>ACCESS TO JUSTICE</c:v>
                </c:pt>
                <c:pt idx="6">
                  <c:v>ACCESSIBILITY STANDARDS</c:v>
                </c:pt>
              </c:strCache>
            </c:strRef>
          </c:cat>
          <c:val>
            <c:numRef>
              <c:f>Sheet2!$C$4:$I$4</c:f>
              <c:numCache>
                <c:formatCode>0</c:formatCode>
                <c:ptCount val="7"/>
                <c:pt idx="0">
                  <c:v>10</c:v>
                </c:pt>
                <c:pt idx="1">
                  <c:v>24</c:v>
                </c:pt>
                <c:pt idx="2">
                  <c:v>8</c:v>
                </c:pt>
                <c:pt idx="3">
                  <c:v>13</c:v>
                </c:pt>
                <c:pt idx="4">
                  <c:v>32</c:v>
                </c:pt>
                <c:pt idx="5">
                  <c:v>5</c:v>
                </c:pt>
                <c:pt idx="6">
                  <c:v>5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597195796622077"/>
          <c:y val="0.21004830813836847"/>
          <c:w val="0.47370664168837634"/>
          <c:h val="0.6878656122450136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2055478880780561"/>
                  <c:y val="-1.373413356109645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8.9059196955572947E-2"/>
                  <c:y val="-3.372540860128772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Sheet1!$C$3:$M$3</c:f>
              <c:strCache>
                <c:ptCount val="11"/>
                <c:pt idx="0">
                  <c:v>DATA AND EVIDENCE </c:v>
                </c:pt>
                <c:pt idx="2">
                  <c:v>ENABLING LEGISLATION</c:v>
                </c:pt>
                <c:pt idx="4">
                  <c:v>EMPOWERING ATTITUDES </c:v>
                </c:pt>
                <c:pt idx="6">
                  <c:v>CAPABLE, INCLUSIVE INSTITUTIONS</c:v>
                </c:pt>
                <c:pt idx="8">
                  <c:v>ACCESS TO SERVICES</c:v>
                </c:pt>
                <c:pt idx="9">
                  <c:v>ACCESS TO JUSTICE </c:v>
                </c:pt>
                <c:pt idx="10">
                  <c:v>ACCESSIBILITY STANDARDS</c:v>
                </c:pt>
              </c:strCache>
            </c:strRef>
          </c:cat>
          <c:val>
            <c:numRef>
              <c:f>Sheet1!$C$4:$M$4</c:f>
              <c:numCache>
                <c:formatCode>General</c:formatCode>
                <c:ptCount val="11"/>
                <c:pt idx="0" formatCode="0">
                  <c:v>7.1428571428571423</c:v>
                </c:pt>
                <c:pt idx="2" formatCode="0">
                  <c:v>7.1428571428571423</c:v>
                </c:pt>
                <c:pt idx="4" formatCode="0">
                  <c:v>10.714285714285714</c:v>
                </c:pt>
                <c:pt idx="6" formatCode="0">
                  <c:v>14.285714285714285</c:v>
                </c:pt>
                <c:pt idx="8" formatCode="0">
                  <c:v>50</c:v>
                </c:pt>
                <c:pt idx="9" formatCode="0">
                  <c:v>0</c:v>
                </c:pt>
                <c:pt idx="10" formatCode="0">
                  <c:v>11.111111111111111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64233-39A3-40B8-ABFC-2CCFE5A32FF2}" type="datetimeFigureOut">
              <a:rPr lang="en-US" smtClean="0"/>
              <a:t>09/10/2015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23936-3949-4556-B277-6E9A7F48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30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77338C9-4D9F-496B-8EE7-D33DE0C31366}" type="datetime1">
              <a:rPr lang="en-US" smtClean="0">
                <a:solidFill>
                  <a:srgbClr val="DDE9EC"/>
                </a:solidFill>
              </a:rPr>
              <a:t>09/10/2015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14A76C-1A83-4A35-AAA9-06941216C6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DDE9EC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88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E39B-BB0D-42AA-ABA5-0C5FA23926B6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439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D492-1A07-409F-BD8C-469FB7BD5EA7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079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32E4F7-140B-4F2C-8D0A-A8C994B93004}" type="datetime1">
              <a:rPr lang="en-US" smtClean="0">
                <a:solidFill>
                  <a:srgbClr val="DDE9EC"/>
                </a:solidFill>
              </a:rPr>
              <a:t>09/10/2015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14A76C-1A83-4A35-AAA9-06941216C6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DDE9EC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86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03E3A-7C93-402E-BCA9-0AEDEEE45EA9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180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5C2A62-8694-42FA-8315-22E6F3A2ABD1}" type="datetime1">
              <a:rPr lang="en-US" smtClean="0"/>
              <a:t>09/10/2015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803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BE0C-7A24-48A3-83BC-92AC68E3FCFE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78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D3-BAE9-4DD8-928B-8B656C7775D5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800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D7F-D517-4D6A-82DB-CF8135228004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785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55F8-1D29-4719-9756-ACF50EE3AAB0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7055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0043B-4BE5-4DAE-A7AD-E7A0216E2147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14A76C-1A83-4A35-AAA9-06941216C6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098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A17CB-5030-472A-A5B5-52AB48B3B057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04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26-0F25-4AE0-9C26-9E5407DF590A}" type="datetime1">
              <a:rPr lang="en-US" smtClean="0">
                <a:solidFill>
                  <a:srgbClr val="DDE9EC"/>
                </a:solidFill>
              </a:rPr>
              <a:t>09/10/2015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DE9E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5497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B0484-D7A2-4F2A-9A6A-36CE7E2FB0A7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0392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CB76-D981-4AED-8912-FA934FBE0A19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5598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6E7DCE7-D3E2-41EC-BFE1-EA1F38B772A1}" type="datetime1">
              <a:rPr lang="en-US" smtClean="0">
                <a:solidFill>
                  <a:srgbClr val="DDE9EC"/>
                </a:solidFill>
              </a:rPr>
              <a:t>09/10/2015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14A76C-1A83-4A35-AAA9-06941216C6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DDE9EC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1680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92A8-BB53-4471-B981-388623ED09F1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09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066528-067F-4530-B70D-735570D06FCF}" type="datetime1">
              <a:rPr lang="en-US" smtClean="0"/>
              <a:t>09/10/2015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4937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FE5E6-CE2A-4205-A4DC-A90A1017A6B3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873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798B-4C52-4D69-A130-6E3C665652E7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770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91F-0DD9-4A3A-9A10-093EC165E8CB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8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4171-2411-4282-A16D-D681BEC2720F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089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6519944-8EBA-4792-A20E-F2D22723F13D}" type="datetime1">
              <a:rPr lang="en-US" smtClean="0"/>
              <a:t>09/10/2015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690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CE84-3310-4AD0-B3B2-94C528695D72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14A76C-1A83-4A35-AAA9-06941216C6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44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AD365-D489-40D1-9C3A-E5C214CBDA13}" type="datetime1">
              <a:rPr lang="en-US" smtClean="0">
                <a:solidFill>
                  <a:srgbClr val="DDE9EC"/>
                </a:solidFill>
              </a:rPr>
              <a:t>09/10/2015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DE9E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067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B4E1-FD84-4F15-A086-315F42D87148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4686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B3EE-D125-4476-8A30-7FDF790980DF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7724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6539A73-7F83-4A72-8D2F-720E985DE55A}" type="datetimeFigureOut">
              <a:rPr lang="en-US" smtClean="0">
                <a:solidFill>
                  <a:srgbClr val="DDE9EC"/>
                </a:solidFill>
              </a:rPr>
              <a:pPr/>
              <a:t>09/10/2015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14A76C-1A83-4A35-AAA9-06941216C6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DDE9EC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1581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39A73-7F83-4A72-8D2F-720E985DE55A}" type="datetimeFigureOut">
              <a:rPr lang="en-US" smtClean="0">
                <a:solidFill>
                  <a:srgbClr val="464653"/>
                </a:solidFill>
              </a:rPr>
              <a:pPr/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8157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539A73-7F83-4A72-8D2F-720E985DE55A}" type="datetimeFigureOut">
              <a:rPr lang="en-US" smtClean="0"/>
              <a:pPr/>
              <a:t>09/10/2015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2441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39A73-7F83-4A72-8D2F-720E985DE55A}" type="datetimeFigureOut">
              <a:rPr lang="en-US" smtClean="0">
                <a:solidFill>
                  <a:srgbClr val="464653"/>
                </a:solidFill>
              </a:rPr>
              <a:pPr/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319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39A73-7F83-4A72-8D2F-720E985DE55A}" type="datetimeFigureOut">
              <a:rPr lang="en-US" smtClean="0">
                <a:solidFill>
                  <a:srgbClr val="464653"/>
                </a:solidFill>
              </a:rPr>
              <a:pPr/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02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39A73-7F83-4A72-8D2F-720E985DE55A}" type="datetimeFigureOut">
              <a:rPr lang="en-US" smtClean="0">
                <a:solidFill>
                  <a:srgbClr val="464653"/>
                </a:solidFill>
              </a:rPr>
              <a:pPr/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6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58BDD-430F-409E-9811-25E3B9C9D210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45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39A73-7F83-4A72-8D2F-720E985DE55A}" type="datetimeFigureOut">
              <a:rPr lang="en-US" smtClean="0">
                <a:solidFill>
                  <a:srgbClr val="464653"/>
                </a:solidFill>
              </a:rPr>
              <a:pPr/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7162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39A73-7F83-4A72-8D2F-720E985DE55A}" type="datetimeFigureOut">
              <a:rPr lang="en-US" smtClean="0">
                <a:solidFill>
                  <a:srgbClr val="464653"/>
                </a:solidFill>
              </a:rPr>
              <a:pPr/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14A76C-1A83-4A35-AAA9-06941216C6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3722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39A73-7F83-4A72-8D2F-720E985DE55A}" type="datetimeFigureOut">
              <a:rPr lang="en-US" smtClean="0">
                <a:solidFill>
                  <a:srgbClr val="DDE9EC"/>
                </a:solidFill>
              </a:rPr>
              <a:pPr/>
              <a:t>09/10/2015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DE9E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5447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39A73-7F83-4A72-8D2F-720E985DE55A}" type="datetimeFigureOut">
              <a:rPr lang="en-US" smtClean="0">
                <a:solidFill>
                  <a:srgbClr val="464653"/>
                </a:solidFill>
              </a:rPr>
              <a:pPr/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4884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39A73-7F83-4A72-8D2F-720E985DE55A}" type="datetimeFigureOut">
              <a:rPr lang="en-US" smtClean="0">
                <a:solidFill>
                  <a:srgbClr val="464653"/>
                </a:solidFill>
              </a:rPr>
              <a:pPr/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471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359F4-EE8E-4EE8-AE17-29363C63A9B8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6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F3E77-A36D-4263-A25C-6515347488FD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3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736D4-DAD2-4FB7-AD0F-9E94AE7C1B1F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1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711B-8D47-498C-8671-33942BDCA386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14A76C-1A83-4A35-AAA9-06941216C6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31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360F-B6CC-4F4D-B9A3-D4431FF4F924}" type="datetime1">
              <a:rPr lang="en-US" smtClean="0">
                <a:solidFill>
                  <a:srgbClr val="DDE9EC"/>
                </a:solidFill>
              </a:rPr>
              <a:t>09/10/2015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DE9E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4A76C-1A83-4A35-AAA9-06941216C633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>
              <a:solidFill>
                <a:srgbClr val="DDE9EC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722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91553FB-11AA-4CD5-997B-31355800799C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97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63F04FF-5789-4A99-8251-82408A553AFB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41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54E985D0-D4B1-49ED-8949-4CD99B9B4576}" type="datetime1">
              <a:rPr lang="en-US" smtClean="0">
                <a:solidFill>
                  <a:srgbClr val="464653"/>
                </a:solidFill>
              </a:rPr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299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56539A73-7F83-4A72-8D2F-720E985DE55A}" type="datetimeFigureOut">
              <a:rPr lang="en-US" smtClean="0">
                <a:solidFill>
                  <a:srgbClr val="464653"/>
                </a:solidFill>
              </a:rPr>
              <a:pPr/>
              <a:t>09/10/2015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F14A76C-1A83-4A35-AAA9-06941216C633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38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901" y="730521"/>
            <a:ext cx="632459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pc="300" dirty="0">
                <a:solidFill>
                  <a:prstClr val="white"/>
                </a:solidFill>
              </a:rPr>
              <a:t>UN Partnership </a:t>
            </a:r>
            <a:r>
              <a:rPr lang="en-US" sz="2000" spc="300" dirty="0" smtClean="0">
                <a:solidFill>
                  <a:prstClr val="white"/>
                </a:solidFill>
              </a:rPr>
              <a:t>to promote the </a:t>
            </a:r>
            <a:r>
              <a:rPr lang="en-US" sz="2000" spc="300" dirty="0">
                <a:solidFill>
                  <a:prstClr val="white"/>
                </a:solidFill>
              </a:rPr>
              <a:t>Rights of</a:t>
            </a:r>
          </a:p>
          <a:p>
            <a:r>
              <a:rPr lang="en-US" sz="2700" b="1" spc="300" dirty="0">
                <a:solidFill>
                  <a:prstClr val="white"/>
                </a:solidFill>
              </a:rPr>
              <a:t>Persons with Disabilities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76400" y="2286000"/>
            <a:ext cx="6705600" cy="304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734" y="2286001"/>
            <a:ext cx="2173838" cy="2137751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/>
          <p:cNvSpPr txBox="1"/>
          <p:nvPr/>
        </p:nvSpPr>
        <p:spPr>
          <a:xfrm>
            <a:off x="3352800" y="3657601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727CA3"/>
                </a:solidFill>
              </a:rPr>
              <a:t>THE UNPRPD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9000" y="4488598"/>
            <a:ext cx="480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464653"/>
                </a:solidFill>
              </a:rPr>
              <a:t>A joint UN initiative on disability rights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2124" y="5731099"/>
            <a:ext cx="8577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Global </a:t>
            </a:r>
            <a:r>
              <a:rPr lang="en-US" dirty="0">
                <a:solidFill>
                  <a:schemeClr val="bg1"/>
                </a:solidFill>
              </a:rPr>
              <a:t>Network on Monitoring and Evaluation for Disability-Inclusive </a:t>
            </a:r>
            <a:r>
              <a:rPr lang="en-US" dirty="0" smtClean="0">
                <a:solidFill>
                  <a:schemeClr val="bg1"/>
                </a:solidFill>
              </a:rPr>
              <a:t>Development   1</a:t>
            </a:r>
            <a:r>
              <a:rPr lang="en-US" baseline="30000" dirty="0" smtClean="0">
                <a:solidFill>
                  <a:schemeClr val="bg1"/>
                </a:solidFill>
              </a:rPr>
              <a:t>st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>
                <a:solidFill>
                  <a:schemeClr val="bg1"/>
                </a:solidFill>
              </a:rPr>
              <a:t>meeting 6-7 October </a:t>
            </a:r>
            <a:r>
              <a:rPr lang="en-US" dirty="0" smtClean="0">
                <a:solidFill>
                  <a:schemeClr val="bg1"/>
                </a:solidFill>
              </a:rPr>
              <a:t>2015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684014" y="730521"/>
            <a:ext cx="17976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>
                <a:solidFill>
                  <a:schemeClr val="bg1"/>
                </a:solidFill>
              </a:rPr>
              <a:t>UNDESA</a:t>
            </a:r>
          </a:p>
          <a:p>
            <a:r>
              <a:rPr lang="en-US" sz="2200" b="1">
                <a:solidFill>
                  <a:schemeClr val="bg1"/>
                </a:solidFill>
              </a:rPr>
              <a:t>OHCHR</a:t>
            </a:r>
          </a:p>
          <a:p>
            <a:r>
              <a:rPr lang="en-US" sz="2200" b="1">
                <a:solidFill>
                  <a:schemeClr val="bg1"/>
                </a:solidFill>
              </a:rPr>
              <a:t>UNDP</a:t>
            </a:r>
          </a:p>
          <a:p>
            <a:r>
              <a:rPr lang="en-US" sz="2200" b="1">
                <a:solidFill>
                  <a:schemeClr val="bg1"/>
                </a:solidFill>
              </a:rPr>
              <a:t>ILO</a:t>
            </a:r>
          </a:p>
          <a:p>
            <a:r>
              <a:rPr lang="en-US" sz="2200" b="1">
                <a:solidFill>
                  <a:schemeClr val="bg1"/>
                </a:solidFill>
              </a:rPr>
              <a:t>WHO</a:t>
            </a:r>
          </a:p>
          <a:p>
            <a:r>
              <a:rPr lang="en-US" sz="2200" b="1">
                <a:solidFill>
                  <a:schemeClr val="bg1"/>
                </a:solidFill>
              </a:rPr>
              <a:t>UNICEF</a:t>
            </a:r>
          </a:p>
          <a:p>
            <a:r>
              <a:rPr lang="en-US" sz="2200" b="1">
                <a:solidFill>
                  <a:schemeClr val="bg1"/>
                </a:solidFill>
              </a:rPr>
              <a:t>UNFPA</a:t>
            </a:r>
          </a:p>
          <a:p>
            <a:r>
              <a:rPr lang="en-US" sz="2200" b="1">
                <a:solidFill>
                  <a:schemeClr val="bg1"/>
                </a:solidFill>
              </a:rPr>
              <a:t>UNESCO</a:t>
            </a:r>
          </a:p>
          <a:p>
            <a:r>
              <a:rPr lang="en-US" sz="2200" b="1">
                <a:solidFill>
                  <a:schemeClr val="bg1"/>
                </a:solidFill>
              </a:rPr>
              <a:t>UNWOMEN</a:t>
            </a:r>
          </a:p>
        </p:txBody>
      </p:sp>
    </p:spTree>
    <p:extLst>
      <p:ext uri="{BB962C8B-B14F-4D97-AF65-F5344CB8AC3E}">
        <p14:creationId xmlns:p14="http://schemas.microsoft.com/office/powerpoint/2010/main" val="248838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Un response to disability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81200" y="2057400"/>
            <a:ext cx="5105400" cy="1981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3600" y="2209800"/>
            <a:ext cx="1066800" cy="609600"/>
          </a:xfrm>
          <a:prstGeom prst="rect">
            <a:avLst/>
          </a:prstGeom>
          <a:noFill/>
          <a:ln w="2540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rgbClr val="464653"/>
                </a:solidFill>
              </a:rPr>
              <a:t>OHCHR, UNDESA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0" y="2819400"/>
            <a:ext cx="2743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prstClr val="white"/>
                </a:solidFill>
              </a:rPr>
              <a:t>PARTNERSHIP TO PROMOTE THE RIGHTS OF PERSONS  W. DISABILITIES (UNPRPD)</a:t>
            </a:r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>
          <a:xfrm>
            <a:off x="6858000" y="3276600"/>
            <a:ext cx="914400" cy="0"/>
          </a:xfrm>
          <a:prstGeom prst="line">
            <a:avLst/>
          </a:prstGeom>
          <a:ln w="444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772400" y="2057400"/>
            <a:ext cx="1447800" cy="2667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solidFill>
                  <a:prstClr val="white"/>
                </a:solidFill>
              </a:rPr>
              <a:t>ILO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solidFill>
                  <a:prstClr val="white"/>
                </a:solidFill>
              </a:rPr>
              <a:t>OHCHR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solidFill>
                  <a:prstClr val="white"/>
                </a:solidFill>
              </a:rPr>
              <a:t>UNDESA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solidFill>
                  <a:prstClr val="white"/>
                </a:solidFill>
              </a:rPr>
              <a:t>UNICEF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solidFill>
                  <a:prstClr val="white"/>
                </a:solidFill>
              </a:rPr>
              <a:t>UNDP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solidFill>
                  <a:prstClr val="white"/>
                </a:solidFill>
              </a:rPr>
              <a:t>UNESCO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solidFill>
                  <a:prstClr val="white"/>
                </a:solidFill>
              </a:rPr>
              <a:t>UNFPA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prstClr val="white"/>
                </a:solidFill>
              </a:rPr>
              <a:t>WHO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prstClr val="white"/>
                </a:solidFill>
              </a:rPr>
              <a:t>UN WOMEN</a:t>
            </a:r>
            <a:endParaRPr lang="en-US" sz="1600" dirty="0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stCxn id="7" idx="2"/>
          </p:cNvCxnSpPr>
          <p:nvPr/>
        </p:nvCxnSpPr>
        <p:spPr>
          <a:xfrm>
            <a:off x="5486400" y="3733800"/>
            <a:ext cx="0" cy="990600"/>
          </a:xfrm>
          <a:prstGeom prst="straightConnector1">
            <a:avLst/>
          </a:prstGeom>
          <a:ln w="444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114800" y="4724400"/>
            <a:ext cx="2743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prstClr val="white"/>
                </a:solidFill>
              </a:rPr>
              <a:t>UNPRPD Fund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220980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prstClr val="black"/>
                </a:solidFill>
              </a:rPr>
              <a:t>UN IASG ON DISABILITY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15200" y="5129544"/>
            <a:ext cx="3805707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600">
                <a:solidFill>
                  <a:prstClr val="white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/>
              <a:t>Contributing Donors: Finland, Australian Agency for Int. Development, Australia, Sweden, Norway, Mexico </a:t>
            </a:r>
            <a:endParaRPr lang="es-UY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6400800" y="5309316"/>
            <a:ext cx="914400" cy="0"/>
          </a:xfrm>
          <a:prstGeom prst="line">
            <a:avLst/>
          </a:prstGeom>
          <a:ln w="444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948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</a:t>
            </a:r>
            <a:r>
              <a:rPr lang="en-US" dirty="0" err="1" smtClean="0"/>
              <a:t>JOINt</a:t>
            </a:r>
            <a:r>
              <a:rPr lang="en-US" dirty="0" smtClean="0"/>
              <a:t> PROGRAMMES (round 1,2)</a:t>
            </a:r>
            <a:endParaRPr lang="es-UY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2803" y="1773371"/>
            <a:ext cx="8222190" cy="448145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8000" y="1773371"/>
            <a:ext cx="295129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/>
          </a:p>
          <a:p>
            <a:r>
              <a:rPr lang="en-US" sz="1600" dirty="0" smtClean="0"/>
              <a:t>AFRICA </a:t>
            </a:r>
          </a:p>
          <a:p>
            <a:r>
              <a:rPr lang="en-US" sz="1200" dirty="0" smtClean="0"/>
              <a:t>Mozambique, Togo, South Africa, Ethiopia Uganda</a:t>
            </a:r>
          </a:p>
          <a:p>
            <a:endParaRPr lang="en-US" sz="1200" dirty="0"/>
          </a:p>
          <a:p>
            <a:r>
              <a:rPr lang="en-US" sz="1600" dirty="0"/>
              <a:t>ARAB </a:t>
            </a:r>
            <a:r>
              <a:rPr lang="en-US" sz="1600" dirty="0" smtClean="0"/>
              <a:t>STATES</a:t>
            </a:r>
          </a:p>
          <a:p>
            <a:r>
              <a:rPr lang="en-US" sz="1200" dirty="0" smtClean="0"/>
              <a:t>Palestine, Tunisia, Egypt , Sudan</a:t>
            </a:r>
            <a:endParaRPr lang="en-US" sz="1200" dirty="0"/>
          </a:p>
          <a:p>
            <a:endParaRPr lang="en-US" dirty="0" smtClean="0"/>
          </a:p>
          <a:p>
            <a:r>
              <a:rPr lang="en-US" sz="1600" dirty="0" smtClean="0"/>
              <a:t>ASIA AND THE PACIFIC</a:t>
            </a:r>
          </a:p>
          <a:p>
            <a:r>
              <a:rPr lang="en-US" sz="1200" dirty="0" smtClean="0"/>
              <a:t>Indonesia, Pacific Islands, Vietnam, China, India </a:t>
            </a:r>
          </a:p>
          <a:p>
            <a:endParaRPr lang="en-US" dirty="0"/>
          </a:p>
          <a:p>
            <a:r>
              <a:rPr lang="en-US" sz="1600" dirty="0" smtClean="0"/>
              <a:t>EUROPE AND CENTRAL ASIA</a:t>
            </a:r>
          </a:p>
          <a:p>
            <a:r>
              <a:rPr lang="en-US" sz="1200" dirty="0" smtClean="0"/>
              <a:t>Moldova, Ukraine, Armenia, Tajikistan, </a:t>
            </a:r>
          </a:p>
          <a:p>
            <a:endParaRPr lang="en-US" dirty="0"/>
          </a:p>
          <a:p>
            <a:r>
              <a:rPr lang="en-US" sz="1600" dirty="0" smtClean="0"/>
              <a:t>LATIN AMERICA AND CARABEAN</a:t>
            </a:r>
          </a:p>
          <a:p>
            <a:r>
              <a:rPr lang="en-US" sz="1200" dirty="0" smtClean="0"/>
              <a:t>Costa Rica, </a:t>
            </a:r>
            <a:r>
              <a:rPr lang="en-US" sz="1200" dirty="0"/>
              <a:t>M</a:t>
            </a:r>
            <a:r>
              <a:rPr lang="en-US" sz="1200" dirty="0" smtClean="0"/>
              <a:t>exico, Bolivia </a:t>
            </a:r>
          </a:p>
          <a:p>
            <a:endParaRPr lang="en-US" dirty="0"/>
          </a:p>
          <a:p>
            <a:endParaRPr lang="en-US" dirty="0" smtClean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915517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Thematic priorities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64224" y="1815825"/>
            <a:ext cx="419100" cy="39397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2578574" y="1815825"/>
            <a:ext cx="7391400" cy="393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dirty="0"/>
              <a:t>Enabling legislation and policy frameworks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4224" y="2362202"/>
            <a:ext cx="419100" cy="39397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78574" y="2362202"/>
            <a:ext cx="7391400" cy="393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dirty="0"/>
              <a:t>Empowering cultural norms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64224" y="2895601"/>
            <a:ext cx="419100" cy="39397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578574" y="2895601"/>
            <a:ext cx="7391400" cy="393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dirty="0"/>
              <a:t>Capable and inclusive institutions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064224" y="3429001"/>
            <a:ext cx="419100" cy="39397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578574" y="3429001"/>
            <a:ext cx="7391400" cy="393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dirty="0"/>
              <a:t>Access to services (mainstream and targeted)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064224" y="3962401"/>
            <a:ext cx="419100" cy="39397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78574" y="3962401"/>
            <a:ext cx="7391400" cy="393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dirty="0"/>
              <a:t>Access to justice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064224" y="4495801"/>
            <a:ext cx="419100" cy="39397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78574" y="4495801"/>
            <a:ext cx="7391400" cy="393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dirty="0"/>
              <a:t>Application of accessibility standards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064224" y="5029201"/>
            <a:ext cx="419100" cy="39397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578574" y="5029201"/>
            <a:ext cx="7391400" cy="393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dirty="0"/>
              <a:t>Access to rehabilitation and habilitation, including assistive technology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064224" y="5562601"/>
            <a:ext cx="419100" cy="39397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578574" y="5562601"/>
            <a:ext cx="7391400" cy="393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dirty="0"/>
              <a:t>Adequate data and evidence</a:t>
            </a:r>
          </a:p>
        </p:txBody>
      </p:sp>
    </p:spTree>
    <p:extLst>
      <p:ext uri="{BB962C8B-B14F-4D97-AF65-F5344CB8AC3E}">
        <p14:creationId xmlns:p14="http://schemas.microsoft.com/office/powerpoint/2010/main" val="1556808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1" grpId="0" animBg="1"/>
      <p:bldP spid="22" grpId="0" animBg="1"/>
      <p:bldP spid="23" grpId="0" animBg="1"/>
      <p:bldP spid="24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Projects objectives by thematic priorities (Round 1</a:t>
            </a:r>
            <a:r>
              <a:rPr lang="en-US" sz="2000" dirty="0" smtClean="0"/>
              <a:t>) </a:t>
            </a:r>
            <a:endParaRPr lang="es-UY" sz="20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8949985"/>
              </p:ext>
            </p:extLst>
          </p:nvPr>
        </p:nvGraphicFramePr>
        <p:xfrm>
          <a:off x="1738649" y="1687132"/>
          <a:ext cx="8332630" cy="4667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79618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>
                <a:solidFill>
                  <a:prstClr val="white"/>
                </a:solidFill>
              </a:rPr>
              <a:t>Projects objectives by thematic priorities (Round </a:t>
            </a:r>
            <a:r>
              <a:rPr lang="en-US" sz="2000" dirty="0" smtClean="0">
                <a:solidFill>
                  <a:prstClr val="white"/>
                </a:solidFill>
              </a:rPr>
              <a:t>2) </a:t>
            </a:r>
            <a:endParaRPr lang="es-UY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3253451"/>
              </p:ext>
            </p:extLst>
          </p:nvPr>
        </p:nvGraphicFramePr>
        <p:xfrm>
          <a:off x="965916" y="1519707"/>
          <a:ext cx="9375820" cy="4623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47349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UNCTS priorities  expressed through concept notes</a:t>
            </a:r>
          </a:p>
          <a:p>
            <a:r>
              <a:rPr lang="en-US" sz="3200" dirty="0"/>
              <a:t>Case </a:t>
            </a:r>
            <a:r>
              <a:rPr lang="en-US" sz="3200" dirty="0" smtClean="0"/>
              <a:t>studies and good practices</a:t>
            </a:r>
            <a:r>
              <a:rPr lang="es-UY" sz="3200" dirty="0"/>
              <a:t> </a:t>
            </a:r>
            <a:r>
              <a:rPr lang="es-UY" sz="3200" dirty="0" smtClean="0"/>
              <a:t>UN </a:t>
            </a:r>
            <a:r>
              <a:rPr lang="es-UY" sz="3200" dirty="0" err="1" smtClean="0"/>
              <a:t>joint</a:t>
            </a:r>
            <a:r>
              <a:rPr lang="es-UY" sz="3200" dirty="0" smtClean="0"/>
              <a:t> </a:t>
            </a:r>
            <a:r>
              <a:rPr lang="es-UY" sz="3200" dirty="0" err="1"/>
              <a:t>p</a:t>
            </a:r>
            <a:r>
              <a:rPr lang="es-UY" sz="3200" dirty="0" err="1" smtClean="0"/>
              <a:t>rogrammes</a:t>
            </a:r>
            <a:r>
              <a:rPr lang="es-UY" sz="3200" dirty="0" smtClean="0"/>
              <a:t> </a:t>
            </a:r>
          </a:p>
          <a:p>
            <a:r>
              <a:rPr lang="en-US" sz="3200" dirty="0"/>
              <a:t>One UN approach to disability </a:t>
            </a:r>
            <a:r>
              <a:rPr lang="en-US" sz="3200" dirty="0" smtClean="0"/>
              <a:t>statistics</a:t>
            </a:r>
          </a:p>
          <a:p>
            <a:r>
              <a:rPr lang="en-US" sz="3200" dirty="0" smtClean="0"/>
              <a:t>Regional Initiatives strengthening DPOs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 can Contribute to the REPORT 2018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80311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80341" y="2496457"/>
            <a:ext cx="3991430" cy="83099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en-US" sz="4800" b="1" dirty="0">
                <a:solidFill>
                  <a:prstClr val="white"/>
                </a:solidFill>
              </a:rPr>
              <a:t>THANK </a:t>
            </a:r>
            <a:r>
              <a:rPr lang="en-US" sz="4800" b="1" dirty="0" smtClean="0">
                <a:solidFill>
                  <a:prstClr val="white"/>
                </a:solidFill>
              </a:rPr>
              <a:t>YOU</a:t>
            </a:r>
            <a:endParaRPr lang="en-US" sz="4800" b="1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7429" y="5154339"/>
            <a:ext cx="41220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For more information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www.mptf.undp.org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13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Grid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Grid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Grid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3680</TotalTime>
  <Words>301</Words>
  <Application>Microsoft Office PowerPoint</Application>
  <PresentationFormat>Custom</PresentationFormat>
  <Paragraphs>87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Grid</vt:lpstr>
      <vt:lpstr>1_Grid</vt:lpstr>
      <vt:lpstr>4_Grid</vt:lpstr>
      <vt:lpstr>3_Grid</vt:lpstr>
      <vt:lpstr>PowerPoint Presentation</vt:lpstr>
      <vt:lpstr>Un response to disability</vt:lpstr>
      <vt:lpstr>NATIONAL JOINt PROGRAMMES (round 1,2)</vt:lpstr>
      <vt:lpstr>Thematic priorities</vt:lpstr>
      <vt:lpstr>Projects objectives by thematic priorities (Round 1) </vt:lpstr>
      <vt:lpstr>Projects objectives by thematic priorities (Round 2) </vt:lpstr>
      <vt:lpstr>How we can Contribute to the REPORT 2018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mattioli</dc:creator>
  <cp:lastModifiedBy>Talin Avades</cp:lastModifiedBy>
  <cp:revision>70</cp:revision>
  <cp:lastPrinted>2015-10-07T13:09:03Z</cp:lastPrinted>
  <dcterms:created xsi:type="dcterms:W3CDTF">2015-08-17T19:34:54Z</dcterms:created>
  <dcterms:modified xsi:type="dcterms:W3CDTF">2015-10-09T17:05:19Z</dcterms:modified>
</cp:coreProperties>
</file>