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8" r:id="rId4"/>
    <p:sldId id="259" r:id="rId5"/>
    <p:sldId id="260" r:id="rId6"/>
    <p:sldId id="261" r:id="rId7"/>
    <p:sldId id="262" r:id="rId8"/>
    <p:sldId id="264" r:id="rId9"/>
    <p:sldId id="266" r:id="rId10"/>
    <p:sldId id="268" r:id="rId11"/>
    <p:sldId id="269" r:id="rId12"/>
    <p:sldId id="271"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9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2" d="100"/>
          <a:sy n="112" d="100"/>
        </p:scale>
        <p:origin x="-51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C00F3D-7D81-41E1-8E71-A770FA0D775C}" type="datetimeFigureOut">
              <a:rPr lang="en-US" smtClean="0"/>
              <a:t>09/10/2015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004A1-7357-4A83-9D6D-FD5C96F4CEDC}" type="slidenum">
              <a:rPr lang="en-US" smtClean="0"/>
              <a:t>‹#›</a:t>
            </a:fld>
            <a:endParaRPr lang="en-US"/>
          </a:p>
        </p:txBody>
      </p:sp>
    </p:spTree>
    <p:extLst>
      <p:ext uri="{BB962C8B-B14F-4D97-AF65-F5344CB8AC3E}">
        <p14:creationId xmlns:p14="http://schemas.microsoft.com/office/powerpoint/2010/main" val="1113103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cid:image001.jpg@01D0F520.F6A9DBF0"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49715"/>
            <a:ext cx="9144000" cy="2387600"/>
          </a:xfrm>
        </p:spPr>
        <p:txBody>
          <a:bodyPr anchor="b">
            <a:noAutofit/>
          </a:bodyPr>
          <a:lstStyle>
            <a:lvl1pPr algn="l">
              <a:defRPr sz="4000" b="1" baseline="0"/>
            </a:lvl1pPr>
          </a:lstStyle>
          <a:p>
            <a:r>
              <a:rPr lang="en-US" dirty="0" smtClean="0"/>
              <a:t>UN Women’s planned activities to support SDGs monitoring: opportunities for improving gender and disability statistics</a:t>
            </a:r>
            <a:endParaRPr lang="en-US" dirty="0"/>
          </a:p>
        </p:txBody>
      </p:sp>
      <p:sp>
        <p:nvSpPr>
          <p:cNvPr id="3" name="Subtitle 2"/>
          <p:cNvSpPr>
            <a:spLocks noGrp="1"/>
          </p:cNvSpPr>
          <p:nvPr>
            <p:ph type="subTitle" idx="1" hasCustomPrompt="1"/>
          </p:nvPr>
        </p:nvSpPr>
        <p:spPr>
          <a:xfrm>
            <a:off x="1531172" y="42582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Papa Seck, Research and Data Section, UN Women</a:t>
            </a:r>
            <a:endParaRPr lang="en-US" dirty="0"/>
          </a:p>
        </p:txBody>
      </p:sp>
      <p:sp>
        <p:nvSpPr>
          <p:cNvPr id="5" name="Footer Placeholder 4"/>
          <p:cNvSpPr>
            <a:spLocks noGrp="1"/>
          </p:cNvSpPr>
          <p:nvPr>
            <p:ph type="ftr" sz="quarter" idx="11"/>
          </p:nvPr>
        </p:nvSpPr>
        <p:spPr>
          <a:xfrm>
            <a:off x="3296323" y="6356350"/>
            <a:ext cx="6503894" cy="365125"/>
          </a:xfrm>
        </p:spPr>
        <p:txBody>
          <a:bodyPr/>
          <a:lstStyle/>
          <a:p>
            <a:r>
              <a:rPr lang="en-US" dirty="0" smtClean="0"/>
              <a:t>MEDD Global Network meeting, 6-7 October 2015</a:t>
            </a:r>
            <a:endParaRPr lang="en-US" dirty="0"/>
          </a:p>
        </p:txBody>
      </p:sp>
      <p:pic>
        <p:nvPicPr>
          <p:cNvPr id="7" name="Picture 6" descr="cid:image001.jpg@01D0F520.F6A9DBF0"/>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9968865" y="0"/>
            <a:ext cx="2223135" cy="1507835"/>
          </a:xfrm>
          <a:prstGeom prst="rect">
            <a:avLst/>
          </a:prstGeom>
          <a:noFill/>
          <a:ln>
            <a:noFill/>
          </a:ln>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2588409" cy="891092"/>
          </a:xfrm>
          <a:prstGeom prst="rect">
            <a:avLst/>
          </a:prstGeom>
          <a:effectLst>
            <a:softEdge rad="12700"/>
          </a:effectLst>
        </p:spPr>
      </p:pic>
    </p:spTree>
    <p:extLst>
      <p:ext uri="{BB962C8B-B14F-4D97-AF65-F5344CB8AC3E}">
        <p14:creationId xmlns:p14="http://schemas.microsoft.com/office/powerpoint/2010/main" val="1726418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48C6E-ABAC-4A47-BCC3-9A8EF57192BB}"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68535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48C6E-ABAC-4A47-BCC3-9A8EF57192BB}"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36624964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1848C6E-ABAC-4A47-BCC3-9A8EF57192BB}"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1255614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48C6E-ABAC-4A47-BCC3-9A8EF57192BB}"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230881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848C6E-ABAC-4A47-BCC3-9A8EF57192BB}"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326073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48C6E-ABAC-4A47-BCC3-9A8EF57192BB}" type="datetimeFigureOut">
              <a:rPr lang="en-US" smtClean="0"/>
              <a:t>09/10/2015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261577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48C6E-ABAC-4A47-BCC3-9A8EF57192BB}" type="datetimeFigureOut">
              <a:rPr lang="en-US" smtClean="0"/>
              <a:t>09/10/2015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42628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48C6E-ABAC-4A47-BCC3-9A8EF57192BB}" type="datetimeFigureOut">
              <a:rPr lang="en-US" smtClean="0"/>
              <a:t>09/10/2015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327923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48C6E-ABAC-4A47-BCC3-9A8EF57192BB}"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168409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48C6E-ABAC-4A47-BCC3-9A8EF57192BB}"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76B0D-C2C6-4106-B7C3-992044855A03}" type="slidenum">
              <a:rPr lang="en-US" smtClean="0"/>
              <a:t>‹#›</a:t>
            </a:fld>
            <a:endParaRPr lang="en-US"/>
          </a:p>
        </p:txBody>
      </p:sp>
    </p:spTree>
    <p:extLst>
      <p:ext uri="{BB962C8B-B14F-4D97-AF65-F5344CB8AC3E}">
        <p14:creationId xmlns:p14="http://schemas.microsoft.com/office/powerpoint/2010/main" val="272631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48C6E-ABAC-4A47-BCC3-9A8EF57192BB}" type="datetimeFigureOut">
              <a:rPr lang="en-US" smtClean="0"/>
              <a:t>09/10/2015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76B0D-C2C6-4106-B7C3-992044855A03}" type="slidenum">
              <a:rPr lang="en-US" smtClean="0"/>
              <a:t>‹#›</a:t>
            </a:fld>
            <a:endParaRPr lang="en-US"/>
          </a:p>
        </p:txBody>
      </p:sp>
    </p:spTree>
    <p:extLst>
      <p:ext uri="{BB962C8B-B14F-4D97-AF65-F5344CB8AC3E}">
        <p14:creationId xmlns:p14="http://schemas.microsoft.com/office/powerpoint/2010/main" val="121644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image001.jpg@01D0F520.F6A9DBF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chemeClr val="bg2">
                <a:lumMod val="7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31172" y="1498255"/>
            <a:ext cx="9144000" cy="2387600"/>
          </a:xfrm>
        </p:spPr>
        <p:txBody>
          <a:bodyPr/>
          <a:lstStyle/>
          <a:p>
            <a:endParaRPr lang="en-US" dirty="0">
              <a:latin typeface="Book Antiqua" panose="02040602050305030304" pitchFamily="18" charset="0"/>
            </a:endParaRPr>
          </a:p>
        </p:txBody>
      </p:sp>
      <p:sp>
        <p:nvSpPr>
          <p:cNvPr id="3" name="Subtitle 2"/>
          <p:cNvSpPr>
            <a:spLocks noGrp="1"/>
          </p:cNvSpPr>
          <p:nvPr>
            <p:ph type="subTitle" idx="1"/>
          </p:nvPr>
        </p:nvSpPr>
        <p:spPr/>
        <p:txBody>
          <a:bodyPr/>
          <a:lstStyle/>
          <a:p>
            <a:endParaRPr lang="en-US" dirty="0">
              <a:latin typeface="Book Antiqua" panose="02040602050305030304" pitchFamily="18" charset="0"/>
            </a:endParaRPr>
          </a:p>
        </p:txBody>
      </p:sp>
    </p:spTree>
    <p:extLst>
      <p:ext uri="{BB962C8B-B14F-4D97-AF65-F5344CB8AC3E}">
        <p14:creationId xmlns:p14="http://schemas.microsoft.com/office/powerpoint/2010/main" val="2225808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4000" dirty="0">
                <a:solidFill>
                  <a:schemeClr val="accent3"/>
                </a:solidFill>
                <a:latin typeface="Book Antiqua" panose="02040602050305030304" pitchFamily="18" charset="0"/>
              </a:rPr>
              <a:t>Monitoring GEWE in other goals – Limited traction beyond sex disaggregation</a:t>
            </a:r>
          </a:p>
        </p:txBody>
      </p:sp>
      <p:sp>
        <p:nvSpPr>
          <p:cNvPr id="3" name="Content Placeholder 2"/>
          <p:cNvSpPr>
            <a:spLocks noGrp="1"/>
          </p:cNvSpPr>
          <p:nvPr>
            <p:ph idx="1"/>
          </p:nvPr>
        </p:nvSpPr>
        <p:spPr>
          <a:xfrm>
            <a:off x="707362" y="1325563"/>
            <a:ext cx="9984101" cy="4772397"/>
          </a:xfrm>
        </p:spPr>
        <p:txBody>
          <a:bodyPr>
            <a:noAutofit/>
          </a:bodyPr>
          <a:lstStyle/>
          <a:p>
            <a:r>
              <a:rPr lang="en-US" sz="2400" dirty="0" smtClean="0">
                <a:latin typeface="Book Antiqua" panose="02040602050305030304" pitchFamily="18" charset="0"/>
              </a:rPr>
              <a:t>Limited traction when list of indicators limited to one priority indicator per issue, unless target is specifically about gender (e.g. MMR, SRH, equal pay) </a:t>
            </a:r>
          </a:p>
          <a:p>
            <a:r>
              <a:rPr lang="en-US" sz="2400" dirty="0" smtClean="0">
                <a:latin typeface="Book Antiqua" panose="02040602050305030304" pitchFamily="18" charset="0"/>
              </a:rPr>
              <a:t>At best sex-disaggregation, but little by way of prioritizing indicators that address other important gender concerns</a:t>
            </a:r>
          </a:p>
          <a:p>
            <a:pPr lvl="1"/>
            <a:r>
              <a:rPr lang="en-US" dirty="0" smtClean="0">
                <a:latin typeface="Book Antiqua" panose="02040602050305030304" pitchFamily="18" charset="0"/>
              </a:rPr>
              <a:t>e.g. TG 3.9 addresses air pollution, but no traction for indoor air pollution</a:t>
            </a:r>
          </a:p>
          <a:p>
            <a:pPr lvl="1"/>
            <a:r>
              <a:rPr lang="en-US" dirty="0" smtClean="0">
                <a:latin typeface="Book Antiqua" panose="02040602050305030304" pitchFamily="18" charset="0"/>
              </a:rPr>
              <a:t>e.g. Indic proposed for TG 4.2 measures 5 year-old children ‘developmentally on track’ but participation in childcare unaddressed </a:t>
            </a:r>
          </a:p>
          <a:p>
            <a:pPr lvl="1"/>
            <a:r>
              <a:rPr lang="en-US" dirty="0">
                <a:latin typeface="Book Antiqua" panose="02040602050305030304" pitchFamily="18" charset="0"/>
              </a:rPr>
              <a:t>e</a:t>
            </a:r>
            <a:r>
              <a:rPr lang="en-US" dirty="0" smtClean="0">
                <a:latin typeface="Book Antiqua" panose="02040602050305030304" pitchFamily="18" charset="0"/>
              </a:rPr>
              <a:t>.g. Indic for TG 11.7 measures built up areas of cities, but completely leave safety aspect unaddressed (e.g. physical and sexual harassment against women and girls)</a:t>
            </a:r>
          </a:p>
          <a:p>
            <a:r>
              <a:rPr lang="en-US" sz="2400" dirty="0" smtClean="0">
                <a:latin typeface="Book Antiqua" panose="02040602050305030304" pitchFamily="18" charset="0"/>
              </a:rPr>
              <a:t>Issues that are part of targets but are simply ignored: e.g. TG 4.7</a:t>
            </a: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309761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solidFill>
                  <a:schemeClr val="accent3"/>
                </a:solidFill>
                <a:latin typeface="Book Antiqua" panose="02040602050305030304" pitchFamily="18" charset="0"/>
              </a:rPr>
              <a:t>Back to process: Still many unknowns</a:t>
            </a:r>
            <a:endParaRPr lang="en-US" dirty="0">
              <a:solidFill>
                <a:schemeClr val="accent3"/>
              </a:solidFill>
              <a:latin typeface="Book Antiqua" panose="02040602050305030304" pitchFamily="18" charset="0"/>
            </a:endParaRPr>
          </a:p>
        </p:txBody>
      </p:sp>
      <p:sp>
        <p:nvSpPr>
          <p:cNvPr id="3" name="Content Placeholder 2"/>
          <p:cNvSpPr>
            <a:spLocks noGrp="1"/>
          </p:cNvSpPr>
          <p:nvPr>
            <p:ph idx="1"/>
          </p:nvPr>
        </p:nvSpPr>
        <p:spPr>
          <a:xfrm>
            <a:off x="693222" y="1153392"/>
            <a:ext cx="11038115" cy="4717472"/>
          </a:xfrm>
        </p:spPr>
        <p:txBody>
          <a:bodyPr>
            <a:normAutofit/>
          </a:bodyPr>
          <a:lstStyle/>
          <a:p>
            <a:r>
              <a:rPr lang="en-US" dirty="0" smtClean="0">
                <a:latin typeface="Book Antiqua" panose="02040602050305030304" pitchFamily="18" charset="0"/>
              </a:rPr>
              <a:t>What happens now that open consultation phase is over? Lots of </a:t>
            </a:r>
            <a:r>
              <a:rPr lang="en-US" dirty="0">
                <a:latin typeface="Book Antiqua" panose="02040602050305030304" pitchFamily="18" charset="0"/>
              </a:rPr>
              <a:t>inputs and differences to </a:t>
            </a:r>
            <a:r>
              <a:rPr lang="en-US" dirty="0" smtClean="0">
                <a:latin typeface="Book Antiqua" panose="02040602050305030304" pitchFamily="18" charset="0"/>
              </a:rPr>
              <a:t>reconcile before 2</a:t>
            </a:r>
            <a:r>
              <a:rPr lang="en-US" baseline="30000" dirty="0" smtClean="0">
                <a:latin typeface="Book Antiqua" panose="02040602050305030304" pitchFamily="18" charset="0"/>
              </a:rPr>
              <a:t>nd</a:t>
            </a:r>
            <a:r>
              <a:rPr lang="en-US" dirty="0" smtClean="0">
                <a:latin typeface="Book Antiqua" panose="02040602050305030304" pitchFamily="18" charset="0"/>
              </a:rPr>
              <a:t> IAEG-SDGs?</a:t>
            </a:r>
          </a:p>
          <a:p>
            <a:r>
              <a:rPr lang="en-US" dirty="0" smtClean="0">
                <a:latin typeface="Book Antiqua" panose="02040602050305030304" pitchFamily="18" charset="0"/>
              </a:rPr>
              <a:t>Discussions </a:t>
            </a:r>
            <a:r>
              <a:rPr lang="en-US" dirty="0">
                <a:latin typeface="Book Antiqua" panose="02040602050305030304" pitchFamily="18" charset="0"/>
              </a:rPr>
              <a:t>happening at </a:t>
            </a:r>
            <a:r>
              <a:rPr lang="en-US" dirty="0" smtClean="0">
                <a:latin typeface="Book Antiqua" panose="02040602050305030304" pitchFamily="18" charset="0"/>
              </a:rPr>
              <a:t>regional level, sometimes led by Regional Commissions – links to the current IAEG process?</a:t>
            </a:r>
          </a:p>
          <a:p>
            <a:r>
              <a:rPr lang="en-US" dirty="0" smtClean="0">
                <a:latin typeface="Book Antiqua" panose="02040602050305030304" pitchFamily="18" charset="0"/>
              </a:rPr>
              <a:t>If priority criterion is kept, what to do with non-priority indicators? (keep them for expanded set of thematic indicators?)</a:t>
            </a:r>
          </a:p>
          <a:p>
            <a:r>
              <a:rPr lang="en-US" dirty="0" smtClean="0">
                <a:latin typeface="Book Antiqua" panose="02040602050305030304" pitchFamily="18" charset="0"/>
              </a:rPr>
              <a:t>How to ensure no one left behind but avoid ‘disaggregation fatigue’ </a:t>
            </a:r>
            <a:r>
              <a:rPr lang="en-US" dirty="0" smtClean="0">
                <a:latin typeface="Book Antiqua" panose="02040602050305030304" pitchFamily="18" charset="0"/>
                <a:sym typeface="Wingdings" panose="05000000000000000000" pitchFamily="2" charset="2"/>
              </a:rPr>
              <a:t> important role for thematic monitoring?</a:t>
            </a:r>
            <a:endParaRPr lang="en-US" dirty="0" smtClean="0">
              <a:latin typeface="Book Antiqua" panose="02040602050305030304" pitchFamily="18" charset="0"/>
            </a:endParaRP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73627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3"/>
                </a:solidFill>
                <a:latin typeface="Book Antiqua" panose="02040602050305030304" pitchFamily="18" charset="0"/>
              </a:rPr>
              <a:t>Better production and use of gender statistics for evidence-based localization of the SDGs </a:t>
            </a:r>
          </a:p>
        </p:txBody>
      </p:sp>
      <p:sp>
        <p:nvSpPr>
          <p:cNvPr id="3" name="Content Placeholder 2"/>
          <p:cNvSpPr>
            <a:spLocks noGrp="1"/>
          </p:cNvSpPr>
          <p:nvPr>
            <p:ph idx="1"/>
          </p:nvPr>
        </p:nvSpPr>
        <p:spPr>
          <a:xfrm>
            <a:off x="838200" y="1825625"/>
            <a:ext cx="5490882" cy="4351338"/>
          </a:xfrm>
        </p:spPr>
        <p:txBody>
          <a:bodyPr>
            <a:normAutofit fontScale="85000" lnSpcReduction="20000"/>
          </a:bodyPr>
          <a:lstStyle/>
          <a:p>
            <a:r>
              <a:rPr lang="en-US" dirty="0" smtClean="0">
                <a:latin typeface="Book Antiqua" panose="02040602050305030304" pitchFamily="18" charset="0"/>
              </a:rPr>
              <a:t>Ambitious new flagship </a:t>
            </a:r>
            <a:r>
              <a:rPr lang="en-US" dirty="0" err="1" smtClean="0">
                <a:latin typeface="Book Antiqua" panose="02040602050305030304" pitchFamily="18" charset="0"/>
              </a:rPr>
              <a:t>programme</a:t>
            </a:r>
            <a:r>
              <a:rPr lang="en-US" dirty="0" smtClean="0">
                <a:latin typeface="Book Antiqua" panose="02040602050305030304" pitchFamily="18" charset="0"/>
              </a:rPr>
              <a:t> initiative from UN Women: 3 objectives:</a:t>
            </a:r>
          </a:p>
          <a:p>
            <a:pPr lvl="1"/>
            <a:r>
              <a:rPr lang="en-US" sz="2800" dirty="0" smtClean="0">
                <a:latin typeface="Book Antiqua" panose="02040602050305030304" pitchFamily="18" charset="0"/>
              </a:rPr>
              <a:t>Address weak </a:t>
            </a:r>
            <a:r>
              <a:rPr lang="en-US" sz="2800" dirty="0">
                <a:latin typeface="Book Antiqua" panose="02040602050305030304" pitchFamily="18" charset="0"/>
              </a:rPr>
              <a:t>policy space and legal </a:t>
            </a:r>
            <a:r>
              <a:rPr lang="en-US" sz="2800" dirty="0" smtClean="0">
                <a:latin typeface="Book Antiqua" panose="02040602050305030304" pitchFamily="18" charset="0"/>
              </a:rPr>
              <a:t>and financial environment to produce gender statistics at national level</a:t>
            </a:r>
          </a:p>
          <a:p>
            <a:pPr lvl="1"/>
            <a:r>
              <a:rPr lang="en-US" sz="2800" dirty="0" smtClean="0">
                <a:latin typeface="Book Antiqua" panose="02040602050305030304" pitchFamily="18" charset="0"/>
              </a:rPr>
              <a:t>Address technical </a:t>
            </a:r>
            <a:r>
              <a:rPr lang="en-US" sz="2800" dirty="0">
                <a:latin typeface="Book Antiqua" panose="02040602050305030304" pitchFamily="18" charset="0"/>
              </a:rPr>
              <a:t>challenges within </a:t>
            </a:r>
            <a:r>
              <a:rPr lang="en-US" sz="2800" dirty="0" smtClean="0">
                <a:latin typeface="Book Antiqua" panose="02040602050305030304" pitchFamily="18" charset="0"/>
              </a:rPr>
              <a:t>National statistical systems that limit </a:t>
            </a:r>
            <a:r>
              <a:rPr lang="en-US" sz="2800" dirty="0">
                <a:latin typeface="Book Antiqua" panose="02040602050305030304" pitchFamily="18" charset="0"/>
              </a:rPr>
              <a:t>the production of gender </a:t>
            </a:r>
            <a:r>
              <a:rPr lang="en-US" sz="2800" dirty="0" smtClean="0">
                <a:latin typeface="Book Antiqua" panose="02040602050305030304" pitchFamily="18" charset="0"/>
              </a:rPr>
              <a:t>statistics</a:t>
            </a:r>
          </a:p>
          <a:p>
            <a:pPr lvl="1"/>
            <a:r>
              <a:rPr lang="en-US" sz="2800" dirty="0">
                <a:latin typeface="Book Antiqua" panose="02040602050305030304" pitchFamily="18" charset="0"/>
              </a:rPr>
              <a:t>Address lack of access to data and limited capacity on the part of policymakers and other users to </a:t>
            </a:r>
            <a:r>
              <a:rPr lang="en-US" sz="2800" dirty="0" err="1">
                <a:latin typeface="Book Antiqua" panose="02040602050305030304" pitchFamily="18" charset="0"/>
              </a:rPr>
              <a:t>analyse</a:t>
            </a:r>
            <a:r>
              <a:rPr lang="en-US" sz="2800" dirty="0">
                <a:latin typeface="Book Antiqua" panose="02040602050305030304" pitchFamily="18" charset="0"/>
              </a:rPr>
              <a:t> them to inform policies</a:t>
            </a:r>
          </a:p>
          <a:p>
            <a:pPr marL="457200" lvl="1" indent="0">
              <a:buNone/>
            </a:pPr>
            <a:endParaRPr lang="en-US" dirty="0">
              <a:latin typeface="Book Antiqua" panose="02040602050305030304" pitchFamily="18" charset="0"/>
            </a:endParaRPr>
          </a:p>
        </p:txBody>
      </p:sp>
      <p:pic>
        <p:nvPicPr>
          <p:cNvPr id="5" name="Picture 4" descr="cid:image001.jpg@01D0F520.F6A9DBF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901140" y="1888470"/>
            <a:ext cx="4116481" cy="2531130"/>
          </a:xfrm>
          <a:prstGeom prst="rect">
            <a:avLst/>
          </a:prstGeom>
          <a:noFill/>
          <a:ln>
            <a:noFill/>
          </a:ln>
        </p:spPr>
      </p:pic>
      <p:sp>
        <p:nvSpPr>
          <p:cNvPr id="6" name="Down Arrow 5"/>
          <p:cNvSpPr/>
          <p:nvPr/>
        </p:nvSpPr>
        <p:spPr>
          <a:xfrm>
            <a:off x="8497697" y="4617382"/>
            <a:ext cx="923365" cy="6275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01140" y="5244911"/>
            <a:ext cx="4744013" cy="461665"/>
          </a:xfrm>
          <a:prstGeom prst="rect">
            <a:avLst/>
          </a:prstGeom>
          <a:noFill/>
        </p:spPr>
        <p:txBody>
          <a:bodyPr wrap="square" rtlCol="0">
            <a:spAutoFit/>
          </a:bodyPr>
          <a:lstStyle/>
          <a:p>
            <a:r>
              <a:rPr lang="en-US" sz="2400" dirty="0" smtClean="0">
                <a:solidFill>
                  <a:schemeClr val="accent3"/>
                </a:solidFill>
                <a:latin typeface="Book Antiqua" panose="02040602050305030304" pitchFamily="18" charset="0"/>
              </a:rPr>
              <a:t>Opportunities for collaboration </a:t>
            </a:r>
            <a:endParaRPr lang="en-US" sz="2400" dirty="0">
              <a:solidFill>
                <a:schemeClr val="accent3"/>
              </a:solidFill>
              <a:latin typeface="Book Antiqua" panose="02040602050305030304" pitchFamily="18" charset="0"/>
            </a:endParaRPr>
          </a:p>
        </p:txBody>
      </p:sp>
    </p:spTree>
    <p:extLst>
      <p:ext uri="{BB962C8B-B14F-4D97-AF65-F5344CB8AC3E}">
        <p14:creationId xmlns:p14="http://schemas.microsoft.com/office/powerpoint/2010/main" val="428365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a:buFont typeface="+mj-lt"/>
              <a:buAutoNum type="arabicPeriod"/>
            </a:pPr>
            <a:r>
              <a:rPr lang="en-US" sz="3600" dirty="0">
                <a:solidFill>
                  <a:schemeClr val="accent3"/>
                </a:solidFill>
                <a:latin typeface="Book Antiqua" panose="02040602050305030304" pitchFamily="18" charset="0"/>
              </a:rPr>
              <a:t>Supportive policy environment in place to ensure gender-responsive localization and effective monitoring of the SDGs</a:t>
            </a:r>
          </a:p>
        </p:txBody>
      </p:sp>
      <p:sp>
        <p:nvSpPr>
          <p:cNvPr id="3" name="Content Placeholder 2"/>
          <p:cNvSpPr>
            <a:spLocks noGrp="1"/>
          </p:cNvSpPr>
          <p:nvPr>
            <p:ph idx="1"/>
          </p:nvPr>
        </p:nvSpPr>
        <p:spPr/>
        <p:txBody>
          <a:bodyPr>
            <a:normAutofit/>
          </a:bodyPr>
          <a:lstStyle/>
          <a:p>
            <a:r>
              <a:rPr lang="en-US" sz="3600" dirty="0" smtClean="0">
                <a:solidFill>
                  <a:srgbClr val="7030A0"/>
                </a:solidFill>
                <a:latin typeface="Book Antiqua" panose="02040602050305030304" pitchFamily="18" charset="0"/>
              </a:rPr>
              <a:t>Outputs</a:t>
            </a:r>
          </a:p>
          <a:p>
            <a:pPr marL="457200" lvl="1" indent="0">
              <a:spcAft>
                <a:spcPts val="1200"/>
              </a:spcAft>
              <a:buNone/>
            </a:pPr>
            <a:r>
              <a:rPr lang="en-US" sz="3200" dirty="0" smtClean="0">
                <a:latin typeface="Book Antiqua" panose="02040602050305030304" pitchFamily="18" charset="0"/>
              </a:rPr>
              <a:t>1.1. </a:t>
            </a:r>
            <a:r>
              <a:rPr lang="en-US" sz="3200" dirty="0">
                <a:latin typeface="Book Antiqua" panose="02040602050305030304" pitchFamily="18" charset="0"/>
              </a:rPr>
              <a:t>An assessment of gender statistics and identification of gaps is conducted at the national level </a:t>
            </a:r>
            <a:endParaRPr lang="en-US" sz="3200" dirty="0" smtClean="0">
              <a:latin typeface="Book Antiqua" panose="02040602050305030304" pitchFamily="18" charset="0"/>
            </a:endParaRPr>
          </a:p>
          <a:p>
            <a:pPr marL="457200" lvl="1" indent="0">
              <a:spcAft>
                <a:spcPts val="1200"/>
              </a:spcAft>
              <a:buNone/>
            </a:pPr>
            <a:r>
              <a:rPr lang="en-US" sz="3200" dirty="0" smtClean="0">
                <a:latin typeface="Book Antiqua" panose="02040602050305030304" pitchFamily="18" charset="0"/>
              </a:rPr>
              <a:t>1.2</a:t>
            </a:r>
            <a:r>
              <a:rPr lang="en-US" sz="3200" dirty="0">
                <a:latin typeface="Book Antiqua" panose="02040602050305030304" pitchFamily="18" charset="0"/>
              </a:rPr>
              <a:t>. Enabling legal frameworks, institutional arrangements, and adequate resources for gender statistics are in place </a:t>
            </a:r>
            <a:endParaRPr lang="en-US" sz="3200" dirty="0" smtClean="0">
              <a:latin typeface="Book Antiqua" panose="02040602050305030304" pitchFamily="18" charset="0"/>
            </a:endParaRPr>
          </a:p>
          <a:p>
            <a:pPr marL="457200" lvl="1" indent="0">
              <a:spcAft>
                <a:spcPts val="1200"/>
              </a:spcAft>
              <a:buNone/>
            </a:pPr>
            <a:r>
              <a:rPr lang="en-US" sz="3200" dirty="0">
                <a:latin typeface="Book Antiqua" panose="02040602050305030304" pitchFamily="18" charset="0"/>
              </a:rPr>
              <a:t>1.3. National plans to localize gender-related SDGs targets and indicators are developed </a:t>
            </a:r>
          </a:p>
        </p:txBody>
      </p:sp>
    </p:spTree>
    <p:extLst>
      <p:ext uri="{BB962C8B-B14F-4D97-AF65-F5344CB8AC3E}">
        <p14:creationId xmlns:p14="http://schemas.microsoft.com/office/powerpoint/2010/main" val="50467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3"/>
                </a:solidFill>
                <a:latin typeface="Book Antiqua" panose="02040602050305030304" pitchFamily="18" charset="0"/>
              </a:rPr>
              <a:t>2. Quality, comparable and regular gender statistics are available to address national data gaps and meet policy and reporting commitments under the SDGs, CEDAW and Beijing </a:t>
            </a:r>
          </a:p>
        </p:txBody>
      </p:sp>
      <p:sp>
        <p:nvSpPr>
          <p:cNvPr id="3" name="Content Placeholder 2"/>
          <p:cNvSpPr>
            <a:spLocks noGrp="1"/>
          </p:cNvSpPr>
          <p:nvPr>
            <p:ph idx="1"/>
          </p:nvPr>
        </p:nvSpPr>
        <p:spPr/>
        <p:txBody>
          <a:bodyPr>
            <a:normAutofit/>
          </a:bodyPr>
          <a:lstStyle/>
          <a:p>
            <a:r>
              <a:rPr lang="en-US" sz="3600" dirty="0">
                <a:solidFill>
                  <a:srgbClr val="7030A0"/>
                </a:solidFill>
                <a:latin typeface="Book Antiqua" panose="02040602050305030304" pitchFamily="18" charset="0"/>
              </a:rPr>
              <a:t>Output</a:t>
            </a:r>
          </a:p>
          <a:p>
            <a:pPr marL="457200" lvl="1" indent="0">
              <a:spcAft>
                <a:spcPts val="1200"/>
              </a:spcAft>
              <a:buNone/>
            </a:pPr>
            <a:r>
              <a:rPr lang="en-US" sz="3200" dirty="0">
                <a:latin typeface="Book Antiqua" panose="02040602050305030304" pitchFamily="18" charset="0"/>
              </a:rPr>
              <a:t>2.1. Capacity of the national statistical system (NSS) strengthened to compile Tier I indicators in the minimum set and SDGs </a:t>
            </a:r>
          </a:p>
          <a:p>
            <a:pPr marL="457200" lvl="1" indent="0">
              <a:spcAft>
                <a:spcPts val="1200"/>
              </a:spcAft>
              <a:buNone/>
            </a:pPr>
            <a:r>
              <a:rPr lang="en-US" sz="3200" dirty="0">
                <a:latin typeface="Book Antiqua" panose="02040602050305030304" pitchFamily="18" charset="0"/>
              </a:rPr>
              <a:t>2.2. Capacity of the NSS strengthened to collect Tier II indicators in the minimum set and SDGs </a:t>
            </a:r>
          </a:p>
          <a:p>
            <a:pPr marL="457200" lvl="1" indent="0">
              <a:spcAft>
                <a:spcPts val="1200"/>
              </a:spcAft>
              <a:buNone/>
            </a:pPr>
            <a:r>
              <a:rPr lang="en-US" sz="3200" dirty="0">
                <a:latin typeface="Book Antiqua" panose="02040602050305030304" pitchFamily="18" charset="0"/>
              </a:rPr>
              <a:t>2.3. Capacity of the NSS strengthened to produce Tier III indicators in the minimum set and SDGs </a:t>
            </a:r>
          </a:p>
        </p:txBody>
      </p:sp>
    </p:spTree>
    <p:extLst>
      <p:ext uri="{BB962C8B-B14F-4D97-AF65-F5344CB8AC3E}">
        <p14:creationId xmlns:p14="http://schemas.microsoft.com/office/powerpoint/2010/main" val="202431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solidFill>
              </a:rPr>
              <a:t>3. Gender statistics are accessible to all users (including governments, civil society, academia and private sector) and can be </a:t>
            </a:r>
            <a:r>
              <a:rPr lang="en-US" sz="2800" b="1" dirty="0" err="1">
                <a:solidFill>
                  <a:schemeClr val="accent3"/>
                </a:solidFill>
              </a:rPr>
              <a:t>analysed</a:t>
            </a:r>
            <a:r>
              <a:rPr lang="en-US" sz="2800" b="1" dirty="0">
                <a:solidFill>
                  <a:schemeClr val="accent3"/>
                </a:solidFill>
              </a:rPr>
              <a:t> to inform research, advocacy, policies and </a:t>
            </a:r>
            <a:r>
              <a:rPr lang="en-US" sz="2800" b="1" dirty="0" err="1">
                <a:solidFill>
                  <a:schemeClr val="accent3"/>
                </a:solidFill>
              </a:rPr>
              <a:t>programmes</a:t>
            </a:r>
            <a:r>
              <a:rPr lang="en-US" sz="2800" b="1" dirty="0">
                <a:solidFill>
                  <a:schemeClr val="accent3"/>
                </a:solidFill>
              </a:rPr>
              <a:t>, and promote accountability </a:t>
            </a:r>
            <a:endParaRPr lang="en-US" sz="2800" dirty="0">
              <a:solidFill>
                <a:schemeClr val="accent3"/>
              </a:solidFill>
            </a:endParaRPr>
          </a:p>
        </p:txBody>
      </p:sp>
      <p:sp>
        <p:nvSpPr>
          <p:cNvPr id="3" name="Content Placeholder 2"/>
          <p:cNvSpPr>
            <a:spLocks noGrp="1"/>
          </p:cNvSpPr>
          <p:nvPr>
            <p:ph idx="1"/>
          </p:nvPr>
        </p:nvSpPr>
        <p:spPr/>
        <p:txBody>
          <a:bodyPr>
            <a:normAutofit fontScale="92500"/>
          </a:bodyPr>
          <a:lstStyle/>
          <a:p>
            <a:pPr marL="228600" lvl="1">
              <a:lnSpc>
                <a:spcPct val="100000"/>
              </a:lnSpc>
              <a:spcBef>
                <a:spcPts val="1000"/>
              </a:spcBef>
              <a:spcAft>
                <a:spcPts val="1200"/>
              </a:spcAft>
            </a:pPr>
            <a:r>
              <a:rPr lang="en-US" sz="3600" dirty="0">
                <a:solidFill>
                  <a:srgbClr val="7030A0"/>
                </a:solidFill>
                <a:latin typeface="Book Antiqua" panose="02040602050305030304" pitchFamily="18" charset="0"/>
              </a:rPr>
              <a:t>Outputs</a:t>
            </a:r>
          </a:p>
          <a:p>
            <a:pPr marL="457200" lvl="1" indent="0">
              <a:spcAft>
                <a:spcPts val="1200"/>
              </a:spcAft>
              <a:buNone/>
            </a:pPr>
            <a:r>
              <a:rPr lang="en-US" sz="3200" dirty="0" smtClean="0">
                <a:latin typeface="Book Antiqua" panose="02040602050305030304" pitchFamily="18" charset="0"/>
              </a:rPr>
              <a:t>3.1</a:t>
            </a:r>
            <a:r>
              <a:rPr lang="en-US" sz="3200" dirty="0">
                <a:latin typeface="Book Antiqua" panose="02040602050305030304" pitchFamily="18" charset="0"/>
              </a:rPr>
              <a:t>. Increased dissemination of data at national, regional and global levels </a:t>
            </a:r>
          </a:p>
          <a:p>
            <a:pPr marL="457200" lvl="1" indent="0">
              <a:spcAft>
                <a:spcPts val="1200"/>
              </a:spcAft>
              <a:buNone/>
            </a:pPr>
            <a:r>
              <a:rPr lang="en-US" sz="3200" dirty="0">
                <a:latin typeface="Book Antiqua" panose="02040602050305030304" pitchFamily="18" charset="0"/>
              </a:rPr>
              <a:t>3.2. User-producer dialogues institutionalized to increase accessibility, quality and demand for gender statistics </a:t>
            </a:r>
          </a:p>
          <a:p>
            <a:pPr marL="457200" lvl="1" indent="0">
              <a:spcAft>
                <a:spcPts val="1200"/>
              </a:spcAft>
              <a:buNone/>
            </a:pPr>
            <a:r>
              <a:rPr lang="en-US" sz="3200" dirty="0">
                <a:latin typeface="Book Antiqua" panose="02040602050305030304" pitchFamily="18" charset="0"/>
              </a:rPr>
              <a:t>3.3. Capacity of civil society, government and other actors to use and </a:t>
            </a:r>
            <a:r>
              <a:rPr lang="en-US" sz="3200" dirty="0" err="1">
                <a:latin typeface="Book Antiqua" panose="02040602050305030304" pitchFamily="18" charset="0"/>
              </a:rPr>
              <a:t>analyse</a:t>
            </a:r>
            <a:r>
              <a:rPr lang="en-US" sz="3200" dirty="0">
                <a:latin typeface="Book Antiqua" panose="02040602050305030304" pitchFamily="18" charset="0"/>
              </a:rPr>
              <a:t> and use gender statistics to inform decision-making is strengthened </a:t>
            </a:r>
          </a:p>
        </p:txBody>
      </p:sp>
    </p:spTree>
    <p:extLst>
      <p:ext uri="{BB962C8B-B14F-4D97-AF65-F5344CB8AC3E}">
        <p14:creationId xmlns:p14="http://schemas.microsoft.com/office/powerpoint/2010/main" val="413593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latin typeface="Book Antiqua" panose="02040602050305030304" pitchFamily="18" charset="0"/>
              </a:rPr>
              <a:t>Outline</a:t>
            </a:r>
            <a:endParaRPr lang="en-US" dirty="0">
              <a:solidFill>
                <a:schemeClr val="accent3"/>
              </a:solidFill>
              <a:latin typeface="Book Antiqua" panose="02040602050305030304"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latin typeface="Book Antiqua" panose="02040602050305030304" pitchFamily="18" charset="0"/>
            </a:endParaRPr>
          </a:p>
          <a:p>
            <a:pPr marL="514350" indent="-514350">
              <a:buFont typeface="+mj-lt"/>
              <a:buAutoNum type="arabicPeriod"/>
            </a:pPr>
            <a:endParaRPr lang="en-US" dirty="0">
              <a:latin typeface="Book Antiqua" panose="02040602050305030304" pitchFamily="18" charset="0"/>
            </a:endParaRPr>
          </a:p>
          <a:p>
            <a:pPr marL="514350" indent="-514350">
              <a:buFont typeface="+mj-lt"/>
              <a:buAutoNum type="arabicPeriod"/>
            </a:pPr>
            <a:r>
              <a:rPr lang="en-US" dirty="0" smtClean="0">
                <a:latin typeface="Book Antiqua" panose="02040602050305030304" pitchFamily="18" charset="0"/>
              </a:rPr>
              <a:t>Gender and intersectional </a:t>
            </a:r>
            <a:r>
              <a:rPr lang="en-GB" dirty="0">
                <a:latin typeface="Book Antiqua" panose="02040602050305030304" pitchFamily="18" charset="0"/>
              </a:rPr>
              <a:t>intersectional inequalities </a:t>
            </a:r>
            <a:endParaRPr lang="en-GB" dirty="0" smtClean="0">
              <a:latin typeface="Book Antiqua" panose="02040602050305030304" pitchFamily="18" charset="0"/>
            </a:endParaRPr>
          </a:p>
          <a:p>
            <a:pPr marL="514350" indent="-514350">
              <a:buFont typeface="+mj-lt"/>
              <a:buAutoNum type="arabicPeriod"/>
            </a:pPr>
            <a:r>
              <a:rPr lang="en-GB" dirty="0" smtClean="0">
                <a:latin typeface="Book Antiqua" panose="02040602050305030304" pitchFamily="18" charset="0"/>
              </a:rPr>
              <a:t>New flagship initiative on gender statistics to support localization and monitoring of SDGs – opportunities for addressing disability</a:t>
            </a:r>
            <a:endParaRPr lang="en-US" dirty="0">
              <a:latin typeface="Book Antiqua" panose="02040602050305030304" pitchFamily="18" charset="0"/>
            </a:endParaRPr>
          </a:p>
        </p:txBody>
      </p:sp>
    </p:spTree>
    <p:extLst>
      <p:ext uri="{BB962C8B-B14F-4D97-AF65-F5344CB8AC3E}">
        <p14:creationId xmlns:p14="http://schemas.microsoft.com/office/powerpoint/2010/main" val="381553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535"/>
            <a:ext cx="10515600" cy="1325563"/>
          </a:xfrm>
        </p:spPr>
        <p:txBody>
          <a:bodyPr/>
          <a:lstStyle/>
          <a:p>
            <a:r>
              <a:rPr lang="en-US" dirty="0" smtClean="0">
                <a:solidFill>
                  <a:schemeClr val="accent3"/>
                </a:solidFill>
                <a:latin typeface="Book Antiqua" panose="02040602050305030304" pitchFamily="18" charset="0"/>
              </a:rPr>
              <a:t>Strong content on GEWE in 2030 agenda</a:t>
            </a:r>
            <a:endParaRPr lang="en-US" dirty="0">
              <a:solidFill>
                <a:schemeClr val="accent3"/>
              </a:solidFill>
              <a:latin typeface="Book Antiqua" panose="02040602050305030304" pitchFamily="18" charset="0"/>
            </a:endParaRPr>
          </a:p>
        </p:txBody>
      </p:sp>
      <p:sp>
        <p:nvSpPr>
          <p:cNvPr id="3" name="Content Placeholder 2"/>
          <p:cNvSpPr>
            <a:spLocks noGrp="1"/>
          </p:cNvSpPr>
          <p:nvPr>
            <p:ph idx="1"/>
          </p:nvPr>
        </p:nvSpPr>
        <p:spPr>
          <a:xfrm>
            <a:off x="936701" y="1690689"/>
            <a:ext cx="10560205" cy="4632052"/>
          </a:xfrm>
        </p:spPr>
        <p:txBody>
          <a:bodyPr>
            <a:normAutofit fontScale="92500" lnSpcReduction="10000"/>
          </a:bodyPr>
          <a:lstStyle/>
          <a:p>
            <a:r>
              <a:rPr lang="en-GB" i="1" dirty="0">
                <a:latin typeface="Book Antiqua" panose="02040602050305030304" pitchFamily="18" charset="0"/>
              </a:rPr>
              <a:t>Realizing gender equality and the empowerment of women and girls will make a crucial contribution to </a:t>
            </a:r>
            <a:r>
              <a:rPr lang="en-GB" i="1" dirty="0" smtClean="0">
                <a:latin typeface="Book Antiqua" panose="02040602050305030304" pitchFamily="18" charset="0"/>
              </a:rPr>
              <a:t>progress (2030 Agenda Declaration)</a:t>
            </a:r>
          </a:p>
          <a:p>
            <a:r>
              <a:rPr lang="en-GB" dirty="0" smtClean="0">
                <a:latin typeface="Book Antiqua" panose="02040602050305030304" pitchFamily="18" charset="0"/>
              </a:rPr>
              <a:t>Goal </a:t>
            </a:r>
            <a:r>
              <a:rPr lang="en-GB" dirty="0">
                <a:latin typeface="Book Antiqua" panose="02040602050305030304" pitchFamily="18" charset="0"/>
              </a:rPr>
              <a:t>5 </a:t>
            </a:r>
            <a:r>
              <a:rPr lang="en-GB" i="1" dirty="0">
                <a:latin typeface="Book Antiqua" panose="02040602050305030304" pitchFamily="18" charset="0"/>
              </a:rPr>
              <a:t>“</a:t>
            </a:r>
            <a:r>
              <a:rPr lang="en-US" i="1" dirty="0">
                <a:latin typeface="Book Antiqua" panose="02040602050305030304" pitchFamily="18" charset="0"/>
              </a:rPr>
              <a:t>Achieve gender equality and empower all women and girls</a:t>
            </a:r>
            <a:r>
              <a:rPr lang="en-US" i="1" dirty="0" smtClean="0">
                <a:latin typeface="Book Antiqua" panose="02040602050305030304" pitchFamily="18" charset="0"/>
              </a:rPr>
              <a:t>”: </a:t>
            </a:r>
            <a:r>
              <a:rPr lang="en-US" dirty="0" smtClean="0">
                <a:latin typeface="Book Antiqua" panose="02040602050305030304" pitchFamily="18" charset="0"/>
              </a:rPr>
              <a:t>Six Outcome and three MOI targets – many TGs addressing a multiple set of gender equality concerns (e.g. 5.1; 5.2, 5.3, 5.a, 5.c)</a:t>
            </a:r>
          </a:p>
          <a:p>
            <a:r>
              <a:rPr lang="en-US" dirty="0" smtClean="0">
                <a:latin typeface="Book Antiqua" panose="02040602050305030304" pitchFamily="18" charset="0"/>
              </a:rPr>
              <a:t>Gender sensitive TGs in many other goals: &gt;25% of TGs. (21 mention ‘women, men, girls, boys or gender equality’ and 16 refer to ‘universal’ or access for ‘all’)</a:t>
            </a:r>
          </a:p>
          <a:p>
            <a:r>
              <a:rPr lang="en-US" dirty="0" smtClean="0">
                <a:latin typeface="Book Antiqua" panose="02040602050305030304" pitchFamily="18" charset="0"/>
              </a:rPr>
              <a:t>No one left behind: need to disaggregate by ‘</a:t>
            </a:r>
            <a:r>
              <a:rPr lang="en-US" i="1" dirty="0" smtClean="0">
                <a:latin typeface="Book Antiqua" panose="02040602050305030304" pitchFamily="18" charset="0"/>
              </a:rPr>
              <a:t>income</a:t>
            </a:r>
            <a:r>
              <a:rPr lang="en-US" i="1" dirty="0">
                <a:latin typeface="Book Antiqua" panose="02040602050305030304" pitchFamily="18" charset="0"/>
              </a:rPr>
              <a:t>, </a:t>
            </a:r>
            <a:r>
              <a:rPr lang="en-US" b="1" i="1" dirty="0" smtClean="0">
                <a:latin typeface="Book Antiqua" panose="02040602050305030304" pitchFamily="18" charset="0"/>
              </a:rPr>
              <a:t>sex</a:t>
            </a:r>
            <a:r>
              <a:rPr lang="en-US" i="1" dirty="0" smtClean="0">
                <a:latin typeface="Book Antiqua" panose="02040602050305030304" pitchFamily="18" charset="0"/>
              </a:rPr>
              <a:t>, </a:t>
            </a:r>
            <a:r>
              <a:rPr lang="en-US" i="1" dirty="0">
                <a:latin typeface="Book Antiqua" panose="02040602050305030304" pitchFamily="18" charset="0"/>
              </a:rPr>
              <a:t>age, race, ethnicity, migratory status, disability, geographic location and other characteristics relevant in national </a:t>
            </a:r>
            <a:r>
              <a:rPr lang="en-US" i="1" dirty="0" smtClean="0">
                <a:latin typeface="Book Antiqua" panose="02040602050305030304" pitchFamily="18" charset="0"/>
              </a:rPr>
              <a:t>contexts</a:t>
            </a:r>
            <a:r>
              <a:rPr lang="en-US" dirty="0" smtClean="0">
                <a:latin typeface="Book Antiqua" panose="02040602050305030304" pitchFamily="18" charset="0"/>
              </a:rPr>
              <a:t>’ (TG 19.18; para 74.g)</a:t>
            </a:r>
          </a:p>
          <a:p>
            <a:pPr marL="0" indent="0">
              <a:buNone/>
            </a:pPr>
            <a:r>
              <a:rPr lang="en-US" dirty="0">
                <a:latin typeface="Book Antiqua" panose="02040602050305030304" pitchFamily="18" charset="0"/>
              </a:rPr>
              <a:t>	</a:t>
            </a:r>
            <a:endParaRPr lang="en-US" sz="2200" b="1" dirty="0">
              <a:solidFill>
                <a:schemeClr val="accent1"/>
              </a:solidFill>
              <a:latin typeface="Book Antiqua" panose="02040602050305030304" pitchFamily="18" charset="0"/>
            </a:endParaRPr>
          </a:p>
        </p:txBody>
      </p:sp>
    </p:spTree>
    <p:extLst>
      <p:ext uri="{BB962C8B-B14F-4D97-AF65-F5344CB8AC3E}">
        <p14:creationId xmlns:p14="http://schemas.microsoft.com/office/powerpoint/2010/main" val="2774815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4762"/>
            <a:ext cx="9728636" cy="933191"/>
          </a:xfrm>
        </p:spPr>
        <p:txBody>
          <a:bodyPr>
            <a:normAutofit fontScale="90000"/>
          </a:bodyPr>
          <a:lstStyle/>
          <a:p>
            <a:r>
              <a:rPr lang="en-US" dirty="0" smtClean="0">
                <a:solidFill>
                  <a:schemeClr val="accent3"/>
                </a:solidFill>
                <a:latin typeface="Book Antiqua" panose="02040602050305030304" pitchFamily="18" charset="0"/>
              </a:rPr>
              <a:t>Monitoring of GEWE in SDGs: Significant developments and many (new) tools  </a:t>
            </a:r>
            <a:endParaRPr lang="en-US" dirty="0">
              <a:solidFill>
                <a:schemeClr val="accent3"/>
              </a:solidFill>
              <a:latin typeface="Book Antiqua" panose="02040602050305030304" pitchFamily="18" charset="0"/>
            </a:endParaRPr>
          </a:p>
        </p:txBody>
      </p:sp>
      <p:sp>
        <p:nvSpPr>
          <p:cNvPr id="3" name="Content Placeholder 2"/>
          <p:cNvSpPr>
            <a:spLocks noGrp="1"/>
          </p:cNvSpPr>
          <p:nvPr>
            <p:ph idx="1"/>
          </p:nvPr>
        </p:nvSpPr>
        <p:spPr>
          <a:xfrm>
            <a:off x="308610" y="2137411"/>
            <a:ext cx="10961370" cy="4248150"/>
          </a:xfrm>
        </p:spPr>
        <p:txBody>
          <a:bodyPr>
            <a:noAutofit/>
          </a:bodyPr>
          <a:lstStyle/>
          <a:p>
            <a:r>
              <a:rPr lang="en-US" sz="2600" dirty="0" smtClean="0">
                <a:latin typeface="Book Antiqua" panose="02040602050305030304" pitchFamily="18" charset="0"/>
              </a:rPr>
              <a:t>Many new tools to draw from, including:</a:t>
            </a:r>
          </a:p>
          <a:p>
            <a:pPr lvl="1"/>
            <a:r>
              <a:rPr lang="en-US" sz="2600" dirty="0" smtClean="0">
                <a:latin typeface="Book Antiqua" panose="02040602050305030304" pitchFamily="18" charset="0"/>
              </a:rPr>
              <a:t>Minimum set of gender indicators (52 Outcome + 11 Norms indicators) adopted by UNSC in 2013 + adaptations in most regions</a:t>
            </a:r>
          </a:p>
          <a:p>
            <a:pPr lvl="1"/>
            <a:r>
              <a:rPr lang="en-US" sz="2600" dirty="0" smtClean="0">
                <a:latin typeface="Book Antiqua" panose="02040602050305030304" pitchFamily="18" charset="0"/>
              </a:rPr>
              <a:t>Core set of 9 VAW indicators (UNSC 2009, 2011, 2013)</a:t>
            </a:r>
          </a:p>
          <a:p>
            <a:pPr lvl="1"/>
            <a:r>
              <a:rPr lang="en-US" sz="2600" dirty="0" smtClean="0">
                <a:latin typeface="Book Antiqua" panose="02040602050305030304" pitchFamily="18" charset="0"/>
              </a:rPr>
              <a:t>Technical resources: guidelines on gender statistics (UNECE/WB, UNSD); VAW data (UNSD); census (UNFPA); Gender data navigator (WB); gender and STEM (UNESCO) etc.</a:t>
            </a:r>
          </a:p>
          <a:p>
            <a:pPr lvl="1"/>
            <a:r>
              <a:rPr lang="en-US" sz="2600" dirty="0" smtClean="0">
                <a:latin typeface="Book Antiqua" panose="02040602050305030304" pitchFamily="18" charset="0"/>
              </a:rPr>
              <a:t>Various collaboration forums, coordination mechanisms and partnerships</a:t>
            </a:r>
            <a:r>
              <a:rPr lang="en-US" sz="2600" dirty="0">
                <a:latin typeface="Book Antiqua" panose="02040602050305030304" pitchFamily="18" charset="0"/>
              </a:rPr>
              <a:t>, </a:t>
            </a:r>
            <a:r>
              <a:rPr lang="en-US" sz="2600" dirty="0" smtClean="0">
                <a:latin typeface="Book Antiqua" panose="02040602050305030304" pitchFamily="18" charset="0"/>
              </a:rPr>
              <a:t>(IAEG-GS, EDGE, DATA2X etc.)</a:t>
            </a:r>
          </a:p>
        </p:txBody>
      </p:sp>
    </p:spTree>
    <p:extLst>
      <p:ext uri="{BB962C8B-B14F-4D97-AF65-F5344CB8AC3E}">
        <p14:creationId xmlns:p14="http://schemas.microsoft.com/office/powerpoint/2010/main" val="2968763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3"/>
                </a:solidFill>
                <a:latin typeface="Book Antiqua" panose="02040602050305030304" pitchFamily="18" charset="0"/>
              </a:rPr>
              <a:t>But many existing and new challenges for statistics</a:t>
            </a:r>
          </a:p>
        </p:txBody>
      </p:sp>
      <p:sp>
        <p:nvSpPr>
          <p:cNvPr id="3" name="Content Placeholder 2"/>
          <p:cNvSpPr>
            <a:spLocks noGrp="1"/>
          </p:cNvSpPr>
          <p:nvPr>
            <p:ph idx="1"/>
          </p:nvPr>
        </p:nvSpPr>
        <p:spPr>
          <a:xfrm>
            <a:off x="810492" y="1690688"/>
            <a:ext cx="10203872" cy="4554247"/>
          </a:xfrm>
        </p:spPr>
        <p:txBody>
          <a:bodyPr>
            <a:noAutofit/>
          </a:bodyPr>
          <a:lstStyle/>
          <a:p>
            <a:r>
              <a:rPr lang="en-US" sz="2400" dirty="0" smtClean="0">
                <a:latin typeface="Book Antiqua" panose="02040602050305030304" pitchFamily="18" charset="0"/>
              </a:rPr>
              <a:t>Issues covered go beyond minimum set </a:t>
            </a:r>
          </a:p>
          <a:p>
            <a:pPr lvl="1"/>
            <a:r>
              <a:rPr lang="en-US" dirty="0" smtClean="0">
                <a:latin typeface="Book Antiqua" panose="02040602050305030304" pitchFamily="18" charset="0"/>
              </a:rPr>
              <a:t>e.g. measuring discrimination: Indicator about results, not means; but need one priority indicator; avoid composite indices, perception indicators etc. – no credible alternative yet</a:t>
            </a:r>
          </a:p>
          <a:p>
            <a:pPr lvl="1"/>
            <a:r>
              <a:rPr lang="en-US" dirty="0" smtClean="0">
                <a:latin typeface="Book Antiqua" panose="02040602050305030304" pitchFamily="18" charset="0"/>
              </a:rPr>
              <a:t>MOI targets: indicators to be universally relevant; avoid measuring inputs</a:t>
            </a:r>
          </a:p>
          <a:p>
            <a:r>
              <a:rPr lang="en-US" sz="2400" dirty="0" smtClean="0">
                <a:latin typeface="Book Antiqua" panose="02040602050305030304" pitchFamily="18" charset="0"/>
              </a:rPr>
              <a:t>Going beyond sex disaggregation: disaggregate also for marginalized groups, people with disabilities, migrants, etc. but with finite sample sizes.</a:t>
            </a:r>
          </a:p>
          <a:p>
            <a:r>
              <a:rPr lang="en-US" sz="2400" dirty="0" smtClean="0">
                <a:latin typeface="Book Antiqua" panose="02040602050305030304" pitchFamily="18" charset="0"/>
              </a:rPr>
              <a:t>Gender and environment – brand new issues to think about such as gender and climate change (e.g. TG 13b)</a:t>
            </a:r>
          </a:p>
          <a:p>
            <a:r>
              <a:rPr lang="en-US" sz="2400" dirty="0" smtClean="0">
                <a:latin typeface="Book Antiqua" panose="02040602050305030304" pitchFamily="18" charset="0"/>
              </a:rPr>
              <a:t>Doing justice to it all with a limited number of indicators (multipurpose indicators)</a:t>
            </a:r>
            <a:endParaRPr lang="en-US" sz="2400" dirty="0">
              <a:latin typeface="Book Antiqua" panose="02040602050305030304" pitchFamily="18" charset="0"/>
            </a:endParaRPr>
          </a:p>
        </p:txBody>
      </p:sp>
    </p:spTree>
    <p:extLst>
      <p:ext uri="{BB962C8B-B14F-4D97-AF65-F5344CB8AC3E}">
        <p14:creationId xmlns:p14="http://schemas.microsoft.com/office/powerpoint/2010/main" val="54038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3"/>
                </a:solidFill>
                <a:latin typeface="Book Antiqua" panose="02040602050305030304" pitchFamily="18" charset="0"/>
              </a:rPr>
              <a:t>Experience of UN-Women in TST and IAEG-SDGs to date: Goal 5</a:t>
            </a:r>
          </a:p>
        </p:txBody>
      </p:sp>
      <p:sp>
        <p:nvSpPr>
          <p:cNvPr id="3" name="Content Placeholder 2"/>
          <p:cNvSpPr>
            <a:spLocks noGrp="1"/>
          </p:cNvSpPr>
          <p:nvPr>
            <p:ph idx="1"/>
          </p:nvPr>
        </p:nvSpPr>
        <p:spPr>
          <a:xfrm>
            <a:off x="982980" y="1885951"/>
            <a:ext cx="10228811" cy="4473286"/>
          </a:xfrm>
        </p:spPr>
        <p:txBody>
          <a:bodyPr>
            <a:noAutofit/>
          </a:bodyPr>
          <a:lstStyle/>
          <a:p>
            <a:r>
              <a:rPr lang="en-US" sz="2400" dirty="0" smtClean="0">
                <a:latin typeface="Book Antiqua" panose="02040602050305030304" pitchFamily="18" charset="0"/>
              </a:rPr>
              <a:t>During Open Working Group negotiations, UN-Women, UNFPA and OHCHR led TST Gender cluster (later SDG 5)</a:t>
            </a:r>
          </a:p>
          <a:p>
            <a:r>
              <a:rPr lang="en-US" sz="2400" dirty="0" smtClean="0">
                <a:latin typeface="Book Antiqua" panose="02040602050305030304" pitchFamily="18" charset="0"/>
              </a:rPr>
              <a:t>Within UN System, including recent exercise by UN Chief Statisticians, UN Women coordinated inputs for Goal 5</a:t>
            </a:r>
          </a:p>
          <a:p>
            <a:r>
              <a:rPr lang="en-US" sz="2400" dirty="0" smtClean="0">
                <a:latin typeface="Book Antiqua" panose="02040602050305030304" pitchFamily="18" charset="0"/>
              </a:rPr>
              <a:t>Precedent of collaboration within IAEG-GS, so broad agreement among contributing agencies (i.e. FAO, ITU, OHCHR, UNICEF, UNESCO, UNODC, UNFPA and UN Women)</a:t>
            </a:r>
          </a:p>
          <a:p>
            <a:r>
              <a:rPr lang="en-US" sz="2400" dirty="0" smtClean="0">
                <a:latin typeface="Book Antiqua" panose="02040602050305030304" pitchFamily="18" charset="0"/>
              </a:rPr>
              <a:t>Intensive consultation with civil society organizations, including monthly meetings, so broadly aligned</a:t>
            </a:r>
          </a:p>
          <a:p>
            <a:pPr lvl="1"/>
            <a:r>
              <a:rPr lang="en-US" b="1" dirty="0">
                <a:solidFill>
                  <a:schemeClr val="accent1"/>
                </a:solidFill>
                <a:latin typeface="Book Antiqua" panose="02040602050305030304" pitchFamily="18" charset="0"/>
              </a:rPr>
              <a:t>Comments by member states vary: Most are supportive and more ambitious but some have also questions about the choice of indicators</a:t>
            </a:r>
          </a:p>
        </p:txBody>
      </p:sp>
    </p:spTree>
    <p:extLst>
      <p:ext uri="{BB962C8B-B14F-4D97-AF65-F5344CB8AC3E}">
        <p14:creationId xmlns:p14="http://schemas.microsoft.com/office/powerpoint/2010/main" val="117881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4000" dirty="0">
                <a:solidFill>
                  <a:schemeClr val="accent3"/>
                </a:solidFill>
                <a:latin typeface="Book Antiqua" panose="02040602050305030304" pitchFamily="18" charset="0"/>
              </a:rPr>
              <a:t>Indicators for Goal 5 (and reactions to them) (1)</a:t>
            </a:r>
          </a:p>
        </p:txBody>
      </p:sp>
      <p:sp>
        <p:nvSpPr>
          <p:cNvPr id="5" name="Content Placeholder 4"/>
          <p:cNvSpPr>
            <a:spLocks noGrp="1"/>
          </p:cNvSpPr>
          <p:nvPr>
            <p:ph idx="1"/>
          </p:nvPr>
        </p:nvSpPr>
        <p:spPr>
          <a:xfrm>
            <a:off x="1170541" y="1325563"/>
            <a:ext cx="8825659" cy="3619500"/>
          </a:xfrm>
        </p:spPr>
        <p:txBody>
          <a:bodyPr>
            <a:normAutofit/>
          </a:bodyPr>
          <a:lstStyle/>
          <a:p>
            <a:r>
              <a:rPr lang="en-US" sz="2200" dirty="0" smtClean="0">
                <a:latin typeface="Book Antiqua" panose="02040602050305030304" pitchFamily="18" charset="0"/>
              </a:rPr>
              <a:t>Indicators for which there is broad enough agreement </a:t>
            </a:r>
          </a:p>
          <a:p>
            <a:pPr marL="0" indent="0">
              <a:buNone/>
            </a:pPr>
            <a:endParaRPr lang="en-US" sz="2200" dirty="0">
              <a:latin typeface="Book Antiqua" panose="0204060205030503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84297092"/>
              </p:ext>
            </p:extLst>
          </p:nvPr>
        </p:nvGraphicFramePr>
        <p:xfrm>
          <a:off x="34290" y="1897383"/>
          <a:ext cx="12157710" cy="4960618"/>
        </p:xfrm>
        <a:graphic>
          <a:graphicData uri="http://schemas.openxmlformats.org/drawingml/2006/table">
            <a:tbl>
              <a:tblPr>
                <a:tableStyleId>{5C22544A-7EE6-4342-B048-85BDC9FD1C3A}</a:tableStyleId>
              </a:tblPr>
              <a:tblGrid>
                <a:gridCol w="458602"/>
                <a:gridCol w="4379685"/>
                <a:gridCol w="1848338"/>
                <a:gridCol w="2746103"/>
                <a:gridCol w="309818"/>
                <a:gridCol w="309818"/>
                <a:gridCol w="577385"/>
                <a:gridCol w="577385"/>
                <a:gridCol w="496412"/>
                <a:gridCol w="454164"/>
              </a:tblGrid>
              <a:tr h="347565">
                <a:tc rowSpan="2">
                  <a:txBody>
                    <a:bodyPr/>
                    <a:lstStyle/>
                    <a:p>
                      <a:pPr algn="ctr" fontAlgn="ctr"/>
                      <a:r>
                        <a:rPr lang="en-US" sz="1400" u="none" strike="noStrike" dirty="0">
                          <a:effectLst/>
                        </a:rPr>
                        <a:t>Target</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dirty="0">
                          <a:effectLst/>
                        </a:rPr>
                        <a:t>Suggested indicator</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dirty="0">
                          <a:effectLst/>
                        </a:rPr>
                        <a:t>Data source</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dirty="0">
                          <a:effectLst/>
                        </a:rPr>
                        <a:t>Monitoring agency</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a:effectLst/>
                        </a:rPr>
                        <a:t>Tier</a:t>
                      </a:r>
                      <a:endParaRPr lang="en-US" sz="1400" b="1" i="0" u="none" strike="noStrike">
                        <a:solidFill>
                          <a:srgbClr val="000000"/>
                        </a:solidFill>
                        <a:effectLst/>
                        <a:latin typeface="Times New Roman" panose="02020603050405020304" pitchFamily="18" charset="0"/>
                      </a:endParaRPr>
                    </a:p>
                  </a:txBody>
                  <a:tcPr marL="7795" marR="7795" marT="7795" marB="0" anchor="ctr"/>
                </a:tc>
                <a:tc gridSpan="5">
                  <a:txBody>
                    <a:bodyPr/>
                    <a:lstStyle/>
                    <a:p>
                      <a:pPr algn="ctr" fontAlgn="ctr"/>
                      <a:r>
                        <a:rPr lang="en-US" sz="1400" u="none" strike="noStrike" dirty="0">
                          <a:effectLst/>
                        </a:rPr>
                        <a:t>Possible disaggregation</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7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400" u="none" strike="noStrike">
                          <a:effectLst/>
                        </a:rPr>
                        <a:t>Sex</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Age</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smtClean="0">
                          <a:effectLst/>
                        </a:rPr>
                        <a:t>Loc.</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smtClean="0">
                          <a:effectLst/>
                        </a:rPr>
                        <a:t>Inc.</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Other*</a:t>
                      </a:r>
                      <a:endParaRPr lang="en-US" sz="1400" b="0" i="0" u="none" strike="noStrike">
                        <a:solidFill>
                          <a:srgbClr val="000000"/>
                        </a:solidFill>
                        <a:effectLst/>
                        <a:latin typeface="Times New Roman" panose="02020603050405020304" pitchFamily="18" charset="0"/>
                      </a:endParaRPr>
                    </a:p>
                  </a:txBody>
                  <a:tcPr marL="7795" marR="7795" marT="7795" marB="0" anchor="ctr"/>
                </a:tc>
              </a:tr>
              <a:tr h="1181721">
                <a:tc>
                  <a:txBody>
                    <a:bodyPr/>
                    <a:lstStyle/>
                    <a:p>
                      <a:pPr algn="ctr" fontAlgn="ctr"/>
                      <a:r>
                        <a:rPr lang="en-US" sz="1400" u="none" strike="noStrike">
                          <a:effectLst/>
                        </a:rPr>
                        <a:t>5.2</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Proportion of ever-partnered women and girls aged </a:t>
                      </a:r>
                      <a:r>
                        <a:rPr lang="en-US" sz="1400" u="none" strike="noStrike" dirty="0">
                          <a:solidFill>
                            <a:srgbClr val="FF0000"/>
                          </a:solidFill>
                          <a:effectLst/>
                        </a:rPr>
                        <a:t>15+</a:t>
                      </a:r>
                      <a:r>
                        <a:rPr lang="en-US" sz="1400" u="none" strike="noStrike" dirty="0">
                          <a:effectLst/>
                        </a:rPr>
                        <a:t> subjected to physical, sexual and psychological violence by a current or former intimate partner, in the last 12 months, by form of violence and age</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DHS + VAW surveys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UN-Women, UNICEF, UNSD</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r>
              <a:tr h="680958">
                <a:tc>
                  <a:txBody>
                    <a:bodyPr/>
                    <a:lstStyle/>
                    <a:p>
                      <a:pPr algn="ctr" fontAlgn="ctr"/>
                      <a:r>
                        <a:rPr lang="en-US" sz="1400" u="none" strike="noStrike">
                          <a:effectLst/>
                        </a:rPr>
                        <a:t>5.2</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Proportion of women and girls aged </a:t>
                      </a:r>
                      <a:r>
                        <a:rPr lang="en-US" sz="1400" u="none" strike="noStrike" dirty="0">
                          <a:solidFill>
                            <a:srgbClr val="FF0000"/>
                          </a:solidFill>
                          <a:effectLst/>
                        </a:rPr>
                        <a:t>15+</a:t>
                      </a:r>
                      <a:r>
                        <a:rPr lang="en-US" sz="1400" u="none" strike="noStrike" dirty="0">
                          <a:effectLst/>
                        </a:rPr>
                        <a:t> subjected to sexual violence by persons other than an intimate partner, </a:t>
                      </a:r>
                      <a:r>
                        <a:rPr lang="en-US" sz="1400" u="none" strike="noStrike" dirty="0">
                          <a:solidFill>
                            <a:srgbClr val="FF0000"/>
                          </a:solidFill>
                          <a:effectLst/>
                        </a:rPr>
                        <a:t>since age 15</a:t>
                      </a:r>
                      <a:r>
                        <a:rPr lang="en-US" sz="1400" u="none" strike="noStrike" dirty="0">
                          <a:effectLst/>
                        </a:rPr>
                        <a:t>, by </a:t>
                      </a:r>
                      <a:r>
                        <a:rPr lang="en-US" sz="1400" u="none" strike="noStrike" dirty="0" smtClean="0">
                          <a:effectLst/>
                        </a:rPr>
                        <a:t>age and place</a:t>
                      </a:r>
                      <a:r>
                        <a:rPr lang="en-US" sz="1400" u="none" strike="noStrike" baseline="0" dirty="0" smtClean="0">
                          <a:effectLst/>
                        </a:rPr>
                        <a:t> of occurrence</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DHS + VAW surveys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UN-Women, UNICEF and UNSD</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695130">
                <a:tc>
                  <a:txBody>
                    <a:bodyPr/>
                    <a:lstStyle/>
                    <a:p>
                      <a:pPr algn="ctr" fontAlgn="ctr"/>
                      <a:r>
                        <a:rPr lang="en-US" sz="1400" u="none" strike="noStrike">
                          <a:effectLst/>
                        </a:rPr>
                        <a:t>5.3</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Percentage of women aged 20-24 who were married or in a union before age 15 and age 18 (i.e., child marriage)</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DHS and MICS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UNICEF and UNFPA</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I</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832823">
                <a:tc>
                  <a:txBody>
                    <a:bodyPr/>
                    <a:lstStyle/>
                    <a:p>
                      <a:pPr algn="ctr" fontAlgn="ctr"/>
                      <a:r>
                        <a:rPr lang="en-US" sz="1400" u="none" strike="noStrike">
                          <a:effectLst/>
                        </a:rPr>
                        <a:t>5.3</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Percentage of girls and women aged 15-49 years who have undergone FGM/C, disaggregated by age group, with a particular focus on ages 15-19</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DHS and MICS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UNICEF and UNFPA</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764642">
                <a:tc>
                  <a:txBody>
                    <a:bodyPr/>
                    <a:lstStyle/>
                    <a:p>
                      <a:pPr algn="ctr" fontAlgn="ctr"/>
                      <a:r>
                        <a:rPr lang="en-US" sz="1400" u="none" strike="noStrike" dirty="0">
                          <a:effectLst/>
                        </a:rPr>
                        <a:t>5.4</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solidFill>
                            <a:schemeClr val="tx1"/>
                          </a:solidFill>
                          <a:effectLst/>
                        </a:rPr>
                        <a:t>Average weekly hours spent on unpaid domestic and care work, by sex, age and location (for individuals 5 years and above)**</a:t>
                      </a:r>
                      <a:endParaRPr lang="en-US" sz="1400" b="0" i="0" u="none" strike="noStrike" dirty="0">
                        <a:solidFill>
                          <a:schemeClr val="tx1"/>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Time-use surveys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UN-Women and UNSD</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r>
            </a:tbl>
          </a:graphicData>
        </a:graphic>
      </p:graphicFrame>
    </p:spTree>
    <p:extLst>
      <p:ext uri="{BB962C8B-B14F-4D97-AF65-F5344CB8AC3E}">
        <p14:creationId xmlns:p14="http://schemas.microsoft.com/office/powerpoint/2010/main" val="315150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1" y="79447"/>
            <a:ext cx="10515600" cy="1325563"/>
          </a:xfrm>
        </p:spPr>
        <p:txBody>
          <a:bodyPr>
            <a:normAutofit/>
          </a:bodyPr>
          <a:lstStyle/>
          <a:p>
            <a:r>
              <a:rPr lang="en-US" sz="4000" dirty="0">
                <a:solidFill>
                  <a:schemeClr val="accent3"/>
                </a:solidFill>
                <a:latin typeface="Book Antiqua" panose="02040602050305030304" pitchFamily="18" charset="0"/>
              </a:rPr>
              <a:t>Indicators for Goal 5 (and reactions to them) (2)</a:t>
            </a:r>
          </a:p>
        </p:txBody>
      </p:sp>
      <p:sp>
        <p:nvSpPr>
          <p:cNvPr id="5" name="Content Placeholder 4"/>
          <p:cNvSpPr>
            <a:spLocks noGrp="1"/>
          </p:cNvSpPr>
          <p:nvPr>
            <p:ph idx="1"/>
          </p:nvPr>
        </p:nvSpPr>
        <p:spPr>
          <a:xfrm>
            <a:off x="1227691" y="1536988"/>
            <a:ext cx="8825659" cy="3619500"/>
          </a:xfrm>
        </p:spPr>
        <p:txBody>
          <a:bodyPr>
            <a:normAutofit/>
          </a:bodyPr>
          <a:lstStyle/>
          <a:p>
            <a:r>
              <a:rPr lang="en-US" sz="2200" dirty="0" smtClean="0">
                <a:latin typeface="Book Antiqua" panose="02040602050305030304" pitchFamily="18" charset="0"/>
              </a:rPr>
              <a:t>Indicators for which there is agreement but some questions remain</a:t>
            </a:r>
            <a:endParaRPr lang="en-US" sz="2200" dirty="0">
              <a:latin typeface="Book Antiqua" panose="0204060205030503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53211949"/>
              </p:ext>
            </p:extLst>
          </p:nvPr>
        </p:nvGraphicFramePr>
        <p:xfrm>
          <a:off x="0" y="2001138"/>
          <a:ext cx="12192000" cy="1694978"/>
        </p:xfrm>
        <a:graphic>
          <a:graphicData uri="http://schemas.openxmlformats.org/drawingml/2006/table">
            <a:tbl>
              <a:tblPr>
                <a:tableStyleId>{5C22544A-7EE6-4342-B048-85BDC9FD1C3A}</a:tableStyleId>
              </a:tblPr>
              <a:tblGrid>
                <a:gridCol w="492891"/>
                <a:gridCol w="4379684"/>
                <a:gridCol w="1848339"/>
                <a:gridCol w="2746105"/>
                <a:gridCol w="309817"/>
                <a:gridCol w="309817"/>
                <a:gridCol w="577386"/>
                <a:gridCol w="577386"/>
                <a:gridCol w="496411"/>
                <a:gridCol w="454164"/>
              </a:tblGrid>
              <a:tr h="263553">
                <a:tc rowSpan="2">
                  <a:txBody>
                    <a:bodyPr/>
                    <a:lstStyle/>
                    <a:p>
                      <a:pPr algn="ctr" fontAlgn="ctr"/>
                      <a:r>
                        <a:rPr lang="en-US" sz="1400" u="none" strike="noStrike" dirty="0" smtClean="0">
                          <a:effectLst/>
                        </a:rPr>
                        <a:t>12</a:t>
                      </a:r>
                      <a:endParaRPr lang="en-US" sz="1400" b="1" i="0" u="none" strike="noStrike" dirty="0">
                        <a:solidFill>
                          <a:srgbClr val="000000"/>
                        </a:solidFill>
                        <a:effectLst/>
                        <a:latin typeface="Times New Roman" panose="02020603050405020304" pitchFamily="18" charset="0"/>
                      </a:endParaRPr>
                    </a:p>
                  </a:txBody>
                  <a:tcPr marL="7237" marR="7237" marT="7237" marB="0" anchor="ctr"/>
                </a:tc>
                <a:tc rowSpan="2">
                  <a:txBody>
                    <a:bodyPr/>
                    <a:lstStyle/>
                    <a:p>
                      <a:pPr algn="ctr" fontAlgn="ctr"/>
                      <a:r>
                        <a:rPr lang="en-US" sz="1400" u="none" strike="noStrike" dirty="0">
                          <a:effectLst/>
                        </a:rPr>
                        <a:t>Suggested indicator</a:t>
                      </a:r>
                      <a:endParaRPr lang="en-US" sz="1400" b="1" i="0" u="none" strike="noStrike" dirty="0">
                        <a:solidFill>
                          <a:srgbClr val="000000"/>
                        </a:solidFill>
                        <a:effectLst/>
                        <a:latin typeface="Times New Roman" panose="02020603050405020304" pitchFamily="18" charset="0"/>
                      </a:endParaRPr>
                    </a:p>
                  </a:txBody>
                  <a:tcPr marL="7237" marR="7237" marT="7237" marB="0" anchor="ctr"/>
                </a:tc>
                <a:tc rowSpan="2">
                  <a:txBody>
                    <a:bodyPr/>
                    <a:lstStyle/>
                    <a:p>
                      <a:pPr algn="ctr" fontAlgn="ctr"/>
                      <a:r>
                        <a:rPr lang="en-US" sz="1400" u="none" strike="noStrike">
                          <a:effectLst/>
                        </a:rPr>
                        <a:t>Data source</a:t>
                      </a:r>
                      <a:endParaRPr lang="en-US" sz="1400" b="1" i="0" u="none" strike="noStrike">
                        <a:solidFill>
                          <a:srgbClr val="000000"/>
                        </a:solidFill>
                        <a:effectLst/>
                        <a:latin typeface="Times New Roman" panose="02020603050405020304" pitchFamily="18" charset="0"/>
                      </a:endParaRPr>
                    </a:p>
                  </a:txBody>
                  <a:tcPr marL="7237" marR="7237" marT="7237" marB="0" anchor="ctr"/>
                </a:tc>
                <a:tc rowSpan="2">
                  <a:txBody>
                    <a:bodyPr/>
                    <a:lstStyle/>
                    <a:p>
                      <a:pPr algn="ctr" fontAlgn="ctr"/>
                      <a:r>
                        <a:rPr lang="en-US" sz="1400" u="none" strike="noStrike">
                          <a:effectLst/>
                        </a:rPr>
                        <a:t>Monitoring agency</a:t>
                      </a:r>
                      <a:endParaRPr lang="en-US" sz="1400" b="1" i="0" u="none" strike="noStrike">
                        <a:solidFill>
                          <a:srgbClr val="000000"/>
                        </a:solidFill>
                        <a:effectLst/>
                        <a:latin typeface="Times New Roman" panose="02020603050405020304" pitchFamily="18" charset="0"/>
                      </a:endParaRPr>
                    </a:p>
                  </a:txBody>
                  <a:tcPr marL="7237" marR="7237" marT="7237" marB="0" anchor="ctr"/>
                </a:tc>
                <a:tc rowSpan="2">
                  <a:txBody>
                    <a:bodyPr/>
                    <a:lstStyle/>
                    <a:p>
                      <a:pPr algn="ctr" fontAlgn="ctr"/>
                      <a:r>
                        <a:rPr lang="en-US" sz="1400" u="none" strike="noStrike">
                          <a:effectLst/>
                        </a:rPr>
                        <a:t>Tier</a:t>
                      </a:r>
                      <a:endParaRPr lang="en-US" sz="1400" b="1" i="0" u="none" strike="noStrike">
                        <a:solidFill>
                          <a:srgbClr val="000000"/>
                        </a:solidFill>
                        <a:effectLst/>
                        <a:latin typeface="Times New Roman" panose="02020603050405020304" pitchFamily="18" charset="0"/>
                      </a:endParaRPr>
                    </a:p>
                  </a:txBody>
                  <a:tcPr marL="7237" marR="7237" marT="7237" marB="0" anchor="ctr"/>
                </a:tc>
                <a:tc gridSpan="5">
                  <a:txBody>
                    <a:bodyPr/>
                    <a:lstStyle/>
                    <a:p>
                      <a:pPr algn="ctr" fontAlgn="ctr"/>
                      <a:r>
                        <a:rPr lang="en-US" sz="1400" u="none" strike="noStrike">
                          <a:effectLst/>
                        </a:rPr>
                        <a:t>Possible disaggregation</a:t>
                      </a:r>
                      <a:endParaRPr lang="en-US" sz="1400" b="1" i="0" u="none" strike="noStrike">
                        <a:solidFill>
                          <a:srgbClr val="000000"/>
                        </a:solidFill>
                        <a:effectLst/>
                        <a:latin typeface="Times New Roman" panose="02020603050405020304" pitchFamily="18" charset="0"/>
                      </a:endParaRPr>
                    </a:p>
                  </a:txBody>
                  <a:tcPr marL="7237" marR="7237" marT="723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1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400" u="none" strike="noStrike">
                          <a:effectLst/>
                        </a:rPr>
                        <a:t>Sex</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Age</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smtClean="0">
                          <a:effectLst/>
                        </a:rPr>
                        <a:t>Loc.</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smtClean="0">
                          <a:effectLst/>
                        </a:rPr>
                        <a:t>Inc.</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Other*</a:t>
                      </a:r>
                      <a:endParaRPr lang="en-US" sz="1400" b="0" i="0" u="none" strike="noStrike">
                        <a:solidFill>
                          <a:srgbClr val="000000"/>
                        </a:solidFill>
                        <a:effectLst/>
                        <a:latin typeface="Times New Roman" panose="02020603050405020304" pitchFamily="18" charset="0"/>
                      </a:endParaRPr>
                    </a:p>
                  </a:txBody>
                  <a:tcPr marL="7237" marR="7237" marT="7237" marB="0" anchor="ctr"/>
                </a:tc>
              </a:tr>
              <a:tr h="540282">
                <a:tc>
                  <a:txBody>
                    <a:bodyPr/>
                    <a:lstStyle/>
                    <a:p>
                      <a:pPr algn="ctr" fontAlgn="ctr"/>
                      <a:r>
                        <a:rPr lang="en-US" sz="1400" u="none" strike="noStrike" dirty="0">
                          <a:effectLst/>
                        </a:rPr>
                        <a:t>5.6</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dirty="0">
                          <a:effectLst/>
                        </a:rPr>
                        <a:t>Proportion of women (aged 15-49) who make their own sexual and reproductive decisions</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DHS and MICS***</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UNFPA</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 </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r>
              <a:tr h="429731">
                <a:tc>
                  <a:txBody>
                    <a:bodyPr/>
                    <a:lstStyle/>
                    <a:p>
                      <a:pPr algn="ctr" fontAlgn="ctr"/>
                      <a:r>
                        <a:rPr lang="en-US" sz="1400" u="none" strike="noStrike">
                          <a:effectLst/>
                        </a:rPr>
                        <a:t>5.b</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dirty="0">
                          <a:effectLst/>
                        </a:rPr>
                        <a:t>Proportion of individuals who own a mobile telephone, by sex</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dirty="0">
                          <a:effectLst/>
                        </a:rPr>
                        <a:t>Household surveys</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ITU</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237" marR="7237" marT="7237" marB="0" anchor="ctr"/>
                </a:tc>
              </a:tr>
            </a:tbl>
          </a:graphicData>
        </a:graphic>
      </p:graphicFrame>
      <p:sp>
        <p:nvSpPr>
          <p:cNvPr id="8" name="Content Placeholder 4"/>
          <p:cNvSpPr txBox="1">
            <a:spLocks/>
          </p:cNvSpPr>
          <p:nvPr/>
        </p:nvSpPr>
        <p:spPr>
          <a:xfrm>
            <a:off x="1275399" y="3810888"/>
            <a:ext cx="9641200" cy="3619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228600" indent="-228600" defTabSz="914400">
              <a:lnSpc>
                <a:spcPct val="90000"/>
              </a:lnSpc>
              <a:buClrTx/>
              <a:buFont typeface="Arial" panose="020B0604020202020204" pitchFamily="34" charset="0"/>
              <a:buChar char="•"/>
            </a:pPr>
            <a:r>
              <a:rPr lang="en-US" sz="2200" dirty="0">
                <a:solidFill>
                  <a:schemeClr val="tx1"/>
                </a:solidFill>
                <a:latin typeface="Book Antiqua" panose="02040602050305030304" pitchFamily="18" charset="0"/>
              </a:rPr>
              <a:t>Indicators for which countries have raised serious concerns about methodological clarity, areas of law covered, or type of indicator</a:t>
            </a:r>
          </a:p>
          <a:p>
            <a:pPr marL="0" indent="0">
              <a:buFont typeface="Wingdings 3" charset="2"/>
              <a:buNone/>
            </a:pPr>
            <a:endParaRPr lang="en-US" sz="2200" dirty="0">
              <a:latin typeface="Book Antiqua" panose="020406020503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80687813"/>
              </p:ext>
            </p:extLst>
          </p:nvPr>
        </p:nvGraphicFramePr>
        <p:xfrm>
          <a:off x="0" y="4671942"/>
          <a:ext cx="12191999" cy="1968888"/>
        </p:xfrm>
        <a:graphic>
          <a:graphicData uri="http://schemas.openxmlformats.org/drawingml/2006/table">
            <a:tbl>
              <a:tblPr>
                <a:tableStyleId>{5C22544A-7EE6-4342-B048-85BDC9FD1C3A}</a:tableStyleId>
              </a:tblPr>
              <a:tblGrid>
                <a:gridCol w="505742"/>
                <a:gridCol w="4493880"/>
                <a:gridCol w="1896533"/>
                <a:gridCol w="2627855"/>
                <a:gridCol w="308759"/>
                <a:gridCol w="473535"/>
                <a:gridCol w="317896"/>
                <a:gridCol w="592441"/>
                <a:gridCol w="509354"/>
                <a:gridCol w="466004"/>
              </a:tblGrid>
              <a:tr h="917740">
                <a:tc>
                  <a:txBody>
                    <a:bodyPr/>
                    <a:lstStyle/>
                    <a:p>
                      <a:pPr algn="ctr" fontAlgn="ctr"/>
                      <a:r>
                        <a:rPr lang="en-US" sz="1400" u="none" strike="noStrike" dirty="0">
                          <a:effectLst/>
                        </a:rPr>
                        <a:t>5.1</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dirty="0">
                          <a:effectLst/>
                        </a:rPr>
                        <a:t>Number (%) of countries with legal frameworks that promote gender equality and non-discrimination against all women and girls</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CEDAW</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CEDAW, UN-Women, OHCHR</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a:effectLst/>
                        </a:rPr>
                        <a:t>III</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237" marR="7237" marT="7237" marB="0" anchor="ctr"/>
                </a:tc>
              </a:tr>
              <a:tr h="1051148">
                <a:tc>
                  <a:txBody>
                    <a:bodyPr/>
                    <a:lstStyle/>
                    <a:p>
                      <a:pPr algn="ctr" fontAlgn="ctr"/>
                      <a:r>
                        <a:rPr lang="en-US" sz="1400" u="none" strike="noStrike">
                          <a:effectLst/>
                        </a:rPr>
                        <a:t>5.6</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dirty="0">
                          <a:effectLst/>
                        </a:rPr>
                        <a:t>Proportion of countries with laws and regulations that guarantee all women and adolescents access to sexual and reproductive health (SRH) services, information and education</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Country reports</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l" fontAlgn="ctr"/>
                      <a:r>
                        <a:rPr lang="en-US" sz="1400" u="none" strike="noStrike">
                          <a:effectLst/>
                        </a:rPr>
                        <a:t>UNFPA</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a:effectLst/>
                        </a:rPr>
                        <a:t>II</a:t>
                      </a:r>
                      <a:endParaRPr lang="en-US" sz="1400" b="0" i="0" u="none" strike="noStrike" dirty="0">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237" marR="7237" marT="7237"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Times New Roman" panose="02020603050405020304" pitchFamily="18" charset="0"/>
                      </a:endParaRPr>
                    </a:p>
                  </a:txBody>
                  <a:tcPr marL="7237" marR="7237" marT="7237" marB="0" anchor="ctr"/>
                </a:tc>
              </a:tr>
            </a:tbl>
          </a:graphicData>
        </a:graphic>
      </p:graphicFrame>
    </p:spTree>
    <p:extLst>
      <p:ext uri="{BB962C8B-B14F-4D97-AF65-F5344CB8AC3E}">
        <p14:creationId xmlns:p14="http://schemas.microsoft.com/office/powerpoint/2010/main" val="3423895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515600" cy="1325563"/>
          </a:xfrm>
        </p:spPr>
        <p:txBody>
          <a:bodyPr>
            <a:normAutofit/>
          </a:bodyPr>
          <a:lstStyle/>
          <a:p>
            <a:r>
              <a:rPr lang="en-US" sz="4000" dirty="0">
                <a:solidFill>
                  <a:schemeClr val="accent3"/>
                </a:solidFill>
                <a:latin typeface="Book Antiqua" panose="02040602050305030304" pitchFamily="18" charset="0"/>
              </a:rPr>
              <a:t>Indicators for Goal 5 (and reactions to them) (3)</a:t>
            </a:r>
          </a:p>
        </p:txBody>
      </p:sp>
      <p:sp>
        <p:nvSpPr>
          <p:cNvPr id="5" name="Content Placeholder 4"/>
          <p:cNvSpPr>
            <a:spLocks noGrp="1"/>
          </p:cNvSpPr>
          <p:nvPr>
            <p:ph idx="1"/>
          </p:nvPr>
        </p:nvSpPr>
        <p:spPr>
          <a:xfrm>
            <a:off x="955964" y="1172374"/>
            <a:ext cx="10805061" cy="3619500"/>
          </a:xfrm>
        </p:spPr>
        <p:txBody>
          <a:bodyPr>
            <a:normAutofit/>
          </a:bodyPr>
          <a:lstStyle/>
          <a:p>
            <a:r>
              <a:rPr lang="en-US" sz="2200" dirty="0" smtClean="0">
                <a:latin typeface="Book Antiqua" panose="02040602050305030304" pitchFamily="18" charset="0"/>
              </a:rPr>
              <a:t>Indicators that were added/changed following comments</a:t>
            </a:r>
            <a:endParaRPr lang="en-US" sz="2200" dirty="0">
              <a:latin typeface="Book Antiqua" panose="0204060205030503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55912055"/>
              </p:ext>
            </p:extLst>
          </p:nvPr>
        </p:nvGraphicFramePr>
        <p:xfrm>
          <a:off x="0" y="1589808"/>
          <a:ext cx="12192000" cy="6146277"/>
        </p:xfrm>
        <a:graphic>
          <a:graphicData uri="http://schemas.openxmlformats.org/drawingml/2006/table">
            <a:tbl>
              <a:tblPr>
                <a:tableStyleId>{5C22544A-7EE6-4342-B048-85BDC9FD1C3A}</a:tableStyleId>
              </a:tblPr>
              <a:tblGrid>
                <a:gridCol w="492890"/>
                <a:gridCol w="4379685"/>
                <a:gridCol w="1848339"/>
                <a:gridCol w="2746103"/>
                <a:gridCol w="309818"/>
                <a:gridCol w="309818"/>
                <a:gridCol w="577386"/>
                <a:gridCol w="577386"/>
                <a:gridCol w="496411"/>
                <a:gridCol w="454164"/>
              </a:tblGrid>
              <a:tr h="213423">
                <a:tc rowSpan="2">
                  <a:txBody>
                    <a:bodyPr/>
                    <a:lstStyle/>
                    <a:p>
                      <a:pPr algn="ctr" fontAlgn="ctr"/>
                      <a:r>
                        <a:rPr lang="en-US" sz="1400" u="none" strike="noStrike" dirty="0">
                          <a:effectLst/>
                        </a:rPr>
                        <a:t>Target</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dirty="0">
                          <a:effectLst/>
                        </a:rPr>
                        <a:t>Suggested indicator</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dirty="0">
                          <a:effectLst/>
                        </a:rPr>
                        <a:t>Data source</a:t>
                      </a:r>
                      <a:endParaRPr lang="en-US" sz="1400" b="1" i="0" u="none" strike="noStrike" dirty="0">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a:effectLst/>
                        </a:rPr>
                        <a:t>Monitoring agency</a:t>
                      </a:r>
                      <a:endParaRPr lang="en-US" sz="1400" b="1" i="0" u="none" strike="noStrike">
                        <a:solidFill>
                          <a:srgbClr val="000000"/>
                        </a:solidFill>
                        <a:effectLst/>
                        <a:latin typeface="Times New Roman" panose="02020603050405020304" pitchFamily="18" charset="0"/>
                      </a:endParaRPr>
                    </a:p>
                  </a:txBody>
                  <a:tcPr marL="7795" marR="7795" marT="7795" marB="0" anchor="ctr"/>
                </a:tc>
                <a:tc rowSpan="2">
                  <a:txBody>
                    <a:bodyPr/>
                    <a:lstStyle/>
                    <a:p>
                      <a:pPr algn="ctr" fontAlgn="ctr"/>
                      <a:r>
                        <a:rPr lang="en-US" sz="1400" u="none" strike="noStrike">
                          <a:effectLst/>
                        </a:rPr>
                        <a:t>Tier</a:t>
                      </a:r>
                      <a:endParaRPr lang="en-US" sz="1400" b="1" i="0" u="none" strike="noStrike">
                        <a:solidFill>
                          <a:srgbClr val="000000"/>
                        </a:solidFill>
                        <a:effectLst/>
                        <a:latin typeface="Times New Roman" panose="02020603050405020304" pitchFamily="18" charset="0"/>
                      </a:endParaRPr>
                    </a:p>
                  </a:txBody>
                  <a:tcPr marL="7795" marR="7795" marT="7795" marB="0" anchor="ctr"/>
                </a:tc>
                <a:tc gridSpan="5">
                  <a:txBody>
                    <a:bodyPr/>
                    <a:lstStyle/>
                    <a:p>
                      <a:pPr algn="ctr" fontAlgn="ctr"/>
                      <a:r>
                        <a:rPr lang="en-US" sz="1100" u="none" strike="noStrike" dirty="0">
                          <a:effectLst/>
                        </a:rPr>
                        <a:t>Possible disaggregation</a:t>
                      </a:r>
                      <a:endParaRPr lang="en-US" sz="1100" b="1" i="0" u="none" strike="noStrike" dirty="0">
                        <a:solidFill>
                          <a:srgbClr val="000000"/>
                        </a:solidFill>
                        <a:effectLst/>
                        <a:latin typeface="Times New Roman" panose="02020603050405020304" pitchFamily="18" charset="0"/>
                      </a:endParaRPr>
                    </a:p>
                  </a:txBody>
                  <a:tcPr marL="7795" marR="7795" marT="779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621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400" u="none" strike="noStrike">
                          <a:effectLst/>
                        </a:rPr>
                        <a:t>Sex</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Age</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err="1" smtClean="0">
                          <a:effectLst/>
                        </a:rPr>
                        <a:t>Loc</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err="1" smtClean="0">
                          <a:effectLst/>
                        </a:rPr>
                        <a:t>Inc</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Other*</a:t>
                      </a:r>
                      <a:endParaRPr lang="en-US" sz="1400" b="0" i="0" u="none" strike="noStrike">
                        <a:solidFill>
                          <a:srgbClr val="000000"/>
                        </a:solidFill>
                        <a:effectLst/>
                        <a:latin typeface="Times New Roman" panose="02020603050405020304" pitchFamily="18" charset="0"/>
                      </a:endParaRPr>
                    </a:p>
                  </a:txBody>
                  <a:tcPr marL="7795" marR="7795" marT="7795" marB="0" anchor="ctr"/>
                </a:tc>
              </a:tr>
              <a:tr h="412136">
                <a:tc>
                  <a:txBody>
                    <a:bodyPr/>
                    <a:lstStyle/>
                    <a:p>
                      <a:pPr algn="ctr" fontAlgn="ctr"/>
                      <a:r>
                        <a:rPr lang="en-US" sz="1400" u="none" strike="noStrike">
                          <a:effectLst/>
                        </a:rPr>
                        <a:t>5.2</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Proportion of girls and women (aged 15-19 and 20-24) who were subjected to sexual violence before age 15 by any persons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DHS + VAW surveys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UN-Women, UNICEF and UNSD</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613522">
                <a:tc>
                  <a:txBody>
                    <a:bodyPr/>
                    <a:lstStyle/>
                    <a:p>
                      <a:pPr algn="ctr" fontAlgn="ctr"/>
                      <a:r>
                        <a:rPr lang="en-US" sz="1400" u="none" strike="noStrike">
                          <a:effectLst/>
                        </a:rPr>
                        <a:t>5.2</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Number of detected and non-detected victims of human trafficking per 100,000; by sex, age and form of exploitation</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Administrative data from law enforcement institutions/Field studies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UNODC</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448187">
                <a:tc>
                  <a:txBody>
                    <a:bodyPr/>
                    <a:lstStyle/>
                    <a:p>
                      <a:pPr algn="ctr" fontAlgn="ctr"/>
                      <a:r>
                        <a:rPr lang="en-US" sz="1400" u="none" strike="noStrike">
                          <a:effectLst/>
                        </a:rPr>
                        <a:t>5.4</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Average weekly time spent in water collection (including waiting time at public supply points), by sex, age and location </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Household surveys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UN-Women and UNICEF</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437516">
                <a:tc>
                  <a:txBody>
                    <a:bodyPr/>
                    <a:lstStyle/>
                    <a:p>
                      <a:pPr algn="ctr" fontAlgn="ctr"/>
                      <a:r>
                        <a:rPr lang="en-US" sz="1400" u="none" strike="noStrike">
                          <a:effectLst/>
                        </a:rPr>
                        <a:t>5.4</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Proportion of pre-school children who are in early childhood care and education (ECCE) </a:t>
                      </a:r>
                      <a:r>
                        <a:rPr lang="en-US" sz="1400" u="none" strike="noStrike" dirty="0" err="1">
                          <a:effectLst/>
                        </a:rPr>
                        <a:t>programmes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Household surveys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UNICEF</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1141808">
                <a:tc>
                  <a:txBody>
                    <a:bodyPr/>
                    <a:lstStyle/>
                    <a:p>
                      <a:pPr algn="ctr" fontAlgn="ctr"/>
                      <a:r>
                        <a:rPr lang="en-US" sz="1400" u="none" strike="noStrike">
                          <a:effectLst/>
                        </a:rPr>
                        <a:t>5.5</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Proportion of women in leadership positions in political, economic and public life, by level and by type (leadership positions include the executive (Heads of State and Governments, ministers and local governments), legislative (national parliaments), judiciary and law enforcement (judges and police officers), and managers in public and private sector entreprises)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Administrative + household surveys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IPU, UN-Women, UNODC, UCLG and ILO</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Times New Roman" panose="02020603050405020304" pitchFamily="18" charset="0"/>
                      </a:endParaRPr>
                    </a:p>
                  </a:txBody>
                  <a:tcPr marL="7795" marR="7795" marT="7795" marB="0" anchor="ctr"/>
                </a:tc>
              </a:tr>
              <a:tr h="320133">
                <a:tc>
                  <a:txBody>
                    <a:bodyPr/>
                    <a:lstStyle/>
                    <a:p>
                      <a:pPr algn="ctr" fontAlgn="ctr"/>
                      <a:r>
                        <a:rPr lang="en-US" sz="1400" u="none" strike="noStrike">
                          <a:effectLst/>
                        </a:rPr>
                        <a:t>5.5</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Share of female researchers, by seniority level</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Administrative</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UNESCO</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I</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761757">
                <a:tc>
                  <a:txBody>
                    <a:bodyPr/>
                    <a:lstStyle/>
                    <a:p>
                      <a:pPr algn="ctr" fontAlgn="ctr"/>
                      <a:r>
                        <a:rPr lang="en-US" sz="1400" u="none" strike="noStrike">
                          <a:effectLst/>
                        </a:rPr>
                        <a:t>5.a</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(a) Percentage of people with secure rights over agricultural land (out of total agricultural workers), by sex; and (b) Percentage share of women among owners or rights-bearers of agricultural land” by type of tenure</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Agricultural census and surveys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FAO, UNSD, UN-Women</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a:t>
                      </a:r>
                      <a:endParaRPr lang="en-US" sz="1400" b="0" i="0" u="none" strike="noStrike" dirty="0">
                        <a:solidFill>
                          <a:srgbClr val="5B9BD5"/>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a:t>
                      </a:r>
                      <a:endParaRPr lang="en-US" sz="1400" b="0" i="0" u="none" strike="noStrike">
                        <a:solidFill>
                          <a:srgbClr val="5B9BD5"/>
                        </a:solidFill>
                        <a:effectLst/>
                        <a:latin typeface="Times New Roman" panose="02020603050405020304" pitchFamily="18" charset="0"/>
                      </a:endParaRPr>
                    </a:p>
                  </a:txBody>
                  <a:tcPr marL="7795" marR="7795" marT="7795" marB="0" anchor="ctr"/>
                </a:tc>
              </a:tr>
              <a:tr h="412136">
                <a:tc>
                  <a:txBody>
                    <a:bodyPr/>
                    <a:lstStyle/>
                    <a:p>
                      <a:pPr algn="ctr" fontAlgn="ctr"/>
                      <a:r>
                        <a:rPr lang="en-US" sz="1400" u="none" strike="noStrike">
                          <a:effectLst/>
                        </a:rPr>
                        <a:t>5.c</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Expenditure on gender equality policies as a percentage of total government expenditures</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a:effectLst/>
                        </a:rPr>
                        <a:t>Administrative sources</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l" fontAlgn="ctr"/>
                      <a:r>
                        <a:rPr lang="en-US" sz="1400" u="none" strike="noStrike" dirty="0">
                          <a:effectLst/>
                        </a:rPr>
                        <a:t>UN-Women</a:t>
                      </a: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III</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a:solidFill>
                          <a:srgbClr val="000000"/>
                        </a:solidFill>
                        <a:effectLst/>
                        <a:latin typeface="Times New Roman" panose="02020603050405020304" pitchFamily="18" charset="0"/>
                      </a:endParaRPr>
                    </a:p>
                  </a:txBody>
                  <a:tcPr marL="7795" marR="7795" marT="7795" marB="0" anchor="ctr"/>
                </a:tc>
                <a:tc>
                  <a:txBody>
                    <a:bodyPr/>
                    <a:lstStyle/>
                    <a:p>
                      <a:pPr algn="ctr" fontAlgn="ctr"/>
                      <a:endParaRPr lang="en-US" sz="1400" b="0" i="0" u="none" strike="noStrike" dirty="0">
                        <a:solidFill>
                          <a:srgbClr val="000000"/>
                        </a:solidFill>
                        <a:effectLst/>
                        <a:latin typeface="Times New Roman" panose="02020603050405020304" pitchFamily="18" charset="0"/>
                      </a:endParaRPr>
                    </a:p>
                  </a:txBody>
                  <a:tcPr marL="7795" marR="7795" marT="779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Times New Roman" panose="02020603050405020304" pitchFamily="18" charset="0"/>
                      </a:endParaRPr>
                    </a:p>
                  </a:txBody>
                  <a:tcPr marL="7795" marR="7795" marT="7795" marB="0" anchor="ctr"/>
                </a:tc>
              </a:tr>
            </a:tbl>
          </a:graphicData>
        </a:graphic>
      </p:graphicFrame>
    </p:spTree>
    <p:extLst>
      <p:ext uri="{BB962C8B-B14F-4D97-AF65-F5344CB8AC3E}">
        <p14:creationId xmlns:p14="http://schemas.microsoft.com/office/powerpoint/2010/main" val="1397728951"/>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1825</Words>
  <Application>Microsoft Office PowerPoint</Application>
  <PresentationFormat>Custom</PresentationFormat>
  <Paragraphs>254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Outline</vt:lpstr>
      <vt:lpstr>Strong content on GEWE in 2030 agenda</vt:lpstr>
      <vt:lpstr>Monitoring of GEWE in SDGs: Significant developments and many (new) tools  </vt:lpstr>
      <vt:lpstr>But many existing and new challenges for statistics</vt:lpstr>
      <vt:lpstr>Experience of UN-Women in TST and IAEG-SDGs to date: Goal 5</vt:lpstr>
      <vt:lpstr>Indicators for Goal 5 (and reactions to them) (1)</vt:lpstr>
      <vt:lpstr>Indicators for Goal 5 (and reactions to them) (2)</vt:lpstr>
      <vt:lpstr>Indicators for Goal 5 (and reactions to them) (3)</vt:lpstr>
      <vt:lpstr>Monitoring GEWE in other goals – Limited traction beyond sex disaggregation</vt:lpstr>
      <vt:lpstr>Back to process: Still many unknowns</vt:lpstr>
      <vt:lpstr>Better production and use of gender statistics for evidence-based localization of the SDGs </vt:lpstr>
      <vt:lpstr>Supportive policy environment in place to ensure gender-responsive localization and effective monitoring of the SDGs</vt:lpstr>
      <vt:lpstr>2. Quality, comparable and regular gender statistics are available to address national data gaps and meet policy and reporting commitments under the SDGs, CEDAW and Beijing </vt:lpstr>
      <vt:lpstr>3. Gender statistics are accessible to all users (including governments, civil society, academia and private sector) and can be analysed to inform research, advocacy, policies and programmes, and promote accountability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Papa Seck</dc:creator>
  <cp:lastModifiedBy>Talin Avades</cp:lastModifiedBy>
  <cp:revision>16</cp:revision>
  <dcterms:created xsi:type="dcterms:W3CDTF">2015-10-06T15:08:34Z</dcterms:created>
  <dcterms:modified xsi:type="dcterms:W3CDTF">2015-10-09T17:05:59Z</dcterms:modified>
</cp:coreProperties>
</file>