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45" r:id="rId1"/>
    <p:sldMasterId id="2147484086" r:id="rId2"/>
    <p:sldMasterId id="2147484098" r:id="rId3"/>
  </p:sldMasterIdLst>
  <p:notesMasterIdLst>
    <p:notesMasterId r:id="rId16"/>
  </p:notesMasterIdLst>
  <p:handoutMasterIdLst>
    <p:handoutMasterId r:id="rId17"/>
  </p:handoutMasterIdLst>
  <p:sldIdLst>
    <p:sldId id="532" r:id="rId4"/>
    <p:sldId id="556" r:id="rId5"/>
    <p:sldId id="589" r:id="rId6"/>
    <p:sldId id="590" r:id="rId7"/>
    <p:sldId id="591" r:id="rId8"/>
    <p:sldId id="593" r:id="rId9"/>
    <p:sldId id="592" r:id="rId10"/>
    <p:sldId id="594" r:id="rId11"/>
    <p:sldId id="580" r:id="rId12"/>
    <p:sldId id="595" r:id="rId13"/>
    <p:sldId id="596" r:id="rId14"/>
    <p:sldId id="530" r:id="rId15"/>
  </p:sldIdLst>
  <p:sldSz cx="9144000" cy="6858000" type="screen4x3"/>
  <p:notesSz cx="6797675" cy="99266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2">
          <p15:clr>
            <a:srgbClr val="A4A3A4"/>
          </p15:clr>
        </p15:guide>
        <p15:guide id="2" pos="292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AC4"/>
    <a:srgbClr val="99CCFF"/>
    <a:srgbClr val="FFFF66"/>
    <a:srgbClr val="39BC8A"/>
    <a:srgbClr val="4C4B43"/>
    <a:srgbClr val="91CF50"/>
    <a:srgbClr val="FFCC99"/>
    <a:srgbClr val="6CAE3F"/>
    <a:srgbClr val="FF6600"/>
    <a:srgbClr val="FBB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41" autoAdjust="0"/>
    <p:restoredTop sz="92540" autoAdjust="0"/>
  </p:normalViewPr>
  <p:slideViewPr>
    <p:cSldViewPr snapToGrid="0" snapToObjects="1">
      <p:cViewPr>
        <p:scale>
          <a:sx n="50" d="100"/>
          <a:sy n="50" d="100"/>
        </p:scale>
        <p:origin x="-2544" y="-1350"/>
      </p:cViewPr>
      <p:guideLst>
        <p:guide orient="horz" pos="2162"/>
        <p:guide pos="292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334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FontTx/>
              <a:buNone/>
              <a:defRPr sz="1200"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FontTx/>
              <a:buNone/>
              <a:defRPr sz="1200"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38BBE22A-AD80-4CC3-80F1-BAC0DBCA5902}" type="datetime1">
              <a:rPr lang="en-US"/>
              <a:pPr>
                <a:defRPr/>
              </a:pPr>
              <a:t>09/10/2015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buFontTx/>
              <a:buNone/>
              <a:defRPr sz="1200"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FontTx/>
              <a:buNone/>
              <a:defRPr sz="1200"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1E36D037-C2F4-4C58-8060-2609E176F3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366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FontTx/>
              <a:buNone/>
              <a:defRPr sz="1200"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FontTx/>
              <a:buNone/>
              <a:defRPr sz="1200"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DEB7365B-B695-4022-BCDE-F360938BAB4A}" type="datetime1">
              <a:rPr lang="en-US"/>
              <a:pPr>
                <a:defRPr/>
              </a:pPr>
              <a:t>09/10/2015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  <a:endParaRPr 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buFontTx/>
              <a:buNone/>
              <a:defRPr sz="1200"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FontTx/>
              <a:buNone/>
              <a:defRPr sz="1200"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693FB4B5-05EC-439F-940F-3484BE1CA9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4957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ＭＳ Ｐゴシック" pitchFamily="-84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02902BD-15EF-4563-86CB-0F6C8BBBBE8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endParaRPr lang="en-GB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3FB4B5-05EC-439F-940F-3484BE1CA9A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130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endParaRPr lang="en-GB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3FB4B5-05EC-439F-940F-3484BE1CA9A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130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endParaRPr lang="en-GB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3FB4B5-05EC-439F-940F-3484BE1CA9A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1308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en-GB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3FB4B5-05EC-439F-940F-3484BE1CA9A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1308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endParaRPr lang="en-GB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3FB4B5-05EC-439F-940F-3484BE1CA9A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1308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sz="1200" dirty="0" smtClean="0"/>
              <a:t>VC Chandbadh started in September 2014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sz="1200" dirty="0" smtClean="0"/>
              <a:t>VC Anand Nagar started in October 2014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sz="1200" dirty="0" smtClean="0"/>
              <a:t>WG questions in Hospital initiated in December 2014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sz="1200" dirty="0" smtClean="0"/>
              <a:t>VC Shahpura started in February 2015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3FB4B5-05EC-439F-940F-3484BE1CA9A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1308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endParaRPr lang="en-GB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3FB4B5-05EC-439F-940F-3484BE1CA9A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1308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3FB4B5-05EC-439F-940F-3484BE1CA9A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722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8488477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1570210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133499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1950" y="295275"/>
            <a:ext cx="2136775" cy="59705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6863" y="295275"/>
            <a:ext cx="6262687" cy="59705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89258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0189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704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97648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3" y="2293938"/>
            <a:ext cx="4010025" cy="39798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6638" y="2293938"/>
            <a:ext cx="4010025" cy="39798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6653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8525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2038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8665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1601488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77568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44052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8877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96088" y="295275"/>
            <a:ext cx="2060575" cy="5978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1188" y="295275"/>
            <a:ext cx="6032500" cy="5978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341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36665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5320564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6863" y="2293938"/>
            <a:ext cx="4198937" cy="3971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93938"/>
            <a:ext cx="4200525" cy="3971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848019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54568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0337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571351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890285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96863" y="295275"/>
            <a:ext cx="6310312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96863" y="2293938"/>
            <a:ext cx="8559800" cy="397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smtClean="0"/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4"/>
          </p:nvPr>
        </p:nvSpPr>
        <p:spPr>
          <a:xfrm>
            <a:off x="7462838" y="6245225"/>
            <a:ext cx="312737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FontTx/>
              <a:buNone/>
              <a:defRPr sz="1800"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13A9E9BE-A30D-42E9-A842-3F7613607D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6" name="Picture 7" descr="sisa_logo_rgb_wht_hrz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7175" y="177800"/>
            <a:ext cx="234315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85" r:id="rId1"/>
  </p:sldLayoutIdLst>
  <p:transition/>
  <p:timing>
    <p:tnLst>
      <p:par>
        <p:cTn id="1" dur="indefinite" restart="never" nodeType="tmRoot"/>
      </p:par>
    </p:tnLst>
  </p:timing>
  <p:hf sldNum="0" hdr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FF66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pitchFamily="-84" charset="0"/>
          <a:ea typeface="ＭＳ Ｐゴシック" pitchFamily="-84" charset="-128"/>
          <a:cs typeface="ＭＳ Ｐゴシック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pitchFamily="-84" charset="0"/>
          <a:ea typeface="ＭＳ Ｐゴシック" pitchFamily="-84" charset="-128"/>
          <a:cs typeface="ＭＳ Ｐゴシック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pitchFamily="-84" charset="0"/>
          <a:ea typeface="ＭＳ Ｐゴシック" pitchFamily="-84" charset="-128"/>
          <a:cs typeface="ＭＳ Ｐゴシック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pitchFamily="-84" charset="0"/>
          <a:ea typeface="ＭＳ Ｐゴシック" pitchFamily="-84" charset="-128"/>
          <a:cs typeface="ＭＳ Ｐゴシック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-84" charset="0"/>
          <a:ea typeface="ＭＳ Ｐゴシック" pitchFamily="-84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-84" charset="0"/>
          <a:ea typeface="ＭＳ Ｐゴシック" pitchFamily="-84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-84" charset="0"/>
          <a:ea typeface="ＭＳ Ｐゴシック" pitchFamily="-84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pitchFamily="-84" charset="0"/>
          <a:ea typeface="ＭＳ Ｐゴシック" pitchFamily="-84" charset="-128"/>
        </a:defRPr>
      </a:lvl9pPr>
    </p:titleStyle>
    <p:bodyStyle>
      <a:lvl1pPr marL="342900" indent="-342900" algn="l" defTabSz="457200" rtl="0" eaLnBrk="0" fontAlgn="base" hangingPunct="0">
        <a:spcBef>
          <a:spcPct val="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Arial"/>
        </a:defRPr>
      </a:lvl2pPr>
      <a:lvl3pPr marL="1143000" indent="-228600" algn="l" defTabSz="457200" rtl="0" eaLnBrk="0" fontAlgn="base" hangingPunct="0">
        <a:spcBef>
          <a:spcPct val="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Arial"/>
        </a:defRPr>
      </a:lvl3pPr>
      <a:lvl4pPr marL="1600200" indent="-228600" algn="l" defTabSz="457200" rtl="0" eaLnBrk="0" fontAlgn="base" hangingPunct="0">
        <a:spcBef>
          <a:spcPct val="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+mn-lt"/>
          <a:ea typeface="+mn-ea"/>
          <a:cs typeface="Arial"/>
        </a:defRPr>
      </a:lvl4pPr>
      <a:lvl5pPr marL="2057400" indent="-228600" algn="l" defTabSz="457200" rtl="0" eaLnBrk="0" fontAlgn="base" hangingPunct="0">
        <a:spcBef>
          <a:spcPct val="0"/>
        </a:spcBef>
        <a:spcAft>
          <a:spcPct val="0"/>
        </a:spcAft>
        <a:buFont typeface="Arial" charset="0"/>
        <a:buChar char="»"/>
        <a:defRPr sz="1600" kern="1200">
          <a:solidFill>
            <a:schemeClr val="tx1"/>
          </a:solidFill>
          <a:latin typeface="+mn-lt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7175" y="177800"/>
            <a:ext cx="2343150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287338" y="6437313"/>
            <a:ext cx="1439862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1C0000"/>
                </a:solidFill>
                <a:latin typeface="Arial" charset="0"/>
                <a:cs typeface="Arial Unicode MS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1C0000"/>
                </a:solidFill>
                <a:latin typeface="Arial" charset="0"/>
                <a:cs typeface="Arial Unicode MS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1C0000"/>
                </a:solidFill>
                <a:latin typeface="Arial" charset="0"/>
                <a:cs typeface="Arial Unicode MS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1C0000"/>
                </a:solidFill>
                <a:latin typeface="Arial" charset="0"/>
                <a:cs typeface="Arial Unicode MS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1C0000"/>
                </a:solidFill>
                <a:latin typeface="Arial" charset="0"/>
                <a:cs typeface="Arial Unicode MS" charset="0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1C0000"/>
                </a:solidFill>
                <a:latin typeface="Arial" charset="0"/>
                <a:cs typeface="Arial Unicode MS" charset="0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1C0000"/>
                </a:solidFill>
                <a:latin typeface="Arial" charset="0"/>
                <a:cs typeface="Arial Unicode MS" charset="0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1C0000"/>
                </a:solidFill>
                <a:latin typeface="Arial" charset="0"/>
                <a:cs typeface="Arial Unicode MS" charset="0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1C0000"/>
                </a:solidFill>
                <a:latin typeface="Arial" charset="0"/>
                <a:cs typeface="Arial Unicode MS" charset="0"/>
              </a:defRPr>
            </a:lvl9pPr>
          </a:lstStyle>
          <a:p>
            <a:pPr defTabSz="449263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dirty="0" smtClean="0">
                <a:ea typeface="+mn-ea"/>
                <a:cs typeface="Arial" charset="0"/>
              </a:rPr>
              <a:t>© Sightsavers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96863" y="295275"/>
            <a:ext cx="6302375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512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6863" y="2293938"/>
            <a:ext cx="8551862" cy="397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</p:spTree>
    <p:extLst>
      <p:ext uri="{BB962C8B-B14F-4D97-AF65-F5344CB8AC3E}">
        <p14:creationId xmlns:p14="http://schemas.microsoft.com/office/powerpoint/2010/main" val="320456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7" r:id="rId1"/>
    <p:sldLayoutId id="2147484088" r:id="rId2"/>
    <p:sldLayoutId id="2147484089" r:id="rId3"/>
    <p:sldLayoutId id="2147484090" r:id="rId4"/>
    <p:sldLayoutId id="2147484091" r:id="rId5"/>
    <p:sldLayoutId id="2147484092" r:id="rId6"/>
    <p:sldLayoutId id="2147484093" r:id="rId7"/>
    <p:sldLayoutId id="2147484094" r:id="rId8"/>
    <p:sldLayoutId id="2147484095" r:id="rId9"/>
    <p:sldLayoutId id="2147484096" r:id="rId10"/>
    <p:sldLayoutId id="2147484097" r:id="rId11"/>
  </p:sldLayoutIdLst>
  <p:transition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 b="1">
          <a:solidFill>
            <a:srgbClr val="FF66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 b="1">
          <a:solidFill>
            <a:srgbClr val="FF6600"/>
          </a:solidFill>
          <a:latin typeface="Arial Rounded MT Bold" pitchFamily="32" charset="0"/>
          <a:cs typeface="Arial Unicode MS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 b="1">
          <a:solidFill>
            <a:srgbClr val="FF6600"/>
          </a:solidFill>
          <a:latin typeface="Arial Rounded MT Bold" pitchFamily="32" charset="0"/>
          <a:cs typeface="Arial Unicode MS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 b="1">
          <a:solidFill>
            <a:srgbClr val="FF6600"/>
          </a:solidFill>
          <a:latin typeface="Arial Rounded MT Bold" pitchFamily="32" charset="0"/>
          <a:cs typeface="Arial Unicode MS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 b="1">
          <a:solidFill>
            <a:srgbClr val="FF6600"/>
          </a:solidFill>
          <a:latin typeface="Arial Rounded MT Bold" pitchFamily="32" charset="0"/>
          <a:cs typeface="Arial Unicode MS" charset="0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 b="1">
          <a:solidFill>
            <a:srgbClr val="FF6600"/>
          </a:solidFill>
          <a:latin typeface="Arial Rounded MT Bold" pitchFamily="32" charset="0"/>
          <a:cs typeface="Arial Unicode MS" charset="0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 b="1">
          <a:solidFill>
            <a:srgbClr val="FF6600"/>
          </a:solidFill>
          <a:latin typeface="Arial Rounded MT Bold" pitchFamily="32" charset="0"/>
          <a:cs typeface="Arial Unicode MS" charset="0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 b="1">
          <a:solidFill>
            <a:srgbClr val="FF6600"/>
          </a:solidFill>
          <a:latin typeface="Arial Rounded MT Bold" pitchFamily="32" charset="0"/>
          <a:cs typeface="Arial Unicode MS" charset="0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 b="1">
          <a:solidFill>
            <a:srgbClr val="FF6600"/>
          </a:solidFill>
          <a:latin typeface="Arial Rounded MT Bold" pitchFamily="32" charset="0"/>
          <a:cs typeface="Arial Unicode MS" charset="0"/>
        </a:defRPr>
      </a:lvl9pPr>
    </p:titleStyle>
    <p:bodyStyle>
      <a:lvl1pPr marL="342900" indent="-3429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1C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1C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1C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1C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1C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1C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1C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1C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1C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sisa_logo_rgb_wht_hrz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7175" y="177800"/>
            <a:ext cx="234315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11188" y="295275"/>
            <a:ext cx="5995987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84213" y="2293938"/>
            <a:ext cx="8172450" cy="397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3208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9" r:id="rId1"/>
    <p:sldLayoutId id="2147484100" r:id="rId2"/>
    <p:sldLayoutId id="2147484101" r:id="rId3"/>
    <p:sldLayoutId id="2147484102" r:id="rId4"/>
    <p:sldLayoutId id="2147484103" r:id="rId5"/>
    <p:sldLayoutId id="2147484104" r:id="rId6"/>
    <p:sldLayoutId id="2147484105" r:id="rId7"/>
    <p:sldLayoutId id="2147484106" r:id="rId8"/>
    <p:sldLayoutId id="2147484107" r:id="rId9"/>
    <p:sldLayoutId id="2147484108" r:id="rId10"/>
    <p:sldLayoutId id="2147484109" r:id="rId11"/>
  </p:sldLayoutIdLst>
  <p:hf sldNum="0" hdr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ea typeface="ＭＳ Ｐゴシック" pitchFamily="-68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ea typeface="ＭＳ Ｐゴシック" pitchFamily="-68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ea typeface="ＭＳ Ｐゴシック" pitchFamily="-68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ea typeface="ＭＳ Ｐゴシック" pitchFamily="-68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ea typeface="ＭＳ Ｐゴシック" pitchFamily="-6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ea typeface="ＭＳ Ｐゴシック" pitchFamily="-6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ea typeface="ＭＳ Ｐゴシック" pitchFamily="-6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 b="1">
          <a:solidFill>
            <a:srgbClr val="FF6600"/>
          </a:solidFill>
          <a:latin typeface="Arial" charset="0"/>
          <a:ea typeface="ＭＳ Ｐゴシック" pitchFamily="-68" charset="-128"/>
        </a:defRPr>
      </a:lvl9pPr>
    </p:titleStyle>
    <p:bodyStyle>
      <a:lvl1pPr marL="342900" indent="-342900" algn="l" defTabSz="457200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  <a:ea typeface="+mn-ea"/>
        </a:defRPr>
      </a:lvl2pPr>
      <a:lvl3pPr marL="1143000" indent="-228600" algn="l" defTabSz="457200" rtl="0" eaLnBrk="0" fontAlgn="base" hangingPunct="0">
        <a:spcBef>
          <a:spcPct val="0"/>
        </a:spcBef>
        <a:spcAft>
          <a:spcPct val="0"/>
        </a:spcAft>
        <a:buFont typeface="Arial" charset="0"/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defTabSz="457200" rtl="0" eaLnBrk="0" fontAlgn="base" hangingPunct="0">
        <a:spcBef>
          <a:spcPct val="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defTabSz="457200" rtl="0" eaLnBrk="0" fontAlgn="base" hangingPunct="0">
        <a:spcBef>
          <a:spcPct val="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defTabSz="457200" rtl="0" fontAlgn="base">
        <a:spcBef>
          <a:spcPct val="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defTabSz="457200" rtl="0" fontAlgn="base">
        <a:spcBef>
          <a:spcPct val="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defTabSz="457200" rtl="0" fontAlgn="base">
        <a:spcBef>
          <a:spcPct val="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defTabSz="457200" rtl="0" fontAlgn="base">
        <a:spcBef>
          <a:spcPct val="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ubtitle 7"/>
          <p:cNvSpPr>
            <a:spLocks noGrp="1"/>
          </p:cNvSpPr>
          <p:nvPr>
            <p:ph type="subTitle" idx="4294967295"/>
          </p:nvPr>
        </p:nvSpPr>
        <p:spPr>
          <a:xfrm>
            <a:off x="670561" y="2205038"/>
            <a:ext cx="7970520" cy="1846659"/>
          </a:xfr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GB" sz="4000" b="1" dirty="0" smtClean="0"/>
              <a:t>Data </a:t>
            </a:r>
            <a:r>
              <a:rPr lang="en-GB" sz="4000" b="1" dirty="0"/>
              <a:t>disaggregation and </a:t>
            </a:r>
            <a:r>
              <a:rPr lang="en-GB" sz="4000" b="1" dirty="0" smtClean="0"/>
              <a:t>Eye </a:t>
            </a:r>
            <a:r>
              <a:rPr lang="en-GB" sz="4000" b="1" dirty="0"/>
              <a:t>H</a:t>
            </a:r>
            <a:r>
              <a:rPr lang="en-GB" sz="4000" b="1" dirty="0" smtClean="0"/>
              <a:t>ealth</a:t>
            </a:r>
            <a:r>
              <a:rPr lang="en-GB" sz="4000" b="1" dirty="0"/>
              <a:t>: </a:t>
            </a:r>
            <a:endParaRPr lang="en-GB" sz="4000" b="1" dirty="0" smtClean="0"/>
          </a:p>
          <a:p>
            <a:pPr marL="0" indent="0" algn="ctr">
              <a:buNone/>
            </a:pPr>
            <a:r>
              <a:rPr lang="en-GB" sz="4000" b="1" dirty="0" smtClean="0"/>
              <a:t>A </a:t>
            </a:r>
            <a:r>
              <a:rPr lang="en-GB" sz="4000" b="1" dirty="0"/>
              <a:t>pilot in inclusion monitoring</a:t>
            </a:r>
            <a:endParaRPr lang="en-GB" sz="4000" dirty="0"/>
          </a:p>
        </p:txBody>
      </p:sp>
      <p:pic>
        <p:nvPicPr>
          <p:cNvPr id="3075" name="Picture 19" descr="sisa_logowb_rgb_blk_hrz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62" y="178156"/>
            <a:ext cx="5016501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 descr="C:\Users\pkumar\Desktop\imag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4531578"/>
            <a:ext cx="4865688" cy="179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44083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" y="295275"/>
            <a:ext cx="6355080" cy="474663"/>
          </a:xfrm>
        </p:spPr>
        <p:txBody>
          <a:bodyPr/>
          <a:lstStyle/>
          <a:p>
            <a:pPr lvl="0"/>
            <a:r>
              <a:rPr lang="en-GB" dirty="0" smtClean="0"/>
              <a:t>Reporting </a:t>
            </a:r>
            <a:r>
              <a:rPr lang="en-GB" dirty="0"/>
              <a:t>on the situation of persons with disabilities?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" y="1584960"/>
            <a:ext cx="8717280" cy="43434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sz="2600" dirty="0" smtClean="0"/>
              <a:t>This </a:t>
            </a:r>
            <a:r>
              <a:rPr lang="en-GB" sz="2600" dirty="0"/>
              <a:t>pilot shows that it is possible to monitor access to health services for PWDs</a:t>
            </a:r>
          </a:p>
          <a:p>
            <a:endParaRPr lang="en-GB" sz="26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 smtClean="0"/>
              <a:t>Relates directly to SDG Goal 3: </a:t>
            </a:r>
            <a:r>
              <a:rPr lang="en-GB" sz="2600" dirty="0"/>
              <a:t>Ensure healthy lives and promote well-being </a:t>
            </a:r>
            <a:r>
              <a:rPr lang="en-GB" sz="2600" b="1" u="sng" dirty="0" smtClean="0"/>
              <a:t>for all</a:t>
            </a:r>
            <a:r>
              <a:rPr lang="en-GB" sz="2600" dirty="0" smtClean="0"/>
              <a:t> </a:t>
            </a:r>
            <a:r>
              <a:rPr lang="en-GB" sz="2600" dirty="0"/>
              <a:t>at all ages </a:t>
            </a:r>
            <a:endParaRPr lang="en-GB" sz="26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600" dirty="0" smtClean="0"/>
              <a:t>target 3.8 ‘…</a:t>
            </a:r>
            <a:r>
              <a:rPr lang="en-GB" sz="2600" i="1" dirty="0"/>
              <a:t>access to quality essential health-care </a:t>
            </a:r>
            <a:r>
              <a:rPr lang="en-GB" sz="2600" i="1" dirty="0" smtClean="0"/>
              <a:t>services…’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2600" i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 smtClean="0"/>
              <a:t>Learning can also be applied to monitoring </a:t>
            </a:r>
            <a:r>
              <a:rPr lang="en-GB" sz="2600" dirty="0"/>
              <a:t>progress against </a:t>
            </a:r>
            <a:r>
              <a:rPr lang="en-GB" sz="2600" b="1" u="sng" dirty="0"/>
              <a:t>targets for all groups</a:t>
            </a:r>
            <a:r>
              <a:rPr lang="en-GB" sz="2600" dirty="0"/>
              <a:t> </a:t>
            </a:r>
            <a:r>
              <a:rPr lang="en-GB" sz="2600" dirty="0" smtClean="0"/>
              <a:t>through disaggregation</a:t>
            </a:r>
          </a:p>
          <a:p>
            <a:pPr marL="0" indent="0"/>
            <a:endParaRPr lang="en-GB" sz="2400" dirty="0"/>
          </a:p>
          <a:p>
            <a:pPr marL="0" indent="0"/>
            <a:endParaRPr lang="en-GB" sz="2400" dirty="0"/>
          </a:p>
          <a:p>
            <a:pPr algn="ctr"/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96334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" y="295275"/>
            <a:ext cx="6355080" cy="474663"/>
          </a:xfrm>
        </p:spPr>
        <p:txBody>
          <a:bodyPr/>
          <a:lstStyle/>
          <a:p>
            <a:pPr lvl="0"/>
            <a:r>
              <a:rPr lang="en-GB" dirty="0" smtClean="0"/>
              <a:t>Reporting </a:t>
            </a:r>
            <a:r>
              <a:rPr lang="en-GB" dirty="0"/>
              <a:t>on the situation of persons with </a:t>
            </a:r>
            <a:r>
              <a:rPr lang="en-GB" dirty="0" smtClean="0"/>
              <a:t>disabilities?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0" y="1402080"/>
            <a:ext cx="8341678" cy="507492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sz="2600" dirty="0" smtClean="0"/>
              <a:t>Disaggregation requires commitment/desire </a:t>
            </a:r>
            <a:r>
              <a:rPr lang="en-GB" sz="2600" dirty="0"/>
              <a:t>to include people with disabilities in </a:t>
            </a:r>
            <a:r>
              <a:rPr lang="en-GB" sz="2600" dirty="0" smtClean="0"/>
              <a:t>services.</a:t>
            </a:r>
          </a:p>
          <a:p>
            <a:pPr>
              <a:buFont typeface="Arial" panose="020B0604020202020204" pitchFamily="34" charset="0"/>
              <a:buChar char="•"/>
            </a:pPr>
            <a:endParaRPr lang="en-GB" sz="26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/>
              <a:t>The process itself can awaken the need for inclusive services and stimulate the demand to provide them. </a:t>
            </a:r>
            <a:endParaRPr lang="en-GB" sz="2600" dirty="0" smtClean="0"/>
          </a:p>
          <a:p>
            <a:pPr>
              <a:buFont typeface="Arial" panose="020B0604020202020204" pitchFamily="34" charset="0"/>
              <a:buChar char="•"/>
            </a:pPr>
            <a:endParaRPr lang="en-GB" sz="26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 smtClean="0"/>
              <a:t>Before investing  </a:t>
            </a:r>
            <a:r>
              <a:rPr lang="en-GB" sz="2600" dirty="0"/>
              <a:t>in data </a:t>
            </a:r>
            <a:r>
              <a:rPr lang="en-GB" sz="2600" dirty="0" smtClean="0"/>
              <a:t>systems, </a:t>
            </a:r>
            <a:r>
              <a:rPr lang="en-GB" sz="2600" dirty="0"/>
              <a:t>it is imperative to ensure that the data can and will be used by people with </a:t>
            </a:r>
            <a:r>
              <a:rPr lang="en-GB" sz="2600" dirty="0" smtClean="0"/>
              <a:t>power </a:t>
            </a:r>
            <a:r>
              <a:rPr lang="en-GB" sz="2600" dirty="0"/>
              <a:t>to implement change. </a:t>
            </a:r>
            <a:endParaRPr lang="en-GB" sz="2600" dirty="0" smtClean="0"/>
          </a:p>
          <a:p>
            <a:pPr>
              <a:buFont typeface="Arial" panose="020B0604020202020204" pitchFamily="34" charset="0"/>
              <a:buChar char="•"/>
            </a:pPr>
            <a:endParaRPr lang="en-GB" sz="26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/>
              <a:t>It is only the beginning of a fundamental shift to inclusive </a:t>
            </a:r>
            <a:r>
              <a:rPr lang="en-GB" sz="2600" dirty="0" smtClean="0"/>
              <a:t>services.</a:t>
            </a:r>
            <a:endParaRPr lang="en-GB" sz="2600" dirty="0"/>
          </a:p>
          <a:p>
            <a:pPr>
              <a:buFont typeface="Arial" panose="020B0604020202020204" pitchFamily="34" charset="0"/>
              <a:buChar char="•"/>
            </a:pPr>
            <a:endParaRPr lang="en-GB" sz="2600" dirty="0" smtClean="0"/>
          </a:p>
          <a:p>
            <a:pPr marL="0" indent="0"/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751987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665" y="2632691"/>
            <a:ext cx="7772400" cy="1362075"/>
          </a:xfrm>
        </p:spPr>
        <p:txBody>
          <a:bodyPr anchor="ctr"/>
          <a:lstStyle/>
          <a:p>
            <a:pPr algn="ctr"/>
            <a:r>
              <a:rPr lang="en-GB" dirty="0" smtClean="0"/>
              <a:t>Thank you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60969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11188" y="295275"/>
            <a:ext cx="5995987" cy="984885"/>
          </a:xfrm>
        </p:spPr>
        <p:txBody>
          <a:bodyPr/>
          <a:lstStyle/>
          <a:p>
            <a:r>
              <a:rPr lang="en-GB" altLang="en-US" dirty="0" smtClean="0"/>
              <a:t>Disability Disaggregation pilot project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1327636"/>
            <a:ext cx="8656319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500" dirty="0" smtClean="0"/>
              <a:t>The objectives of this project are to:</a:t>
            </a:r>
          </a:p>
          <a:p>
            <a:endParaRPr lang="en-GB" sz="22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/>
              <a:t>Understand </a:t>
            </a:r>
            <a:r>
              <a:rPr lang="en-GB" sz="2400" dirty="0" smtClean="0"/>
              <a:t>whether people with disabilities are accessing our services</a:t>
            </a:r>
            <a:endParaRPr lang="en-GB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/>
              <a:t>Build the evidence base to inform our own work, </a:t>
            </a:r>
            <a:r>
              <a:rPr lang="en-GB" sz="2400" dirty="0" smtClean="0"/>
              <a:t>share </a:t>
            </a:r>
            <a:r>
              <a:rPr lang="en-GB" sz="2400" dirty="0"/>
              <a:t>with others and </a:t>
            </a:r>
            <a:r>
              <a:rPr lang="en-GB" sz="2400" dirty="0" smtClean="0"/>
              <a:t>demonstrate </a:t>
            </a:r>
            <a:r>
              <a:rPr lang="en-GB" sz="2400" dirty="0"/>
              <a:t>the clear case for collecting </a:t>
            </a:r>
            <a:r>
              <a:rPr lang="en-GB" sz="2400" dirty="0" smtClean="0"/>
              <a:t>disability data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Ultimately make </a:t>
            </a:r>
            <a:r>
              <a:rPr lang="en-GB" sz="2400" dirty="0" err="1" smtClean="0"/>
              <a:t>Sightsavers</a:t>
            </a:r>
            <a:r>
              <a:rPr lang="en-GB" sz="2400" dirty="0" smtClean="0"/>
              <a:t> projects more </a:t>
            </a:r>
            <a:r>
              <a:rPr lang="en-GB" sz="2400" dirty="0"/>
              <a:t>inclusive of people with disabilities.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sz="2200" dirty="0" smtClean="0"/>
          </a:p>
          <a:p>
            <a:pPr lvl="0"/>
            <a:r>
              <a:rPr lang="en-GB" sz="2500" dirty="0" smtClean="0"/>
              <a:t>The two pilots are:</a:t>
            </a:r>
            <a:endParaRPr lang="en-GB" sz="24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Eye </a:t>
            </a:r>
            <a:r>
              <a:rPr lang="en-GB" sz="2400" dirty="0"/>
              <a:t>Health Project in </a:t>
            </a:r>
            <a:r>
              <a:rPr lang="en-GB" sz="2400" dirty="0" smtClean="0"/>
              <a:t>India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Neglected Tropical Disease (NTD) </a:t>
            </a:r>
            <a:r>
              <a:rPr lang="en-GB" sz="2400" dirty="0"/>
              <a:t>Project in </a:t>
            </a:r>
            <a:r>
              <a:rPr lang="en-GB" sz="2400" dirty="0" smtClean="0"/>
              <a:t>Tanzania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66513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11188" y="295275"/>
            <a:ext cx="5995987" cy="984885"/>
          </a:xfrm>
        </p:spPr>
        <p:txBody>
          <a:bodyPr/>
          <a:lstStyle/>
          <a:p>
            <a:r>
              <a:rPr lang="en-GB" altLang="en-US" dirty="0" smtClean="0"/>
              <a:t>Data Collection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" y="1039237"/>
            <a:ext cx="879348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Data on disability collected during routine data collection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Using the WG short set of questions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Integrated </a:t>
            </a:r>
            <a:r>
              <a:rPr lang="en-GB" sz="2400" dirty="0"/>
              <a:t>in existing data collection </a:t>
            </a:r>
            <a:r>
              <a:rPr lang="en-GB" sz="2400" dirty="0" smtClean="0"/>
              <a:t>tools</a:t>
            </a:r>
          </a:p>
          <a:p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As this is a pilot we monitored: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Experiences of people involved in the project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Quality of the data collected</a:t>
            </a:r>
          </a:p>
          <a:p>
            <a:pPr lvl="1"/>
            <a:endParaRPr lang="en-GB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Evaluation questions: </a:t>
            </a:r>
            <a:r>
              <a:rPr lang="en-GB" sz="2400" dirty="0"/>
              <a:t>How can data disaggregated by disability be collected on a </a:t>
            </a:r>
            <a:r>
              <a:rPr lang="en-GB" sz="2400" b="1" u="sng" dirty="0"/>
              <a:t>project level</a:t>
            </a:r>
            <a:r>
              <a:rPr lang="en-GB" sz="2400" dirty="0"/>
              <a:t> in a </a:t>
            </a:r>
            <a:r>
              <a:rPr lang="en-GB" sz="2400" b="1" u="sng" dirty="0"/>
              <a:t>resource efficient way</a:t>
            </a:r>
            <a:r>
              <a:rPr lang="en-GB" sz="2400" dirty="0"/>
              <a:t> that is </a:t>
            </a:r>
            <a:r>
              <a:rPr lang="en-GB" sz="2400" b="1" u="sng" dirty="0"/>
              <a:t>useful to policy and decision makers</a:t>
            </a:r>
            <a:r>
              <a:rPr lang="en-GB" sz="2400" dirty="0"/>
              <a:t>.</a:t>
            </a:r>
          </a:p>
          <a:p>
            <a:r>
              <a:rPr lang="en-GB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95948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11188" y="295275"/>
            <a:ext cx="5995987" cy="695325"/>
          </a:xfrm>
        </p:spPr>
        <p:txBody>
          <a:bodyPr/>
          <a:lstStyle/>
          <a:p>
            <a:r>
              <a:rPr lang="en-GB" altLang="en-US" dirty="0" smtClean="0"/>
              <a:t>Findings and challenges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7640" y="795397"/>
            <a:ext cx="8976360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On the process</a:t>
            </a:r>
            <a:r>
              <a:rPr lang="en-GB" sz="2400" b="1" dirty="0" smtClean="0"/>
              <a:t>:</a:t>
            </a:r>
          </a:p>
          <a:p>
            <a:endParaRPr lang="en-GB" sz="2400" b="1" dirty="0"/>
          </a:p>
          <a:p>
            <a:pPr lvl="0"/>
            <a:r>
              <a:rPr lang="en-GB" sz="2400" dirty="0" smtClean="0"/>
              <a:t>1- There </a:t>
            </a:r>
            <a:r>
              <a:rPr lang="en-GB" sz="2400" dirty="0"/>
              <a:t>is no single approach to data </a:t>
            </a:r>
            <a:r>
              <a:rPr lang="en-GB" sz="2400" dirty="0" smtClean="0"/>
              <a:t>collection – CONTEXT </a:t>
            </a:r>
          </a:p>
          <a:p>
            <a:pPr lvl="0"/>
            <a:endParaRPr lang="en-GB" sz="1500" dirty="0" smtClean="0"/>
          </a:p>
          <a:p>
            <a:pPr lvl="0"/>
            <a:r>
              <a:rPr lang="en-GB" sz="2400" dirty="0" smtClean="0"/>
              <a:t>2 - Data </a:t>
            </a:r>
            <a:r>
              <a:rPr lang="en-GB" sz="2400" dirty="0"/>
              <a:t>systems can be resistant to </a:t>
            </a:r>
            <a:r>
              <a:rPr lang="en-GB" sz="2400" dirty="0" smtClean="0"/>
              <a:t>change – PLANNING &amp; FLEXIBLIITY</a:t>
            </a:r>
          </a:p>
          <a:p>
            <a:pPr lvl="0"/>
            <a:endParaRPr lang="en-GB" sz="1500" dirty="0" smtClean="0"/>
          </a:p>
          <a:p>
            <a:pPr lvl="0"/>
            <a:r>
              <a:rPr lang="en-GB" sz="2400" dirty="0" smtClean="0"/>
              <a:t>3 - Data </a:t>
            </a:r>
            <a:r>
              <a:rPr lang="en-GB" sz="2400" dirty="0"/>
              <a:t>collectors (but not only!) need to understand why data on disability is </a:t>
            </a:r>
            <a:r>
              <a:rPr lang="en-GB" sz="2400" dirty="0" smtClean="0"/>
              <a:t>important</a:t>
            </a:r>
            <a:r>
              <a:rPr lang="en-GB" sz="2400" dirty="0"/>
              <a:t> </a:t>
            </a:r>
            <a:r>
              <a:rPr lang="en-GB" sz="2400" dirty="0" smtClean="0"/>
              <a:t>– BUY IN &amp; OWNERSHIP</a:t>
            </a:r>
          </a:p>
          <a:p>
            <a:pPr lvl="0"/>
            <a:endParaRPr lang="en-GB" sz="1500" dirty="0" smtClean="0"/>
          </a:p>
          <a:p>
            <a:pPr lvl="0"/>
            <a:r>
              <a:rPr lang="en-GB" sz="2400" dirty="0" smtClean="0"/>
              <a:t>4 - Patients need </a:t>
            </a:r>
            <a:r>
              <a:rPr lang="en-GB" sz="2400" dirty="0"/>
              <a:t>to understand why we are collecting this </a:t>
            </a:r>
            <a:r>
              <a:rPr lang="en-GB" sz="2400" dirty="0" smtClean="0"/>
              <a:t>data - EXPECTATIONS  </a:t>
            </a:r>
          </a:p>
          <a:p>
            <a:pPr lvl="0"/>
            <a:endParaRPr lang="en-GB" sz="1500" dirty="0"/>
          </a:p>
          <a:p>
            <a:pPr lvl="0"/>
            <a:r>
              <a:rPr lang="en-GB" sz="2400" dirty="0" smtClean="0"/>
              <a:t>5 - Analysing </a:t>
            </a:r>
            <a:r>
              <a:rPr lang="en-GB" sz="2400" dirty="0"/>
              <a:t>the data </a:t>
            </a:r>
            <a:r>
              <a:rPr lang="en-GB" sz="2400" dirty="0" smtClean="0"/>
              <a:t>to </a:t>
            </a:r>
            <a:r>
              <a:rPr lang="en-GB" sz="2400" dirty="0"/>
              <a:t>initiate </a:t>
            </a:r>
            <a:r>
              <a:rPr lang="en-GB" sz="2400" dirty="0" smtClean="0"/>
              <a:t>change - CAPACITY</a:t>
            </a:r>
          </a:p>
          <a:p>
            <a:pPr lvl="0"/>
            <a:endParaRPr lang="en-GB" sz="1500" dirty="0" smtClean="0"/>
          </a:p>
          <a:p>
            <a:pPr lvl="0"/>
            <a:r>
              <a:rPr lang="en-GB" sz="2400" dirty="0" smtClean="0"/>
              <a:t>6- But … </a:t>
            </a:r>
            <a:r>
              <a:rPr lang="en-GB" sz="2400" dirty="0"/>
              <a:t>t</a:t>
            </a:r>
            <a:r>
              <a:rPr lang="en-GB" sz="2400" dirty="0" smtClean="0"/>
              <a:t>he </a:t>
            </a:r>
            <a:r>
              <a:rPr lang="en-GB" sz="2400" dirty="0"/>
              <a:t>process of engaging in the data </a:t>
            </a:r>
            <a:r>
              <a:rPr lang="en-GB" sz="2400" dirty="0" smtClean="0"/>
              <a:t>collection has </a:t>
            </a:r>
            <a:r>
              <a:rPr lang="en-GB" sz="2400" dirty="0"/>
              <a:t>in itself </a:t>
            </a:r>
            <a:r>
              <a:rPr lang="en-GB" sz="2400" dirty="0" smtClean="0"/>
              <a:t>a </a:t>
            </a:r>
            <a:r>
              <a:rPr lang="en-GB" sz="2400" dirty="0"/>
              <a:t>transformative </a:t>
            </a:r>
            <a:r>
              <a:rPr lang="en-GB" sz="2400" dirty="0" smtClean="0"/>
              <a:t>effect.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86034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11188" y="295275"/>
            <a:ext cx="5995987" cy="695325"/>
          </a:xfrm>
        </p:spPr>
        <p:txBody>
          <a:bodyPr/>
          <a:lstStyle/>
          <a:p>
            <a:r>
              <a:rPr lang="en-GB" altLang="en-US" dirty="0" smtClean="0"/>
              <a:t>Findings and challenges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" y="1039237"/>
            <a:ext cx="879348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On the </a:t>
            </a:r>
            <a:r>
              <a:rPr lang="en-GB" sz="2400" b="1" dirty="0" smtClean="0"/>
              <a:t>data:  </a:t>
            </a:r>
            <a:r>
              <a:rPr lang="en-GB" sz="2400" dirty="0" smtClean="0"/>
              <a:t>A </a:t>
            </a:r>
            <a:r>
              <a:rPr lang="en-GB" sz="2400" dirty="0"/>
              <a:t>basic analysis of the data collected on over </a:t>
            </a:r>
            <a:r>
              <a:rPr lang="en-GB" sz="2400" dirty="0" smtClean="0"/>
              <a:t>16,000 </a:t>
            </a:r>
            <a:r>
              <a:rPr lang="en-GB" sz="2400" dirty="0"/>
              <a:t>patients in India during the first </a:t>
            </a:r>
            <a:r>
              <a:rPr lang="en-GB" sz="2400" dirty="0" smtClean="0"/>
              <a:t>10 months </a:t>
            </a:r>
            <a:r>
              <a:rPr lang="en-GB" sz="2400" dirty="0"/>
              <a:t>of the pilot shows that:</a:t>
            </a:r>
          </a:p>
          <a:p>
            <a:endParaRPr lang="en-GB" sz="2400" b="1" dirty="0"/>
          </a:p>
          <a:p>
            <a:pPr marL="457200" indent="-457200">
              <a:buAutoNum type="arabicPeriod"/>
            </a:pPr>
            <a:r>
              <a:rPr lang="en-GB" sz="2400" dirty="0"/>
              <a:t>Prevalence of disability varies greatly depending on the cut-off </a:t>
            </a:r>
            <a:r>
              <a:rPr lang="en-GB" sz="2400" dirty="0" smtClean="0"/>
              <a:t>used.</a:t>
            </a:r>
          </a:p>
          <a:p>
            <a:pPr marL="457200" indent="-457200">
              <a:buAutoNum type="arabicPeriod"/>
            </a:pPr>
            <a:endParaRPr lang="en-GB" sz="2400" dirty="0" smtClean="0"/>
          </a:p>
          <a:p>
            <a:pPr marL="457200" indent="-457200">
              <a:buAutoNum type="arabicPeriod"/>
            </a:pPr>
            <a:r>
              <a:rPr lang="en-GB" sz="2400" dirty="0" smtClean="0"/>
              <a:t>Reporting disability is </a:t>
            </a:r>
            <a:r>
              <a:rPr lang="en-GB" sz="2400" dirty="0"/>
              <a:t>linked to the location of </a:t>
            </a:r>
            <a:r>
              <a:rPr lang="en-GB" sz="2400" dirty="0" smtClean="0"/>
              <a:t>services.</a:t>
            </a:r>
          </a:p>
          <a:p>
            <a:pPr marL="457200" indent="-457200">
              <a:buAutoNum type="arabicPeriod"/>
            </a:pPr>
            <a:endParaRPr lang="en-GB" sz="2400" dirty="0" smtClean="0"/>
          </a:p>
          <a:p>
            <a:pPr marL="457200" indent="-457200">
              <a:buFontTx/>
              <a:buAutoNum type="arabicPeriod"/>
            </a:pPr>
            <a:r>
              <a:rPr lang="en-GB" sz="2400" dirty="0"/>
              <a:t>Prevalence of disability varies by </a:t>
            </a:r>
            <a:r>
              <a:rPr lang="en-GB" sz="2400" dirty="0" smtClean="0"/>
              <a:t>sex depending </a:t>
            </a:r>
            <a:r>
              <a:rPr lang="en-GB" sz="2400" dirty="0"/>
              <a:t>on the definition of disability </a:t>
            </a:r>
            <a:r>
              <a:rPr lang="en-GB" sz="2400" dirty="0" smtClean="0"/>
              <a:t>used.</a:t>
            </a:r>
          </a:p>
          <a:p>
            <a:endParaRPr lang="en-GB" sz="2400" dirty="0"/>
          </a:p>
          <a:p>
            <a:r>
              <a:rPr lang="en-GB" sz="2400" dirty="0" smtClean="0"/>
              <a:t>	and… women are </a:t>
            </a:r>
            <a:r>
              <a:rPr lang="en-GB" sz="2400" dirty="0"/>
              <a:t>less likely </a:t>
            </a:r>
            <a:r>
              <a:rPr lang="en-GB" sz="2400" dirty="0" smtClean="0"/>
              <a:t>to </a:t>
            </a:r>
            <a:r>
              <a:rPr lang="en-GB" sz="2400" dirty="0"/>
              <a:t>attend the hospital where the </a:t>
            </a:r>
            <a:r>
              <a:rPr lang="en-GB" sz="2400" dirty="0" smtClean="0"/>
              <a:t>	specialist </a:t>
            </a:r>
            <a:r>
              <a:rPr lang="en-GB" sz="2400" dirty="0"/>
              <a:t>care is </a:t>
            </a:r>
            <a:r>
              <a:rPr lang="en-GB" sz="2400" dirty="0" smtClean="0"/>
              <a:t>provided.</a:t>
            </a:r>
            <a:endParaRPr lang="en-GB" sz="2400" dirty="0"/>
          </a:p>
          <a:p>
            <a:pPr marL="457200" indent="-457200">
              <a:buFontTx/>
              <a:buAutoNum type="arabicPeriod"/>
            </a:pPr>
            <a:endParaRPr lang="en-GB" sz="2400" dirty="0"/>
          </a:p>
          <a:p>
            <a:pPr marL="457200" indent="-457200">
              <a:buAutoNum type="arabicPeriod"/>
            </a:pP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165227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198120" y="295275"/>
            <a:ext cx="5995987" cy="695325"/>
          </a:xfrm>
        </p:spPr>
        <p:txBody>
          <a:bodyPr/>
          <a:lstStyle/>
          <a:p>
            <a:r>
              <a:rPr lang="en-GB" altLang="en-US" dirty="0" smtClean="0"/>
              <a:t>Findings and challenges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8120" y="825877"/>
            <a:ext cx="879348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Prevalence </a:t>
            </a:r>
            <a:r>
              <a:rPr lang="en-GB" sz="2400" b="1" dirty="0"/>
              <a:t>of </a:t>
            </a:r>
            <a:r>
              <a:rPr lang="en-GB" sz="2400" b="1" dirty="0" smtClean="0"/>
              <a:t>disability among service clients:</a:t>
            </a:r>
          </a:p>
          <a:p>
            <a:endParaRPr lang="en-GB" sz="2400" b="1" dirty="0"/>
          </a:p>
          <a:p>
            <a:endParaRPr lang="en-GB" sz="2400" b="1" dirty="0" smtClean="0"/>
          </a:p>
          <a:p>
            <a:endParaRPr lang="en-GB" sz="2400" b="1" dirty="0"/>
          </a:p>
          <a:p>
            <a:endParaRPr lang="en-GB" sz="2400" b="1" dirty="0" smtClean="0"/>
          </a:p>
          <a:p>
            <a:endParaRPr lang="en-GB" sz="2400" b="1" dirty="0"/>
          </a:p>
          <a:p>
            <a:endParaRPr lang="en-GB" sz="2400" b="1" dirty="0" smtClean="0"/>
          </a:p>
          <a:p>
            <a:endParaRPr lang="en-GB" sz="2400" b="1" dirty="0"/>
          </a:p>
          <a:p>
            <a:endParaRPr lang="en-GB" sz="2400" b="1" dirty="0" smtClean="0"/>
          </a:p>
          <a:p>
            <a:endParaRPr lang="en-GB" sz="2400" b="1" dirty="0"/>
          </a:p>
          <a:p>
            <a:endParaRPr lang="en-GB" sz="2400" b="1" dirty="0"/>
          </a:p>
          <a:p>
            <a:r>
              <a:rPr lang="en-GB" b="1" dirty="0" smtClean="0"/>
              <a:t>Cut-off 1</a:t>
            </a:r>
            <a:r>
              <a:rPr lang="en-GB" dirty="0" smtClean="0"/>
              <a:t> : Everyone with at least one domain that is coded as a lot of difficulties or cannot do it at all</a:t>
            </a:r>
          </a:p>
          <a:p>
            <a:r>
              <a:rPr lang="en-GB" b="1" dirty="0" smtClean="0"/>
              <a:t>Cut-off 2</a:t>
            </a:r>
            <a:r>
              <a:rPr lang="en-GB" dirty="0" smtClean="0"/>
              <a:t>: Cut-off 1 + at least two domains coded as some difficulties</a:t>
            </a:r>
            <a:endParaRPr lang="en-GB" dirty="0"/>
          </a:p>
          <a:p>
            <a:endParaRPr lang="en-GB" sz="2400" b="1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897411"/>
              </p:ext>
            </p:extLst>
          </p:nvPr>
        </p:nvGraphicFramePr>
        <p:xfrm>
          <a:off x="412590" y="1384068"/>
          <a:ext cx="8396130" cy="32338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7890"/>
                <a:gridCol w="1691640"/>
                <a:gridCol w="3276600"/>
              </a:tblGrid>
              <a:tr h="749532"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Definition</a:t>
                      </a:r>
                      <a:endParaRPr lang="en-GB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Prevalence</a:t>
                      </a:r>
                      <a:endParaRPr lang="en-GB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Prevalence excluding eye conditions</a:t>
                      </a:r>
                      <a:endParaRPr lang="en-GB" sz="2200" dirty="0"/>
                    </a:p>
                  </a:txBody>
                  <a:tcPr/>
                </a:tc>
              </a:tr>
              <a:tr h="854919"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Direct questioning (are you disabled?</a:t>
                      </a:r>
                      <a:r>
                        <a:rPr lang="en-GB" sz="2200" baseline="0" dirty="0" smtClean="0"/>
                        <a:t> Y/N)</a:t>
                      </a:r>
                      <a:endParaRPr lang="en-GB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0.73%</a:t>
                      </a:r>
                      <a:endParaRPr lang="en-GB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n/a</a:t>
                      </a:r>
                      <a:endParaRPr lang="en-GB" sz="2200" dirty="0"/>
                    </a:p>
                  </a:txBody>
                  <a:tcPr/>
                </a:tc>
              </a:tr>
              <a:tr h="854919"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Washington Group questions </a:t>
                      </a:r>
                      <a:r>
                        <a:rPr lang="en-GB" sz="2200" b="1" dirty="0" smtClean="0"/>
                        <a:t>Cut off 1</a:t>
                      </a:r>
                      <a:endParaRPr lang="en-GB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15%</a:t>
                      </a:r>
                      <a:endParaRPr lang="en-GB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7%</a:t>
                      </a:r>
                      <a:endParaRPr lang="en-GB" sz="2200" dirty="0"/>
                    </a:p>
                  </a:txBody>
                  <a:tcPr/>
                </a:tc>
              </a:tr>
              <a:tr h="467387"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Washington Group questions </a:t>
                      </a:r>
                      <a:r>
                        <a:rPr lang="en-GB" sz="2200" b="1" dirty="0" smtClean="0"/>
                        <a:t>Cut off 2</a:t>
                      </a:r>
                      <a:endParaRPr lang="en-GB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55%</a:t>
                      </a:r>
                      <a:endParaRPr lang="en-GB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35%</a:t>
                      </a:r>
                      <a:endParaRPr lang="en-GB" sz="2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22935" y="6457890"/>
            <a:ext cx="7943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NB – preliminary results subject to further data and analysis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199522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11188" y="295275"/>
            <a:ext cx="5995987" cy="695325"/>
          </a:xfrm>
        </p:spPr>
        <p:txBody>
          <a:bodyPr/>
          <a:lstStyle/>
          <a:p>
            <a:r>
              <a:rPr lang="en-GB" altLang="en-US" dirty="0" smtClean="0"/>
              <a:t>Findings and challenges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" y="1039237"/>
            <a:ext cx="8793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Prevalence among clients according to service location:</a:t>
            </a:r>
          </a:p>
          <a:p>
            <a:endParaRPr lang="en-GB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266954"/>
              </p:ext>
            </p:extLst>
          </p:nvPr>
        </p:nvGraphicFramePr>
        <p:xfrm>
          <a:off x="182880" y="1535286"/>
          <a:ext cx="8793480" cy="43980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36420"/>
                <a:gridCol w="2308388"/>
                <a:gridCol w="2317832"/>
                <a:gridCol w="2330840"/>
              </a:tblGrid>
              <a:tr h="7251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>
                          <a:effectLst/>
                        </a:rPr>
                        <a:t>Service Location</a:t>
                      </a:r>
                      <a:endParaRPr lang="en-GB" sz="2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 smtClean="0">
                          <a:effectLst/>
                        </a:rPr>
                        <a:t>Prevalence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 smtClean="0">
                          <a:effectLst/>
                        </a:rPr>
                        <a:t>N (%)</a:t>
                      </a:r>
                      <a:endParaRPr lang="en-GB" sz="2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 smtClean="0">
                          <a:effectLst/>
                        </a:rPr>
                        <a:t>Excluding </a:t>
                      </a:r>
                      <a:r>
                        <a:rPr lang="en-GB" sz="2200" dirty="0">
                          <a:effectLst/>
                        </a:rPr>
                        <a:t>eye conditions</a:t>
                      </a:r>
                      <a:endParaRPr lang="en-GB" sz="2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1793">
                <a:tc rowSpan="3">
                  <a:txBody>
                    <a:bodyPr/>
                    <a:lstStyle/>
                    <a:p>
                      <a:r>
                        <a:rPr lang="en-GB" sz="2200" dirty="0" smtClean="0"/>
                        <a:t>Direct questioning</a:t>
                      </a:r>
                      <a:endParaRPr lang="en-GB" sz="2200" b="0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 smtClean="0">
                          <a:effectLst/>
                        </a:rPr>
                        <a:t>VC/ OC</a:t>
                      </a:r>
                      <a:endParaRPr lang="en-GB" sz="2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 smtClean="0">
                          <a:effectLst/>
                        </a:rPr>
                        <a:t>1.4%*</a:t>
                      </a:r>
                      <a:endParaRPr lang="en-GB" sz="2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 smtClean="0">
                          <a:effectLst/>
                        </a:rPr>
                        <a:t>n/a</a:t>
                      </a:r>
                      <a:endParaRPr lang="en-GB" sz="2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1793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dirty="0" smtClean="0"/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>
                          <a:effectLst/>
                        </a:rPr>
                        <a:t>Hospital</a:t>
                      </a:r>
                      <a:endParaRPr lang="en-GB" sz="2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 smtClean="0">
                          <a:effectLst/>
                        </a:rPr>
                        <a:t>0.3%*</a:t>
                      </a:r>
                      <a:endParaRPr lang="en-GB" sz="2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 smtClean="0">
                          <a:effectLst/>
                        </a:rPr>
                        <a:t>n/a</a:t>
                      </a:r>
                      <a:endParaRPr lang="en-GB" sz="2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1793">
                <a:tc vMerge="1">
                  <a:txBody>
                    <a:bodyPr/>
                    <a:lstStyle/>
                    <a:p>
                      <a:endParaRPr lang="en-GB" sz="2200" b="0" dirty="0">
                        <a:latin typeface="+mn-lt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>
                          <a:effectLst/>
                        </a:rPr>
                        <a:t>People going to the vision centre have 4.3 times greater odds of reporting  disability than people going</a:t>
                      </a:r>
                      <a:r>
                        <a:rPr lang="en-GB" sz="2000" baseline="0" dirty="0" smtClean="0">
                          <a:effectLst/>
                        </a:rPr>
                        <a:t> to the hospital</a:t>
                      </a:r>
                      <a:endParaRPr lang="en-GB" sz="20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1793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 smtClean="0"/>
                        <a:t>Washington Group questions Cut off 1</a:t>
                      </a:r>
                      <a:endParaRPr lang="en-GB" sz="2200" b="1" dirty="0" smtClean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 smtClean="0">
                          <a:effectLst/>
                        </a:rPr>
                        <a:t>VC/ OC</a:t>
                      </a:r>
                      <a:endParaRPr lang="en-GB" sz="2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 smtClean="0">
                          <a:effectLst/>
                        </a:rPr>
                        <a:t>30%*</a:t>
                      </a:r>
                      <a:endParaRPr lang="en-GB" sz="2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 smtClean="0">
                          <a:effectLst/>
                        </a:rPr>
                        <a:t>17.0%*</a:t>
                      </a:r>
                      <a:endParaRPr lang="en-GB" sz="2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9100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>
                          <a:effectLst/>
                        </a:rPr>
                        <a:t>Hospital</a:t>
                      </a:r>
                      <a:endParaRPr lang="en-GB" sz="2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 smtClean="0">
                          <a:effectLst/>
                        </a:rPr>
                        <a:t>5%*</a:t>
                      </a:r>
                      <a:endParaRPr lang="en-GB" sz="2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200" dirty="0" smtClean="0">
                          <a:effectLst/>
                        </a:rPr>
                        <a:t>0.9%*</a:t>
                      </a:r>
                      <a:endParaRPr lang="en-GB" sz="2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11375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200" b="1" dirty="0" smtClean="0">
                        <a:latin typeface="+mn-lt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effectLst/>
                        </a:rPr>
                        <a:t>People going to the vision centre have 8.6 times greater odds of reporting disability than people going</a:t>
                      </a:r>
                      <a:r>
                        <a:rPr lang="en-GB" sz="2000" baseline="0" dirty="0" smtClean="0">
                          <a:effectLst/>
                        </a:rPr>
                        <a:t> to the hospital</a:t>
                      </a:r>
                      <a:endParaRPr lang="en-GB" sz="20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200" dirty="0">
                        <a:solidFill>
                          <a:srgbClr val="00000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83152" y="6100038"/>
            <a:ext cx="7905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rgbClr val="1C0000"/>
                </a:solidFill>
              </a:rPr>
              <a:t>* Difference between male and female p&lt;0.001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1188" y="6413887"/>
            <a:ext cx="7943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NB – preliminary results subject to further data and analysis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112879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11188" y="295275"/>
            <a:ext cx="5995987" cy="695325"/>
          </a:xfrm>
        </p:spPr>
        <p:txBody>
          <a:bodyPr/>
          <a:lstStyle/>
          <a:p>
            <a:r>
              <a:rPr lang="en-GB" altLang="en-US" dirty="0" smtClean="0"/>
              <a:t>Findings and challenges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" y="1039237"/>
            <a:ext cx="87934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Prevalence according to sex:</a:t>
            </a:r>
          </a:p>
          <a:p>
            <a:endParaRPr lang="en-GB" sz="2400" b="1" dirty="0"/>
          </a:p>
          <a:p>
            <a:endParaRPr lang="en-GB" sz="2400" b="1" dirty="0" smtClean="0"/>
          </a:p>
          <a:p>
            <a:endParaRPr lang="en-GB" sz="2400" b="1" dirty="0"/>
          </a:p>
          <a:p>
            <a:endParaRPr lang="en-GB" sz="2400" b="1" dirty="0" smtClean="0"/>
          </a:p>
          <a:p>
            <a:endParaRPr lang="en-GB" sz="2400" b="1" dirty="0" smtClean="0"/>
          </a:p>
          <a:p>
            <a:endParaRPr lang="en-GB" sz="2400" b="1" dirty="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7483299"/>
              </p:ext>
            </p:extLst>
          </p:nvPr>
        </p:nvGraphicFramePr>
        <p:xfrm>
          <a:off x="325754" y="1571198"/>
          <a:ext cx="8178166" cy="41886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966"/>
                <a:gridCol w="1657929"/>
                <a:gridCol w="1717709"/>
                <a:gridCol w="2415562"/>
              </a:tblGrid>
              <a:tr h="914055"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Definition</a:t>
                      </a:r>
                      <a:endParaRPr lang="en-GB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Prevalence</a:t>
                      </a:r>
                      <a:endParaRPr lang="en-GB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Excluding eye conditions</a:t>
                      </a:r>
                      <a:endParaRPr lang="en-GB" sz="2200" dirty="0"/>
                    </a:p>
                  </a:txBody>
                  <a:tcPr/>
                </a:tc>
              </a:tr>
              <a:tr h="481199">
                <a:tc rowSpan="3">
                  <a:txBody>
                    <a:bodyPr/>
                    <a:lstStyle/>
                    <a:p>
                      <a:r>
                        <a:rPr lang="en-GB" sz="2200" dirty="0" smtClean="0"/>
                        <a:t>Direct questioning</a:t>
                      </a:r>
                      <a:endParaRPr lang="en-GB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Male</a:t>
                      </a:r>
                      <a:endParaRPr lang="en-GB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0.9%</a:t>
                      </a:r>
                      <a:r>
                        <a:rPr lang="en-GB" sz="2200" baseline="30000" dirty="0" smtClean="0"/>
                        <a:t>†</a:t>
                      </a:r>
                      <a:endParaRPr lang="en-GB" sz="220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 smtClean="0"/>
                        <a:t>n/a</a:t>
                      </a:r>
                    </a:p>
                  </a:txBody>
                  <a:tcPr/>
                </a:tc>
              </a:tr>
              <a:tr h="396476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Female</a:t>
                      </a:r>
                      <a:endParaRPr lang="en-GB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0.6%</a:t>
                      </a:r>
                      <a:r>
                        <a:rPr lang="en-GB" sz="2200" baseline="30000" dirty="0" smtClean="0"/>
                        <a:t>†</a:t>
                      </a:r>
                      <a:endParaRPr lang="en-GB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n/a</a:t>
                      </a:r>
                      <a:endParaRPr lang="en-GB" sz="2200" dirty="0"/>
                    </a:p>
                  </a:txBody>
                  <a:tcPr/>
                </a:tc>
              </a:tr>
              <a:tr h="355466">
                <a:tc vMerge="1">
                  <a:txBody>
                    <a:bodyPr/>
                    <a:lstStyle/>
                    <a:p>
                      <a:endParaRPr lang="en-GB" sz="22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GB" sz="2000" dirty="0" smtClean="0"/>
                        <a:t>Males</a:t>
                      </a:r>
                      <a:r>
                        <a:rPr lang="en-GB" sz="2000" baseline="0" dirty="0" smtClean="0"/>
                        <a:t> have 1.7 times greater odds of reporting disability than females</a:t>
                      </a:r>
                      <a:endParaRPr lang="en-GB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2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2200" dirty="0"/>
                    </a:p>
                  </a:txBody>
                  <a:tcPr/>
                </a:tc>
              </a:tr>
              <a:tr h="537839">
                <a:tc rowSpan="3">
                  <a:txBody>
                    <a:bodyPr/>
                    <a:lstStyle/>
                    <a:p>
                      <a:r>
                        <a:rPr lang="en-GB" sz="2200" dirty="0" smtClean="0"/>
                        <a:t>Washington Group questions </a:t>
                      </a:r>
                      <a:r>
                        <a:rPr lang="en-GB" sz="2200" b="1" dirty="0" smtClean="0"/>
                        <a:t>Cut off 1</a:t>
                      </a:r>
                      <a:endParaRPr lang="en-GB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Male</a:t>
                      </a:r>
                      <a:endParaRPr lang="en-GB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12.9%*</a:t>
                      </a:r>
                      <a:endParaRPr lang="en-GB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5.1%* </a:t>
                      </a:r>
                      <a:endParaRPr lang="en-GB" sz="2200" dirty="0"/>
                    </a:p>
                  </a:txBody>
                  <a:tcPr/>
                </a:tc>
              </a:tr>
              <a:tr h="355466">
                <a:tc vMerge="1"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Female</a:t>
                      </a:r>
                      <a:endParaRPr lang="en-GB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16.9%*</a:t>
                      </a:r>
                      <a:endParaRPr lang="en-GB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200" dirty="0" smtClean="0"/>
                        <a:t>9.5%* </a:t>
                      </a:r>
                      <a:endParaRPr lang="en-GB" sz="2200" dirty="0"/>
                    </a:p>
                  </a:txBody>
                  <a:tcPr/>
                </a:tc>
              </a:tr>
              <a:tr h="590111">
                <a:tc vMerge="1">
                  <a:txBody>
                    <a:bodyPr/>
                    <a:lstStyle/>
                    <a:p>
                      <a:endParaRPr lang="en-GB" sz="22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Females have 1.4 times greater odds of reporting disability than males</a:t>
                      </a:r>
                      <a:endParaRPr lang="en-GB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2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8787" y="5922866"/>
            <a:ext cx="7905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* Difference between men and women p&lt;0.001</a:t>
            </a:r>
          </a:p>
          <a:p>
            <a:r>
              <a:rPr lang="en-GB" sz="1400" baseline="30000" dirty="0" smtClean="0"/>
              <a:t>† </a:t>
            </a:r>
            <a:r>
              <a:rPr lang="en-GB" sz="1400" dirty="0" smtClean="0"/>
              <a:t> Difference between men and women p=0.007</a:t>
            </a:r>
            <a:endParaRPr lang="en-GB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647700" y="6446086"/>
            <a:ext cx="7943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NB – preliminary results subject to further data and analysis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149437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Informing policy-making at </a:t>
            </a:r>
            <a:r>
              <a:rPr lang="en-GB" dirty="0" err="1" smtClean="0"/>
              <a:t>Sightsavers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0" y="1203960"/>
            <a:ext cx="8341678" cy="5257800"/>
          </a:xfrm>
        </p:spPr>
        <p:txBody>
          <a:bodyPr/>
          <a:lstStyle/>
          <a:p>
            <a:pPr marL="0" indent="0"/>
            <a:endParaRPr lang="en-GB" sz="2400" dirty="0" smtClean="0"/>
          </a:p>
          <a:p>
            <a:pPr marL="0" indent="0"/>
            <a:r>
              <a:rPr lang="en-GB" sz="2600" dirty="0" smtClean="0">
                <a:latin typeface="+mj-lt"/>
              </a:rPr>
              <a:t>Created </a:t>
            </a:r>
            <a:r>
              <a:rPr lang="en-GB" sz="2600" dirty="0">
                <a:latin typeface="+mj-lt"/>
              </a:rPr>
              <a:t>awareness and demand </a:t>
            </a:r>
            <a:r>
              <a:rPr lang="en-GB" sz="2600" dirty="0" smtClean="0">
                <a:latin typeface="+mj-lt"/>
              </a:rPr>
              <a:t>which did not exist: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 smtClean="0">
                <a:latin typeface="+mj-lt"/>
              </a:rPr>
              <a:t>Demand for services as a result of the questionnaire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 smtClean="0">
                <a:latin typeface="+mj-lt"/>
              </a:rPr>
              <a:t>Partner organisations introducing sensitisation and referrals</a:t>
            </a:r>
          </a:p>
          <a:p>
            <a:pPr marL="0" indent="0"/>
            <a:endParaRPr lang="en-GB" sz="2600" dirty="0">
              <a:latin typeface="+mj-lt"/>
            </a:endParaRPr>
          </a:p>
          <a:p>
            <a:pPr marL="0" indent="0"/>
            <a:r>
              <a:rPr lang="en-GB" sz="2600" dirty="0" smtClean="0">
                <a:latin typeface="+mj-lt"/>
              </a:rPr>
              <a:t>Influenced Sightsavers </a:t>
            </a:r>
            <a:r>
              <a:rPr lang="en-GB" sz="2600" dirty="0">
                <a:latin typeface="+mj-lt"/>
              </a:rPr>
              <a:t>and partners to </a:t>
            </a:r>
            <a:r>
              <a:rPr lang="en-GB" sz="2600" dirty="0" smtClean="0">
                <a:latin typeface="+mj-lt"/>
              </a:rPr>
              <a:t>take an inclusive approach eye health and launch a pilot in Jan 2016: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 smtClean="0">
                <a:latin typeface="+mj-lt"/>
              </a:rPr>
              <a:t>Review of the way we plan and deliver services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 smtClean="0">
                <a:latin typeface="+mj-lt"/>
              </a:rPr>
              <a:t>Conduct accessibility audits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 smtClean="0">
                <a:latin typeface="+mj-lt"/>
              </a:rPr>
              <a:t>Improve linkages with new partners (</a:t>
            </a:r>
            <a:r>
              <a:rPr lang="en-GB" sz="2600" dirty="0"/>
              <a:t>DPOs and women’s rights </a:t>
            </a:r>
            <a:r>
              <a:rPr lang="en-GB" sz="2600" dirty="0" smtClean="0"/>
              <a:t>organisations)</a:t>
            </a:r>
            <a:endParaRPr lang="en-GB" sz="2600" dirty="0" smtClean="0">
              <a:latin typeface="+mj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 smtClean="0">
                <a:latin typeface="+mj-lt"/>
              </a:rPr>
              <a:t>Research on barriers at the service locations</a:t>
            </a:r>
            <a:endParaRPr lang="en-GB" sz="2600" dirty="0">
              <a:latin typeface="+mj-lt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36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_SiSa_PPT_template">
  <a:themeElements>
    <a:clrScheme name="Custom 1">
      <a:dk1>
        <a:srgbClr val="1C0000"/>
      </a:dk1>
      <a:lt1>
        <a:sysClr val="window" lastClr="FFFFFF"/>
      </a:lt1>
      <a:dk2>
        <a:srgbClr val="1C0000"/>
      </a:dk2>
      <a:lt2>
        <a:srgbClr val="F8F8F8"/>
      </a:lt2>
      <a:accent1>
        <a:srgbClr val="FFBB22"/>
      </a:accent1>
      <a:accent2>
        <a:srgbClr val="FF6600"/>
      </a:accent2>
      <a:accent3>
        <a:srgbClr val="A39999"/>
      </a:accent3>
      <a:accent4>
        <a:srgbClr val="7F7373"/>
      </a:accent4>
      <a:accent5>
        <a:srgbClr val="594C4C"/>
      </a:accent5>
      <a:accent6>
        <a:srgbClr val="342020"/>
      </a:accent6>
      <a:hlink>
        <a:srgbClr val="FF6600"/>
      </a:hlink>
      <a:folHlink>
        <a:srgbClr val="EE2222"/>
      </a:folHlink>
    </a:clrScheme>
    <a:fontScheme name="8_SiSa_PPT_templat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miter lim="800000"/>
          <a:headEnd/>
          <a:tailEnd/>
        </a:ln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-84" charset="0"/>
          <a:buNone/>
          <a:tabLst/>
          <a:defRPr kumimoji="0" sz="2000" b="1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Arial"/>
            <a:ea typeface="ＭＳ Ｐゴシック" pitchFamily="-84" charset="-128"/>
            <a:cs typeface="Arial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4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 Rounded MT Bold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 Unicode MS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SiSa_PPT_template">
  <a:themeElements>
    <a:clrScheme name="SiSa_PPT_template 1">
      <a:dk1>
        <a:srgbClr val="1C0000"/>
      </a:dk1>
      <a:lt1>
        <a:srgbClr val="FFFFFF"/>
      </a:lt1>
      <a:dk2>
        <a:srgbClr val="1C0000"/>
      </a:dk2>
      <a:lt2>
        <a:srgbClr val="F8F8F8"/>
      </a:lt2>
      <a:accent1>
        <a:srgbClr val="FFBB22"/>
      </a:accent1>
      <a:accent2>
        <a:srgbClr val="FF6600"/>
      </a:accent2>
      <a:accent3>
        <a:srgbClr val="FFFFFF"/>
      </a:accent3>
      <a:accent4>
        <a:srgbClr val="160000"/>
      </a:accent4>
      <a:accent5>
        <a:srgbClr val="FFDAAB"/>
      </a:accent5>
      <a:accent6>
        <a:srgbClr val="E75C00"/>
      </a:accent6>
      <a:hlink>
        <a:srgbClr val="FF6600"/>
      </a:hlink>
      <a:folHlink>
        <a:srgbClr val="EE2222"/>
      </a:folHlink>
    </a:clrScheme>
    <a:fontScheme name="SiSa_PPT_templat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iSa_PPT_template 1">
        <a:dk1>
          <a:srgbClr val="1C0000"/>
        </a:dk1>
        <a:lt1>
          <a:srgbClr val="FFFFFF"/>
        </a:lt1>
        <a:dk2>
          <a:srgbClr val="1C0000"/>
        </a:dk2>
        <a:lt2>
          <a:srgbClr val="F8F8F8"/>
        </a:lt2>
        <a:accent1>
          <a:srgbClr val="FFBB22"/>
        </a:accent1>
        <a:accent2>
          <a:srgbClr val="FF6600"/>
        </a:accent2>
        <a:accent3>
          <a:srgbClr val="FFFFFF"/>
        </a:accent3>
        <a:accent4>
          <a:srgbClr val="160000"/>
        </a:accent4>
        <a:accent5>
          <a:srgbClr val="FFDAAB"/>
        </a:accent5>
        <a:accent6>
          <a:srgbClr val="E75C00"/>
        </a:accent6>
        <a:hlink>
          <a:srgbClr val="FF6600"/>
        </a:hlink>
        <a:folHlink>
          <a:srgbClr val="EE222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SiSa_PPT_template</Template>
  <TotalTime>18904</TotalTime>
  <Words>865</Words>
  <Application>Microsoft Office PowerPoint</Application>
  <PresentationFormat>On-screen Show (4:3)</PresentationFormat>
  <Paragraphs>169</Paragraphs>
  <Slides>12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8_SiSa_PPT_template</vt:lpstr>
      <vt:lpstr>4_Office Theme</vt:lpstr>
      <vt:lpstr>SiSa_PPT_template</vt:lpstr>
      <vt:lpstr>PowerPoint Presentation</vt:lpstr>
      <vt:lpstr>Disability Disaggregation pilot project</vt:lpstr>
      <vt:lpstr>Data Collection</vt:lpstr>
      <vt:lpstr>Findings and challenges</vt:lpstr>
      <vt:lpstr>Findings and challenges</vt:lpstr>
      <vt:lpstr>Findings and challenges</vt:lpstr>
      <vt:lpstr>Findings and challenges</vt:lpstr>
      <vt:lpstr>Findings and challenges</vt:lpstr>
      <vt:lpstr>Informing policy-making at Sightsavers</vt:lpstr>
      <vt:lpstr>Reporting on the situation of persons with disabilities? </vt:lpstr>
      <vt:lpstr>Reporting on the situation of persons with disabilities? </vt:lpstr>
      <vt:lpstr>Thank you</vt:lpstr>
    </vt:vector>
  </TitlesOfParts>
  <Company>Sightsavers International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sadams</dc:creator>
  <cp:lastModifiedBy>Talin Avades</cp:lastModifiedBy>
  <cp:revision>722</cp:revision>
  <cp:lastPrinted>2013-03-11T15:31:46Z</cp:lastPrinted>
  <dcterms:created xsi:type="dcterms:W3CDTF">2010-02-03T14:38:15Z</dcterms:created>
  <dcterms:modified xsi:type="dcterms:W3CDTF">2015-10-09T17:05:07Z</dcterms:modified>
</cp:coreProperties>
</file>