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5" r:id="rId5"/>
    <p:sldId id="266"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87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2905B8-94E2-47F4-826D-2E3C5E5CA53B}" type="datetimeFigureOut">
              <a:rPr lang="en-US" smtClean="0"/>
              <a:t>09/10/2015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4C477-53E3-4C45-AF87-012A8E16B539}" type="slidenum">
              <a:rPr lang="en-US" smtClean="0"/>
              <a:t>‹#›</a:t>
            </a:fld>
            <a:endParaRPr lang="en-US"/>
          </a:p>
        </p:txBody>
      </p:sp>
    </p:spTree>
    <p:extLst>
      <p:ext uri="{BB962C8B-B14F-4D97-AF65-F5344CB8AC3E}">
        <p14:creationId xmlns:p14="http://schemas.microsoft.com/office/powerpoint/2010/main" val="866712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2</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3</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4</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5</a:t>
            </a:fld>
            <a:endParaRPr lang="en-US"/>
          </a:p>
        </p:txBody>
      </p:sp>
    </p:spTree>
    <p:extLst>
      <p:ext uri="{BB962C8B-B14F-4D97-AF65-F5344CB8AC3E}">
        <p14:creationId xmlns:p14="http://schemas.microsoft.com/office/powerpoint/2010/main" val="3832698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6EE4C477-53E3-4C45-AF87-012A8E16B539}" type="slidenum">
              <a:rPr lang="en-US" smtClean="0"/>
              <a:t>6</a:t>
            </a:fld>
            <a:endParaRPr lang="en-US"/>
          </a:p>
        </p:txBody>
      </p:sp>
    </p:spTree>
    <p:extLst>
      <p:ext uri="{BB962C8B-B14F-4D97-AF65-F5344CB8AC3E}">
        <p14:creationId xmlns:p14="http://schemas.microsoft.com/office/powerpoint/2010/main" val="3832698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DBC74E8-2D9F-462C-A88F-AC4AAF286397}" type="datetimeFigureOut">
              <a:rPr lang="en-US" smtClean="0"/>
              <a:t>09/10/2015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BC74E8-2D9F-462C-A88F-AC4AAF286397}" type="datetimeFigureOut">
              <a:rPr lang="en-US" smtClean="0"/>
              <a:t>09/10/2015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D3515-AC7E-49C8-92A1-6B17F11464A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BC74E8-2D9F-462C-A88F-AC4AAF286397}" type="datetimeFigureOut">
              <a:rPr lang="en-US" smtClean="0"/>
              <a:t>09/10/2015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BC74E8-2D9F-462C-A88F-AC4AAF286397}" type="datetimeFigureOut">
              <a:rPr lang="en-US" smtClean="0"/>
              <a:t>09/10/2015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C74E8-2D9F-462C-A88F-AC4AAF286397}" type="datetimeFigureOut">
              <a:rPr lang="en-US" smtClean="0"/>
              <a:t>09/10/2015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DBC74E8-2D9F-462C-A88F-AC4AAF286397}" type="datetimeFigureOut">
              <a:rPr lang="en-US" smtClean="0"/>
              <a:t>09/10/2015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A3D3515-AC7E-49C8-92A1-6B17F11464A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BC74E8-2D9F-462C-A88F-AC4AAF286397}" type="datetimeFigureOut">
              <a:rPr lang="en-US" smtClean="0"/>
              <a:t>09/10/2015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D3515-AC7E-49C8-92A1-6B17F11464A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DBC74E8-2D9F-462C-A88F-AC4AAF286397}" type="datetimeFigureOut">
              <a:rPr lang="en-US" smtClean="0"/>
              <a:t>09/10/2015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A3D3515-AC7E-49C8-92A1-6B17F11464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9342"/>
            <a:ext cx="6934200" cy="759858"/>
          </a:xfrm>
        </p:spPr>
        <p:txBody>
          <a:bodyPr/>
          <a:lstStyle/>
          <a:p>
            <a:r>
              <a:rPr lang="en-US" sz="2400" dirty="0">
                <a:solidFill>
                  <a:schemeClr val="accent3">
                    <a:lumMod val="75000"/>
                  </a:schemeClr>
                </a:solidFill>
              </a:rPr>
              <a:t>The UN flagship report on Disability and Development </a:t>
            </a:r>
          </a:p>
        </p:txBody>
      </p:sp>
      <p:sp>
        <p:nvSpPr>
          <p:cNvPr id="3" name="Subtitle 2"/>
          <p:cNvSpPr>
            <a:spLocks noGrp="1"/>
          </p:cNvSpPr>
          <p:nvPr>
            <p:ph type="subTitle" idx="1"/>
          </p:nvPr>
        </p:nvSpPr>
        <p:spPr>
          <a:xfrm>
            <a:off x="1219200" y="4495800"/>
            <a:ext cx="7730331" cy="1034275"/>
          </a:xfrm>
        </p:spPr>
        <p:txBody>
          <a:bodyPr>
            <a:normAutofit fontScale="92500" lnSpcReduction="20000"/>
          </a:bodyPr>
          <a:lstStyle/>
          <a:p>
            <a:pPr algn="r"/>
            <a:r>
              <a:rPr lang="en-US" b="1" cap="none" dirty="0" smtClean="0"/>
              <a:t>Maria </a:t>
            </a:r>
            <a:r>
              <a:rPr lang="en-US" b="1" cap="none" dirty="0" err="1" smtClean="0"/>
              <a:t>Martinho</a:t>
            </a:r>
            <a:endParaRPr lang="en-US" b="1" cap="none" dirty="0" smtClean="0"/>
          </a:p>
          <a:p>
            <a:pPr algn="r"/>
            <a:r>
              <a:rPr lang="en-US" b="1" dirty="0" smtClean="0"/>
              <a:t>UN Secretariat of the convention </a:t>
            </a:r>
          </a:p>
          <a:p>
            <a:pPr algn="r"/>
            <a:r>
              <a:rPr lang="en-US" b="1" dirty="0" smtClean="0"/>
              <a:t>on the rights of persons with disabilities</a:t>
            </a:r>
          </a:p>
          <a:p>
            <a:pPr algn="r"/>
            <a:r>
              <a:rPr lang="en-US" sz="1300" b="1" cap="none" dirty="0" smtClean="0"/>
              <a:t>martinho@un.org</a:t>
            </a:r>
            <a:endParaRPr lang="en-US" sz="1300" b="1" cap="none" dirty="0"/>
          </a:p>
        </p:txBody>
      </p:sp>
    </p:spTree>
    <p:extLst>
      <p:ext uri="{BB962C8B-B14F-4D97-AF65-F5344CB8AC3E}">
        <p14:creationId xmlns:p14="http://schemas.microsoft.com/office/powerpoint/2010/main" val="3130318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content</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a:bodyPr>
          <a:lstStyle/>
          <a:p>
            <a:pPr>
              <a:spcBef>
                <a:spcPts val="3600"/>
              </a:spcBef>
              <a:buFontTx/>
              <a:buChar char="-"/>
            </a:pPr>
            <a:r>
              <a:rPr lang="en-GB" dirty="0"/>
              <a:t>M</a:t>
            </a:r>
            <a:r>
              <a:rPr lang="en-GB" dirty="0" smtClean="0"/>
              <a:t>andate </a:t>
            </a:r>
            <a:r>
              <a:rPr lang="en-GB" dirty="0"/>
              <a:t>for the UN </a:t>
            </a:r>
            <a:r>
              <a:rPr lang="en-GB" dirty="0" smtClean="0"/>
              <a:t>flagship</a:t>
            </a:r>
          </a:p>
          <a:p>
            <a:pPr>
              <a:spcBef>
                <a:spcPts val="3600"/>
              </a:spcBef>
              <a:buFontTx/>
              <a:buChar char="-"/>
            </a:pPr>
            <a:r>
              <a:rPr lang="en-US" dirty="0" smtClean="0"/>
              <a:t>Internationally agreed goals and the Convention on the Rights of Persons with Disabilities (CRPD)</a:t>
            </a:r>
            <a:endParaRPr lang="en-GB" dirty="0"/>
          </a:p>
          <a:p>
            <a:pPr>
              <a:spcBef>
                <a:spcPts val="3600"/>
              </a:spcBef>
              <a:buFontTx/>
              <a:buChar char="-"/>
            </a:pPr>
            <a:r>
              <a:rPr lang="en-GB" dirty="0" smtClean="0"/>
              <a:t>Aims </a:t>
            </a:r>
            <a:r>
              <a:rPr lang="en-GB" dirty="0"/>
              <a:t>of the Network</a:t>
            </a:r>
            <a:endParaRPr lang="en-US" dirty="0"/>
          </a:p>
        </p:txBody>
      </p:sp>
    </p:spTree>
    <p:extLst>
      <p:ext uri="{BB962C8B-B14F-4D97-AF65-F5344CB8AC3E}">
        <p14:creationId xmlns:p14="http://schemas.microsoft.com/office/powerpoint/2010/main" val="2539905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mandate</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a:bodyPr>
          <a:lstStyle/>
          <a:p>
            <a:pPr marL="0" indent="0"/>
            <a:r>
              <a:rPr lang="en-US" dirty="0" smtClean="0">
                <a:solidFill>
                  <a:schemeClr val="accent3">
                    <a:lumMod val="75000"/>
                  </a:schemeClr>
                </a:solidFill>
              </a:rPr>
              <a:t>The UN General Assembly, in resolution 69/142, </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requested </a:t>
            </a:r>
            <a:r>
              <a:rPr lang="en-US" dirty="0">
                <a:solidFill>
                  <a:schemeClr val="accent3">
                    <a:lumMod val="75000"/>
                  </a:schemeClr>
                </a:solidFill>
              </a:rPr>
              <a:t>the Secretary-General, in coordination with all relevant United Nations entities, </a:t>
            </a: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to </a:t>
            </a:r>
            <a:r>
              <a:rPr lang="en-US" dirty="0">
                <a:solidFill>
                  <a:schemeClr val="accent3">
                    <a:lumMod val="75000"/>
                  </a:schemeClr>
                </a:solidFill>
              </a:rPr>
              <a:t>compile and </a:t>
            </a:r>
            <a:r>
              <a:rPr lang="en-US" dirty="0" err="1">
                <a:solidFill>
                  <a:schemeClr val="accent3">
                    <a:lumMod val="75000"/>
                  </a:schemeClr>
                </a:solidFill>
              </a:rPr>
              <a:t>analyse</a:t>
            </a:r>
            <a:r>
              <a:rPr lang="en-US" dirty="0">
                <a:solidFill>
                  <a:schemeClr val="accent3">
                    <a:lumMod val="75000"/>
                  </a:schemeClr>
                </a:solidFill>
              </a:rPr>
              <a:t> national policies, </a:t>
            </a:r>
            <a:r>
              <a:rPr lang="en-US" dirty="0" err="1">
                <a:solidFill>
                  <a:schemeClr val="accent3">
                    <a:lumMod val="75000"/>
                  </a:schemeClr>
                </a:solidFill>
              </a:rPr>
              <a:t>programmes</a:t>
            </a:r>
            <a:r>
              <a:rPr lang="en-US" dirty="0">
                <a:solidFill>
                  <a:schemeClr val="accent3">
                    <a:lumMod val="75000"/>
                  </a:schemeClr>
                </a:solidFill>
              </a:rPr>
              <a:t>, best practices and available statistics regarding persons with disabilities, </a:t>
            </a: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reflecting </a:t>
            </a:r>
            <a:r>
              <a:rPr lang="en-US" dirty="0">
                <a:solidFill>
                  <a:schemeClr val="accent3">
                    <a:lumMod val="75000"/>
                  </a:schemeClr>
                </a:solidFill>
              </a:rPr>
              <a:t>progress made in addressing the relevant internationally agreed development goals and the provisions of the Convention on the Rights of Persons with Disabilities (CRPD), </a:t>
            </a: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to </a:t>
            </a:r>
            <a:r>
              <a:rPr lang="en-US" dirty="0">
                <a:solidFill>
                  <a:schemeClr val="accent3">
                    <a:lumMod val="75000"/>
                  </a:schemeClr>
                </a:solidFill>
              </a:rPr>
              <a:t>be submitted to the General Assembly in a flagship report during 2018</a:t>
            </a:r>
          </a:p>
          <a:p>
            <a:pPr marL="182880" indent="-182880">
              <a:lnSpc>
                <a:spcPct val="120000"/>
              </a:lnSpc>
              <a:spcBef>
                <a:spcPts val="600"/>
              </a:spcBef>
            </a:pPr>
            <a:endParaRPr lang="en-US" dirty="0"/>
          </a:p>
        </p:txBody>
      </p:sp>
    </p:spTree>
    <p:extLst>
      <p:ext uri="{BB962C8B-B14F-4D97-AF65-F5344CB8AC3E}">
        <p14:creationId xmlns:p14="http://schemas.microsoft.com/office/powerpoint/2010/main" val="1484351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a:solidFill>
                  <a:srgbClr val="FF6600"/>
                </a:solidFill>
              </a:rPr>
              <a:t>internationally agreed development goals and the provisions of CRPD</a:t>
            </a:r>
          </a:p>
        </p:txBody>
      </p:sp>
      <p:sp>
        <p:nvSpPr>
          <p:cNvPr id="3" name="Content Placeholder 2"/>
          <p:cNvSpPr>
            <a:spLocks noGrp="1"/>
          </p:cNvSpPr>
          <p:nvPr>
            <p:ph idx="1"/>
          </p:nvPr>
        </p:nvSpPr>
        <p:spPr>
          <a:xfrm>
            <a:off x="822960" y="1100628"/>
            <a:ext cx="7520940" cy="3928572"/>
          </a:xfrm>
        </p:spPr>
        <p:txBody>
          <a:bodyPr>
            <a:normAutofit/>
          </a:bodyPr>
          <a:lstStyle/>
          <a:p>
            <a:pPr marL="0" indent="0"/>
            <a:r>
              <a:rPr lang="en-US" dirty="0" smtClean="0">
                <a:solidFill>
                  <a:schemeClr val="accent3">
                    <a:lumMod val="75000"/>
                  </a:schemeClr>
                </a:solidFill>
              </a:rPr>
              <a:t>SDGs</a:t>
            </a:r>
          </a:p>
          <a:p>
            <a:pPr marL="285750" indent="-285750">
              <a:buClr>
                <a:srgbClr val="FF6600"/>
              </a:buClr>
              <a:buFont typeface="Wingdings" panose="05000000000000000000" pitchFamily="2" charset="2"/>
              <a:buChar char="q"/>
            </a:pPr>
            <a:r>
              <a:rPr lang="en-US" dirty="0">
                <a:solidFill>
                  <a:schemeClr val="accent3">
                    <a:lumMod val="75000"/>
                  </a:schemeClr>
                </a:solidFill>
              </a:rPr>
              <a:t>7 targets specifically mention persons with disabilities </a:t>
            </a:r>
            <a:r>
              <a:rPr lang="en-US" dirty="0" smtClean="0">
                <a:solidFill>
                  <a:schemeClr val="accent3">
                    <a:lumMod val="75000"/>
                  </a:schemeClr>
                </a:solidFill>
              </a:rPr>
              <a:t>(education, accessible schools, employment, accessible public spaces and transport, empowerment and inclusion,  data disaggregation)</a:t>
            </a:r>
          </a:p>
          <a:p>
            <a:pPr marL="285750" indent="-285750">
              <a:buClr>
                <a:srgbClr val="FF6600"/>
              </a:buClr>
              <a:buFont typeface="Wingdings" panose="05000000000000000000" pitchFamily="2" charset="2"/>
              <a:buChar char="q"/>
            </a:pPr>
            <a:r>
              <a:rPr lang="en-US" dirty="0">
                <a:solidFill>
                  <a:schemeClr val="accent3">
                    <a:lumMod val="75000"/>
                  </a:schemeClr>
                </a:solidFill>
              </a:rPr>
              <a:t>10+ universal targets &amp; 8 targets for vulnerable persons  </a:t>
            </a: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For many </a:t>
            </a:r>
            <a:r>
              <a:rPr lang="en-US" smtClean="0">
                <a:solidFill>
                  <a:schemeClr val="accent3">
                    <a:lumMod val="75000"/>
                  </a:schemeClr>
                </a:solidFill>
              </a:rPr>
              <a:t>of the SDG </a:t>
            </a:r>
            <a:r>
              <a:rPr lang="en-US" dirty="0" smtClean="0">
                <a:solidFill>
                  <a:schemeClr val="accent3">
                    <a:lumMod val="75000"/>
                  </a:schemeClr>
                </a:solidFill>
              </a:rPr>
              <a:t>targets there is need or urgent action for persons with disabilities (poverty, social protection, health coverage, violence against women, sexual and reproductive health, access to water and sanitation, resilience to disasters, birth registration)</a:t>
            </a:r>
          </a:p>
          <a:p>
            <a:pPr marL="0" indent="0">
              <a:buClr>
                <a:srgbClr val="FF6600"/>
              </a:buClr>
            </a:pPr>
            <a:r>
              <a:rPr lang="en-US" dirty="0" smtClean="0">
                <a:solidFill>
                  <a:schemeClr val="accent3">
                    <a:lumMod val="75000"/>
                  </a:schemeClr>
                </a:solidFill>
              </a:rPr>
              <a:t>CRPD</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+40 articles on accessibility, rehabilitation, </a:t>
            </a:r>
            <a:r>
              <a:rPr lang="en-US" dirty="0" err="1" smtClean="0">
                <a:solidFill>
                  <a:schemeClr val="accent3">
                    <a:lumMod val="75000"/>
                  </a:schemeClr>
                </a:solidFill>
              </a:rPr>
              <a:t>etc</a:t>
            </a:r>
            <a:r>
              <a:rPr lang="en-US" dirty="0" smtClean="0">
                <a:solidFill>
                  <a:schemeClr val="accent3">
                    <a:lumMod val="75000"/>
                  </a:schemeClr>
                </a:solidFill>
              </a:rPr>
              <a:t> with also many themes shared with the SDGs</a:t>
            </a:r>
          </a:p>
          <a:p>
            <a:pPr marL="182880" indent="-182880">
              <a:lnSpc>
                <a:spcPct val="120000"/>
              </a:lnSpc>
              <a:spcBef>
                <a:spcPts val="600"/>
              </a:spcBef>
            </a:pPr>
            <a:endParaRPr lang="en-US" dirty="0"/>
          </a:p>
        </p:txBody>
      </p:sp>
    </p:spTree>
    <p:extLst>
      <p:ext uri="{BB962C8B-B14F-4D97-AF65-F5344CB8AC3E}">
        <p14:creationId xmlns:p14="http://schemas.microsoft.com/office/powerpoint/2010/main" val="1194771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a:solidFill>
                  <a:srgbClr val="FF6600"/>
                </a:solidFill>
              </a:rPr>
              <a:t>Compile and </a:t>
            </a:r>
            <a:r>
              <a:rPr lang="en-US" sz="2000" dirty="0" err="1">
                <a:solidFill>
                  <a:srgbClr val="FF6600"/>
                </a:solidFill>
              </a:rPr>
              <a:t>analyse</a:t>
            </a:r>
            <a:r>
              <a:rPr lang="en-US" sz="2000" dirty="0">
                <a:solidFill>
                  <a:srgbClr val="FF6600"/>
                </a:solidFill>
              </a:rPr>
              <a:t> statistics for the UN flagship</a:t>
            </a:r>
          </a:p>
        </p:txBody>
      </p:sp>
      <p:sp>
        <p:nvSpPr>
          <p:cNvPr id="3" name="Content Placeholder 2"/>
          <p:cNvSpPr>
            <a:spLocks noGrp="1"/>
          </p:cNvSpPr>
          <p:nvPr>
            <p:ph idx="1"/>
          </p:nvPr>
        </p:nvSpPr>
        <p:spPr>
          <a:xfrm>
            <a:off x="822960" y="1100628"/>
            <a:ext cx="7520940" cy="3928572"/>
          </a:xfrm>
        </p:spPr>
        <p:txBody>
          <a:bodyPr>
            <a:normAutofit/>
          </a:bodyPr>
          <a:lstStyle/>
          <a:p>
            <a:pPr marL="285750" indent="-285750">
              <a:buClr>
                <a:srgbClr val="FF6600"/>
              </a:buClr>
              <a:buFont typeface="Wingdings" panose="05000000000000000000" pitchFamily="2" charset="2"/>
              <a:buChar char="q"/>
            </a:pPr>
            <a:r>
              <a:rPr lang="en-US" dirty="0" smtClean="0">
                <a:solidFill>
                  <a:schemeClr val="accent3">
                    <a:lumMod val="75000"/>
                  </a:schemeClr>
                </a:solidFill>
              </a:rPr>
              <a:t>Need to identify most up-to-date and reliable statistics on issues relevant to assess progress towards internationally development goals and the provisions of CRPD</a:t>
            </a:r>
          </a:p>
          <a:p>
            <a:pPr marL="285750" indent="-285750">
              <a:buClr>
                <a:srgbClr val="FF6600"/>
              </a:buClr>
              <a:buFont typeface="Wingdings" panose="05000000000000000000" pitchFamily="2" charset="2"/>
              <a:buChar char="q"/>
            </a:pPr>
            <a:r>
              <a:rPr lang="en-US" dirty="0" smtClean="0">
                <a:solidFill>
                  <a:schemeClr val="accent3">
                    <a:lumMod val="75000"/>
                  </a:schemeClr>
                </a:solidFill>
              </a:rPr>
              <a:t>We are aware that there is a lot of data out there that has not been “explored”:</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+30 countries have collected disability data in their last census using internationally comparable measures</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Multi-country surveys which include disability questions with include disability questions, like World Health Surveys 2003-3 or the ILO School-to-Work Transition Surveys 2013-4: not all questions have been cross-tabulated with disability</a:t>
            </a:r>
          </a:p>
          <a:p>
            <a:pPr marL="182880" indent="-182880">
              <a:lnSpc>
                <a:spcPct val="120000"/>
              </a:lnSpc>
              <a:spcBef>
                <a:spcPts val="600"/>
              </a:spcBef>
            </a:pPr>
            <a:endParaRPr lang="en-US" dirty="0"/>
          </a:p>
        </p:txBody>
      </p:sp>
    </p:spTree>
    <p:extLst>
      <p:ext uri="{BB962C8B-B14F-4D97-AF65-F5344CB8AC3E}">
        <p14:creationId xmlns:p14="http://schemas.microsoft.com/office/powerpoint/2010/main" val="4159495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solidFill>
                  <a:srgbClr val="FF6600"/>
                </a:solidFill>
              </a:rPr>
              <a:t>The global network on </a:t>
            </a:r>
            <a:r>
              <a:rPr lang="en-US" sz="2000" dirty="0" err="1" smtClean="0">
                <a:solidFill>
                  <a:srgbClr val="FF6600"/>
                </a:solidFill>
              </a:rPr>
              <a:t>m&amp;E</a:t>
            </a:r>
            <a:r>
              <a:rPr lang="en-US" sz="2000" dirty="0" smtClean="0">
                <a:solidFill>
                  <a:srgbClr val="FF6600"/>
                </a:solidFill>
              </a:rPr>
              <a:t> for disability-inclusive development</a:t>
            </a:r>
            <a:endParaRPr lang="en-US" sz="2000" dirty="0">
              <a:solidFill>
                <a:srgbClr val="FF6600"/>
              </a:solidFill>
            </a:endParaRPr>
          </a:p>
        </p:txBody>
      </p:sp>
      <p:sp>
        <p:nvSpPr>
          <p:cNvPr id="3" name="Content Placeholder 2"/>
          <p:cNvSpPr>
            <a:spLocks noGrp="1"/>
          </p:cNvSpPr>
          <p:nvPr>
            <p:ph idx="1"/>
          </p:nvPr>
        </p:nvSpPr>
        <p:spPr>
          <a:xfrm>
            <a:off x="822960" y="1100628"/>
            <a:ext cx="7520940" cy="3928572"/>
          </a:xfrm>
        </p:spPr>
        <p:txBody>
          <a:bodyPr>
            <a:normAutofit fontScale="92500" lnSpcReduction="10000"/>
          </a:bodyPr>
          <a:lstStyle/>
          <a:p>
            <a:pPr marL="285750" indent="-285750">
              <a:buClr>
                <a:srgbClr val="FF6600"/>
              </a:buClr>
              <a:buFont typeface="Wingdings" panose="05000000000000000000" pitchFamily="2" charset="2"/>
              <a:buChar char="q"/>
            </a:pPr>
            <a:r>
              <a:rPr lang="en-US" dirty="0" smtClean="0">
                <a:solidFill>
                  <a:schemeClr val="accent3">
                    <a:lumMod val="75000"/>
                  </a:schemeClr>
                </a:solidFill>
              </a:rPr>
              <a:t>Will serve </a:t>
            </a:r>
            <a:r>
              <a:rPr lang="en-US" dirty="0">
                <a:solidFill>
                  <a:schemeClr val="accent3">
                    <a:lumMod val="75000"/>
                  </a:schemeClr>
                </a:solidFill>
              </a:rPr>
              <a:t>as a resource for preparing </a:t>
            </a:r>
            <a:r>
              <a:rPr lang="en-US" dirty="0" smtClean="0">
                <a:solidFill>
                  <a:schemeClr val="accent3">
                    <a:lumMod val="75000"/>
                  </a:schemeClr>
                </a:solidFill>
              </a:rPr>
              <a:t>the 2018 UN Flagship Report </a:t>
            </a:r>
            <a:r>
              <a:rPr lang="en-US" dirty="0">
                <a:solidFill>
                  <a:schemeClr val="accent3">
                    <a:lumMod val="75000"/>
                  </a:schemeClr>
                </a:solidFill>
              </a:rPr>
              <a:t>by providing ideas and guidance in response to the GA request to report on </a:t>
            </a:r>
            <a:r>
              <a:rPr lang="en-US" dirty="0" smtClean="0">
                <a:solidFill>
                  <a:schemeClr val="accent3">
                    <a:lumMod val="75000"/>
                  </a:schemeClr>
                </a:solidFill>
              </a:rPr>
              <a:t>the </a:t>
            </a:r>
            <a:r>
              <a:rPr lang="en-US" dirty="0">
                <a:solidFill>
                  <a:schemeClr val="accent3">
                    <a:lumMod val="75000"/>
                  </a:schemeClr>
                </a:solidFill>
              </a:rPr>
              <a:t>2030 Agenda goals for persons with disabilities </a:t>
            </a:r>
            <a:r>
              <a:rPr lang="en-US" dirty="0" smtClean="0">
                <a:solidFill>
                  <a:schemeClr val="accent3">
                    <a:lumMod val="75000"/>
                  </a:schemeClr>
                </a:solidFill>
              </a:rPr>
              <a:t>and the provisions of CRPD</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Mapping </a:t>
            </a:r>
            <a:r>
              <a:rPr lang="en-US" dirty="0">
                <a:solidFill>
                  <a:schemeClr val="accent3">
                    <a:lumMod val="75000"/>
                  </a:schemeClr>
                </a:solidFill>
              </a:rPr>
              <a:t>of data and information </a:t>
            </a:r>
            <a:r>
              <a:rPr lang="en-US" dirty="0" smtClean="0">
                <a:solidFill>
                  <a:schemeClr val="accent3">
                    <a:lumMod val="75000"/>
                  </a:schemeClr>
                </a:solidFill>
              </a:rPr>
              <a:t>available and planned for the future as well as existing data analysis</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Feedback on reliability of data and data analysis</a:t>
            </a: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New approaches using data from unconventional sources</a:t>
            </a:r>
          </a:p>
          <a:p>
            <a:pPr marL="0" indent="0">
              <a:buClr>
                <a:srgbClr val="FF6600"/>
              </a:buClr>
            </a:pPr>
            <a:endParaRPr lang="en-US" dirty="0" smtClean="0">
              <a:solidFill>
                <a:schemeClr val="accent3">
                  <a:lumMod val="75000"/>
                </a:schemeClr>
              </a:solidFill>
            </a:endParaRPr>
          </a:p>
          <a:p>
            <a:pPr marL="285750" indent="-285750">
              <a:buClr>
                <a:srgbClr val="FF6600"/>
              </a:buClr>
              <a:buFont typeface="Wingdings" panose="05000000000000000000" pitchFamily="2" charset="2"/>
              <a:buChar char="q"/>
            </a:pPr>
            <a:r>
              <a:rPr lang="en-US" dirty="0" smtClean="0">
                <a:solidFill>
                  <a:schemeClr val="accent3">
                    <a:lumMod val="75000"/>
                  </a:schemeClr>
                </a:solidFill>
              </a:rPr>
              <a:t>Will also </a:t>
            </a:r>
            <a:r>
              <a:rPr lang="en-US" dirty="0">
                <a:solidFill>
                  <a:schemeClr val="accent3">
                    <a:lumMod val="75000"/>
                  </a:schemeClr>
                </a:solidFill>
              </a:rPr>
              <a:t>support the IAEG-SDGs on how best to assist the process to identify disability </a:t>
            </a:r>
            <a:r>
              <a:rPr lang="en-US" dirty="0" smtClean="0">
                <a:solidFill>
                  <a:schemeClr val="accent3">
                    <a:lumMod val="75000"/>
                  </a:schemeClr>
                </a:solidFill>
              </a:rPr>
              <a:t>indicators</a:t>
            </a:r>
            <a:endParaRPr lang="en-US" dirty="0">
              <a:solidFill>
                <a:schemeClr val="accent3">
                  <a:lumMod val="75000"/>
                </a:schemeClr>
              </a:solidFill>
            </a:endParaRPr>
          </a:p>
          <a:p>
            <a:pPr marL="573786" lvl="3" indent="-285750">
              <a:buClr>
                <a:srgbClr val="FF6600"/>
              </a:buClr>
              <a:buFont typeface="Wingdings" panose="05000000000000000000" pitchFamily="2" charset="2"/>
              <a:buChar char="Ø"/>
            </a:pPr>
            <a:r>
              <a:rPr lang="en-US" dirty="0" smtClean="0">
                <a:solidFill>
                  <a:schemeClr val="accent3">
                    <a:lumMod val="75000"/>
                  </a:schemeClr>
                </a:solidFill>
              </a:rPr>
              <a:t>Response to requests from </a:t>
            </a:r>
          </a:p>
          <a:p>
            <a:pPr marL="802386" lvl="4" indent="-285750">
              <a:buClr>
                <a:srgbClr val="FF6600"/>
              </a:buClr>
            </a:pPr>
            <a:r>
              <a:rPr lang="en-US" dirty="0" smtClean="0">
                <a:solidFill>
                  <a:schemeClr val="accent3">
                    <a:lumMod val="75000"/>
                  </a:schemeClr>
                </a:solidFill>
              </a:rPr>
              <a:t>UN Partnership on the Rights of Persons with Disabilities</a:t>
            </a:r>
          </a:p>
          <a:p>
            <a:pPr marL="802386" lvl="4" indent="-285750">
              <a:buClr>
                <a:srgbClr val="FF6600"/>
              </a:buClr>
            </a:pPr>
            <a:r>
              <a:rPr lang="en-US" dirty="0" smtClean="0">
                <a:solidFill>
                  <a:schemeClr val="accent3">
                    <a:lumMod val="75000"/>
                  </a:schemeClr>
                </a:solidFill>
              </a:rPr>
              <a:t>IAEG-SDG indicators Secretariat</a:t>
            </a:r>
          </a:p>
          <a:p>
            <a:pPr marL="1040130" lvl="5" indent="-285750">
              <a:buClr>
                <a:srgbClr val="FF6600"/>
              </a:buClr>
            </a:pPr>
            <a:r>
              <a:rPr lang="en-US" dirty="0" smtClean="0">
                <a:solidFill>
                  <a:schemeClr val="accent3">
                    <a:lumMod val="75000"/>
                  </a:schemeClr>
                </a:solidFill>
              </a:rPr>
              <a:t>Presentation on disability indicators at its first meeting in June 2015</a:t>
            </a:r>
          </a:p>
          <a:p>
            <a:pPr marL="1040130" lvl="5" indent="-285750">
              <a:buClr>
                <a:srgbClr val="FF6600"/>
              </a:buClr>
            </a:pPr>
            <a:r>
              <a:rPr lang="en-US" dirty="0" smtClean="0">
                <a:solidFill>
                  <a:schemeClr val="accent3">
                    <a:lumMod val="75000"/>
                  </a:schemeClr>
                </a:solidFill>
              </a:rPr>
              <a:t>Submission of technical note on Disability Indicators in early August 2015</a:t>
            </a:r>
          </a:p>
          <a:p>
            <a:pPr marL="1040130" lvl="5" indent="-285750">
              <a:buClr>
                <a:srgbClr val="FF6600"/>
              </a:buClr>
            </a:pPr>
            <a:r>
              <a:rPr lang="en-US" dirty="0" smtClean="0">
                <a:solidFill>
                  <a:schemeClr val="accent3">
                    <a:lumMod val="75000"/>
                  </a:schemeClr>
                </a:solidFill>
              </a:rPr>
              <a:t>Getting wider feedback to improve the technical note</a:t>
            </a:r>
            <a:endParaRPr lang="en-US" dirty="0">
              <a:solidFill>
                <a:schemeClr val="accent3">
                  <a:lumMod val="75000"/>
                </a:schemeClr>
              </a:solidFill>
            </a:endParaRPr>
          </a:p>
          <a:p>
            <a:pPr marL="0" lvl="1" indent="0">
              <a:buClr>
                <a:srgbClr val="FF6600"/>
              </a:buClr>
              <a:buNone/>
            </a:pPr>
            <a:endParaRPr lang="en-US" dirty="0" smtClean="0">
              <a:solidFill>
                <a:schemeClr val="accent3">
                  <a:lumMod val="75000"/>
                </a:schemeClr>
              </a:solidFill>
            </a:endParaRPr>
          </a:p>
        </p:txBody>
      </p:sp>
    </p:spTree>
    <p:extLst>
      <p:ext uri="{BB962C8B-B14F-4D97-AF65-F5344CB8AC3E}">
        <p14:creationId xmlns:p14="http://schemas.microsoft.com/office/powerpoint/2010/main" val="5138884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264</TotalTime>
  <Words>487</Words>
  <Application>Microsoft Office PowerPoint</Application>
  <PresentationFormat>On-screen Show (4:3)</PresentationFormat>
  <Paragraphs>45</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Angles</vt:lpstr>
      <vt:lpstr>The UN flagship report on Disability and Development </vt:lpstr>
      <vt:lpstr>content</vt:lpstr>
      <vt:lpstr>mandate</vt:lpstr>
      <vt:lpstr>internationally agreed development goals and the provisions of CRPD</vt:lpstr>
      <vt:lpstr>Compile and analyse statistics for the UN flagship</vt:lpstr>
      <vt:lpstr>The global network on m&amp;E for disability-inclusive development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dc:creator>
  <cp:lastModifiedBy>Talin Avades</cp:lastModifiedBy>
  <cp:revision>66</cp:revision>
  <dcterms:created xsi:type="dcterms:W3CDTF">2015-05-31T18:46:35Z</dcterms:created>
  <dcterms:modified xsi:type="dcterms:W3CDTF">2015-10-09T17:10:05Z</dcterms:modified>
</cp:coreProperties>
</file>