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69" r:id="rId5"/>
    <p:sldId id="27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87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2905B8-94E2-47F4-826D-2E3C5E5CA53B}" type="datetimeFigureOut">
              <a:rPr lang="en-US" smtClean="0"/>
              <a:t>09/10/2015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E4C477-53E3-4C45-AF87-012A8E16B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712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4C477-53E3-4C45-AF87-012A8E16B53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6989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4C477-53E3-4C45-AF87-012A8E16B53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6989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0" dirty="0" smtClean="0"/>
              <a:t>On</a:t>
            </a:r>
            <a:r>
              <a:rPr lang="en-US" i="0" baseline="0" dirty="0" smtClean="0"/>
              <a:t> 3, concepts developed in HR instruments can be useful, like inclusive education for </a:t>
            </a:r>
            <a:r>
              <a:rPr lang="en-US" i="0" baseline="0" dirty="0" err="1" smtClean="0"/>
              <a:t>PwD</a:t>
            </a:r>
            <a:r>
              <a:rPr lang="en-US" i="0" baseline="0" dirty="0" smtClean="0"/>
              <a:t> in the CRPD, as well as the concept of universal design </a:t>
            </a:r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4C477-53E3-4C45-AF87-012A8E16B53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698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0" dirty="0" smtClean="0"/>
              <a:t>On</a:t>
            </a:r>
            <a:r>
              <a:rPr lang="en-US" i="0" baseline="0" dirty="0" smtClean="0"/>
              <a:t> 3, concepts developed in HR instruments can be useful, like inclusive education for </a:t>
            </a:r>
            <a:r>
              <a:rPr lang="en-US" i="0" baseline="0" dirty="0" err="1" smtClean="0"/>
              <a:t>PwD</a:t>
            </a:r>
            <a:r>
              <a:rPr lang="en-US" i="0" baseline="0" dirty="0" smtClean="0"/>
              <a:t> in the CRPD, as well as the concept of universal design </a:t>
            </a:r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4C477-53E3-4C45-AF87-012A8E16B53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698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C74E8-2D9F-462C-A88F-AC4AAF286397}" type="datetimeFigureOut">
              <a:rPr lang="en-US" smtClean="0"/>
              <a:t>09/10/2015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C74E8-2D9F-462C-A88F-AC4AAF286397}" type="datetimeFigureOut">
              <a:rPr lang="en-US" smtClean="0"/>
              <a:t>09/10/2015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C74E8-2D9F-462C-A88F-AC4AAF286397}" type="datetimeFigureOut">
              <a:rPr lang="en-US" smtClean="0"/>
              <a:t>09/10/2015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C74E8-2D9F-462C-A88F-AC4AAF286397}" type="datetimeFigureOut">
              <a:rPr lang="en-US" smtClean="0"/>
              <a:t>09/10/2015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C74E8-2D9F-462C-A88F-AC4AAF286397}" type="datetimeFigureOut">
              <a:rPr lang="en-US" smtClean="0"/>
              <a:t>09/10/2015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C74E8-2D9F-462C-A88F-AC4AAF286397}" type="datetimeFigureOut">
              <a:rPr lang="en-US" smtClean="0"/>
              <a:t>09/10/2015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C74E8-2D9F-462C-A88F-AC4AAF286397}" type="datetimeFigureOut">
              <a:rPr lang="en-US" smtClean="0"/>
              <a:t>09/10/2015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C74E8-2D9F-462C-A88F-AC4AAF286397}" type="datetimeFigureOut">
              <a:rPr lang="en-US" smtClean="0"/>
              <a:t>09/10/2015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C74E8-2D9F-462C-A88F-AC4AAF286397}" type="datetimeFigureOut">
              <a:rPr lang="en-US" smtClean="0"/>
              <a:t>09/10/2015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C74E8-2D9F-462C-A88F-AC4AAF286397}" type="datetimeFigureOut">
              <a:rPr lang="en-US" smtClean="0"/>
              <a:t>09/10/2015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C74E8-2D9F-462C-A88F-AC4AAF286397}" type="datetimeFigureOut">
              <a:rPr lang="en-US" smtClean="0"/>
              <a:t>09/10/2015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BC74E8-2D9F-462C-A88F-AC4AAF286397}" type="datetimeFigureOut">
              <a:rPr lang="en-US" smtClean="0"/>
              <a:t>09/10/2015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459342"/>
            <a:ext cx="6934200" cy="531258"/>
          </a:xfrm>
        </p:spPr>
        <p:txBody>
          <a:bodyPr/>
          <a:lstStyle/>
          <a:p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  <a:t>Next steps for the global network?</a:t>
            </a:r>
            <a:endParaRPr lang="en-US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495800"/>
            <a:ext cx="7730331" cy="1034275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en-US" b="1" cap="none" dirty="0" smtClean="0"/>
              <a:t>Maria </a:t>
            </a:r>
            <a:r>
              <a:rPr lang="en-US" b="1" cap="none" dirty="0" err="1" smtClean="0"/>
              <a:t>Martinho</a:t>
            </a:r>
            <a:endParaRPr lang="en-US" b="1" cap="none" dirty="0" smtClean="0"/>
          </a:p>
          <a:p>
            <a:pPr algn="r"/>
            <a:r>
              <a:rPr lang="en-US" b="1" dirty="0" smtClean="0"/>
              <a:t>UN Secretariat of the convention </a:t>
            </a:r>
          </a:p>
          <a:p>
            <a:pPr algn="r"/>
            <a:r>
              <a:rPr lang="en-US" b="1" dirty="0" smtClean="0"/>
              <a:t>on the rights of persons with disabilities</a:t>
            </a:r>
          </a:p>
          <a:p>
            <a:pPr algn="r"/>
            <a:r>
              <a:rPr lang="en-US" sz="1300" b="1" cap="none" dirty="0" smtClean="0"/>
              <a:t>martinho@un.org</a:t>
            </a:r>
            <a:endParaRPr lang="en-US" sz="1300" b="1" cap="none" dirty="0"/>
          </a:p>
        </p:txBody>
      </p:sp>
    </p:spTree>
    <p:extLst>
      <p:ext uri="{BB962C8B-B14F-4D97-AF65-F5344CB8AC3E}">
        <p14:creationId xmlns:p14="http://schemas.microsoft.com/office/powerpoint/2010/main" val="313031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000" dirty="0" smtClean="0">
                <a:solidFill>
                  <a:srgbClr val="FF6600"/>
                </a:solidFill>
              </a:rPr>
              <a:t>content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928572"/>
          </a:xfrm>
        </p:spPr>
        <p:txBody>
          <a:bodyPr>
            <a:normAutofit/>
          </a:bodyPr>
          <a:lstStyle/>
          <a:p>
            <a:pPr>
              <a:spcBef>
                <a:spcPts val="3600"/>
              </a:spcBef>
              <a:buFontTx/>
              <a:buChar char="-"/>
            </a:pPr>
            <a:r>
              <a:rPr lang="en-US" dirty="0"/>
              <a:t>Timeline for the 2018 UN Flagship Report</a:t>
            </a:r>
            <a:endParaRPr lang="en-US" dirty="0" smtClean="0"/>
          </a:p>
          <a:p>
            <a:pPr>
              <a:spcBef>
                <a:spcPts val="3600"/>
              </a:spcBef>
              <a:buFontTx/>
              <a:buChar char="-"/>
            </a:pPr>
            <a:r>
              <a:rPr lang="en-US" dirty="0" smtClean="0"/>
              <a:t>Preparing for the 2018 UN Flagship Report</a:t>
            </a:r>
            <a:endParaRPr lang="en-GB" dirty="0" smtClean="0"/>
          </a:p>
          <a:p>
            <a:pPr>
              <a:spcBef>
                <a:spcPts val="3600"/>
              </a:spcBef>
              <a:buFontTx/>
              <a:buChar char="-"/>
            </a:pPr>
            <a:r>
              <a:rPr lang="en-GB" dirty="0" smtClean="0"/>
              <a:t>Next meetings and further communication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90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000" dirty="0" smtClean="0">
                <a:solidFill>
                  <a:srgbClr val="FF6600"/>
                </a:solidFill>
              </a:rPr>
              <a:t>timeline FOR THE 2018 UN FLAGSHIP REPORT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928572"/>
          </a:xfrm>
        </p:spPr>
        <p:txBody>
          <a:bodyPr>
            <a:normAutofit/>
          </a:bodyPr>
          <a:lstStyle/>
          <a:p>
            <a:pPr marL="285750" indent="-285750">
              <a:spcAft>
                <a:spcPts val="2400"/>
              </a:spcAft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2016: coordinate with partners on content</a:t>
            </a:r>
          </a:p>
          <a:p>
            <a:pPr marL="285750" indent="-285750">
              <a:spcAft>
                <a:spcPts val="2400"/>
              </a:spcAft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End of 2016: final outline</a:t>
            </a:r>
          </a:p>
          <a:p>
            <a:pPr marL="285750" indent="-285750">
              <a:spcAft>
                <a:spcPts val="2400"/>
              </a:spcAft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2017: analysis and drafting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  <a:p>
            <a:pPr marL="285750" indent="-285750">
              <a:spcAft>
                <a:spcPts val="2400"/>
              </a:spcAft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End of 2017: final draft</a:t>
            </a:r>
          </a:p>
          <a:p>
            <a:pPr marL="182880" indent="-182880">
              <a:lnSpc>
                <a:spcPct val="120000"/>
              </a:lnSpc>
              <a:spcBef>
                <a:spcPts val="6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35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000" dirty="0" smtClean="0">
                <a:solidFill>
                  <a:srgbClr val="FF6600"/>
                </a:solidFill>
              </a:rPr>
              <a:t>PREPARING FOR THE 2018 UN FLAGSHIP REPORT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928572"/>
          </a:xfrm>
        </p:spPr>
        <p:txBody>
          <a:bodyPr>
            <a:normAutofit/>
          </a:bodyPr>
          <a:lstStyle/>
          <a:p>
            <a:pPr marL="0" indent="0">
              <a:buClr>
                <a:srgbClr val="FF6600"/>
              </a:buClr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Suggestions heard throughout the meeting</a:t>
            </a:r>
          </a:p>
          <a:p>
            <a:pPr marL="285750" indent="-285750"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Deciding on issues covered by report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  <a:p>
            <a:pPr marL="285750" indent="-285750"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Decide on key indicators that can inform those issues</a:t>
            </a:r>
          </a:p>
          <a:p>
            <a:pPr marL="285750" indent="-285750"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Produce a mapping of available data to inform those issues</a:t>
            </a:r>
          </a:p>
          <a:p>
            <a:pPr marL="285750" indent="-285750"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Use SDGs as key framework, but under each SDG look at CRPD provisions</a:t>
            </a:r>
          </a:p>
          <a:p>
            <a:pPr marL="285750" indent="-285750"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Coordinate with partners, UNSD, WHO, UNICEF, Washington Group, 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Sightsavers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and others who can provide relevant disability data and information; review reports </a:t>
            </a:r>
            <a:r>
              <a:rPr lang="en-US" smtClean="0">
                <a:solidFill>
                  <a:schemeClr val="accent3">
                    <a:lumMod val="75000"/>
                  </a:schemeClr>
                </a:solidFill>
              </a:rPr>
              <a:t>to the CRPD</a:t>
            </a:r>
            <a:endParaRPr lang="en-US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Clr>
                <a:srgbClr val="FF6600"/>
              </a:buClr>
            </a:pP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  <a:p>
            <a:pPr marL="182880" indent="-182880">
              <a:lnSpc>
                <a:spcPct val="120000"/>
              </a:lnSpc>
              <a:spcBef>
                <a:spcPts val="6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1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000" dirty="0" smtClean="0">
                <a:solidFill>
                  <a:srgbClr val="FF6600"/>
                </a:solidFill>
              </a:rPr>
              <a:t>Next meetings and further communication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928572"/>
          </a:xfrm>
        </p:spPr>
        <p:txBody>
          <a:bodyPr>
            <a:normAutofit/>
          </a:bodyPr>
          <a:lstStyle/>
          <a:p>
            <a:pPr marL="285750" indent="-285750"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Meetings twice a year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  <a:p>
            <a:pPr marL="285750" indent="-285750"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Electronic communication in between meetings</a:t>
            </a:r>
          </a:p>
          <a:p>
            <a:pPr marL="285750" indent="-285750"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Next meeting after the approval of SDG indicators (March 2016)</a:t>
            </a:r>
          </a:p>
          <a:p>
            <a:pPr marL="573786" lvl="3" indent="-285750">
              <a:buClr>
                <a:srgbClr val="FF6600"/>
              </a:buCl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2</a:t>
            </a:r>
            <a:r>
              <a:rPr lang="en-US" baseline="30000" dirty="0" smtClean="0">
                <a:solidFill>
                  <a:schemeClr val="accent3">
                    <a:lumMod val="75000"/>
                  </a:schemeClr>
                </a:solidFill>
              </a:rPr>
              <a:t>nd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week of April (12-13 April 2016)?</a:t>
            </a:r>
          </a:p>
          <a:p>
            <a:pPr marL="0" indent="0">
              <a:buClr>
                <a:srgbClr val="FF6600"/>
              </a:buClr>
            </a:pP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  <a:p>
            <a:pPr marL="182880" indent="-182880">
              <a:lnSpc>
                <a:spcPct val="120000"/>
              </a:lnSpc>
              <a:spcBef>
                <a:spcPts val="6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73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381</TotalTime>
  <Words>251</Words>
  <Application>Microsoft Office PowerPoint</Application>
  <PresentationFormat>On-screen Show (4:3)</PresentationFormat>
  <Paragraphs>32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Angles</vt:lpstr>
      <vt:lpstr>Next steps for the global network?</vt:lpstr>
      <vt:lpstr>content</vt:lpstr>
      <vt:lpstr>timeline FOR THE 2018 UN FLAGSHIP REPORT</vt:lpstr>
      <vt:lpstr>PREPARING FOR THE 2018 UN FLAGSHIP REPORT</vt:lpstr>
      <vt:lpstr>Next meetings and further communication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</dc:creator>
  <cp:lastModifiedBy>Talin Avades</cp:lastModifiedBy>
  <cp:revision>99</cp:revision>
  <dcterms:created xsi:type="dcterms:W3CDTF">2015-05-31T18:46:35Z</dcterms:created>
  <dcterms:modified xsi:type="dcterms:W3CDTF">2015-10-09T17:09:20Z</dcterms:modified>
</cp:coreProperties>
</file>