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9" r:id="rId4"/>
    <p:sldId id="265" r:id="rId5"/>
    <p:sldId id="26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87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2905B8-94E2-47F4-826D-2E3C5E5CA53B}" type="datetimeFigureOut">
              <a:rPr lang="en-US" smtClean="0"/>
              <a:t>09/10/2015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4C477-53E3-4C45-AF87-012A8E16B539}" type="slidenum">
              <a:rPr lang="en-US" smtClean="0"/>
              <a:t>‹#›</a:t>
            </a:fld>
            <a:endParaRPr lang="en-US"/>
          </a:p>
        </p:txBody>
      </p:sp>
    </p:spTree>
    <p:extLst>
      <p:ext uri="{BB962C8B-B14F-4D97-AF65-F5344CB8AC3E}">
        <p14:creationId xmlns:p14="http://schemas.microsoft.com/office/powerpoint/2010/main" val="866712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2</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On</a:t>
            </a:r>
            <a:r>
              <a:rPr lang="en-US" i="0" baseline="0" dirty="0" smtClean="0"/>
              <a:t> 3, concepts developed in HR instruments can be useful, like inclusive education for </a:t>
            </a:r>
            <a:r>
              <a:rPr lang="en-US" i="0" baseline="0" dirty="0" err="1" smtClean="0"/>
              <a:t>PwD</a:t>
            </a:r>
            <a:r>
              <a:rPr lang="en-US" i="0" baseline="0" dirty="0" smtClean="0"/>
              <a:t> in the CRPD, as well as the concept of universal design </a:t>
            </a:r>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3</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4</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5</a:t>
            </a:fld>
            <a:endParaRPr lang="en-US"/>
          </a:p>
        </p:txBody>
      </p:sp>
    </p:spTree>
    <p:extLst>
      <p:ext uri="{BB962C8B-B14F-4D97-AF65-F5344CB8AC3E}">
        <p14:creationId xmlns:p14="http://schemas.microsoft.com/office/powerpoint/2010/main" val="3832698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BC74E8-2D9F-462C-A88F-AC4AAF286397}" type="datetimeFigureOut">
              <a:rPr lang="en-US" smtClean="0"/>
              <a:t>09/10/2015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BC74E8-2D9F-462C-A88F-AC4AAF286397}" type="datetimeFigureOut">
              <a:rPr lang="en-US" smtClean="0"/>
              <a:t>09/10/2015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BC74E8-2D9F-462C-A88F-AC4AAF286397}" type="datetimeFigureOut">
              <a:rPr lang="en-US" smtClean="0"/>
              <a:t>09/10/2015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BC74E8-2D9F-462C-A88F-AC4AAF286397}" type="datetimeFigureOut">
              <a:rPr lang="en-US" smtClean="0"/>
              <a:t>09/10/2015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0DBC74E8-2D9F-462C-A88F-AC4AAF286397}" type="datetimeFigureOut">
              <a:rPr lang="en-US" smtClean="0"/>
              <a:t>09/10/2015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BC74E8-2D9F-462C-A88F-AC4AAF286397}" type="datetimeFigureOut">
              <a:rPr lang="en-US" smtClean="0"/>
              <a:t>09/10/2015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3D3515-AC7E-49C8-92A1-6B17F11464AE}"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BC74E8-2D9F-462C-A88F-AC4AAF286397}" type="datetimeFigureOut">
              <a:rPr lang="en-US" smtClean="0"/>
              <a:t>09/10/2015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BC74E8-2D9F-462C-A88F-AC4AAF286397}" type="datetimeFigureOut">
              <a:rPr lang="en-US" smtClean="0"/>
              <a:t>09/10/2015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BC74E8-2D9F-462C-A88F-AC4AAF286397}" type="datetimeFigureOut">
              <a:rPr lang="en-US" smtClean="0"/>
              <a:t>09/10/2015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0DBC74E8-2D9F-462C-A88F-AC4AAF286397}" type="datetimeFigureOut">
              <a:rPr lang="en-US" smtClean="0"/>
              <a:t>09/10/2015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A3D3515-AC7E-49C8-92A1-6B17F11464A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BC74E8-2D9F-462C-A88F-AC4AAF286397}" type="datetimeFigureOut">
              <a:rPr lang="en-US" smtClean="0"/>
              <a:t>09/10/2015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DBC74E8-2D9F-462C-A88F-AC4AAF286397}" type="datetimeFigureOut">
              <a:rPr lang="en-US" smtClean="0"/>
              <a:t>09/10/2015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A3D3515-AC7E-49C8-92A1-6B17F11464A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9342"/>
            <a:ext cx="6934200" cy="455058"/>
          </a:xfrm>
        </p:spPr>
        <p:txBody>
          <a:bodyPr/>
          <a:lstStyle/>
          <a:p>
            <a:r>
              <a:rPr lang="en-US" sz="2400" dirty="0" smtClean="0">
                <a:solidFill>
                  <a:schemeClr val="accent3">
                    <a:lumMod val="75000"/>
                  </a:schemeClr>
                </a:solidFill>
              </a:rPr>
              <a:t>Disability indicators for the </a:t>
            </a:r>
            <a:r>
              <a:rPr lang="en-US" sz="2400" dirty="0" err="1" smtClean="0">
                <a:solidFill>
                  <a:schemeClr val="accent3">
                    <a:lumMod val="75000"/>
                  </a:schemeClr>
                </a:solidFill>
              </a:rPr>
              <a:t>sdg</a:t>
            </a:r>
            <a:endParaRPr lang="en-US" sz="2400" dirty="0">
              <a:solidFill>
                <a:schemeClr val="accent3">
                  <a:lumMod val="75000"/>
                </a:schemeClr>
              </a:solidFill>
            </a:endParaRPr>
          </a:p>
        </p:txBody>
      </p:sp>
      <p:sp>
        <p:nvSpPr>
          <p:cNvPr id="3" name="Subtitle 2"/>
          <p:cNvSpPr>
            <a:spLocks noGrp="1"/>
          </p:cNvSpPr>
          <p:nvPr>
            <p:ph type="subTitle" idx="1"/>
          </p:nvPr>
        </p:nvSpPr>
        <p:spPr>
          <a:xfrm>
            <a:off x="1219200" y="4495800"/>
            <a:ext cx="7730331" cy="1034275"/>
          </a:xfrm>
        </p:spPr>
        <p:txBody>
          <a:bodyPr>
            <a:normAutofit fontScale="92500" lnSpcReduction="20000"/>
          </a:bodyPr>
          <a:lstStyle/>
          <a:p>
            <a:pPr algn="r"/>
            <a:r>
              <a:rPr lang="en-US" b="1" cap="none" dirty="0" smtClean="0"/>
              <a:t>Maria </a:t>
            </a:r>
            <a:r>
              <a:rPr lang="en-US" b="1" cap="none" dirty="0" err="1" smtClean="0"/>
              <a:t>Martinho</a:t>
            </a:r>
            <a:endParaRPr lang="en-US" b="1" cap="none" dirty="0" smtClean="0"/>
          </a:p>
          <a:p>
            <a:pPr algn="r"/>
            <a:r>
              <a:rPr lang="en-US" b="1" dirty="0" smtClean="0"/>
              <a:t>UN Secretariat of the convention </a:t>
            </a:r>
          </a:p>
          <a:p>
            <a:pPr algn="r"/>
            <a:r>
              <a:rPr lang="en-US" b="1" dirty="0" smtClean="0"/>
              <a:t>on the rights of persons with disabilities</a:t>
            </a:r>
          </a:p>
          <a:p>
            <a:pPr algn="r"/>
            <a:r>
              <a:rPr lang="en-US" sz="1300" b="1" cap="none" dirty="0" smtClean="0"/>
              <a:t>martinho@un.org</a:t>
            </a:r>
            <a:endParaRPr lang="en-US" sz="1300" b="1" cap="none" dirty="0"/>
          </a:p>
        </p:txBody>
      </p:sp>
    </p:spTree>
    <p:extLst>
      <p:ext uri="{BB962C8B-B14F-4D97-AF65-F5344CB8AC3E}">
        <p14:creationId xmlns:p14="http://schemas.microsoft.com/office/powerpoint/2010/main" val="3130318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srgbClr val="FF6600"/>
                </a:solidFill>
              </a:rPr>
              <a:t>content</a:t>
            </a:r>
            <a:endParaRPr lang="en-US" sz="2000" dirty="0">
              <a:solidFill>
                <a:srgbClr val="FF6600"/>
              </a:solidFill>
            </a:endParaRPr>
          </a:p>
        </p:txBody>
      </p:sp>
      <p:sp>
        <p:nvSpPr>
          <p:cNvPr id="3" name="Content Placeholder 2"/>
          <p:cNvSpPr>
            <a:spLocks noGrp="1"/>
          </p:cNvSpPr>
          <p:nvPr>
            <p:ph idx="1"/>
          </p:nvPr>
        </p:nvSpPr>
        <p:spPr>
          <a:xfrm>
            <a:off x="822960" y="1100628"/>
            <a:ext cx="7520940" cy="3928572"/>
          </a:xfrm>
        </p:spPr>
        <p:txBody>
          <a:bodyPr>
            <a:normAutofit/>
          </a:bodyPr>
          <a:lstStyle/>
          <a:p>
            <a:pPr>
              <a:spcBef>
                <a:spcPts val="3600"/>
              </a:spcBef>
              <a:buFontTx/>
              <a:buChar char="-"/>
            </a:pPr>
            <a:r>
              <a:rPr lang="en-GB" dirty="0" smtClean="0"/>
              <a:t>Disability in the SDGs</a:t>
            </a:r>
          </a:p>
          <a:p>
            <a:pPr>
              <a:spcBef>
                <a:spcPts val="3600"/>
              </a:spcBef>
              <a:buFontTx/>
              <a:buChar char="-"/>
            </a:pPr>
            <a:r>
              <a:rPr lang="en-US" dirty="0" smtClean="0"/>
              <a:t>Work to assist the IAEG-SDGs</a:t>
            </a:r>
            <a:endParaRPr lang="en-GB" dirty="0"/>
          </a:p>
          <a:p>
            <a:pPr>
              <a:spcBef>
                <a:spcPts val="3600"/>
              </a:spcBef>
              <a:buFontTx/>
              <a:buChar char="-"/>
            </a:pPr>
            <a:r>
              <a:rPr lang="en-GB" dirty="0" smtClean="0"/>
              <a:t>Summary of technical note</a:t>
            </a:r>
            <a:endParaRPr lang="en-US" dirty="0"/>
          </a:p>
        </p:txBody>
      </p:sp>
    </p:spTree>
    <p:extLst>
      <p:ext uri="{BB962C8B-B14F-4D97-AF65-F5344CB8AC3E}">
        <p14:creationId xmlns:p14="http://schemas.microsoft.com/office/powerpoint/2010/main" val="25399058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srgbClr val="FF6600"/>
                </a:solidFill>
              </a:rPr>
              <a:t>Disability and the </a:t>
            </a:r>
            <a:r>
              <a:rPr lang="en-US" sz="2000" dirty="0" err="1" smtClean="0">
                <a:solidFill>
                  <a:srgbClr val="FF6600"/>
                </a:solidFill>
              </a:rPr>
              <a:t>sdg</a:t>
            </a:r>
            <a:endParaRPr lang="en-US" sz="2000" dirty="0">
              <a:solidFill>
                <a:srgbClr val="FF6600"/>
              </a:solidFill>
            </a:endParaRPr>
          </a:p>
        </p:txBody>
      </p:sp>
      <p:sp>
        <p:nvSpPr>
          <p:cNvPr id="3" name="Content Placeholder 2"/>
          <p:cNvSpPr>
            <a:spLocks noGrp="1"/>
          </p:cNvSpPr>
          <p:nvPr>
            <p:ph idx="1"/>
          </p:nvPr>
        </p:nvSpPr>
        <p:spPr>
          <a:xfrm>
            <a:off x="822960" y="1100628"/>
            <a:ext cx="7520940" cy="3928572"/>
          </a:xfrm>
        </p:spPr>
        <p:txBody>
          <a:bodyPr>
            <a:normAutofit/>
          </a:bodyPr>
          <a:lstStyle/>
          <a:p>
            <a:pPr marL="0" indent="0"/>
            <a:r>
              <a:rPr lang="en-US" dirty="0">
                <a:solidFill>
                  <a:schemeClr val="accent3">
                    <a:lumMod val="75000"/>
                  </a:schemeClr>
                </a:solidFill>
              </a:rPr>
              <a:t>SDGs</a:t>
            </a:r>
          </a:p>
          <a:p>
            <a:pPr marL="285750" indent="-285750">
              <a:buClr>
                <a:srgbClr val="FF6600"/>
              </a:buClr>
              <a:buFont typeface="Wingdings" panose="05000000000000000000" pitchFamily="2" charset="2"/>
              <a:buChar char="q"/>
            </a:pPr>
            <a:r>
              <a:rPr lang="en-US" dirty="0">
                <a:solidFill>
                  <a:schemeClr val="accent3">
                    <a:lumMod val="75000"/>
                  </a:schemeClr>
                </a:solidFill>
              </a:rPr>
              <a:t>7 targets specifically mention persons with disabilities (education, accessible schools, employment, accessible public spaces and transport, empowerment and inclusion,  data disaggregation)</a:t>
            </a:r>
          </a:p>
          <a:p>
            <a:pPr marL="285750" indent="-285750">
              <a:buClr>
                <a:srgbClr val="FF6600"/>
              </a:buClr>
              <a:buFont typeface="Wingdings" panose="05000000000000000000" pitchFamily="2" charset="2"/>
              <a:buChar char="q"/>
            </a:pPr>
            <a:r>
              <a:rPr lang="en-US" dirty="0">
                <a:solidFill>
                  <a:schemeClr val="accent3">
                    <a:lumMod val="75000"/>
                  </a:schemeClr>
                </a:solidFill>
              </a:rPr>
              <a:t>10+ universal targets &amp; 8 targets for vulnerable persons  </a:t>
            </a:r>
          </a:p>
          <a:p>
            <a:pPr marL="285750" indent="-285750">
              <a:buClr>
                <a:srgbClr val="FF6600"/>
              </a:buClr>
              <a:buFont typeface="Wingdings" panose="05000000000000000000" pitchFamily="2" charset="2"/>
              <a:buChar char="q"/>
            </a:pPr>
            <a:r>
              <a:rPr lang="en-US" dirty="0">
                <a:solidFill>
                  <a:schemeClr val="accent3">
                    <a:lumMod val="75000"/>
                  </a:schemeClr>
                </a:solidFill>
              </a:rPr>
              <a:t>For many of </a:t>
            </a:r>
            <a:r>
              <a:rPr lang="en-US" dirty="0" smtClean="0">
                <a:solidFill>
                  <a:schemeClr val="accent3">
                    <a:lumMod val="75000"/>
                  </a:schemeClr>
                </a:solidFill>
              </a:rPr>
              <a:t>the </a:t>
            </a:r>
            <a:r>
              <a:rPr lang="en-US" dirty="0">
                <a:solidFill>
                  <a:schemeClr val="accent3">
                    <a:lumMod val="75000"/>
                  </a:schemeClr>
                </a:solidFill>
              </a:rPr>
              <a:t>targets there is need or urgent action for persons with disabilities (poverty, social protection, health coverage, violence against women, sexual and reproductive health, access to water and sanitation, resilience to disasters, birth registration)</a:t>
            </a:r>
          </a:p>
          <a:p>
            <a:pPr marL="182880" indent="-182880">
              <a:lnSpc>
                <a:spcPct val="120000"/>
              </a:lnSpc>
              <a:spcBef>
                <a:spcPts val="600"/>
              </a:spcBef>
            </a:pPr>
            <a:endParaRPr lang="en-US" dirty="0"/>
          </a:p>
        </p:txBody>
      </p:sp>
    </p:spTree>
    <p:extLst>
      <p:ext uri="{BB962C8B-B14F-4D97-AF65-F5344CB8AC3E}">
        <p14:creationId xmlns:p14="http://schemas.microsoft.com/office/powerpoint/2010/main" val="1484351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srgbClr val="FF6600"/>
                </a:solidFill>
              </a:rPr>
              <a:t>Work to assist the </a:t>
            </a:r>
            <a:r>
              <a:rPr lang="en-US" sz="2000" dirty="0" err="1" smtClean="0">
                <a:solidFill>
                  <a:srgbClr val="FF6600"/>
                </a:solidFill>
              </a:rPr>
              <a:t>iaeg-sdg</a:t>
            </a:r>
            <a:r>
              <a:rPr lang="en-US" sz="2000" dirty="0" smtClean="0">
                <a:solidFill>
                  <a:srgbClr val="FF6600"/>
                </a:solidFill>
              </a:rPr>
              <a:t> (indicators)</a:t>
            </a:r>
            <a:endParaRPr lang="en-US" sz="2000" dirty="0">
              <a:solidFill>
                <a:srgbClr val="FF6600"/>
              </a:solidFill>
            </a:endParaRPr>
          </a:p>
        </p:txBody>
      </p:sp>
      <p:sp>
        <p:nvSpPr>
          <p:cNvPr id="3" name="Content Placeholder 2"/>
          <p:cNvSpPr>
            <a:spLocks noGrp="1"/>
          </p:cNvSpPr>
          <p:nvPr>
            <p:ph idx="1"/>
          </p:nvPr>
        </p:nvSpPr>
        <p:spPr>
          <a:xfrm>
            <a:off x="822960" y="1100628"/>
            <a:ext cx="7520940" cy="3928572"/>
          </a:xfrm>
        </p:spPr>
        <p:txBody>
          <a:bodyPr>
            <a:normAutofit fontScale="92500" lnSpcReduction="10000"/>
          </a:bodyPr>
          <a:lstStyle/>
          <a:p>
            <a:pPr marL="285750" indent="-285750">
              <a:buClr>
                <a:srgbClr val="FF6600"/>
              </a:buClr>
              <a:buFont typeface="Wingdings" panose="05000000000000000000" pitchFamily="2" charset="2"/>
              <a:buChar char="q"/>
            </a:pPr>
            <a:r>
              <a:rPr lang="en-US" dirty="0" smtClean="0">
                <a:solidFill>
                  <a:schemeClr val="accent3">
                    <a:lumMod val="75000"/>
                  </a:schemeClr>
                </a:solidFill>
              </a:rPr>
              <a:t>Request from 2015 EGM on Disability and Development and the Inter-agency and Support Group (IASG) to CRPD (May 2015)</a:t>
            </a: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To compile feedback from the different partners on relevant disability indicators for the SDGs, to support work of IAEG-SDGs</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Request from IAEG-SDGs Secretariat to present, at the 1</a:t>
            </a:r>
            <a:r>
              <a:rPr lang="en-US" baseline="30000" dirty="0" smtClean="0">
                <a:solidFill>
                  <a:schemeClr val="accent3">
                    <a:lumMod val="75000"/>
                  </a:schemeClr>
                </a:solidFill>
              </a:rPr>
              <a:t>st</a:t>
            </a:r>
            <a:r>
              <a:rPr lang="en-US" dirty="0" smtClean="0">
                <a:solidFill>
                  <a:schemeClr val="accent3">
                    <a:lumMod val="75000"/>
                  </a:schemeClr>
                </a:solidFill>
              </a:rPr>
              <a:t> meeting of this group, relevant indicators to monitor the SDGs (June 2015)</a:t>
            </a: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SCRPD coordinated with agencies part of the IASG to CRPD </a:t>
            </a:r>
            <a:endParaRPr lang="en-US" dirty="0">
              <a:solidFill>
                <a:schemeClr val="accent3">
                  <a:lumMod val="75000"/>
                </a:schemeClr>
              </a:solidFill>
            </a:endParaRPr>
          </a:p>
          <a:p>
            <a:pPr marL="116586" lvl="1" indent="-285750">
              <a:buClr>
                <a:srgbClr val="FF6600"/>
              </a:buClr>
              <a:buFont typeface="Wingdings" panose="05000000000000000000" pitchFamily="2" charset="2"/>
              <a:buChar char="q"/>
            </a:pPr>
            <a:r>
              <a:rPr lang="en-US" b="1" dirty="0" smtClean="0">
                <a:solidFill>
                  <a:schemeClr val="accent3">
                    <a:lumMod val="75000"/>
                  </a:schemeClr>
                </a:solidFill>
              </a:rPr>
              <a:t>Technical note on disability indicators for SDGs submitted to IAEG-SDGs (August 2015) </a:t>
            </a:r>
          </a:p>
          <a:p>
            <a:pPr marL="573786" lvl="3" indent="-285750">
              <a:buClr>
                <a:srgbClr val="FF6600"/>
              </a:buClr>
              <a:buFont typeface="Wingdings" panose="05000000000000000000" pitchFamily="2" charset="2"/>
              <a:buChar char="Ø"/>
            </a:pPr>
            <a:r>
              <a:rPr lang="en-US" dirty="0">
                <a:solidFill>
                  <a:schemeClr val="accent3">
                    <a:lumMod val="75000"/>
                  </a:schemeClr>
                </a:solidFill>
              </a:rPr>
              <a:t>In collaboration with </a:t>
            </a:r>
            <a:r>
              <a:rPr lang="en-US" dirty="0" smtClean="0">
                <a:solidFill>
                  <a:schemeClr val="accent3">
                    <a:lumMod val="75000"/>
                  </a:schemeClr>
                </a:solidFill>
              </a:rPr>
              <a:t>ILO</a:t>
            </a:r>
            <a:r>
              <a:rPr lang="en-US" dirty="0">
                <a:solidFill>
                  <a:schemeClr val="accent3">
                    <a:lumMod val="75000"/>
                  </a:schemeClr>
                </a:solidFill>
              </a:rPr>
              <a:t>, ITU, UNFPA, UN-Habitat, </a:t>
            </a:r>
            <a:r>
              <a:rPr lang="en-US" dirty="0" err="1" smtClean="0">
                <a:solidFill>
                  <a:schemeClr val="accent3">
                    <a:lumMod val="75000"/>
                  </a:schemeClr>
                </a:solidFill>
              </a:rPr>
              <a:t>Unicef</a:t>
            </a:r>
            <a:r>
              <a:rPr lang="en-US" dirty="0" smtClean="0">
                <a:solidFill>
                  <a:schemeClr val="accent3">
                    <a:lumMod val="75000"/>
                  </a:schemeClr>
                </a:solidFill>
              </a:rPr>
              <a:t>, WHO, UN </a:t>
            </a:r>
            <a:r>
              <a:rPr lang="en-US" dirty="0">
                <a:solidFill>
                  <a:schemeClr val="accent3">
                    <a:lumMod val="75000"/>
                  </a:schemeClr>
                </a:solidFill>
              </a:rPr>
              <a:t>Special Rapporteur on the Rights of Persons with Disabilities, Disabled People’s International, International Disability Alliance and International Disability and Development </a:t>
            </a:r>
            <a:r>
              <a:rPr lang="en-US" dirty="0" smtClean="0">
                <a:solidFill>
                  <a:schemeClr val="accent3">
                    <a:lumMod val="75000"/>
                  </a:schemeClr>
                </a:solidFill>
              </a:rPr>
              <a:t>Consortium</a:t>
            </a:r>
          </a:p>
          <a:p>
            <a:pPr marL="285750" indent="-285750">
              <a:buClr>
                <a:srgbClr val="FF6600"/>
              </a:buClr>
              <a:buFont typeface="Wingdings" panose="05000000000000000000" pitchFamily="2" charset="2"/>
              <a:buChar char="q"/>
            </a:pPr>
            <a:r>
              <a:rPr lang="en-US" dirty="0">
                <a:solidFill>
                  <a:schemeClr val="accent3">
                    <a:lumMod val="75000"/>
                  </a:schemeClr>
                </a:solidFill>
              </a:rPr>
              <a:t>Continuously being improved as new information is received from partners</a:t>
            </a:r>
          </a:p>
          <a:p>
            <a:pPr marL="573786" lvl="3" indent="-285750">
              <a:buClr>
                <a:srgbClr val="FF6600"/>
              </a:buClr>
              <a:buFont typeface="Wingdings" panose="05000000000000000000" pitchFamily="2" charset="2"/>
              <a:buChar char="Ø"/>
            </a:pPr>
            <a:r>
              <a:rPr lang="en-US" dirty="0">
                <a:solidFill>
                  <a:schemeClr val="accent3">
                    <a:lumMod val="75000"/>
                  </a:schemeClr>
                </a:solidFill>
              </a:rPr>
              <a:t>Revised version released Sep 2015 at event organized by Mission of Republic of Korea</a:t>
            </a:r>
          </a:p>
          <a:p>
            <a:pPr marL="573786" lvl="3" indent="-285750">
              <a:buClr>
                <a:srgbClr val="FF6600"/>
              </a:buClr>
              <a:buFont typeface="Wingdings" panose="05000000000000000000" pitchFamily="2" charset="2"/>
              <a:buChar char="Ø"/>
            </a:pPr>
            <a:endParaRPr lang="en-US" dirty="0"/>
          </a:p>
        </p:txBody>
      </p:sp>
    </p:spTree>
    <p:extLst>
      <p:ext uri="{BB962C8B-B14F-4D97-AF65-F5344CB8AC3E}">
        <p14:creationId xmlns:p14="http://schemas.microsoft.com/office/powerpoint/2010/main" val="1194771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srgbClr val="FF6600"/>
                </a:solidFill>
              </a:rPr>
              <a:t>Technical note on disability indicators</a:t>
            </a:r>
            <a:r>
              <a:rPr lang="en-US" sz="2000" dirty="0">
                <a:solidFill>
                  <a:srgbClr val="FF6600"/>
                </a:solidFill>
              </a:rPr>
              <a:t> </a:t>
            </a:r>
            <a:r>
              <a:rPr lang="en-US" sz="2000" dirty="0" smtClean="0">
                <a:solidFill>
                  <a:srgbClr val="FF6600"/>
                </a:solidFill>
              </a:rPr>
              <a:t>for the </a:t>
            </a:r>
            <a:r>
              <a:rPr lang="en-US" sz="2000" dirty="0" err="1" smtClean="0">
                <a:solidFill>
                  <a:srgbClr val="FF6600"/>
                </a:solidFill>
              </a:rPr>
              <a:t>sdg</a:t>
            </a:r>
            <a:endParaRPr lang="en-US" sz="2000" dirty="0">
              <a:solidFill>
                <a:srgbClr val="FF6600"/>
              </a:solidFill>
            </a:endParaRPr>
          </a:p>
        </p:txBody>
      </p:sp>
      <p:sp>
        <p:nvSpPr>
          <p:cNvPr id="3" name="Content Placeholder 2"/>
          <p:cNvSpPr>
            <a:spLocks noGrp="1"/>
          </p:cNvSpPr>
          <p:nvPr>
            <p:ph idx="1"/>
          </p:nvPr>
        </p:nvSpPr>
        <p:spPr>
          <a:xfrm>
            <a:off x="822960" y="1100628"/>
            <a:ext cx="7520940" cy="3928572"/>
          </a:xfrm>
        </p:spPr>
        <p:txBody>
          <a:bodyPr>
            <a:normAutofit/>
          </a:bodyPr>
          <a:lstStyle/>
          <a:p>
            <a:pPr marL="285750" indent="-285750">
              <a:buClr>
                <a:srgbClr val="FF6600"/>
              </a:buClr>
              <a:buFont typeface="Wingdings" panose="05000000000000000000" pitchFamily="2" charset="2"/>
              <a:buChar char="q"/>
            </a:pPr>
            <a:r>
              <a:rPr lang="en-US" dirty="0" smtClean="0">
                <a:solidFill>
                  <a:schemeClr val="accent3">
                    <a:lumMod val="75000"/>
                  </a:schemeClr>
                </a:solidFill>
              </a:rPr>
              <a:t>Disaggregation by disability should be carried out wherever possible, but can constitute a burden for countries</a:t>
            </a:r>
          </a:p>
          <a:p>
            <a:pPr marL="116586" lvl="1" indent="-285750">
              <a:buClr>
                <a:srgbClr val="FF6600"/>
              </a:buClr>
              <a:buFont typeface="Wingdings" panose="05000000000000000000" pitchFamily="2" charset="2"/>
              <a:buChar char="q"/>
            </a:pPr>
            <a:r>
              <a:rPr lang="en-US" b="1" dirty="0" smtClean="0">
                <a:solidFill>
                  <a:schemeClr val="accent3">
                    <a:lumMod val="75000"/>
                  </a:schemeClr>
                </a:solidFill>
              </a:rPr>
              <a:t>Highlights key targets for disability indicators </a:t>
            </a:r>
          </a:p>
          <a:p>
            <a:pPr marL="573786" lvl="3" indent="-285750">
              <a:buClr>
                <a:srgbClr val="FF6600"/>
              </a:buClr>
              <a:buFont typeface="Wingdings" panose="05000000000000000000" pitchFamily="2" charset="2"/>
              <a:buChar char="Ø"/>
            </a:pPr>
            <a:r>
              <a:rPr lang="en-US" dirty="0" smtClean="0">
                <a:solidFill>
                  <a:srgbClr val="FF6600"/>
                </a:solidFill>
              </a:rPr>
              <a:t>7 targets that mention disability: education outcome (4.5); accessible schools (4.a); employment (8.5); inclusion and empowerment (10.2); accessible transport (11.2); accessible public spaces (11.7); data disaggregation (17.18)</a:t>
            </a:r>
          </a:p>
          <a:p>
            <a:pPr marL="802386" lvl="4" indent="-285750">
              <a:buClr>
                <a:srgbClr val="FF6600"/>
              </a:buClr>
            </a:pPr>
            <a:r>
              <a:rPr lang="en-US" sz="1400" dirty="0" smtClean="0">
                <a:solidFill>
                  <a:schemeClr val="accent3">
                    <a:lumMod val="75000"/>
                  </a:schemeClr>
                </a:solidFill>
              </a:rPr>
              <a:t>Some obtained by disaggregation, but not all (e.g. teachers with training on educating students with special needs; % public transportation vehicles which are accessible)</a:t>
            </a:r>
          </a:p>
          <a:p>
            <a:pPr marL="573786" lvl="3" indent="-285750">
              <a:buClr>
                <a:srgbClr val="FF6600"/>
              </a:buClr>
              <a:buFont typeface="Wingdings" panose="05000000000000000000" pitchFamily="2" charset="2"/>
              <a:buChar char="Ø"/>
            </a:pPr>
            <a:r>
              <a:rPr lang="en-US" dirty="0" smtClean="0">
                <a:solidFill>
                  <a:srgbClr val="FF6600"/>
                </a:solidFill>
              </a:rPr>
              <a:t>Areas that need </a:t>
            </a:r>
            <a:r>
              <a:rPr lang="en-US" dirty="0">
                <a:solidFill>
                  <a:srgbClr val="FF6600"/>
                </a:solidFill>
              </a:rPr>
              <a:t>urgent action: poverty, social protection, health coverage, violence against women, sexual and reproductive health, access to water and sanitation, resilience to disasters, birth </a:t>
            </a:r>
            <a:r>
              <a:rPr lang="en-US" dirty="0" smtClean="0">
                <a:solidFill>
                  <a:srgbClr val="FF6600"/>
                </a:solidFill>
              </a:rPr>
              <a:t>registration</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25 indicators are being proposed (15 of which can be obtained by disaggregation in censuses/household surveys)</a:t>
            </a:r>
            <a:endParaRPr lang="en-US" dirty="0">
              <a:solidFill>
                <a:schemeClr val="accent3">
                  <a:lumMod val="75000"/>
                </a:schemeClr>
              </a:solidFill>
            </a:endParaRPr>
          </a:p>
          <a:p>
            <a:pPr marL="573786" lvl="3" indent="-285750">
              <a:buClr>
                <a:srgbClr val="FF6600"/>
              </a:buClr>
              <a:buFont typeface="Wingdings" panose="05000000000000000000" pitchFamily="2" charset="2"/>
              <a:buChar char="Ø"/>
            </a:pPr>
            <a:endParaRPr lang="en-US" dirty="0">
              <a:solidFill>
                <a:srgbClr val="FF6600"/>
              </a:solidFill>
            </a:endParaRPr>
          </a:p>
        </p:txBody>
      </p:sp>
    </p:spTree>
    <p:extLst>
      <p:ext uri="{BB962C8B-B14F-4D97-AF65-F5344CB8AC3E}">
        <p14:creationId xmlns:p14="http://schemas.microsoft.com/office/powerpoint/2010/main" val="37112113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347</TotalTime>
  <Words>474</Words>
  <Application>Microsoft Office PowerPoint</Application>
  <PresentationFormat>On-screen Show (4:3)</PresentationFormat>
  <Paragraphs>35</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Angles</vt:lpstr>
      <vt:lpstr>Disability indicators for the sdg</vt:lpstr>
      <vt:lpstr>content</vt:lpstr>
      <vt:lpstr>Disability and the sdg</vt:lpstr>
      <vt:lpstr>Work to assist the iaeg-sdg (indicators)</vt:lpstr>
      <vt:lpstr>Technical note on disability indicators for the sdg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dc:creator>
  <cp:lastModifiedBy>Talin Avades</cp:lastModifiedBy>
  <cp:revision>85</cp:revision>
  <dcterms:created xsi:type="dcterms:W3CDTF">2015-05-31T18:46:35Z</dcterms:created>
  <dcterms:modified xsi:type="dcterms:W3CDTF">2015-10-09T17:09:42Z</dcterms:modified>
</cp:coreProperties>
</file>