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7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8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0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1" r:id="rId3"/>
    <p:sldId id="288" r:id="rId4"/>
    <p:sldId id="289" r:id="rId5"/>
    <p:sldId id="290" r:id="rId6"/>
    <p:sldId id="291" r:id="rId7"/>
    <p:sldId id="294" r:id="rId8"/>
    <p:sldId id="293" r:id="rId9"/>
    <p:sldId id="295" r:id="rId10"/>
    <p:sldId id="292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88"/>
            <p14:sldId id="289"/>
            <p14:sldId id="290"/>
            <p14:sldId id="291"/>
            <p14:sldId id="294"/>
            <p14:sldId id="293"/>
            <p14:sldId id="295"/>
            <p14:sldId id="292"/>
          </p14:sldIdLst>
        </p14:section>
        <p14:section name="Conclusion and Summary" id="{790CEF5B-569A-4C2F-BED5-750B08C0E5AD}">
          <p14:sldIdLst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98" d="100"/>
          <a:sy n="9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a.Martinho\Documents\Disability\Global%20Status%20Report\Finalized%20sections\Section%203-2-1%20Women%20and%20girls%20wD\Fig%203%20Employment%20for%20PwD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ia.Martinho\Documents\Disability\Global%20Status%20Report\Finalized%20sections\Section%203-1-2%20Health%20and%20well-being\Figure%201%20Health%20needs%20and%20care%20for%20PwD%20PwoD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Employed to working-age population</a:t>
            </a:r>
          </a:p>
        </c:rich>
      </c:tx>
      <c:layout>
        <c:manualLayout>
          <c:xMode val="edge"/>
          <c:yMode val="edge"/>
          <c:x val="0.12276571811502286"/>
          <c:y val="9.9502487562189053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3807174103237096"/>
          <c:y val="0.22107738959814488"/>
          <c:w val="0.83212025769506082"/>
          <c:h val="0.605691206074968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with disabilities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solidFill>
                  <a:srgbClr val="FFC000"/>
                </a:solidFill>
              </a:ln>
            </c:spPr>
          </c:dPt>
          <c:dLbls>
            <c:numFmt formatCode="#,##0" sourceLinked="0"/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Sheet1!$B$3:$B$4</c:f>
              <c:numCache>
                <c:formatCode>General</c:formatCode>
                <c:ptCount val="2"/>
                <c:pt idx="0">
                  <c:v>52.8</c:v>
                </c:pt>
                <c:pt idx="1">
                  <c:v>19.600000000000001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without disabilities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sz="11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Sheet1!$A$3:$A$4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Sheet1!$C$3:$C$4</c:f>
              <c:numCache>
                <c:formatCode>General</c:formatCode>
                <c:ptCount val="2"/>
                <c:pt idx="0">
                  <c:v>64.900000000000006</c:v>
                </c:pt>
                <c:pt idx="1">
                  <c:v>29.9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62782720"/>
        <c:axId val="362784256"/>
      </c:barChart>
      <c:catAx>
        <c:axId val="362782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62784256"/>
        <c:crosses val="autoZero"/>
        <c:auto val="1"/>
        <c:lblAlgn val="ctr"/>
        <c:lblOffset val="100"/>
        <c:noMultiLvlLbl val="0"/>
      </c:catAx>
      <c:valAx>
        <c:axId val="362784256"/>
        <c:scaling>
          <c:orientation val="minMax"/>
        </c:scaling>
        <c:delete val="0"/>
        <c:axPos val="l"/>
        <c:title>
          <c:tx>
            <c:rich>
              <a:bodyPr rot="0" vert="horz"/>
              <a:lstStyle/>
              <a:p>
                <a:pPr>
                  <a:defRPr sz="1100"/>
                </a:pPr>
                <a:r>
                  <a:rPr lang="en-US" sz="1100"/>
                  <a:t>%</a:t>
                </a:r>
              </a:p>
            </c:rich>
          </c:tx>
          <c:layout>
            <c:manualLayout>
              <c:xMode val="edge"/>
              <c:yMode val="edge"/>
              <c:x val="2.8224237927705849E-2"/>
              <c:y val="9.163356446115877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6278272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52374091536430289"/>
          <c:y val="0.24521252007678149"/>
          <c:w val="0.44374442556382582"/>
          <c:h val="0.1999365377835233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Can not afford health care</a:t>
            </a:r>
          </a:p>
        </c:rich>
      </c:tx>
      <c:layout/>
      <c:overlay val="1"/>
    </c:title>
    <c:autoTitleDeleted val="0"/>
    <c:plotArea>
      <c:layout>
        <c:manualLayout>
          <c:layoutTarget val="inner"/>
          <c:xMode val="edge"/>
          <c:yMode val="edge"/>
          <c:x val="7.1988407699037624E-2"/>
          <c:y val="0.23658573928258966"/>
          <c:w val="0.90806305456640268"/>
          <c:h val="0.647434383202099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 2'!$C$2</c:f>
              <c:strCache>
                <c:ptCount val="1"/>
                <c:pt idx="0">
                  <c:v>without disabilities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2'!$B$3</c:f>
              <c:strCache>
                <c:ptCount val="1"/>
                <c:pt idx="0">
                  <c:v>Could not afford the visit</c:v>
                </c:pt>
              </c:strCache>
            </c:strRef>
          </c:cat>
          <c:val>
            <c:numRef>
              <c:f>'Fig 2'!$C$3</c:f>
              <c:numCache>
                <c:formatCode>General</c:formatCode>
                <c:ptCount val="1"/>
                <c:pt idx="0">
                  <c:v>34</c:v>
                </c:pt>
              </c:numCache>
            </c:numRef>
          </c:val>
        </c:ser>
        <c:ser>
          <c:idx val="1"/>
          <c:order val="1"/>
          <c:tx>
            <c:strRef>
              <c:f>'Fig 2'!$D$2</c:f>
              <c:strCache>
                <c:ptCount val="1"/>
                <c:pt idx="0">
                  <c:v>with disabilities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800" b="1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 2'!$B$3</c:f>
              <c:strCache>
                <c:ptCount val="1"/>
                <c:pt idx="0">
                  <c:v>Could not afford the visit</c:v>
                </c:pt>
              </c:strCache>
            </c:strRef>
          </c:cat>
          <c:val>
            <c:numRef>
              <c:f>'Fig 2'!$D$3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4252160"/>
        <c:axId val="364253952"/>
      </c:barChart>
      <c:catAx>
        <c:axId val="364252160"/>
        <c:scaling>
          <c:orientation val="minMax"/>
        </c:scaling>
        <c:delete val="1"/>
        <c:axPos val="b"/>
        <c:majorTickMark val="out"/>
        <c:minorTickMark val="none"/>
        <c:tickLblPos val="nextTo"/>
        <c:crossAx val="364253952"/>
        <c:crosses val="autoZero"/>
        <c:auto val="1"/>
        <c:lblAlgn val="ctr"/>
        <c:lblOffset val="100"/>
        <c:noMultiLvlLbl val="0"/>
      </c:catAx>
      <c:valAx>
        <c:axId val="364253952"/>
        <c:scaling>
          <c:orientation val="minMax"/>
        </c:scaling>
        <c:delete val="0"/>
        <c:axPos val="l"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>
            <c:manualLayout>
              <c:xMode val="edge"/>
              <c:yMode val="edge"/>
              <c:x val="1.2139603528832992E-2"/>
              <c:y val="9.2166083406240912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64252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7402744267900798E-2"/>
          <c:y val="0.1755420676582094"/>
          <c:w val="0.48437177392425906"/>
          <c:h val="0.20376932050160396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15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7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3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</a:t>
            </a:r>
            <a:r>
              <a:rPr lang="en-US" b="1" dirty="0" smtClean="0"/>
              <a:t>Engineering Excellence</a:t>
            </a:r>
            <a:endParaRPr lang="en-US" dirty="0" smtClean="0"/>
          </a:p>
        </p:txBody>
      </p:sp>
      <p:sp>
        <p:nvSpPr>
          <p:cNvPr id="41987" name="Rectangle 25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dirty="0" smtClean="0"/>
              <a:t>Microsoft Confidential</a:t>
            </a:r>
          </a:p>
        </p:txBody>
      </p:sp>
      <p:sp>
        <p:nvSpPr>
          <p:cNvPr id="41988" name="Rectangle 2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B44A5F-6CE4-493C-A0D7-6834FF76660C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450850"/>
            <a:ext cx="4572000" cy="3429000"/>
          </a:xfrm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492" y="4130104"/>
            <a:ext cx="6261652" cy="4554823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09/10/2015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590800" y="990600"/>
            <a:ext cx="6180224" cy="2917825"/>
          </a:xfrm>
        </p:spPr>
        <p:txBody>
          <a:bodyPr>
            <a:normAutofit fontScale="90000"/>
          </a:bodyPr>
          <a:lstStyle/>
          <a:p>
            <a:r>
              <a:rPr lang="en-US" dirty="0"/>
              <a:t>The 2015 Prototype Global Status Report on Disability and Development: process, outline and main findings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sz="2400" b="1" i="1" dirty="0" smtClean="0">
                <a:latin typeface="+mn-lt"/>
              </a:rPr>
              <a:t>Robert </a:t>
            </a:r>
            <a:r>
              <a:rPr lang="en-US" sz="2400" b="1" i="1" dirty="0" err="1" smtClean="0">
                <a:latin typeface="+mn-lt"/>
              </a:rPr>
              <a:t>Venne</a:t>
            </a:r>
            <a:endParaRPr lang="en-US" sz="2400" b="1" i="1" dirty="0" smtClean="0">
              <a:latin typeface="+mn-lt"/>
            </a:endParaRPr>
          </a:p>
          <a:p>
            <a:r>
              <a:rPr lang="en-US" sz="2400" b="1" i="1" dirty="0" smtClean="0">
                <a:latin typeface="+mn-lt"/>
              </a:rPr>
              <a:t>Secretariat for the CRPD/DSPD</a:t>
            </a:r>
            <a:endParaRPr lang="en-US" sz="2400" b="1" i="1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Next steps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Review by editorial board of DESA</a:t>
            </a:r>
            <a:endParaRPr lang="en-US" b="1" dirty="0"/>
          </a:p>
          <a:p>
            <a:r>
              <a:rPr lang="en-GB" b="1" dirty="0" smtClean="0"/>
              <a:t>Editing, design and type-setting</a:t>
            </a:r>
          </a:p>
          <a:p>
            <a:r>
              <a:rPr lang="en-GB" b="1" dirty="0" smtClean="0"/>
              <a:t>Online release on December 3, International Day of Persons with Disabilities</a:t>
            </a:r>
          </a:p>
          <a:p>
            <a:r>
              <a:rPr lang="en-US" b="1" dirty="0" smtClean="0"/>
              <a:t>Publication of hard copies in January/February 2016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6348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Questions?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Planning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596413"/>
            <a:ext cx="8077200" cy="5109187"/>
          </a:xfrm>
        </p:spPr>
        <p:txBody>
          <a:bodyPr>
            <a:normAutofit/>
          </a:bodyPr>
          <a:lstStyle/>
          <a:p>
            <a:r>
              <a:rPr lang="en-US" b="1" dirty="0" smtClean="0"/>
              <a:t>Conceptualization of report within SCRPD and in consultation with OD</a:t>
            </a:r>
          </a:p>
          <a:p>
            <a:r>
              <a:rPr lang="en-US" b="1" dirty="0" smtClean="0"/>
              <a:t>Contacting various UN agencies and </a:t>
            </a:r>
            <a:r>
              <a:rPr lang="en-US" b="1" dirty="0" err="1" smtClean="0"/>
              <a:t>programmes</a:t>
            </a:r>
            <a:r>
              <a:rPr lang="en-US" b="1" dirty="0" smtClean="0"/>
              <a:t> for contributions at the end of 2014</a:t>
            </a:r>
          </a:p>
          <a:p>
            <a:r>
              <a:rPr lang="en-US" b="1" dirty="0" smtClean="0"/>
              <a:t>Receiving positive responses from UNESCO, WHO, ILO, UN Women, UNICEF, and colleagues from DSPD</a:t>
            </a:r>
          </a:p>
          <a:p>
            <a:r>
              <a:rPr lang="en-US" b="1" dirty="0" smtClean="0"/>
              <a:t>Hiring of consultants</a:t>
            </a:r>
            <a:endParaRPr lang="en-US" b="1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Organization of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371599"/>
            <a:ext cx="8077200" cy="54102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/>
              <a:t>Chapter </a:t>
            </a:r>
            <a:r>
              <a:rPr lang="en-GB" b="1" dirty="0" smtClean="0"/>
              <a:t>I </a:t>
            </a:r>
          </a:p>
          <a:p>
            <a:r>
              <a:rPr lang="en-GB" b="1" dirty="0" smtClean="0"/>
              <a:t>Historical </a:t>
            </a:r>
            <a:r>
              <a:rPr lang="en-GB" b="1" dirty="0"/>
              <a:t>o</a:t>
            </a:r>
            <a:r>
              <a:rPr lang="en-GB" b="1" dirty="0" smtClean="0"/>
              <a:t>verview </a:t>
            </a:r>
            <a:r>
              <a:rPr lang="en-GB" b="1" dirty="0"/>
              <a:t>of the </a:t>
            </a:r>
            <a:r>
              <a:rPr lang="en-GB" b="1" dirty="0" smtClean="0"/>
              <a:t>UN’s </a:t>
            </a:r>
            <a:r>
              <a:rPr lang="en-GB" b="1" dirty="0"/>
              <a:t>work and normative framework on </a:t>
            </a:r>
            <a:r>
              <a:rPr lang="en-GB" b="1" dirty="0" smtClean="0"/>
              <a:t>disability </a:t>
            </a:r>
            <a:r>
              <a:rPr lang="en-GB" b="1" dirty="0"/>
              <a:t>and d</a:t>
            </a:r>
            <a:r>
              <a:rPr lang="en-GB" b="1" dirty="0" smtClean="0"/>
              <a:t>evelopment</a:t>
            </a:r>
          </a:p>
          <a:p>
            <a:pPr marL="0" indent="0">
              <a:buNone/>
            </a:pPr>
            <a:r>
              <a:rPr lang="en-US" b="1" dirty="0" smtClean="0"/>
              <a:t>Chapter II  </a:t>
            </a:r>
          </a:p>
          <a:p>
            <a:r>
              <a:rPr lang="en-US" b="1" dirty="0" smtClean="0"/>
              <a:t>Defining disability</a:t>
            </a:r>
          </a:p>
          <a:p>
            <a:r>
              <a:rPr lang="en-GB" b="1" dirty="0"/>
              <a:t>Measuring disability and data </a:t>
            </a:r>
            <a:r>
              <a:rPr lang="en-GB" b="1" dirty="0" smtClean="0"/>
              <a:t>collection</a:t>
            </a:r>
          </a:p>
          <a:p>
            <a:r>
              <a:rPr lang="en-GB" b="1" dirty="0"/>
              <a:t>Prevalence of </a:t>
            </a:r>
            <a:r>
              <a:rPr lang="en-GB" b="1" dirty="0" smtClean="0"/>
              <a:t>disability</a:t>
            </a:r>
          </a:p>
          <a:p>
            <a:r>
              <a:rPr lang="en-GB" b="1" dirty="0"/>
              <a:t>Overview of the socio-economic status of people with </a:t>
            </a:r>
            <a:r>
              <a:rPr lang="en-GB" b="1" dirty="0" smtClean="0"/>
              <a:t>disabilities</a:t>
            </a:r>
          </a:p>
          <a:p>
            <a:r>
              <a:rPr lang="en-GB" b="1" dirty="0" smtClean="0"/>
              <a:t>Accessibility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285672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Organization of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Chapter </a:t>
            </a:r>
            <a:r>
              <a:rPr lang="en-US" b="1" dirty="0" smtClean="0"/>
              <a:t>III 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endParaRPr lang="en-US" b="1" dirty="0"/>
          </a:p>
          <a:p>
            <a:r>
              <a:rPr lang="en-US" b="1" dirty="0" smtClean="0"/>
              <a:t>Education</a:t>
            </a:r>
          </a:p>
          <a:p>
            <a:r>
              <a:rPr lang="en-US" b="1" dirty="0" smtClean="0"/>
              <a:t>Health and well-being</a:t>
            </a:r>
          </a:p>
          <a:p>
            <a:r>
              <a:rPr lang="en-US" b="1" dirty="0" smtClean="0"/>
              <a:t>Employment</a:t>
            </a:r>
          </a:p>
          <a:p>
            <a:r>
              <a:rPr lang="en-US" b="1" dirty="0" smtClean="0"/>
              <a:t>Social Protection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875307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Organization of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219200"/>
            <a:ext cx="8077200" cy="5638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Chapter </a:t>
            </a:r>
            <a:r>
              <a:rPr lang="en-US" b="1" dirty="0" smtClean="0"/>
              <a:t>III</a:t>
            </a:r>
            <a:endParaRPr lang="en-US" b="1" dirty="0"/>
          </a:p>
          <a:p>
            <a:r>
              <a:rPr lang="en-US" b="1" dirty="0" smtClean="0"/>
              <a:t>Women and girls </a:t>
            </a:r>
          </a:p>
          <a:p>
            <a:r>
              <a:rPr lang="en-US" b="1" dirty="0" smtClean="0"/>
              <a:t>Children</a:t>
            </a:r>
          </a:p>
          <a:p>
            <a:r>
              <a:rPr lang="en-US" b="1" dirty="0" smtClean="0"/>
              <a:t>Youth</a:t>
            </a:r>
          </a:p>
          <a:p>
            <a:r>
              <a:rPr lang="en-US" b="1" dirty="0" smtClean="0"/>
              <a:t>Older persons</a:t>
            </a:r>
          </a:p>
          <a:p>
            <a:r>
              <a:rPr lang="en-US" b="1" dirty="0" smtClean="0"/>
              <a:t>Indigenous persons</a:t>
            </a:r>
          </a:p>
          <a:p>
            <a:r>
              <a:rPr lang="en-US" b="1" dirty="0" smtClean="0"/>
              <a:t>Refugees</a:t>
            </a:r>
          </a:p>
          <a:p>
            <a:r>
              <a:rPr lang="en-US" b="1" dirty="0" smtClean="0"/>
              <a:t>Persons with intellectual and mental disabilities</a:t>
            </a:r>
          </a:p>
          <a:p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9089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Organization of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Chapter </a:t>
            </a:r>
            <a:r>
              <a:rPr lang="en-US" b="1" dirty="0" smtClean="0"/>
              <a:t>III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GB" b="1" dirty="0"/>
              <a:t>Disability-inclusive Disaster Risk Reduction and Humanitarian </a:t>
            </a:r>
            <a:r>
              <a:rPr lang="en-GB" b="1" dirty="0" smtClean="0"/>
              <a:t>Response</a:t>
            </a:r>
          </a:p>
          <a:p>
            <a:r>
              <a:rPr lang="en-GB" b="1" dirty="0"/>
              <a:t>Persons with disabilities in human settlements and urban </a:t>
            </a:r>
            <a:r>
              <a:rPr lang="en-GB" b="1" dirty="0" smtClean="0"/>
              <a:t>development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73779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Organization of the Report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219201"/>
            <a:ext cx="8077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Chapter </a:t>
            </a:r>
            <a:r>
              <a:rPr lang="en-US" b="1" dirty="0" smtClean="0"/>
              <a:t>IV </a:t>
            </a:r>
            <a:endParaRPr lang="en-US" b="1" dirty="0"/>
          </a:p>
          <a:p>
            <a:r>
              <a:rPr lang="en-US" b="1" dirty="0"/>
              <a:t>Sustainable Development </a:t>
            </a:r>
            <a:r>
              <a:rPr lang="en-US" b="1" dirty="0" smtClean="0"/>
              <a:t>Goals and Disability</a:t>
            </a:r>
          </a:p>
          <a:p>
            <a:r>
              <a:rPr lang="en-US" b="1" dirty="0"/>
              <a:t>Monitoring and Evaluation </a:t>
            </a:r>
            <a:endParaRPr lang="en-US" b="1" dirty="0" smtClean="0"/>
          </a:p>
          <a:p>
            <a:r>
              <a:rPr lang="en-US" b="1" dirty="0"/>
              <a:t>Financing for Disability-Inclusive Development </a:t>
            </a:r>
            <a:endParaRPr lang="en-US" b="1" dirty="0" smtClean="0"/>
          </a:p>
          <a:p>
            <a:r>
              <a:rPr lang="en-US" b="1" dirty="0"/>
              <a:t>Disability-inclusive international development cooperation </a:t>
            </a:r>
          </a:p>
          <a:p>
            <a:pPr marL="0" indent="0">
              <a:buNone/>
            </a:pPr>
            <a:r>
              <a:rPr lang="en-US" b="1" dirty="0" smtClean="0"/>
              <a:t>Annex</a:t>
            </a:r>
          </a:p>
          <a:p>
            <a:r>
              <a:rPr lang="en-US" b="1" dirty="0" smtClean="0"/>
              <a:t>Statistical annex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44602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Major findings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The gap between </a:t>
            </a:r>
            <a:r>
              <a:rPr lang="en-US" b="1" dirty="0" err="1" smtClean="0"/>
              <a:t>PwD</a:t>
            </a:r>
            <a:r>
              <a:rPr lang="en-US" b="1" dirty="0" smtClean="0"/>
              <a:t> and </a:t>
            </a:r>
            <a:r>
              <a:rPr lang="en-US" b="1" dirty="0" err="1" smtClean="0"/>
              <a:t>PwoD</a:t>
            </a:r>
            <a:r>
              <a:rPr lang="en-US" b="1" dirty="0" smtClean="0"/>
              <a:t> remains in all areas analyzed in the report (education, health, employment, social protection, resilience to disasters, urban settlements)</a:t>
            </a:r>
          </a:p>
          <a:p>
            <a:r>
              <a:rPr lang="en-US" b="1" dirty="0" smtClean="0"/>
              <a:t>Few data exists on accessibility – but existing studies point to low levels of accessibility in public buildings and governmental websites</a:t>
            </a:r>
          </a:p>
          <a:p>
            <a:r>
              <a:rPr lang="en-US" b="1" dirty="0" smtClean="0"/>
              <a:t>Those who are doubly disadvantaged (women, refugees, indigenous)  experience the lowest levels of inclusion and participation</a:t>
            </a:r>
          </a:p>
          <a:p>
            <a:r>
              <a:rPr lang="en-US" b="1" dirty="0" smtClean="0"/>
              <a:t>Data is lacking and available internationally comparable data is old</a:t>
            </a:r>
          </a:p>
          <a:p>
            <a:r>
              <a:rPr lang="en-US" b="1" dirty="0" smtClean="0"/>
              <a:t>SDGs offer new opportunity for advancing a disability-inclusive development agenda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11198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 smtClean="0"/>
              <a:t>Major findings - examples</a:t>
            </a:r>
            <a:endParaRPr lang="en-US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1496630"/>
              </p:ext>
            </p:extLst>
          </p:nvPr>
        </p:nvGraphicFramePr>
        <p:xfrm>
          <a:off x="4800600" y="1828800"/>
          <a:ext cx="3438525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716266"/>
              </p:ext>
            </p:extLst>
          </p:nvPr>
        </p:nvGraphicFramePr>
        <p:xfrm>
          <a:off x="1295400" y="1752600"/>
          <a:ext cx="327183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1728416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zdaKHeWyBnZyZ2cDqRSo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RMR96J2MVd0CGe2e5htj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354</Words>
  <Application>Microsoft Office PowerPoint</Application>
  <PresentationFormat>On-screen Show (4:3)</PresentationFormat>
  <Paragraphs>76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Training</vt:lpstr>
      <vt:lpstr>The 2015 Prototype Global Status Report on Disability and Development: process, outline and main findings</vt:lpstr>
      <vt:lpstr>Planning the report</vt:lpstr>
      <vt:lpstr>Organization of the Report</vt:lpstr>
      <vt:lpstr>Organization of the Report</vt:lpstr>
      <vt:lpstr>Organization of the Report</vt:lpstr>
      <vt:lpstr>Organization of the Report</vt:lpstr>
      <vt:lpstr>Organization of the Report</vt:lpstr>
      <vt:lpstr>Major findings</vt:lpstr>
      <vt:lpstr>Major findings - examples</vt:lpstr>
      <vt:lpstr>Next steps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2015-10-02T18:36:41Z</dcterms:created>
  <dcterms:modified xsi:type="dcterms:W3CDTF">2015-10-09T17:05:38Z</dcterms:modified>
</cp:coreProperties>
</file>