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97" r:id="rId5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5E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6" autoAdjust="0"/>
    <p:restoredTop sz="86381" autoAdjust="0"/>
  </p:normalViewPr>
  <p:slideViewPr>
    <p:cSldViewPr snapToGrid="0" snapToObjects="1" showGuides="1">
      <p:cViewPr varScale="1">
        <p:scale>
          <a:sx n="64" d="100"/>
          <a:sy n="64" d="100"/>
        </p:scale>
        <p:origin x="154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7" d="100"/>
          <a:sy n="57" d="100"/>
        </p:scale>
        <p:origin x="2874" y="72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BC72C-EDF2-4E64-8CFF-0CC83D6B719C}" type="datetimeFigureOut">
              <a:rPr lang="en-US" smtClean="0"/>
              <a:t>16/10/2016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99372-18FB-4835-901F-002FB8DB8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6085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66813" y="1241425"/>
            <a:ext cx="4464050" cy="3349625"/>
          </a:xfrm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xfrm>
            <a:off x="169906" y="4718051"/>
            <a:ext cx="6457871" cy="4783138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r>
              <a:rPr lang="en-US" altLang="en-US" dirty="0">
                <a:cs typeface="Arial" pitchFamily="34" charset="0"/>
              </a:rPr>
              <a:t>Let’s take a closer look at the mobile and web accessibility policies in the Model ICT Accessibility Policy report. </a:t>
            </a:r>
          </a:p>
          <a:p>
            <a:pPr>
              <a:defRPr/>
            </a:pPr>
            <a:endParaRPr lang="en-US" altLang="en-US" dirty="0" smtClean="0"/>
          </a:p>
          <a:p>
            <a:pPr>
              <a:defRPr/>
            </a:pPr>
            <a:r>
              <a:rPr lang="en-US" altLang="en-US" dirty="0" smtClean="0"/>
              <a:t>As I mentioned this morning, the report covers different aspects of ICT accessibility.  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 smtClean="0"/>
              <a:t>It is organized by 6 different modules, each one covering a different area of ICT accessibility, from changes to existing ICT legislation</a:t>
            </a:r>
            <a:r>
              <a:rPr lang="en-US" altLang="en-US" baseline="0" dirty="0" smtClean="0"/>
              <a:t> to public access to ICTs, mobile accessibility, TV and video programming , government websites and accessible public procurement.</a:t>
            </a:r>
          </a:p>
          <a:p>
            <a:pPr>
              <a:defRPr/>
            </a:pPr>
            <a:endParaRPr lang="en-US" altLang="en-US" dirty="0"/>
          </a:p>
          <a:p>
            <a:pPr>
              <a:defRPr/>
            </a:pPr>
            <a:r>
              <a:rPr lang="en-US" altLang="en-US" dirty="0" smtClean="0"/>
              <a:t>I’ll share the highlights of Modules 3 and 5 on mobile and web accessibility.</a:t>
            </a:r>
          </a:p>
          <a:p>
            <a:pPr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  <a:p>
            <a:pPr>
              <a:defRPr/>
            </a:pPr>
            <a:endParaRPr lang="en-US" altLang="en-US" dirty="0" smtClean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defRPr sz="1600">
                <a:solidFill>
                  <a:schemeClr val="bg1"/>
                </a:solidFill>
                <a:latin typeface="Times New Roman" pitchFamily="18" charset="0"/>
              </a:defRPr>
            </a:lvl1pPr>
            <a:lvl2pPr marL="742950" indent="-285750" defTabSz="923925">
              <a:defRPr sz="1600">
                <a:solidFill>
                  <a:schemeClr val="bg1"/>
                </a:solidFill>
                <a:latin typeface="Times New Roman" pitchFamily="18" charset="0"/>
              </a:defRPr>
            </a:lvl2pPr>
            <a:lvl3pPr marL="1143000" indent="-228600" defTabSz="923925">
              <a:defRPr sz="1600">
                <a:solidFill>
                  <a:schemeClr val="bg1"/>
                </a:solidFill>
                <a:latin typeface="Times New Roman" pitchFamily="18" charset="0"/>
              </a:defRPr>
            </a:lvl3pPr>
            <a:lvl4pPr marL="1600200" indent="-228600" defTabSz="923925">
              <a:defRPr sz="1600">
                <a:solidFill>
                  <a:schemeClr val="bg1"/>
                </a:solidFill>
                <a:latin typeface="Times New Roman" pitchFamily="18" charset="0"/>
              </a:defRPr>
            </a:lvl4pPr>
            <a:lvl5pPr marL="2057400" indent="-228600" defTabSz="923925">
              <a:defRPr sz="1600">
                <a:solidFill>
                  <a:schemeClr val="bg1"/>
                </a:solidFill>
                <a:latin typeface="Times New Roman" pitchFamily="18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bg1"/>
                </a:solidFill>
                <a:latin typeface="Times New Roman" pitchFamily="18" charset="0"/>
              </a:defRPr>
            </a:lvl9pPr>
          </a:lstStyle>
          <a:p>
            <a:pPr>
              <a:buClr>
                <a:srgbClr val="000000"/>
              </a:buClr>
            </a:pPr>
            <a:fld id="{27A6AEDE-F667-45E4-8B35-E9AC8B184645}" type="slidenum">
              <a:rPr lang="en-US" altLang="en-US" sz="1200" smtClean="0">
                <a:solidFill>
                  <a:srgbClr val="000000"/>
                </a:solidFill>
                <a:latin typeface="Verdana" pitchFamily="34" charset="0"/>
              </a:rPr>
              <a:pPr>
                <a:buClr>
                  <a:srgbClr val="000000"/>
                </a:buClr>
              </a:pPr>
              <a:t>1</a:t>
            </a:fld>
            <a:endParaRPr lang="en-US" altLang="en-US" sz="1200" smtClean="0">
              <a:solidFill>
                <a:srgbClr val="000000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905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bitat II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ransition spd="slow"/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tu.int/en/ITU-D/Digital-Inclusion/Pages/Reports.aspx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itu.int/en/ITU-D/Regional-Presence/Americas/Pages/EVENTS/2016/15526.aspx" TargetMode="External"/><Relationship Id="rId5" Type="http://schemas.openxmlformats.org/officeDocument/2006/relationships/hyperlink" Target="http://www.itu.int/accessibility" TargetMode="External"/><Relationship Id="rId4" Type="http://schemas.openxmlformats.org/officeDocument/2006/relationships/hyperlink" Target="http://www.itu.int/en/ITU-D/Digital-Inclus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684213" y="619181"/>
            <a:ext cx="7772400" cy="523875"/>
          </a:xfrm>
        </p:spPr>
        <p:txBody>
          <a:bodyPr/>
          <a:lstStyle/>
          <a:p>
            <a:r>
              <a:rPr lang="en-US" altLang="en-US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 ICT Accessibility Policy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1" y="1322599"/>
            <a:ext cx="8064500" cy="3455987"/>
          </a:xfrm>
        </p:spPr>
        <p:txBody>
          <a:bodyPr/>
          <a:lstStyle/>
          <a:p>
            <a:pPr marL="342900" lvl="1" indent="-342900">
              <a:buClr>
                <a:srgbClr val="0E438A"/>
              </a:buClr>
              <a:buSzPct val="110000"/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  <a:cs typeface="+mn-cs"/>
              </a:rPr>
              <a:t>Provides policy guidelines and legal and regulatory framework </a:t>
            </a:r>
          </a:p>
          <a:p>
            <a:pPr marL="342900" lvl="1" indent="-342900">
              <a:buClr>
                <a:srgbClr val="0E438A"/>
              </a:buClr>
              <a:buSzPct val="110000"/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  <a:cs typeface="+mn-cs"/>
              </a:rPr>
              <a:t>Designed to help countries develop their own accessibility policies and regulations</a:t>
            </a:r>
          </a:p>
          <a:p>
            <a:pPr marL="342900" lvl="1" indent="-342900">
              <a:buClr>
                <a:srgbClr val="0E438A"/>
              </a:buClr>
              <a:buSzPct val="110000"/>
              <a:buFont typeface="Wingdings" pitchFamily="2" charset="2"/>
              <a:buChar char="§"/>
              <a:defRPr/>
            </a:pPr>
            <a:r>
              <a:rPr lang="en-US" sz="2000" dirty="0">
                <a:solidFill>
                  <a:schemeClr val="tx1"/>
                </a:solidFill>
                <a:ea typeface="+mn-ea"/>
                <a:cs typeface="+mn-cs"/>
              </a:rPr>
              <a:t>Modular design includes stand-alone sections on:</a:t>
            </a:r>
          </a:p>
          <a:p>
            <a:pPr marL="800100" lvl="3" indent="-342900">
              <a:buClr>
                <a:srgbClr val="0E438A"/>
              </a:buClr>
              <a:buSzPct val="110000"/>
              <a:defRPr/>
            </a:pPr>
            <a:r>
              <a:rPr lang="en-US" sz="1600" dirty="0" smtClean="0">
                <a:solidFill>
                  <a:schemeClr val="tx1"/>
                </a:solidFill>
                <a:ea typeface="+mn-ea"/>
                <a:cs typeface="+mn-cs"/>
              </a:rPr>
              <a:t>1. Model </a:t>
            </a:r>
            <a:r>
              <a:rPr lang="en-US" sz="1600" dirty="0">
                <a:solidFill>
                  <a:schemeClr val="tx1"/>
                </a:solidFill>
                <a:ea typeface="+mn-ea"/>
                <a:cs typeface="+mn-cs"/>
              </a:rPr>
              <a:t>ICT </a:t>
            </a:r>
            <a:r>
              <a:rPr lang="en-US" sz="1600" dirty="0" smtClean="0">
                <a:solidFill>
                  <a:schemeClr val="tx1"/>
                </a:solidFill>
                <a:ea typeface="+mn-ea"/>
                <a:cs typeface="+mn-cs"/>
              </a:rPr>
              <a:t>legal</a:t>
            </a:r>
            <a:r>
              <a:rPr lang="en-US" sz="1600" dirty="0">
                <a:solidFill>
                  <a:schemeClr val="tx1"/>
                </a:solidFill>
                <a:ea typeface="+mn-ea"/>
                <a:cs typeface="+mn-cs"/>
              </a:rPr>
              <a:t>, policy and regulatory framework</a:t>
            </a:r>
          </a:p>
          <a:p>
            <a:pPr marL="800100" lvl="3" indent="-342900">
              <a:buClr>
                <a:srgbClr val="0E438A"/>
              </a:buClr>
              <a:buSzPct val="110000"/>
              <a:defRPr/>
            </a:pPr>
            <a:r>
              <a:rPr lang="en-US" sz="1600" dirty="0" smtClean="0">
                <a:solidFill>
                  <a:schemeClr val="tx1"/>
                </a:solidFill>
                <a:ea typeface="+mn-ea"/>
                <a:cs typeface="+mn-cs"/>
              </a:rPr>
              <a:t>2. Model ICT accessibility framework on public </a:t>
            </a:r>
            <a:r>
              <a:rPr lang="en-US" sz="1600" dirty="0">
                <a:solidFill>
                  <a:schemeClr val="tx1"/>
                </a:solidFill>
                <a:ea typeface="+mn-ea"/>
                <a:cs typeface="+mn-cs"/>
              </a:rPr>
              <a:t>a</a:t>
            </a:r>
            <a:r>
              <a:rPr lang="en-US" sz="1600" dirty="0" smtClean="0">
                <a:solidFill>
                  <a:schemeClr val="tx1"/>
                </a:solidFill>
                <a:ea typeface="+mn-ea"/>
                <a:cs typeface="+mn-cs"/>
              </a:rPr>
              <a:t>ccess</a:t>
            </a:r>
            <a:endParaRPr lang="en-US" sz="1600" dirty="0">
              <a:solidFill>
                <a:schemeClr val="tx1"/>
              </a:solidFill>
              <a:ea typeface="+mn-ea"/>
              <a:cs typeface="+mn-cs"/>
            </a:endParaRPr>
          </a:p>
          <a:p>
            <a:pPr marL="800100" lvl="3" indent="-342900">
              <a:buClr>
                <a:srgbClr val="0E438A"/>
              </a:buClr>
              <a:buSzPct val="110000"/>
              <a:defRPr/>
            </a:pPr>
            <a:r>
              <a:rPr lang="en-US" sz="1600" dirty="0" smtClean="0">
                <a:solidFill>
                  <a:schemeClr val="tx1"/>
                </a:solidFill>
                <a:ea typeface="+mn-ea"/>
                <a:cs typeface="+mn-cs"/>
              </a:rPr>
              <a:t>3. Model mobile </a:t>
            </a:r>
            <a:r>
              <a:rPr lang="en-US" sz="1600" dirty="0">
                <a:solidFill>
                  <a:schemeClr val="tx1"/>
                </a:solidFill>
                <a:ea typeface="+mn-ea"/>
                <a:cs typeface="+mn-cs"/>
              </a:rPr>
              <a:t>c</a:t>
            </a:r>
            <a:r>
              <a:rPr lang="en-US" sz="1600" dirty="0" smtClean="0">
                <a:solidFill>
                  <a:schemeClr val="tx1"/>
                </a:solidFill>
                <a:ea typeface="+mn-ea"/>
                <a:cs typeface="+mn-cs"/>
              </a:rPr>
              <a:t>ommunications </a:t>
            </a:r>
            <a:r>
              <a:rPr lang="en-US" sz="1600" dirty="0">
                <a:solidFill>
                  <a:schemeClr val="tx1"/>
                </a:solidFill>
                <a:ea typeface="+mn-ea"/>
                <a:cs typeface="+mn-cs"/>
              </a:rPr>
              <a:t>a</a:t>
            </a:r>
            <a:r>
              <a:rPr lang="en-US" sz="1600" dirty="0" smtClean="0">
                <a:solidFill>
                  <a:schemeClr val="tx1"/>
                </a:solidFill>
                <a:ea typeface="+mn-ea"/>
                <a:cs typeface="+mn-cs"/>
              </a:rPr>
              <a:t>ccessibility </a:t>
            </a:r>
            <a:r>
              <a:rPr lang="en-US" sz="1600" dirty="0">
                <a:solidFill>
                  <a:schemeClr val="tx1"/>
                </a:solidFill>
                <a:ea typeface="+mn-ea"/>
                <a:cs typeface="+mn-cs"/>
              </a:rPr>
              <a:t>p</a:t>
            </a:r>
            <a:r>
              <a:rPr lang="en-US" sz="1600" dirty="0" smtClean="0">
                <a:solidFill>
                  <a:schemeClr val="tx1"/>
                </a:solidFill>
                <a:ea typeface="+mn-ea"/>
                <a:cs typeface="+mn-cs"/>
              </a:rPr>
              <a:t>olicy </a:t>
            </a:r>
            <a:r>
              <a:rPr lang="en-US" sz="1600" dirty="0">
                <a:solidFill>
                  <a:schemeClr val="tx1"/>
                </a:solidFill>
                <a:ea typeface="+mn-ea"/>
                <a:cs typeface="+mn-cs"/>
              </a:rPr>
              <a:t>f</a:t>
            </a:r>
            <a:r>
              <a:rPr lang="en-US" sz="1600" dirty="0" smtClean="0">
                <a:solidFill>
                  <a:schemeClr val="tx1"/>
                </a:solidFill>
                <a:ea typeface="+mn-ea"/>
                <a:cs typeface="+mn-cs"/>
              </a:rPr>
              <a:t>ramework</a:t>
            </a:r>
            <a:endParaRPr lang="en-US" sz="1600" dirty="0">
              <a:solidFill>
                <a:schemeClr val="tx1"/>
              </a:solidFill>
              <a:ea typeface="+mn-ea"/>
              <a:cs typeface="+mn-cs"/>
            </a:endParaRPr>
          </a:p>
          <a:p>
            <a:pPr marL="800100" lvl="3" indent="-342900">
              <a:buClr>
                <a:srgbClr val="0E438A"/>
              </a:buClr>
              <a:buSzPct val="110000"/>
              <a:defRPr/>
            </a:pPr>
            <a:r>
              <a:rPr lang="en-US" sz="1600" dirty="0" smtClean="0">
                <a:solidFill>
                  <a:schemeClr val="tx1"/>
                </a:solidFill>
                <a:ea typeface="+mn-ea"/>
                <a:cs typeface="+mn-cs"/>
              </a:rPr>
              <a:t>4. Model television/video </a:t>
            </a:r>
            <a:r>
              <a:rPr lang="en-US" sz="1600" dirty="0">
                <a:solidFill>
                  <a:schemeClr val="tx1"/>
                </a:solidFill>
                <a:ea typeface="+mn-ea"/>
                <a:cs typeface="+mn-cs"/>
              </a:rPr>
              <a:t>p</a:t>
            </a:r>
            <a:r>
              <a:rPr lang="en-US" sz="1600" dirty="0" smtClean="0">
                <a:solidFill>
                  <a:schemeClr val="tx1"/>
                </a:solidFill>
                <a:ea typeface="+mn-ea"/>
                <a:cs typeface="+mn-cs"/>
              </a:rPr>
              <a:t>rogramming accessibility framework</a:t>
            </a:r>
            <a:endParaRPr lang="en-US" sz="1600" dirty="0">
              <a:solidFill>
                <a:schemeClr val="tx1"/>
              </a:solidFill>
              <a:ea typeface="+mn-ea"/>
              <a:cs typeface="+mn-cs"/>
            </a:endParaRPr>
          </a:p>
          <a:p>
            <a:pPr marL="800100" lvl="3" indent="-342900">
              <a:buClr>
                <a:srgbClr val="0E438A"/>
              </a:buClr>
              <a:buSzPct val="110000"/>
              <a:defRPr/>
            </a:pPr>
            <a:r>
              <a:rPr lang="en-US" sz="1600" dirty="0" smtClean="0">
                <a:solidFill>
                  <a:schemeClr val="tx1"/>
                </a:solidFill>
                <a:ea typeface="+mn-ea"/>
                <a:cs typeface="+mn-cs"/>
              </a:rPr>
              <a:t>5. Model web accessibility policy framework</a:t>
            </a:r>
          </a:p>
          <a:p>
            <a:pPr marL="800100" lvl="3" indent="-342900">
              <a:buClr>
                <a:srgbClr val="0E438A"/>
              </a:buClr>
              <a:buSzPct val="110000"/>
              <a:defRPr/>
            </a:pPr>
            <a:r>
              <a:rPr lang="en-US" sz="1600" dirty="0" smtClean="0">
                <a:solidFill>
                  <a:schemeClr val="tx1"/>
                </a:solidFill>
                <a:ea typeface="+mn-ea"/>
                <a:cs typeface="+mn-cs"/>
              </a:rPr>
              <a:t>6. Model accessible ICT public procurement policy framework</a:t>
            </a:r>
            <a:endParaRPr lang="en-US" sz="1600" dirty="0">
              <a:solidFill>
                <a:schemeClr val="tx1"/>
              </a:solidFill>
              <a:ea typeface="+mn-ea"/>
              <a:cs typeface="+mn-cs"/>
            </a:endParaRP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388351" y="6381751"/>
            <a:ext cx="339725" cy="244475"/>
          </a:xfrm>
          <a:prstGeom prst="rect">
            <a:avLst/>
          </a:pr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0E438A"/>
              </a:buClr>
              <a:buSzPct val="110000"/>
              <a:buFont typeface="Wingdings" pitchFamily="2" charset="2"/>
              <a:buChar char="§"/>
              <a:defRPr sz="3200">
                <a:solidFill>
                  <a:srgbClr val="5C5C5C"/>
                </a:solidFill>
                <a:latin typeface="Verdana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Ø"/>
              <a:defRPr sz="2800">
                <a:solidFill>
                  <a:srgbClr val="5C5C5C"/>
                </a:solidFill>
                <a:latin typeface="Verdana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0099CC"/>
              </a:buClr>
              <a:buFont typeface="Wingdings" pitchFamily="2" charset="2"/>
              <a:buChar char="§"/>
              <a:defRPr sz="2400">
                <a:solidFill>
                  <a:srgbClr val="5C5C5C"/>
                </a:solidFill>
                <a:latin typeface="Verdana" pitchFamily="34" charset="0"/>
              </a:defRPr>
            </a:lvl3pPr>
            <a:lvl4pPr marL="1600200" indent="-22860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</a:defRPr>
            </a:lvl4pPr>
            <a:lvl5pPr marL="2057400" indent="-228600">
              <a:spcBef>
                <a:spcPct val="20000"/>
              </a:spcBef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Verdana" pitchFamily="34" charset="0"/>
              <a:buChar char="–"/>
              <a:defRPr sz="2000">
                <a:solidFill>
                  <a:srgbClr val="5C5C5C"/>
                </a:solidFill>
                <a:latin typeface="Verdan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DD5B6FD4-F6C3-4F9B-8345-2DD69BD135C8}" type="slidenum">
              <a:rPr lang="en-US" altLang="en-US" sz="1000" smtClean="0">
                <a:solidFill>
                  <a:srgbClr val="0E438A"/>
                </a:solidFill>
                <a:latin typeface="Zurich BT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000" smtClean="0">
              <a:solidFill>
                <a:srgbClr val="0E438A"/>
              </a:solidFill>
              <a:latin typeface="Zurich BT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25805" y="4614062"/>
            <a:ext cx="7106754" cy="13515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3"/>
              </a:rPr>
              <a:t>www.itu.int/en/ITU-D/Digital-Inclusion/Pages/Reports.aspx</a:t>
            </a:r>
            <a:endParaRPr lang="en-US" sz="1400" b="1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www.itu.int/en/ITU-D/Digital-Inclusion</a:t>
            </a:r>
            <a:r>
              <a:rPr lang="en-US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4"/>
              </a:rPr>
              <a:t>/</a:t>
            </a:r>
            <a:r>
              <a:rPr lang="en-US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lnSpc>
                <a:spcPct val="150000"/>
              </a:lnSpc>
            </a:pPr>
            <a:r>
              <a:rPr lang="en-US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5"/>
              </a:rPr>
              <a:t>www.itu.int/accessibility</a:t>
            </a:r>
            <a:r>
              <a:rPr lang="en-US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/>
              </a:rPr>
              <a:t>http://</a:t>
            </a:r>
            <a:r>
              <a:rPr lang="en-US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hlinkClick r:id="rId6"/>
              </a:rPr>
              <a:t>www.itu.int/en/ITU-D/Regional-Presence/Americas/Pages/EVENTS/2016/15526.aspx</a:t>
            </a:r>
            <a:r>
              <a:rPr lang="en-US" sz="1400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1400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6841" y="6061841"/>
            <a:ext cx="1623849" cy="638504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93933" y="2558171"/>
            <a:ext cx="1659780" cy="2551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07475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TU150PowerPoint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40000" dist="23000" dir="5400000" rotWithShape="0">
            <a:schemeClr val="bg1">
              <a:alpha val="35000"/>
            </a:schemeClr>
          </a:outerShdw>
        </a:effectLst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TU150template.potx" id="{ADB880A8-EEC0-4243-B056-19B9660C7DE3}" vid="{335FF76A-1870-47FC-9478-9E275AC3FB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c1fa6a6c-a277-4f7a-8dc9-9a7b90a53f05">Template for PowerPoint Presentations</Description0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169EE67E48F4D9548DD69F026FAFC" ma:contentTypeVersion="1" ma:contentTypeDescription="Create a new document." ma:contentTypeScope="" ma:versionID="ef65526aee853072b63f588e4f499859">
  <xsd:schema xmlns:xsd="http://www.w3.org/2001/XMLSchema" xmlns:xs="http://www.w3.org/2001/XMLSchema" xmlns:p="http://schemas.microsoft.com/office/2006/metadata/properties" xmlns:ns2="c1fa6a6c-a277-4f7a-8dc9-9a7b90a53f05" targetNamespace="http://schemas.microsoft.com/office/2006/metadata/properties" ma:root="true" ma:fieldsID="e8636a2c323c17fcc0aa19a69d11e3c4" ns2:_="">
    <xsd:import namespace="c1fa6a6c-a277-4f7a-8dc9-9a7b90a53f05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a6a6c-a277-4f7a-8dc9-9a7b90a53f05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description="Description" ma:internalName="Description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EE3021-2DD4-4A21-94E0-933C5BF0EBD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EB02993-7961-4EF2-B1FF-E2A48CEEDA17}">
  <ds:schemaRefs>
    <ds:schemaRef ds:uri="http://schemas.microsoft.com/office/2006/documentManagement/types"/>
    <ds:schemaRef ds:uri="http://www.w3.org/XML/1998/namespace"/>
    <ds:schemaRef ds:uri="c1fa6a6c-a277-4f7a-8dc9-9a7b90a53f05"/>
    <ds:schemaRef ds:uri="http://purl.org/dc/dcmitype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F3051569-4009-4A57-A713-859386658E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1fa6a6c-a277-4f7a-8dc9-9a7b90a53f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1017</TotalTime>
  <Words>185</Words>
  <Application>Microsoft Office PowerPoint</Application>
  <PresentationFormat>On-screen Show (4:3)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Zurich BT</vt:lpstr>
      <vt:lpstr>Arial</vt:lpstr>
      <vt:lpstr>Calibri</vt:lpstr>
      <vt:lpstr>Verdana</vt:lpstr>
      <vt:lpstr>Wingdings</vt:lpstr>
      <vt:lpstr>ITU150PowerPointTemplate</vt:lpstr>
      <vt:lpstr>Model ICT Accessibility Policy Report</vt:lpstr>
    </vt:vector>
  </TitlesOfParts>
  <Company>ITU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ICT accessibility and why is it important?</dc:title>
  <dc:creator>Schorr, Susan</dc:creator>
  <cp:lastModifiedBy>Scarabino, Sergio </cp:lastModifiedBy>
  <cp:revision>66</cp:revision>
  <cp:lastPrinted>2015-10-06T15:54:58Z</cp:lastPrinted>
  <dcterms:created xsi:type="dcterms:W3CDTF">2015-02-12T14:58:25Z</dcterms:created>
  <dcterms:modified xsi:type="dcterms:W3CDTF">2016-10-16T04:26:50Z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0x0101000EB169EE67E48F4D9548DD69F026FAFC</vt:lpwstr>
  </property>
</Properties>
</file>