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5" r:id="rId6"/>
    <p:sldId id="260" r:id="rId7"/>
    <p:sldId id="261" r:id="rId8"/>
    <p:sldId id="266" r:id="rId9"/>
    <p:sldId id="262" r:id="rId10"/>
    <p:sldId id="263" r:id="rId11"/>
    <p:sldId id="264"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40" autoAdjust="0"/>
  </p:normalViewPr>
  <p:slideViewPr>
    <p:cSldViewPr snapToGrid="0" snapToObjects="1">
      <p:cViewPr>
        <p:scale>
          <a:sx n="75" d="100"/>
          <a:sy n="75" d="100"/>
        </p:scale>
        <p:origin x="-1722" y="4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143000" y="685800"/>
            <a:ext cx="4572000" cy="3429000"/>
          </a:xfrm>
          <a:prstGeom prst="rect">
            <a:avLst/>
          </a:prstGeom>
        </p:spPr>
        <p:txBody>
          <a:bodyPr/>
          <a:lstStyle/>
          <a:p>
            <a:endParaRPr/>
          </a:p>
        </p:txBody>
      </p:sp>
      <p:sp>
        <p:nvSpPr>
          <p:cNvPr id="157" name="Shape 1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4372594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 Text</a:t>
            </a:r>
          </a:p>
          <a:p>
            <a:r>
              <a:rPr lang="en-US" dirty="0" smtClean="0"/>
              <a:t>1: Aha!</a:t>
            </a:r>
            <a:r>
              <a:rPr lang="en-US" baseline="0" dirty="0" smtClean="0"/>
              <a:t> Toronto project student teams, that include very diverse members, approach businesses to discuss accessibility. </a:t>
            </a:r>
          </a:p>
          <a:p>
            <a:r>
              <a:rPr lang="en-US" baseline="0" dirty="0" smtClean="0"/>
              <a:t>2. An illustration of Jane Jacobs, the “mother of inclusive urban development” from Toronto, with a colorful city in the background.</a:t>
            </a:r>
            <a:endParaRPr lang="en-US" dirty="0"/>
          </a:p>
        </p:txBody>
      </p:sp>
    </p:spTree>
    <p:extLst>
      <p:ext uri="{BB962C8B-B14F-4D97-AF65-F5344CB8AC3E}">
        <p14:creationId xmlns:p14="http://schemas.microsoft.com/office/powerpoint/2010/main" val="330086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baseline="0" dirty="0" smtClean="0"/>
              <a:t>A smiling street vendor offering a range of food wares.</a:t>
            </a:r>
          </a:p>
          <a:p>
            <a:pPr marL="457200" indent="-457200">
              <a:buAutoNum type="arabicPeriod"/>
            </a:pPr>
            <a:r>
              <a:rPr lang="en-US" baseline="0" dirty="0" smtClean="0"/>
              <a:t>An elderly couple crossing the street.</a:t>
            </a:r>
          </a:p>
          <a:p>
            <a:pPr marL="457200" indent="-457200">
              <a:buAutoNum type="arabicPeriod"/>
            </a:pPr>
            <a:r>
              <a:rPr lang="en-US" baseline="0" dirty="0" smtClean="0"/>
              <a:t>Two children laughing and talking in a playground, they are both in different wheelchairs. </a:t>
            </a:r>
          </a:p>
          <a:p>
            <a:pPr marL="457200" indent="-457200">
              <a:buAutoNum type="arabicPeriod"/>
            </a:pPr>
            <a:endParaRPr lang="en-US" dirty="0"/>
          </a:p>
        </p:txBody>
      </p:sp>
    </p:spTree>
    <p:extLst>
      <p:ext uri="{BB962C8B-B14F-4D97-AF65-F5344CB8AC3E}">
        <p14:creationId xmlns:p14="http://schemas.microsoft.com/office/powerpoint/2010/main" val="422180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An illustration of the three dimensions of inclusive design characterized as a galaxy with 1. the first principle as a scatter plot  in the middle, 2. the inclusive process and tools orbiting and 3. the systemic impact spiraling out from the middle. </a:t>
            </a:r>
            <a:endParaRPr lang="en-US" dirty="0"/>
          </a:p>
        </p:txBody>
      </p:sp>
    </p:spTree>
    <p:extLst>
      <p:ext uri="{BB962C8B-B14F-4D97-AF65-F5344CB8AC3E}">
        <p14:creationId xmlns:p14="http://schemas.microsoft.com/office/powerpoint/2010/main" val="317168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dirty="0" smtClean="0"/>
              <a:t>Inclusive Design Research Centre</a:t>
            </a:r>
            <a:r>
              <a:rPr lang="en-US" baseline="0" dirty="0" smtClean="0"/>
              <a:t> Logo</a:t>
            </a:r>
          </a:p>
          <a:p>
            <a:pPr marL="457200" indent="-457200">
              <a:buAutoNum type="arabicPeriod"/>
            </a:pPr>
            <a:r>
              <a:rPr lang="en-US" baseline="0" dirty="0" smtClean="0"/>
              <a:t>Picture of OCAD University iconic building with the CN tower in the background</a:t>
            </a:r>
          </a:p>
          <a:p>
            <a:pPr marL="457200" indent="-457200">
              <a:buAutoNum type="arabicPeriod"/>
            </a:pPr>
            <a:r>
              <a:rPr lang="en-US" baseline="0" dirty="0" smtClean="0"/>
              <a:t>Inclusive Design Institute Logo</a:t>
            </a:r>
            <a:endParaRPr lang="en-US" dirty="0"/>
          </a:p>
        </p:txBody>
      </p:sp>
    </p:spTree>
    <p:extLst>
      <p:ext uri="{BB962C8B-B14F-4D97-AF65-F5344CB8AC3E}">
        <p14:creationId xmlns:p14="http://schemas.microsoft.com/office/powerpoint/2010/main" val="65672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dirty="0" smtClean="0"/>
              <a:t>An</a:t>
            </a:r>
            <a:r>
              <a:rPr lang="en-US" baseline="0" dirty="0" smtClean="0"/>
              <a:t> aerial view of a very large and complex city.</a:t>
            </a:r>
          </a:p>
          <a:p>
            <a:pPr marL="457200" indent="-457200">
              <a:buAutoNum type="arabicPeriod"/>
            </a:pPr>
            <a:r>
              <a:rPr lang="en-US" baseline="0" dirty="0" smtClean="0"/>
              <a:t>A </a:t>
            </a:r>
            <a:r>
              <a:rPr lang="en-US" baseline="0" dirty="0" err="1" smtClean="0"/>
              <a:t>colourful</a:t>
            </a:r>
            <a:r>
              <a:rPr lang="en-US" baseline="0" dirty="0" smtClean="0"/>
              <a:t> illustration of a large network.</a:t>
            </a:r>
            <a:endParaRPr lang="en-US" dirty="0"/>
          </a:p>
        </p:txBody>
      </p:sp>
    </p:spTree>
    <p:extLst>
      <p:ext uri="{BB962C8B-B14F-4D97-AF65-F5344CB8AC3E}">
        <p14:creationId xmlns:p14="http://schemas.microsoft.com/office/powerpoint/2010/main" val="16964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rPr lang="en-CA" dirty="0" smtClean="0"/>
              <a:t>1. A</a:t>
            </a:r>
            <a:r>
              <a:rPr lang="en-CA" baseline="0" dirty="0" smtClean="0"/>
              <a:t> coiled cobra.</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dirty="0" smtClean="0"/>
              <a:t>A photo</a:t>
            </a:r>
            <a:r>
              <a:rPr lang="en-US" baseline="0" dirty="0" smtClean="0"/>
              <a:t> of Luke Anderson, founder of </a:t>
            </a:r>
            <a:r>
              <a:rPr lang="en-US" baseline="0" dirty="0" err="1" smtClean="0"/>
              <a:t>StopGap</a:t>
            </a:r>
            <a:r>
              <a:rPr lang="en-US" baseline="0" dirty="0" smtClean="0"/>
              <a:t> taking his electric wheelchair up a </a:t>
            </a:r>
            <a:r>
              <a:rPr lang="en-US" baseline="0" dirty="0" err="1" smtClean="0"/>
              <a:t>StopGap</a:t>
            </a:r>
            <a:r>
              <a:rPr lang="en-US" baseline="0" dirty="0" smtClean="0"/>
              <a:t> plywood ramp.</a:t>
            </a:r>
          </a:p>
          <a:p>
            <a:pPr marL="457200" indent="-457200">
              <a:buAutoNum type="arabicPeriod"/>
            </a:pPr>
            <a:r>
              <a:rPr lang="en-US" baseline="0" dirty="0" smtClean="0"/>
              <a:t>A picture of a </a:t>
            </a:r>
            <a:r>
              <a:rPr lang="en-US" baseline="0" dirty="0" err="1" smtClean="0"/>
              <a:t>hackathon</a:t>
            </a:r>
            <a:r>
              <a:rPr lang="en-US" baseline="0" dirty="0" smtClean="0"/>
              <a:t> with participants of all ages including a toddler who looks very happy. </a:t>
            </a:r>
          </a:p>
          <a:p>
            <a:pPr marL="457200" indent="-457200">
              <a:buAutoNum type="arabicPeriod"/>
            </a:pPr>
            <a:r>
              <a:rPr lang="en-US" baseline="0" dirty="0" smtClean="0"/>
              <a:t>A series of </a:t>
            </a:r>
            <a:r>
              <a:rPr lang="en-US" baseline="0" dirty="0" err="1" smtClean="0"/>
              <a:t>colourful</a:t>
            </a:r>
            <a:r>
              <a:rPr lang="en-US" baseline="0" dirty="0" smtClean="0"/>
              <a:t> Stopgap ramps in from of storefronts.</a:t>
            </a:r>
            <a:endParaRPr lang="en-US" dirty="0"/>
          </a:p>
        </p:txBody>
      </p:sp>
    </p:spTree>
    <p:extLst>
      <p:ext uri="{BB962C8B-B14F-4D97-AF65-F5344CB8AC3E}">
        <p14:creationId xmlns:p14="http://schemas.microsoft.com/office/powerpoint/2010/main" val="44178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a:t>
            </a:r>
            <a:r>
              <a:rPr lang="en-US" baseline="0" dirty="0" smtClean="0"/>
              <a:t> hand cartoon of someone with consultation fatigue, frowning as they fill out a form.</a:t>
            </a:r>
          </a:p>
          <a:p>
            <a:r>
              <a:rPr lang="en-US" dirty="0" smtClean="0"/>
              <a:t>1. Series of check</a:t>
            </a:r>
            <a:r>
              <a:rPr lang="en-US" baseline="0" dirty="0" smtClean="0"/>
              <a:t> boxes with check marks being entered with a red pencil. </a:t>
            </a:r>
            <a:endParaRPr lang="en-US" dirty="0"/>
          </a:p>
        </p:txBody>
      </p:sp>
    </p:spTree>
    <p:extLst>
      <p:ext uri="{BB962C8B-B14F-4D97-AF65-F5344CB8AC3E}">
        <p14:creationId xmlns:p14="http://schemas.microsoft.com/office/powerpoint/2010/main" val="353875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dirty="0" smtClean="0"/>
              <a:t>A three-dimensional</a:t>
            </a:r>
            <a:r>
              <a:rPr lang="en-US" baseline="0" dirty="0" smtClean="0"/>
              <a:t> scatter plot with circles at the edges showing small representative samples. </a:t>
            </a:r>
          </a:p>
          <a:p>
            <a:pPr marL="457200" indent="-457200">
              <a:buAutoNum type="arabicPeriod"/>
            </a:pPr>
            <a:r>
              <a:rPr lang="en-US" baseline="0" dirty="0" smtClean="0"/>
              <a:t>A lit up visualization of traffic paths through a city. </a:t>
            </a:r>
            <a:endParaRPr lang="en-US" dirty="0"/>
          </a:p>
        </p:txBody>
      </p:sp>
    </p:spTree>
    <p:extLst>
      <p:ext uri="{BB962C8B-B14F-4D97-AF65-F5344CB8AC3E}">
        <p14:creationId xmlns:p14="http://schemas.microsoft.com/office/powerpoint/2010/main" val="195803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 cartoon of a huge</a:t>
            </a:r>
            <a:r>
              <a:rPr lang="en-US" baseline="0" dirty="0" smtClean="0"/>
              <a:t> data wave (made up of 0s and 1s rather than water) poised to engulf an individual.</a:t>
            </a:r>
            <a:endParaRPr lang="en-US" dirty="0"/>
          </a:p>
        </p:txBody>
      </p:sp>
    </p:spTree>
    <p:extLst>
      <p:ext uri="{BB962C8B-B14F-4D97-AF65-F5344CB8AC3E}">
        <p14:creationId xmlns:p14="http://schemas.microsoft.com/office/powerpoint/2010/main" val="149021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In inclusive design Mapping tool consisting of 3 nested or concentric circles. The inner circle labeled “like and use current design” the middle circle labeled “don’t like or having difficulty using design” and the outer circle labeled “can’t use current design”. The concentric circles are divided into wedges and labeled “the control interface,” “the display interface,” “the navigation interface,” and “the conversation interface.” The mapping tool is used to map the needs of users and stretch the design to the edges, thereby encompassing more user needs. </a:t>
            </a:r>
            <a:endParaRPr lang="en-US" dirty="0"/>
          </a:p>
        </p:txBody>
      </p:sp>
    </p:spTree>
    <p:extLst>
      <p:ext uri="{BB962C8B-B14F-4D97-AF65-F5344CB8AC3E}">
        <p14:creationId xmlns:p14="http://schemas.microsoft.com/office/powerpoint/2010/main" val="249123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Shape 12"/>
          <p:cNvSpPr/>
          <p:nvPr/>
        </p:nvSpPr>
        <p:spPr>
          <a:xfrm>
            <a:off x="571500" y="4749800"/>
            <a:ext cx="11868094"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 name="Shape 13"/>
          <p:cNvSpPr>
            <a:spLocks noGrp="1"/>
          </p:cNvSpPr>
          <p:nvPr>
            <p:ph type="title"/>
          </p:nvPr>
        </p:nvSpPr>
        <p:spPr>
          <a:xfrm>
            <a:off x="571500" y="1320800"/>
            <a:ext cx="11861800" cy="3175000"/>
          </a:xfrm>
          <a:prstGeom prst="rect">
            <a:avLst/>
          </a:prstGeom>
        </p:spPr>
        <p:txBody>
          <a:bodyPr/>
          <a:lstStyle/>
          <a:p>
            <a:r>
              <a:t>Title Text</a:t>
            </a:r>
          </a:p>
        </p:txBody>
      </p:sp>
      <p:sp>
        <p:nvSpPr>
          <p:cNvPr id="14" name="Shape 14"/>
          <p:cNvSpPr>
            <a:spLocks noGrp="1"/>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Shape 101"/>
          <p:cNvSpPr>
            <a:spLocks noGrp="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r>
              <a:t>–Johnny Appleseed</a:t>
            </a:r>
          </a:p>
        </p:txBody>
      </p:sp>
      <p:sp>
        <p:nvSpPr>
          <p:cNvPr id="102" name="Shape 102"/>
          <p:cNvSpPr>
            <a:spLocks noGrp="1"/>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r>
              <a:t>“Type a quote here.”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Shape 110"/>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hape 1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25" name="Shape 125"/>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26" name="Shape 126"/>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127" name="Shape 127"/>
          <p:cNvSpPr>
            <a:spLocks noGrp="1"/>
          </p:cNvSpPr>
          <p:nvPr>
            <p:ph type="title"/>
          </p:nvPr>
        </p:nvSpPr>
        <p:spPr>
          <a:xfrm>
            <a:off x="571500" y="330200"/>
            <a:ext cx="5080000" cy="1397000"/>
          </a:xfrm>
          <a:prstGeom prst="rect">
            <a:avLst/>
          </a:prstGeom>
        </p:spPr>
        <p:txBody>
          <a:bodyPr/>
          <a:lstStyle/>
          <a:p>
            <a:r>
              <a:t>Title Text</a:t>
            </a:r>
          </a:p>
        </p:txBody>
      </p:sp>
      <p:sp>
        <p:nvSpPr>
          <p:cNvPr id="128" name="Shape 128"/>
          <p:cNvSpPr>
            <a:spLocks noGrp="1"/>
          </p:cNvSpPr>
          <p:nvPr>
            <p:ph type="body" sz="half" idx="1"/>
          </p:nvPr>
        </p:nvSpPr>
        <p:spPr>
          <a:xfrm>
            <a:off x="571500" y="2222500"/>
            <a:ext cx="5080000" cy="6667500"/>
          </a:xfrm>
          <a:prstGeom prst="rect">
            <a:avLst/>
          </a:prstGeom>
        </p:spPr>
        <p:txBody>
          <a:bodyPr/>
          <a:lstStyle>
            <a:lvl1pPr marL="330200" indent="-330200">
              <a:spcBef>
                <a:spcPts val="3000"/>
              </a:spcBef>
              <a:defRPr sz="2600">
                <a:solidFill>
                  <a:schemeClr val="accent6">
                    <a:satOff val="6899"/>
                    <a:lumOff val="-25862"/>
                  </a:schemeClr>
                </a:solidFill>
                <a:latin typeface="Helvetica Neue"/>
                <a:ea typeface="Helvetica Neue"/>
                <a:cs typeface="Helvetica Neue"/>
                <a:sym typeface="Helvetica Neue"/>
              </a:defRPr>
            </a:lvl1pPr>
            <a:lvl2pPr marL="660400" indent="-330200">
              <a:spcBef>
                <a:spcPts val="3000"/>
              </a:spcBef>
              <a:defRPr sz="2600">
                <a:solidFill>
                  <a:schemeClr val="accent6">
                    <a:satOff val="6899"/>
                    <a:lumOff val="-25862"/>
                  </a:schemeClr>
                </a:solidFill>
                <a:latin typeface="Helvetica Neue"/>
                <a:ea typeface="Helvetica Neue"/>
                <a:cs typeface="Helvetica Neue"/>
                <a:sym typeface="Helvetica Neue"/>
              </a:defRPr>
            </a:lvl2pPr>
            <a:lvl3pPr marL="990600" indent="-330200">
              <a:spcBef>
                <a:spcPts val="3000"/>
              </a:spcBef>
              <a:defRPr sz="2600">
                <a:solidFill>
                  <a:schemeClr val="accent6">
                    <a:satOff val="6899"/>
                    <a:lumOff val="-25862"/>
                  </a:schemeClr>
                </a:solidFill>
                <a:latin typeface="Helvetica Neue"/>
                <a:ea typeface="Helvetica Neue"/>
                <a:cs typeface="Helvetica Neue"/>
                <a:sym typeface="Helvetica Neue"/>
              </a:defRPr>
            </a:lvl3pPr>
            <a:lvl4pPr marL="1320800" indent="-330200">
              <a:spcBef>
                <a:spcPts val="3000"/>
              </a:spcBef>
              <a:defRPr sz="2600">
                <a:solidFill>
                  <a:schemeClr val="accent6">
                    <a:satOff val="6899"/>
                    <a:lumOff val="-25862"/>
                  </a:schemeClr>
                </a:solidFill>
                <a:latin typeface="Helvetica Neue"/>
                <a:ea typeface="Helvetica Neue"/>
                <a:cs typeface="Helvetica Neue"/>
                <a:sym typeface="Helvetica Neue"/>
              </a:defRPr>
            </a:lvl4pPr>
            <a:lvl5pPr marL="1651000" indent="-330200">
              <a:spcBef>
                <a:spcPts val="3000"/>
              </a:spcBef>
              <a:defRPr sz="2600">
                <a:solidFill>
                  <a:schemeClr val="accent6">
                    <a:satOff val="6899"/>
                    <a:lumOff val="-25862"/>
                  </a:schemeClr>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xfrm>
            <a:off x="510743" y="9194800"/>
            <a:ext cx="312014" cy="299822"/>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36" name="Shape 136"/>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7" name="Shape 137"/>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138" name="Shape 138"/>
          <p:cNvSpPr>
            <a:spLocks noGrp="1"/>
          </p:cNvSpPr>
          <p:nvPr>
            <p:ph type="title"/>
          </p:nvPr>
        </p:nvSpPr>
        <p:spPr>
          <a:xfrm>
            <a:off x="571500" y="1435100"/>
            <a:ext cx="5334000" cy="3175000"/>
          </a:xfrm>
          <a:prstGeom prst="rect">
            <a:avLst/>
          </a:prstGeom>
        </p:spPr>
        <p:txBody>
          <a:bodyPr/>
          <a:lstStyle/>
          <a:p>
            <a:r>
              <a:t>Title Text</a:t>
            </a:r>
          </a:p>
        </p:txBody>
      </p:sp>
      <p:sp>
        <p:nvSpPr>
          <p:cNvPr id="139" name="Shape 139"/>
          <p:cNvSpPr>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solidFill>
                  <a:srgbClr val="000000"/>
                </a:solidFill>
                <a:latin typeface="Helvetica Neue"/>
                <a:ea typeface="Helvetica Neue"/>
                <a:cs typeface="Helvetica Neue"/>
                <a:sym typeface="Helvetica Neue"/>
              </a:defRPr>
            </a:lvl1pPr>
            <a:lvl2pPr marL="0" indent="228600">
              <a:spcBef>
                <a:spcPts val="0"/>
              </a:spcBef>
              <a:buSzTx/>
              <a:buFontTx/>
              <a:buNone/>
              <a:defRPr sz="2600">
                <a:solidFill>
                  <a:srgbClr val="000000"/>
                </a:solidFill>
                <a:latin typeface="Helvetica Neue"/>
                <a:ea typeface="Helvetica Neue"/>
                <a:cs typeface="Helvetica Neue"/>
                <a:sym typeface="Helvetica Neue"/>
              </a:defRPr>
            </a:lvl2pPr>
            <a:lvl3pPr marL="0" indent="457200">
              <a:spcBef>
                <a:spcPts val="0"/>
              </a:spcBef>
              <a:buSzTx/>
              <a:buFontTx/>
              <a:buNone/>
              <a:defRPr sz="2600">
                <a:solidFill>
                  <a:srgbClr val="000000"/>
                </a:solidFill>
                <a:latin typeface="Helvetica Neue"/>
                <a:ea typeface="Helvetica Neue"/>
                <a:cs typeface="Helvetica Neue"/>
                <a:sym typeface="Helvetica Neue"/>
              </a:defRPr>
            </a:lvl3pPr>
            <a:lvl4pPr marL="0" indent="685800">
              <a:spcBef>
                <a:spcPts val="0"/>
              </a:spcBef>
              <a:buSzTx/>
              <a:buFontTx/>
              <a:buNone/>
              <a:defRPr sz="2600">
                <a:solidFill>
                  <a:srgbClr val="000000"/>
                </a:solidFill>
                <a:latin typeface="Helvetica Neue"/>
                <a:ea typeface="Helvetica Neue"/>
                <a:cs typeface="Helvetica Neue"/>
                <a:sym typeface="Helvetica Neue"/>
              </a:defRPr>
            </a:lvl4pPr>
            <a:lvl5pPr marL="0" indent="914400">
              <a:spcBef>
                <a:spcPts val="0"/>
              </a:spcBef>
              <a:buSzTx/>
              <a:buFontTx/>
              <a:buNone/>
              <a:defRPr sz="2600">
                <a:solidFill>
                  <a:srgbClr val="00000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40" name="Shape 1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47" name="Shape 147"/>
          <p:cNvSpPr/>
          <p:nvPr/>
        </p:nvSpPr>
        <p:spPr>
          <a:xfrm>
            <a:off x="571500" y="1962216"/>
            <a:ext cx="5073394" cy="12703"/>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48" name="Shape 148"/>
          <p:cNvSpPr>
            <a:spLocks noGrp="1"/>
          </p:cNvSpPr>
          <p:nvPr>
            <p:ph type="title"/>
          </p:nvPr>
        </p:nvSpPr>
        <p:spPr>
          <a:xfrm>
            <a:off x="571500" y="330200"/>
            <a:ext cx="5080000" cy="1397000"/>
          </a:xfrm>
          <a:prstGeom prst="rect">
            <a:avLst/>
          </a:prstGeom>
        </p:spPr>
        <p:txBody>
          <a:bodyPr lIns="0" tIns="0" rIns="0" bIns="0"/>
          <a:lstStyle/>
          <a:p>
            <a:r>
              <a:t>Title Text</a:t>
            </a:r>
          </a:p>
        </p:txBody>
      </p:sp>
      <p:sp>
        <p:nvSpPr>
          <p:cNvPr id="149" name="Shape 149"/>
          <p:cNvSpPr>
            <a:spLocks noGrp="1"/>
          </p:cNvSpPr>
          <p:nvPr>
            <p:ph type="body" sz="half" idx="1"/>
          </p:nvPr>
        </p:nvSpPr>
        <p:spPr>
          <a:xfrm>
            <a:off x="571500" y="2222500"/>
            <a:ext cx="5080000" cy="6667500"/>
          </a:xfrm>
          <a:prstGeom prst="rect">
            <a:avLst/>
          </a:prstGeom>
        </p:spPr>
        <p:txBody>
          <a:bodyPr lIns="0" tIns="0" rIns="0" bIns="0"/>
          <a:lstStyle>
            <a:lvl1pPr marL="330200" indent="-330200">
              <a:spcBef>
                <a:spcPts val="3000"/>
              </a:spcBef>
              <a:buFontTx/>
              <a:defRPr sz="2600">
                <a:latin typeface="Helvetica Neue"/>
                <a:ea typeface="Helvetica Neue"/>
                <a:cs typeface="Helvetica Neue"/>
                <a:sym typeface="Helvetica Neue"/>
              </a:defRPr>
            </a:lvl1pPr>
            <a:lvl2pPr marL="660400" indent="-330200">
              <a:spcBef>
                <a:spcPts val="3000"/>
              </a:spcBef>
              <a:buFontTx/>
              <a:defRPr sz="2600">
                <a:latin typeface="Helvetica Neue"/>
                <a:ea typeface="Helvetica Neue"/>
                <a:cs typeface="Helvetica Neue"/>
                <a:sym typeface="Helvetica Neue"/>
              </a:defRPr>
            </a:lvl2pPr>
            <a:lvl3pPr marL="990600" indent="-330200">
              <a:spcBef>
                <a:spcPts val="3000"/>
              </a:spcBef>
              <a:buFontTx/>
              <a:defRPr sz="2600">
                <a:latin typeface="Helvetica Neue"/>
                <a:ea typeface="Helvetica Neue"/>
                <a:cs typeface="Helvetica Neue"/>
                <a:sym typeface="Helvetica Neue"/>
              </a:defRPr>
            </a:lvl3pPr>
            <a:lvl4pPr marL="1320800" indent="-330200">
              <a:spcBef>
                <a:spcPts val="3000"/>
              </a:spcBef>
              <a:buFontTx/>
              <a:defRPr sz="2600">
                <a:latin typeface="Helvetica Neue"/>
                <a:ea typeface="Helvetica Neue"/>
                <a:cs typeface="Helvetica Neue"/>
                <a:sym typeface="Helvetica Neue"/>
              </a:defRPr>
            </a:lvl4pPr>
            <a:lvl5pPr marL="1651000" indent="-330200">
              <a:spcBef>
                <a:spcPts val="3000"/>
              </a:spcBef>
              <a:buFontTx/>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0" name="Shape 150"/>
          <p:cNvSpPr>
            <a:spLocks noGrp="1"/>
          </p:cNvSpPr>
          <p:nvPr>
            <p:ph type="sldNum" sz="quarter" idx="2"/>
          </p:nvPr>
        </p:nvSpPr>
        <p:spPr>
          <a:xfrm>
            <a:off x="9214898" y="9040141"/>
            <a:ext cx="210415" cy="198222"/>
          </a:xfrm>
          <a:prstGeom prst="rect">
            <a:avLst/>
          </a:prstGeom>
        </p:spPr>
        <p:txBody>
          <a:bodyPr lIns="0" tIns="0" rIns="0" bIns="0"/>
          <a:lstStyle>
            <a:lvl1pPr algn="ctr">
              <a:defRPr>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2" name="Shape 22"/>
          <p:cNvSpPr/>
          <p:nvPr/>
        </p:nvSpPr>
        <p:spPr>
          <a:xfrm>
            <a:off x="7543800" y="7975599"/>
            <a:ext cx="1" cy="14225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3" name="Shape 23"/>
          <p:cNvSpPr>
            <a:spLocks noGrp="1"/>
          </p:cNvSpPr>
          <p:nvPr>
            <p:ph type="pic" idx="13"/>
          </p:nvPr>
        </p:nvSpPr>
        <p:spPr>
          <a:xfrm>
            <a:off x="0" y="0"/>
            <a:ext cx="13004800" cy="7594600"/>
          </a:xfrm>
          <a:prstGeom prst="rect">
            <a:avLst/>
          </a:prstGeom>
        </p:spPr>
        <p:txBody>
          <a:bodyPr lIns="91439" tIns="45719" rIns="91439" bIns="45719">
            <a:noAutofit/>
          </a:bodyPr>
          <a:lstStyle/>
          <a:p>
            <a:endParaRPr/>
          </a:p>
        </p:txBody>
      </p:sp>
      <p:sp>
        <p:nvSpPr>
          <p:cNvPr id="24" name="Shape 24"/>
          <p:cNvSpPr>
            <a:spLocks noGrp="1"/>
          </p:cNvSpPr>
          <p:nvPr>
            <p:ph type="title"/>
          </p:nvPr>
        </p:nvSpPr>
        <p:spPr>
          <a:xfrm>
            <a:off x="1409700" y="7785100"/>
            <a:ext cx="5791200" cy="1701800"/>
          </a:xfrm>
          <a:prstGeom prst="rect">
            <a:avLst/>
          </a:prstGeom>
        </p:spPr>
        <p:txBody>
          <a:bodyPr anchor="ctr"/>
          <a:lstStyle>
            <a:lvl1pPr algn="r"/>
          </a:lstStyle>
          <a:p>
            <a:r>
              <a:t>Title Text</a:t>
            </a:r>
          </a:p>
        </p:txBody>
      </p:sp>
      <p:sp>
        <p:nvSpPr>
          <p:cNvPr id="25" name="Shape 25"/>
          <p:cNvSpPr>
            <a:spLocks noGrp="1"/>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71500" y="3289300"/>
            <a:ext cx="11861800" cy="3175000"/>
          </a:xfrm>
          <a:prstGeom prst="rect">
            <a:avLst/>
          </a:prstGeom>
        </p:spPr>
        <p:txBody>
          <a:bodyPr anchor="ctr"/>
          <a:lstStyle>
            <a:lvl1pPr>
              <a:defRPr>
                <a:latin typeface="Helvetica Neue"/>
                <a:ea typeface="Helvetica Neue"/>
                <a:cs typeface="Helvetica Neue"/>
                <a:sym typeface="Helvetica Neue"/>
              </a:defRPr>
            </a:lvl1pPr>
          </a:lstStyle>
          <a:p>
            <a:r>
              <a:t>Title Text</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1" name="Shape 41"/>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2" name="Shape 42"/>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43" name="Shape 43"/>
          <p:cNvSpPr>
            <a:spLocks noGrp="1"/>
          </p:cNvSpPr>
          <p:nvPr>
            <p:ph type="title"/>
          </p:nvPr>
        </p:nvSpPr>
        <p:spPr>
          <a:xfrm>
            <a:off x="571500" y="1435100"/>
            <a:ext cx="5334000" cy="3175000"/>
          </a:xfrm>
          <a:prstGeom prst="rect">
            <a:avLst/>
          </a:prstGeom>
        </p:spPr>
        <p:txBody>
          <a:bodyPr/>
          <a:lstStyle/>
          <a:p>
            <a:r>
              <a:t>Title Text</a:t>
            </a:r>
          </a:p>
        </p:txBody>
      </p:sp>
      <p:sp>
        <p:nvSpPr>
          <p:cNvPr id="44" name="Shape 44"/>
          <p:cNvSpPr>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lvl1pPr>
              <a:defRPr>
                <a:latin typeface="Helvetica Neue"/>
                <a:ea typeface="Helvetica Neue"/>
                <a:cs typeface="Helvetica Neue"/>
                <a:sym typeface="Helvetica Neue"/>
              </a:defRPr>
            </a:lvl1pPr>
          </a:lstStyle>
          <a:p>
            <a:r>
              <a:t>Title Text</a:t>
            </a:r>
          </a:p>
        </p:txBody>
      </p:sp>
      <p:sp>
        <p:nvSpPr>
          <p:cNvPr id="61" name="Shape 61"/>
          <p:cNvSpPr>
            <a:spLocks noGrp="1"/>
          </p:cNvSpPr>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9" name="Shape 69"/>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 name="Shape 70"/>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71" name="Shape 71"/>
          <p:cNvSpPr>
            <a:spLocks noGrp="1"/>
          </p:cNvSpPr>
          <p:nvPr>
            <p:ph type="title"/>
          </p:nvPr>
        </p:nvSpPr>
        <p:spPr>
          <a:xfrm>
            <a:off x="571500" y="330200"/>
            <a:ext cx="5080000" cy="1397000"/>
          </a:xfrm>
          <a:prstGeom prst="rect">
            <a:avLst/>
          </a:prstGeom>
        </p:spPr>
        <p:txBody>
          <a:bodyPr/>
          <a:lstStyle>
            <a:lvl1pPr>
              <a:defRPr>
                <a:latin typeface="Helvetica Neue"/>
                <a:ea typeface="Helvetica Neue"/>
                <a:cs typeface="Helvetica Neue"/>
                <a:sym typeface="Helvetica Neue"/>
              </a:defRPr>
            </a:lvl1pPr>
          </a:lstStyle>
          <a:p>
            <a:r>
              <a:t>Title Text</a:t>
            </a:r>
          </a:p>
        </p:txBody>
      </p:sp>
      <p:sp>
        <p:nvSpPr>
          <p:cNvPr id="72" name="Shape 72"/>
          <p:cNvSpPr>
            <a:spLocks noGrp="1"/>
          </p:cNvSpPr>
          <p:nvPr>
            <p:ph type="body" sz="half" idx="1"/>
          </p:nvPr>
        </p:nvSpPr>
        <p:spPr>
          <a:xfrm>
            <a:off x="571500" y="2222500"/>
            <a:ext cx="5080000" cy="6667500"/>
          </a:xfrm>
          <a:prstGeom prst="rect">
            <a:avLst/>
          </a:prstGeom>
        </p:spPr>
        <p:txBody>
          <a:bodyPr/>
          <a:lstStyle>
            <a:lvl1pPr marL="330200" indent="-330200">
              <a:spcBef>
                <a:spcPts val="3000"/>
              </a:spcBef>
              <a:defRPr sz="2600">
                <a:solidFill>
                  <a:srgbClr val="000000"/>
                </a:solidFill>
                <a:latin typeface="Helvetica Neue"/>
                <a:ea typeface="Helvetica Neue"/>
                <a:cs typeface="Helvetica Neue"/>
                <a:sym typeface="Helvetica Neue"/>
              </a:defRPr>
            </a:lvl1pPr>
            <a:lvl2pPr marL="660400" indent="-330200">
              <a:spcBef>
                <a:spcPts val="3000"/>
              </a:spcBef>
              <a:defRPr sz="2600">
                <a:solidFill>
                  <a:srgbClr val="000000"/>
                </a:solidFill>
                <a:latin typeface="Helvetica Neue"/>
                <a:ea typeface="Helvetica Neue"/>
                <a:cs typeface="Helvetica Neue"/>
                <a:sym typeface="Helvetica Neue"/>
              </a:defRPr>
            </a:lvl2pPr>
            <a:lvl3pPr marL="990600" indent="-330200">
              <a:spcBef>
                <a:spcPts val="3000"/>
              </a:spcBef>
              <a:defRPr sz="2600">
                <a:solidFill>
                  <a:srgbClr val="000000"/>
                </a:solidFill>
                <a:latin typeface="Helvetica Neue"/>
                <a:ea typeface="Helvetica Neue"/>
                <a:cs typeface="Helvetica Neue"/>
                <a:sym typeface="Helvetica Neue"/>
              </a:defRPr>
            </a:lvl3pPr>
            <a:lvl4pPr marL="1320800" indent="-330200">
              <a:spcBef>
                <a:spcPts val="3000"/>
              </a:spcBef>
              <a:defRPr sz="2600">
                <a:solidFill>
                  <a:srgbClr val="000000"/>
                </a:solidFill>
                <a:latin typeface="Helvetica Neue"/>
                <a:ea typeface="Helvetica Neue"/>
                <a:cs typeface="Helvetica Neue"/>
                <a:sym typeface="Helvetica Neue"/>
              </a:defRPr>
            </a:lvl4pPr>
            <a:lvl5pPr marL="1651000" indent="-330200">
              <a:spcBef>
                <a:spcPts val="3000"/>
              </a:spcBef>
              <a:defRPr sz="2600">
                <a:solidFill>
                  <a:srgbClr val="00000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xfrm>
            <a:off x="510743" y="9194800"/>
            <a:ext cx="312014" cy="299822"/>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0" name="Shape 80"/>
          <p:cNvSpPr>
            <a:spLocks noGrp="1"/>
          </p:cNvSpPr>
          <p:nvPr>
            <p:ph type="body" idx="1"/>
          </p:nvPr>
        </p:nvSpPr>
        <p:spPr>
          <a:xfrm>
            <a:off x="889000" y="889000"/>
            <a:ext cx="11214100" cy="79629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8" name="Shape 88"/>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Shape 89"/>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Shape 90"/>
          <p:cNvSpPr>
            <a:spLocks noGrp="1"/>
          </p:cNvSpPr>
          <p:nvPr>
            <p:ph type="pic" sz="quarter" idx="13"/>
          </p:nvPr>
        </p:nvSpPr>
        <p:spPr>
          <a:xfrm>
            <a:off x="9220200" y="4622800"/>
            <a:ext cx="3276600" cy="38608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9220200" y="508000"/>
            <a:ext cx="3276600" cy="3797300"/>
          </a:xfrm>
          <a:prstGeom prst="rect">
            <a:avLst/>
          </a:prstGeom>
        </p:spPr>
        <p:txBody>
          <a:bodyPr lIns="91439" tIns="45719" rIns="91439" bIns="45719">
            <a:noAutofit/>
          </a:bodyPr>
          <a:lstStyle/>
          <a:p>
            <a:endParaRPr/>
          </a:p>
        </p:txBody>
      </p:sp>
      <p:sp>
        <p:nvSpPr>
          <p:cNvPr id="92" name="Shape 92"/>
          <p:cNvSpPr>
            <a:spLocks noGrp="1"/>
          </p:cNvSpPr>
          <p:nvPr>
            <p:ph type="pic" idx="15"/>
          </p:nvPr>
        </p:nvSpPr>
        <p:spPr>
          <a:xfrm>
            <a:off x="520700" y="508000"/>
            <a:ext cx="8369300" cy="79756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Shape 3"/>
          <p:cNvSpPr>
            <a:spLocks noGrp="1"/>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4" name="Shape 4"/>
          <p:cNvSpPr>
            <a:spLocks noGrp="1"/>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268199" y="9194800"/>
            <a:ext cx="312015" cy="299822"/>
          </a:xfrm>
          <a:prstGeom prst="rect">
            <a:avLst/>
          </a:prstGeom>
          <a:ln w="12700">
            <a:miter lim="400000"/>
          </a:ln>
        </p:spPr>
        <p:txBody>
          <a:bodyPr wrap="none" lIns="50800" tIns="50800" rIns="50800" bIns="50800">
            <a:spAutoFit/>
          </a:bodyPr>
          <a:lstStyle>
            <a:lvl1pPr algn="r">
              <a:defRPr sz="1400">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en.wikipedia.org/wiki/Jutta_Treviranus" TargetMode="External"/><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janeswalk.org" TargetMode="External"/><Relationship Id="rId5" Type="http://schemas.openxmlformats.org/officeDocument/2006/relationships/hyperlink" Target="http://ocadu.ca" TargetMode="External"/><Relationship Id="rId4" Type="http://schemas.openxmlformats.org/officeDocument/2006/relationships/hyperlink" Target="http://idrc.ocadu.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http://inclusivedesign.ca/wp-content/uploads/2016/03/Treviranus-Web4All-Paper_accessible-PDF.pdf" TargetMode="External"/><Relationship Id="rId4" Type="http://schemas.openxmlformats.org/officeDocument/2006/relationships/hyperlink" Target="http://idrc.ocadu.ca/index.php/resources/idrc-online/library-of-papers/443-whatisinclusivedesig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nclusivedesign.ca"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en.wikipedia.org/wiki/Cobra_effec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hyperlink" Target="https://www.certifiedforaccess.ca/sites/default/files/big_idea_model_prototype_idrc.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www.axsmap.com" TargetMode="External"/><Relationship Id="rId5" Type="http://schemas.openxmlformats.org/officeDocument/2006/relationships/hyperlink" Target="http://aha.idrc.ocadu.ca" TargetMode="External"/><Relationship Id="rId4" Type="http://schemas.openxmlformats.org/officeDocument/2006/relationships/hyperlink" Target="http://stopgap.ca" TargetMode="Externa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tif"/></Relationships>
</file>

<file path=ppt/slides/_rels/slide8.xml.rels><?xml version="1.0" encoding="UTF-8" standalone="yes"?>
<Relationships xmlns="http://schemas.openxmlformats.org/package/2006/relationships"><Relationship Id="rId3" Type="http://schemas.openxmlformats.org/officeDocument/2006/relationships/hyperlink" Target="http://er.educause.edu/articles/2014/1/the-value-of-the-statistically-insignifican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guide.inclusivedesign.ca/activities/InclusiveDesignMapp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ctrTitle"/>
          </p:nvPr>
        </p:nvSpPr>
        <p:spPr>
          <a:xfrm>
            <a:off x="571500" y="1320800"/>
            <a:ext cx="8558858" cy="3175000"/>
          </a:xfrm>
          <a:prstGeom prst="rect">
            <a:avLst/>
          </a:prstGeom>
        </p:spPr>
        <p:txBody>
          <a:bodyPr/>
          <a:lstStyle/>
          <a:p>
            <a:pPr>
              <a:defRPr sz="4500">
                <a:latin typeface="Helvetica Neue"/>
                <a:ea typeface="Helvetica Neue"/>
                <a:cs typeface="Helvetica Neue"/>
                <a:sym typeface="Helvetica Neue"/>
              </a:defRPr>
            </a:pPr>
            <a:r>
              <a:t>Inclusive Urban Development</a:t>
            </a:r>
          </a:p>
          <a:p>
            <a:endParaRPr/>
          </a:p>
          <a:p>
            <a:r>
              <a:t>Opportunities &amp; Challenges of Emerging Technologies</a:t>
            </a:r>
          </a:p>
        </p:txBody>
      </p:sp>
      <p:sp>
        <p:nvSpPr>
          <p:cNvPr id="160" name="Shape 160"/>
          <p:cNvSpPr>
            <a:spLocks noGrp="1"/>
          </p:cNvSpPr>
          <p:nvPr>
            <p:ph type="subTitle" sz="half" idx="1"/>
          </p:nvPr>
        </p:nvSpPr>
        <p:spPr>
          <a:xfrm>
            <a:off x="541429" y="5003928"/>
            <a:ext cx="11861800" cy="2297114"/>
          </a:xfrm>
          <a:prstGeom prst="rect">
            <a:avLst/>
          </a:prstGeom>
        </p:spPr>
        <p:txBody>
          <a:bodyPr/>
          <a:lstStyle/>
          <a:p>
            <a:r>
              <a:rPr dirty="0">
                <a:hlinkClick r:id="rId3"/>
              </a:rPr>
              <a:t>Jutta Treviranus</a:t>
            </a:r>
            <a:endParaRPr dirty="0"/>
          </a:p>
          <a:p>
            <a:r>
              <a:rPr dirty="0">
                <a:hlinkClick r:id="rId4"/>
              </a:rPr>
              <a:t>Inclusive Design Research Centre</a:t>
            </a:r>
            <a:endParaRPr dirty="0"/>
          </a:p>
          <a:p>
            <a:r>
              <a:rPr dirty="0">
                <a:hlinkClick r:id="rId5"/>
              </a:rPr>
              <a:t>OCAD University</a:t>
            </a:r>
            <a:r>
              <a:rPr dirty="0"/>
              <a:t>, Toronto Canada</a:t>
            </a:r>
          </a:p>
        </p:txBody>
      </p:sp>
      <p:pic>
        <p:nvPicPr>
          <p:cNvPr id="161" name="pasted-image.png" descr="An illustration of Jane Jacobs, the “mother of inclusive urban development” from Toronto, with a colorful city in the background.&#10;">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2761" y="5003928"/>
            <a:ext cx="5660704" cy="3393772"/>
          </a:xfrm>
          <a:prstGeom prst="rect">
            <a:avLst/>
          </a:prstGeom>
          <a:ln w="12700">
            <a:miter lim="400000"/>
          </a:ln>
        </p:spPr>
      </p:pic>
      <p:pic>
        <p:nvPicPr>
          <p:cNvPr id="162" name="pasted-image.png" descr="Aha! Toronto project student teams, that include very diverse members, approach businesses to discuss accessibility.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06941" y="172541"/>
            <a:ext cx="3942259" cy="394225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miling street vendor offering a range of food wares.&#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6909" y="2506814"/>
            <a:ext cx="5469233" cy="3111805"/>
          </a:xfrm>
          <a:prstGeom prst="rect">
            <a:avLst/>
          </a:prstGeom>
        </p:spPr>
      </p:pic>
      <p:sp>
        <p:nvSpPr>
          <p:cNvPr id="196" name="Shape 196"/>
          <p:cNvSpPr>
            <a:spLocks noGrp="1"/>
          </p:cNvSpPr>
          <p:nvPr>
            <p:ph type="title"/>
          </p:nvPr>
        </p:nvSpPr>
        <p:spPr>
          <a:xfrm>
            <a:off x="571500" y="330200"/>
            <a:ext cx="7170837" cy="1397000"/>
          </a:xfrm>
          <a:prstGeom prst="rect">
            <a:avLst/>
          </a:prstGeom>
        </p:spPr>
        <p:txBody>
          <a:bodyPr/>
          <a:lstStyle/>
          <a:p>
            <a:r>
              <a:t>Cities are not thoroughfares for hermits</a:t>
            </a:r>
          </a:p>
        </p:txBody>
      </p:sp>
      <p:sp>
        <p:nvSpPr>
          <p:cNvPr id="197" name="Shape 197"/>
          <p:cNvSpPr>
            <a:spLocks noGrp="1"/>
          </p:cNvSpPr>
          <p:nvPr>
            <p:ph type="body" sz="half" idx="1"/>
          </p:nvPr>
        </p:nvSpPr>
        <p:spPr>
          <a:prstGeom prst="rect">
            <a:avLst/>
          </a:prstGeom>
        </p:spPr>
        <p:txBody>
          <a:bodyPr/>
          <a:lstStyle/>
          <a:p>
            <a:r>
              <a:rPr lang="en-CA" dirty="0" smtClean="0"/>
              <a:t>More than efficiency and independence</a:t>
            </a:r>
            <a:endParaRPr dirty="0"/>
          </a:p>
          <a:p>
            <a:r>
              <a:rPr dirty="0"/>
              <a:t>diversity-friendly places</a:t>
            </a:r>
          </a:p>
          <a:p>
            <a:r>
              <a:rPr dirty="0"/>
              <a:t>playing children</a:t>
            </a:r>
          </a:p>
          <a:p>
            <a:r>
              <a:rPr dirty="0" smtClean="0"/>
              <a:t>slow </a:t>
            </a:r>
            <a:r>
              <a:rPr dirty="0"/>
              <a:t>moving elders</a:t>
            </a:r>
          </a:p>
          <a:p>
            <a:r>
              <a:rPr dirty="0"/>
              <a:t>joy and </a:t>
            </a:r>
            <a:r>
              <a:rPr dirty="0" smtClean="0"/>
              <a:t>delight</a:t>
            </a:r>
            <a:r>
              <a:rPr lang="en-CA" dirty="0" smtClean="0"/>
              <a:t> fosters welcome and generosity</a:t>
            </a:r>
          </a:p>
          <a:p>
            <a:r>
              <a:rPr lang="en-CA" dirty="0" smtClean="0"/>
              <a:t>Communities</a:t>
            </a:r>
          </a:p>
          <a:p>
            <a:endParaRPr lang="en-CA" dirty="0"/>
          </a:p>
        </p:txBody>
      </p:sp>
      <p:pic>
        <p:nvPicPr>
          <p:cNvPr id="2" name="Picture 1" descr="Two children laughing and talking in a playground, they are both in different wheelchairs.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1472" y="5899372"/>
            <a:ext cx="5624671" cy="3707376"/>
          </a:xfrm>
          <a:prstGeom prst="rect">
            <a:avLst/>
          </a:prstGeom>
        </p:spPr>
      </p:pic>
      <p:pic>
        <p:nvPicPr>
          <p:cNvPr id="3" name="Picture 2" descr="An elderly couple crossing the street.&#10;"/>
          <p:cNvPicPr>
            <a:picLocks noChangeAspect="1"/>
          </p:cNvPicPr>
          <p:nvPr/>
        </p:nvPicPr>
        <p:blipFill>
          <a:blip r:embed="rId5"/>
          <a:stretch>
            <a:fillRect/>
          </a:stretch>
        </p:blipFill>
        <p:spPr>
          <a:xfrm>
            <a:off x="5651500" y="3255907"/>
            <a:ext cx="2540000" cy="3810000"/>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11.png" descr="An illustration of the three dimensions of inclusive design characterized as a galaxy with 1. the first principle as a scatter plot  in the middle, 2. the inclusive process and tools orbiting and 3. the systemic impact spiraling out from the middle. &#10;"/>
          <p:cNvPicPr>
            <a:picLocks noChangeAspect="1"/>
          </p:cNvPicPr>
          <p:nvPr/>
        </p:nvPicPr>
        <p:blipFill rotWithShape="1">
          <a:blip r:embed="rId3" cstate="email">
            <a:extLst>
              <a:ext uri="{28A0092B-C50C-407E-A947-70E740481C1C}">
                <a14:useLocalDpi xmlns:a14="http://schemas.microsoft.com/office/drawing/2010/main"/>
              </a:ext>
            </a:extLst>
          </a:blip>
          <a:srcRect l="8774" t="11521" r="-155"/>
          <a:stretch/>
        </p:blipFill>
        <p:spPr>
          <a:xfrm>
            <a:off x="5651500" y="2701678"/>
            <a:ext cx="7535504" cy="6545625"/>
          </a:xfrm>
          <a:prstGeom prst="rect">
            <a:avLst/>
          </a:prstGeom>
          <a:ln w="12700">
            <a:miter lim="400000"/>
          </a:ln>
        </p:spPr>
      </p:pic>
      <p:sp>
        <p:nvSpPr>
          <p:cNvPr id="200" name="Shape 200"/>
          <p:cNvSpPr>
            <a:spLocks noGrp="1"/>
          </p:cNvSpPr>
          <p:nvPr>
            <p:ph type="title"/>
          </p:nvPr>
        </p:nvSpPr>
        <p:spPr>
          <a:prstGeom prst="rect">
            <a:avLst/>
          </a:prstGeom>
        </p:spPr>
        <p:txBody>
          <a:bodyPr/>
          <a:lstStyle/>
          <a:p>
            <a:r>
              <a:rPr dirty="0">
                <a:hlinkClick r:id="rId4"/>
              </a:rPr>
              <a:t>3 Dimensions of Inclusive Design</a:t>
            </a:r>
            <a:r>
              <a:rPr dirty="0"/>
              <a:t>…</a:t>
            </a:r>
          </a:p>
        </p:txBody>
      </p:sp>
      <p:sp>
        <p:nvSpPr>
          <p:cNvPr id="201" name="Shape 201"/>
          <p:cNvSpPr>
            <a:spLocks noGrp="1"/>
          </p:cNvSpPr>
          <p:nvPr>
            <p:ph type="body" sz="half" idx="1"/>
          </p:nvPr>
        </p:nvSpPr>
        <p:spPr>
          <a:xfrm>
            <a:off x="571500" y="2222499"/>
            <a:ext cx="5742683" cy="7024804"/>
          </a:xfrm>
          <a:prstGeom prst="rect">
            <a:avLst/>
          </a:prstGeom>
        </p:spPr>
        <p:txBody>
          <a:bodyPr/>
          <a:lstStyle/>
          <a:p>
            <a:pPr marL="514350" indent="-514350" defTabSz="566673">
              <a:spcBef>
                <a:spcPts val="2900"/>
              </a:spcBef>
              <a:buFont typeface="+mj-lt"/>
              <a:buAutoNum type="arabicPeriod"/>
              <a:defRPr sz="3100" b="1"/>
            </a:pPr>
            <a:r>
              <a:rPr lang="en-CA" dirty="0" smtClean="0"/>
              <a:t>Recognize Diversity and Uniqueness – </a:t>
            </a:r>
            <a:r>
              <a:rPr lang="en-CA" sz="3100" dirty="0" smtClean="0"/>
              <a:t>make people smarter, personal fit</a:t>
            </a:r>
            <a:endParaRPr sz="3100" dirty="0"/>
          </a:p>
          <a:p>
            <a:pPr marL="514350" indent="-514350" defTabSz="566673">
              <a:spcBef>
                <a:spcPts val="2900"/>
              </a:spcBef>
              <a:buFont typeface="+mj-lt"/>
              <a:buAutoNum type="arabicPeriod"/>
              <a:defRPr sz="3100" b="1"/>
            </a:pPr>
            <a:r>
              <a:rPr lang="en-CA" dirty="0" smtClean="0"/>
              <a:t>Inclusive Process and tools</a:t>
            </a:r>
            <a:r>
              <a:rPr b="0" dirty="0" smtClean="0"/>
              <a:t> </a:t>
            </a:r>
            <a:r>
              <a:rPr b="0" dirty="0"/>
              <a:t>- “nothing about us without us”, co-design, accessible design &amp; development </a:t>
            </a:r>
            <a:r>
              <a:rPr b="0" dirty="0" smtClean="0"/>
              <a:t>tools</a:t>
            </a:r>
            <a:endParaRPr lang="en-CA" b="0" dirty="0" smtClean="0"/>
          </a:p>
          <a:p>
            <a:pPr marL="514350" indent="-514350" defTabSz="566673">
              <a:spcBef>
                <a:spcPts val="2900"/>
              </a:spcBef>
              <a:buFont typeface="+mj-lt"/>
              <a:buAutoNum type="arabicPeriod"/>
              <a:defRPr sz="3100" b="1"/>
            </a:pPr>
            <a:r>
              <a:rPr dirty="0" smtClean="0"/>
              <a:t>Systemic</a:t>
            </a:r>
            <a:r>
              <a:rPr b="0" dirty="0" smtClean="0"/>
              <a:t> </a:t>
            </a:r>
            <a:r>
              <a:rPr b="0" dirty="0">
                <a:hlinkClick r:id="rId5"/>
              </a:rPr>
              <a:t>- cognizant of context and larger impact, supporting virtuous cycles</a:t>
            </a:r>
            <a:endParaRPr b="0"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647700" y="1968498"/>
            <a:ext cx="11709400" cy="1591"/>
          </a:xfrm>
          <a:prstGeom prst="line">
            <a:avLst/>
          </a:prstGeom>
          <a:ln w="12700">
            <a:solidFill>
              <a:srgbClr val="888888"/>
            </a:solidFill>
            <a:miter/>
          </a:ln>
        </p:spPr>
        <p:txBody>
          <a:bodyPr lIns="45718" tIns="45718" rIns="45718" bIns="45718"/>
          <a:lstStyle/>
          <a:p>
            <a:endParaRPr/>
          </a:p>
        </p:txBody>
      </p:sp>
      <p:sp>
        <p:nvSpPr>
          <p:cNvPr id="165" name="Shape 165"/>
          <p:cNvSpPr/>
          <p:nvPr/>
        </p:nvSpPr>
        <p:spPr>
          <a:xfrm>
            <a:off x="12412559" y="9232900"/>
            <a:ext cx="179490" cy="2730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indent="39687" algn="r" defTabSz="457200">
              <a:defRPr sz="1800">
                <a:latin typeface="Helvetica Neue"/>
                <a:ea typeface="Helvetica Neue"/>
                <a:cs typeface="Helvetica Neue"/>
                <a:sym typeface="Helvetica Neue"/>
              </a:defRPr>
            </a:lvl1pPr>
          </a:lstStyle>
          <a:p>
            <a:r>
              <a:t>2</a:t>
            </a:r>
          </a:p>
        </p:txBody>
      </p:sp>
      <p:sp>
        <p:nvSpPr>
          <p:cNvPr id="166" name="Shape 166"/>
          <p:cNvSpPr>
            <a:spLocks noGrp="1"/>
          </p:cNvSpPr>
          <p:nvPr>
            <p:ph type="title" idx="4294967295"/>
          </p:nvPr>
        </p:nvSpPr>
        <p:spPr>
          <a:xfrm>
            <a:off x="571500" y="0"/>
            <a:ext cx="11861800" cy="1727200"/>
          </a:xfrm>
          <a:prstGeom prst="rect">
            <a:avLst/>
          </a:prstGeom>
        </p:spPr>
        <p:txBody>
          <a:bodyPr lIns="0" tIns="0" rIns="0" bIns="0"/>
          <a:lstStyle>
            <a:lvl1pPr defTabSz="914400"/>
          </a:lstStyle>
          <a:p>
            <a:r>
              <a:t>Inclusive Design Research Centre</a:t>
            </a:r>
          </a:p>
        </p:txBody>
      </p:sp>
      <p:sp>
        <p:nvSpPr>
          <p:cNvPr id="167" name="Shape 167"/>
          <p:cNvSpPr>
            <a:spLocks noGrp="1"/>
          </p:cNvSpPr>
          <p:nvPr>
            <p:ph type="body" idx="4294967295"/>
          </p:nvPr>
        </p:nvSpPr>
        <p:spPr>
          <a:xfrm>
            <a:off x="571500" y="2324100"/>
            <a:ext cx="11861800" cy="7429500"/>
          </a:xfrm>
          <a:prstGeom prst="rect">
            <a:avLst/>
          </a:prstGeom>
        </p:spPr>
        <p:txBody>
          <a:bodyPr lIns="0" tIns="0" rIns="0" bIns="0"/>
          <a:lstStyle/>
          <a:p>
            <a:pPr marL="215900" indent="-215900" defTabSz="914400">
              <a:spcBef>
                <a:spcPts val="4800"/>
              </a:spcBef>
              <a:buClr>
                <a:srgbClr val="606060"/>
              </a:buClr>
              <a:buSzPct val="100000"/>
              <a:defRPr sz="2600">
                <a:solidFill>
                  <a:srgbClr val="606060"/>
                </a:solidFill>
                <a:latin typeface="Helvetica Neue"/>
                <a:ea typeface="Helvetica Neue"/>
                <a:cs typeface="Helvetica Neue"/>
                <a:sym typeface="Helvetica Neue"/>
              </a:defRPr>
            </a:pPr>
            <a:r>
              <a:rPr dirty="0"/>
              <a:t>inclusive design of emerging information and communication systems, policies and practices</a:t>
            </a:r>
            <a:endParaRPr sz="1800" dirty="0">
              <a:solidFill>
                <a:srgbClr val="000000"/>
              </a:solidFill>
            </a:endParaRPr>
          </a:p>
          <a:p>
            <a:pPr marL="215900" indent="-215900" defTabSz="914400">
              <a:spcBef>
                <a:spcPts val="3600"/>
              </a:spcBef>
              <a:buClr>
                <a:srgbClr val="606060"/>
              </a:buClr>
              <a:buSzPct val="100000"/>
              <a:defRPr sz="2600">
                <a:solidFill>
                  <a:srgbClr val="606060"/>
                </a:solidFill>
                <a:latin typeface="Helvetica Neue"/>
                <a:ea typeface="Helvetica Neue"/>
                <a:cs typeface="Helvetica Neue"/>
                <a:sym typeface="Helvetica Neue"/>
              </a:defRPr>
            </a:pPr>
            <a:r>
              <a:rPr dirty="0"/>
              <a:t>or... </a:t>
            </a:r>
            <a:r>
              <a:rPr b="1" dirty="0"/>
              <a:t>digital inclusion </a:t>
            </a:r>
            <a:r>
              <a:rPr dirty="0"/>
              <a:t>and</a:t>
            </a:r>
            <a:r>
              <a:rPr b="1" dirty="0"/>
              <a:t> designing for diversity</a:t>
            </a:r>
          </a:p>
          <a:p>
            <a:pPr marL="215900" indent="-215900" defTabSz="914400">
              <a:spcBef>
                <a:spcPts val="3600"/>
              </a:spcBef>
              <a:buClr>
                <a:srgbClr val="606060"/>
              </a:buClr>
              <a:buSzPct val="100000"/>
              <a:defRPr sz="2600">
                <a:solidFill>
                  <a:srgbClr val="606060"/>
                </a:solidFill>
                <a:latin typeface="Helvetica Neue"/>
                <a:ea typeface="Helvetica Neue"/>
                <a:cs typeface="Helvetica Neue"/>
                <a:sym typeface="Helvetica Neue"/>
              </a:defRPr>
            </a:pPr>
            <a:r>
              <a:rPr dirty="0"/>
              <a:t>since 1993</a:t>
            </a:r>
            <a:endParaRPr sz="1800" dirty="0">
              <a:solidFill>
                <a:srgbClr val="000000"/>
              </a:solidFill>
            </a:endParaRPr>
          </a:p>
          <a:p>
            <a:pPr marL="215900" indent="-215900" defTabSz="914400">
              <a:spcBef>
                <a:spcPts val="3500"/>
              </a:spcBef>
              <a:buClr>
                <a:srgbClr val="606060"/>
              </a:buClr>
              <a:buSzPct val="100000"/>
              <a:defRPr sz="2600" b="1">
                <a:solidFill>
                  <a:srgbClr val="606060"/>
                </a:solidFill>
                <a:latin typeface="Helvetica Neue"/>
                <a:ea typeface="Helvetica Neue"/>
                <a:cs typeface="Helvetica Neue"/>
                <a:sym typeface="Helvetica Neue"/>
              </a:defRPr>
            </a:pPr>
            <a:r>
              <a:rPr dirty="0"/>
              <a:t>open</a:t>
            </a:r>
            <a:r>
              <a:rPr b="0" dirty="0"/>
              <a:t> source, </a:t>
            </a:r>
            <a:r>
              <a:rPr dirty="0"/>
              <a:t>open</a:t>
            </a:r>
            <a:r>
              <a:rPr b="0" dirty="0"/>
              <a:t> access, </a:t>
            </a:r>
            <a:r>
              <a:rPr dirty="0"/>
              <a:t>open</a:t>
            </a:r>
            <a:r>
              <a:rPr b="0" dirty="0"/>
              <a:t> standards, </a:t>
            </a:r>
            <a:r>
              <a:rPr dirty="0"/>
              <a:t>open</a:t>
            </a:r>
            <a:r>
              <a:rPr b="0" dirty="0"/>
              <a:t> data</a:t>
            </a:r>
            <a:endParaRPr sz="1800" dirty="0">
              <a:solidFill>
                <a:srgbClr val="000000"/>
              </a:solidFill>
            </a:endParaRPr>
          </a:p>
          <a:p>
            <a:pPr marL="215900" indent="-215900" defTabSz="914400">
              <a:spcBef>
                <a:spcPts val="3600"/>
              </a:spcBef>
              <a:buClr>
                <a:srgbClr val="606060"/>
              </a:buClr>
              <a:buSzPct val="100000"/>
              <a:defRPr sz="2600">
                <a:solidFill>
                  <a:srgbClr val="606060"/>
                </a:solidFill>
                <a:latin typeface="Helvetica Neue"/>
                <a:ea typeface="Helvetica Neue"/>
                <a:cs typeface="Helvetica Neue"/>
                <a:sym typeface="Helvetica Neue"/>
              </a:defRPr>
            </a:pPr>
            <a:r>
              <a:rPr dirty="0"/>
              <a:t>over 96 research partner organizations globally</a:t>
            </a:r>
            <a:endParaRPr sz="1800" dirty="0">
              <a:solidFill>
                <a:srgbClr val="000000"/>
              </a:solidFill>
            </a:endParaRPr>
          </a:p>
          <a:p>
            <a:pPr marL="215900" indent="-215900" defTabSz="914400">
              <a:spcBef>
                <a:spcPts val="3600"/>
              </a:spcBef>
              <a:buClr>
                <a:srgbClr val="606060"/>
              </a:buClr>
              <a:buSzPct val="100000"/>
              <a:defRPr sz="2600">
                <a:solidFill>
                  <a:srgbClr val="606060"/>
                </a:solidFill>
                <a:latin typeface="Helvetica Neue"/>
                <a:ea typeface="Helvetica Neue"/>
                <a:cs typeface="Helvetica Neue"/>
                <a:sym typeface="Helvetica Neue"/>
              </a:defRPr>
            </a:pPr>
            <a:endParaRPr sz="1800" dirty="0">
              <a:solidFill>
                <a:srgbClr val="000000"/>
              </a:solidFill>
            </a:endParaRPr>
          </a:p>
          <a:p>
            <a:pPr marL="215900" indent="-215900" defTabSz="914400">
              <a:spcBef>
                <a:spcPts val="3600"/>
              </a:spcBef>
              <a:buClr>
                <a:srgbClr val="606060"/>
              </a:buClr>
              <a:buSzPct val="100000"/>
              <a:defRPr sz="2600">
                <a:solidFill>
                  <a:srgbClr val="606060"/>
                </a:solidFill>
                <a:latin typeface="Helvetica Neue"/>
                <a:ea typeface="Helvetica Neue"/>
                <a:cs typeface="Helvetica Neue"/>
                <a:sym typeface="Helvetica Neue"/>
              </a:defRPr>
            </a:pPr>
            <a:r>
              <a:rPr dirty="0">
                <a:hlinkClick r:id="rId3"/>
              </a:rPr>
              <a:t>Inclusive Design Institute </a:t>
            </a:r>
            <a:r>
              <a:rPr dirty="0"/>
              <a:t>- </a:t>
            </a:r>
            <a:endParaRPr sz="1800" dirty="0">
              <a:solidFill>
                <a:srgbClr val="000000"/>
              </a:solidFill>
            </a:endParaRPr>
          </a:p>
          <a:p>
            <a:pPr marL="660400" lvl="1" indent="-266700" defTabSz="914400">
              <a:spcBef>
                <a:spcPts val="3600"/>
              </a:spcBef>
              <a:buClr>
                <a:srgbClr val="606060"/>
              </a:buClr>
              <a:buSzPct val="100000"/>
              <a:defRPr sz="1800">
                <a:solidFill>
                  <a:srgbClr val="606060"/>
                </a:solidFill>
                <a:latin typeface="Helvetica Neue"/>
                <a:ea typeface="Helvetica Neue"/>
                <a:cs typeface="Helvetica Neue"/>
                <a:sym typeface="Helvetica Neue"/>
              </a:defRPr>
            </a:pPr>
            <a:r>
              <a:rPr dirty="0"/>
              <a:t>inclusive infrastructure</a:t>
            </a:r>
          </a:p>
        </p:txBody>
      </p:sp>
      <p:pic>
        <p:nvPicPr>
          <p:cNvPr id="168" name="image8.png" descr="Inclusive Design Research Centre Logo&#10;"/>
          <p:cNvPicPr>
            <a:picLocks noChangeAspect="1"/>
          </p:cNvPicPr>
          <p:nvPr/>
        </p:nvPicPr>
        <p:blipFill>
          <a:blip r:embed="rId4">
            <a:extLst/>
          </a:blip>
          <a:stretch>
            <a:fillRect/>
          </a:stretch>
        </p:blipFill>
        <p:spPr>
          <a:xfrm>
            <a:off x="9271000" y="188912"/>
            <a:ext cx="3154365" cy="1282701"/>
          </a:xfrm>
          <a:prstGeom prst="rect">
            <a:avLst/>
          </a:prstGeom>
          <a:ln w="12700">
            <a:miter lim="400000"/>
          </a:ln>
        </p:spPr>
      </p:pic>
      <p:pic>
        <p:nvPicPr>
          <p:cNvPr id="169" name="image9.png" descr="Picture of OCAD University iconic building with the CN tower in the background&#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7325" y="5295900"/>
            <a:ext cx="3521075" cy="2946400"/>
          </a:xfrm>
          <a:prstGeom prst="rect">
            <a:avLst/>
          </a:prstGeom>
          <a:ln w="12700">
            <a:miter lim="400000"/>
          </a:ln>
        </p:spPr>
      </p:pic>
      <p:pic>
        <p:nvPicPr>
          <p:cNvPr id="170" name="image10.png" descr="Inclusive Design Institute Logo&#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69110" y="6616700"/>
            <a:ext cx="3290890" cy="2908300"/>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etresource.png" descr="A colourful illustration of a large network.&#10;"/>
          <p:cNvPicPr/>
          <p:nvPr/>
        </p:nvPicPr>
        <p:blipFill>
          <a:blip r:embed="rId3">
            <a:extLst/>
          </a:blip>
          <a:stretch>
            <a:fillRect/>
          </a:stretch>
        </p:blipFill>
        <p:spPr>
          <a:xfrm>
            <a:off x="6901110" y="1727199"/>
            <a:ext cx="5717005" cy="6528351"/>
          </a:xfrm>
          <a:prstGeom prst="rect">
            <a:avLst/>
          </a:prstGeom>
          <a:ln w="12700">
            <a:miter lim="400000"/>
          </a:ln>
        </p:spPr>
      </p:pic>
      <p:sp>
        <p:nvSpPr>
          <p:cNvPr id="173" name="Shape 173"/>
          <p:cNvSpPr>
            <a:spLocks noGrp="1"/>
          </p:cNvSpPr>
          <p:nvPr>
            <p:ph type="title"/>
          </p:nvPr>
        </p:nvSpPr>
        <p:spPr>
          <a:xfrm>
            <a:off x="571500" y="330200"/>
            <a:ext cx="5729795" cy="1397000"/>
          </a:xfrm>
          <a:prstGeom prst="rect">
            <a:avLst/>
          </a:prstGeom>
        </p:spPr>
        <p:txBody>
          <a:bodyPr/>
          <a:lstStyle/>
          <a:p>
            <a:r>
              <a:rPr dirty="0"/>
              <a:t>City as Complex Adaptive </a:t>
            </a:r>
            <a:r>
              <a:rPr dirty="0" smtClean="0"/>
              <a:t>System</a:t>
            </a:r>
            <a:endParaRPr dirty="0"/>
          </a:p>
        </p:txBody>
      </p:sp>
      <p:sp>
        <p:nvSpPr>
          <p:cNvPr id="174" name="Shape 174"/>
          <p:cNvSpPr>
            <a:spLocks noGrp="1"/>
          </p:cNvSpPr>
          <p:nvPr>
            <p:ph type="body" sz="half" idx="1"/>
          </p:nvPr>
        </p:nvSpPr>
        <p:spPr>
          <a:xfrm>
            <a:off x="571500" y="2222499"/>
            <a:ext cx="6329611" cy="6667501"/>
          </a:xfrm>
          <a:prstGeom prst="rect">
            <a:avLst/>
          </a:prstGeom>
        </p:spPr>
        <p:txBody>
          <a:bodyPr>
            <a:normAutofit fontScale="92500" lnSpcReduction="10000"/>
          </a:bodyPr>
          <a:lstStyle/>
          <a:p>
            <a:pPr marL="260858" indent="-260858" defTabSz="461518">
              <a:spcBef>
                <a:spcPts val="2300"/>
              </a:spcBef>
              <a:defRPr sz="2844"/>
            </a:pPr>
            <a:r>
              <a:rPr dirty="0"/>
              <a:t>a dynamically evolving system of systems</a:t>
            </a:r>
          </a:p>
          <a:p>
            <a:pPr marL="260858" indent="-260858" defTabSz="461518">
              <a:spcBef>
                <a:spcPts val="2300"/>
              </a:spcBef>
              <a:defRPr sz="2844"/>
            </a:pPr>
            <a:r>
              <a:rPr dirty="0"/>
              <a:t>not something we can engineer, something we must grow</a:t>
            </a:r>
          </a:p>
          <a:p>
            <a:pPr marL="260858" indent="-260858" defTabSz="461518">
              <a:spcBef>
                <a:spcPts val="2300"/>
              </a:spcBef>
              <a:defRPr sz="2844"/>
            </a:pPr>
            <a:r>
              <a:rPr lang="en-US" dirty="0" smtClean="0"/>
              <a:t>must </a:t>
            </a:r>
            <a:r>
              <a:rPr dirty="0" smtClean="0"/>
              <a:t>create </a:t>
            </a:r>
            <a:r>
              <a:rPr dirty="0"/>
              <a:t>supportive scaffolds for organic </a:t>
            </a:r>
            <a:r>
              <a:rPr dirty="0" smtClean="0"/>
              <a:t>growth</a:t>
            </a:r>
            <a:endParaRPr lang="en-CA" dirty="0" smtClean="0"/>
          </a:p>
          <a:p>
            <a:pPr marL="260858" indent="-260858" defTabSz="461518">
              <a:spcBef>
                <a:spcPts val="2300"/>
              </a:spcBef>
              <a:defRPr sz="2844"/>
            </a:pPr>
            <a:endParaRPr lang="en-CA" dirty="0" smtClean="0"/>
          </a:p>
          <a:p>
            <a:pPr marL="260858" indent="-260858" defTabSz="461518">
              <a:spcBef>
                <a:spcPts val="2300"/>
              </a:spcBef>
              <a:defRPr sz="2844"/>
            </a:pPr>
            <a:r>
              <a:rPr lang="en-CA" dirty="0" smtClean="0"/>
              <a:t>Enter new technologies: </a:t>
            </a:r>
            <a:endParaRPr lang="en-CA" dirty="0"/>
          </a:p>
          <a:p>
            <a:pPr marL="591058" lvl="1" indent="-260858" defTabSz="461518">
              <a:spcBef>
                <a:spcPts val="2300"/>
              </a:spcBef>
              <a:defRPr sz="2844"/>
            </a:pPr>
            <a:r>
              <a:rPr lang="en-CA" dirty="0" smtClean="0"/>
              <a:t>new sensors, monitors, “internet of everything”</a:t>
            </a:r>
          </a:p>
          <a:p>
            <a:pPr marL="591058" lvl="1" indent="-260858" defTabSz="461518">
              <a:spcBef>
                <a:spcPts val="2300"/>
              </a:spcBef>
              <a:defRPr sz="2844"/>
            </a:pPr>
            <a:r>
              <a:rPr lang="en-CA" dirty="0" smtClean="0"/>
              <a:t>Open data</a:t>
            </a:r>
          </a:p>
          <a:p>
            <a:pPr marL="591058" lvl="1" indent="-260858" defTabSz="461518">
              <a:spcBef>
                <a:spcPts val="2300"/>
              </a:spcBef>
              <a:defRPr sz="2844"/>
            </a:pPr>
            <a:r>
              <a:rPr lang="en-CA" dirty="0" smtClean="0"/>
              <a:t>Smart systems</a:t>
            </a:r>
            <a:endParaRPr dirty="0"/>
          </a:p>
        </p:txBody>
      </p:sp>
      <p:pic>
        <p:nvPicPr>
          <p:cNvPr id="175" name="pasted-image.tiff" descr="An aerial view of a very large and complex city.&#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0720" y="0"/>
            <a:ext cx="4864080" cy="2432041"/>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asted-image.tiff" descr="A coiled cobra."/>
          <p:cNvPicPr>
            <a:picLocks noChangeAspect="1"/>
          </p:cNvPicPr>
          <p:nvPr/>
        </p:nvPicPr>
        <p:blipFill>
          <a:blip r:embed="rId3">
            <a:extLst/>
          </a:blip>
          <a:stretch>
            <a:fillRect/>
          </a:stretch>
        </p:blipFill>
        <p:spPr>
          <a:xfrm>
            <a:off x="232458" y="2198895"/>
            <a:ext cx="12539884" cy="7057020"/>
          </a:xfrm>
          <a:prstGeom prst="rect">
            <a:avLst/>
          </a:prstGeom>
          <a:ln w="12700">
            <a:miter lim="400000"/>
          </a:ln>
        </p:spPr>
      </p:pic>
      <p:sp>
        <p:nvSpPr>
          <p:cNvPr id="179" name="Shape 179"/>
          <p:cNvSpPr>
            <a:spLocks noGrp="1"/>
          </p:cNvSpPr>
          <p:nvPr>
            <p:ph type="title"/>
          </p:nvPr>
        </p:nvSpPr>
        <p:spPr>
          <a:xfrm>
            <a:off x="673337" y="838200"/>
            <a:ext cx="5334001" cy="3175000"/>
          </a:xfrm>
          <a:prstGeom prst="rect">
            <a:avLst/>
          </a:prstGeom>
        </p:spPr>
        <p:txBody>
          <a:bodyPr/>
          <a:lstStyle/>
          <a:p>
            <a:r>
              <a:rPr dirty="0"/>
              <a:t>“</a:t>
            </a:r>
            <a:r>
              <a:rPr dirty="0">
                <a:hlinkClick r:id="rId4"/>
              </a:rPr>
              <a:t>Cobra Effect</a:t>
            </a:r>
            <a:r>
              <a:rPr dirty="0"/>
              <a:t>”</a:t>
            </a:r>
          </a:p>
        </p:txBody>
      </p:sp>
      <p:sp>
        <p:nvSpPr>
          <p:cNvPr id="180" name="Shape 180"/>
          <p:cNvSpPr>
            <a:spLocks noGrp="1"/>
          </p:cNvSpPr>
          <p:nvPr>
            <p:ph type="body" sz="quarter" idx="1"/>
          </p:nvPr>
        </p:nvSpPr>
        <p:spPr>
          <a:xfrm>
            <a:off x="571737" y="4139905"/>
            <a:ext cx="5334001" cy="3175001"/>
          </a:xfrm>
          <a:prstGeom prst="rect">
            <a:avLst/>
          </a:prstGeom>
        </p:spPr>
        <p:txBody>
          <a:bodyPr/>
          <a:lstStyle>
            <a:lvl1pPr marL="330200" indent="-330200">
              <a:buSzPct val="75000"/>
              <a:buFont typeface="Helvetica Neue"/>
              <a:buChar char="•"/>
            </a:lvl1pPr>
          </a:lstStyle>
          <a:p>
            <a:r>
              <a:t>unintended consequences of  over simplistic “solutions” to complex problems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of a hackathon with participants of all ages including a toddler who looks very happy. &#10;"/>
          <p:cNvPicPr>
            <a:picLocks noChangeAspect="1"/>
          </p:cNvPicPr>
          <p:nvPr/>
        </p:nvPicPr>
        <p:blipFill>
          <a:blip r:embed="rId3"/>
          <a:stretch>
            <a:fillRect/>
          </a:stretch>
        </p:blipFill>
        <p:spPr>
          <a:xfrm>
            <a:off x="5471676" y="4211239"/>
            <a:ext cx="4889500" cy="3263900"/>
          </a:xfrm>
          <a:prstGeom prst="rect">
            <a:avLst/>
          </a:prstGeom>
        </p:spPr>
      </p:pic>
      <p:sp>
        <p:nvSpPr>
          <p:cNvPr id="3" name="Title 2"/>
          <p:cNvSpPr>
            <a:spLocks noGrp="1"/>
          </p:cNvSpPr>
          <p:nvPr>
            <p:ph type="title"/>
          </p:nvPr>
        </p:nvSpPr>
        <p:spPr/>
        <p:txBody>
          <a:bodyPr/>
          <a:lstStyle/>
          <a:p>
            <a:r>
              <a:rPr lang="en-US" dirty="0" smtClean="0"/>
              <a:t>Collaborative, Small Interventions</a:t>
            </a:r>
            <a:endParaRPr lang="en-US" dirty="0"/>
          </a:p>
        </p:txBody>
      </p:sp>
      <p:sp>
        <p:nvSpPr>
          <p:cNvPr id="4" name="Text Placeholder 3"/>
          <p:cNvSpPr>
            <a:spLocks noGrp="1"/>
          </p:cNvSpPr>
          <p:nvPr>
            <p:ph type="body" sz="half" idx="1"/>
          </p:nvPr>
        </p:nvSpPr>
        <p:spPr/>
        <p:txBody>
          <a:bodyPr/>
          <a:lstStyle/>
          <a:p>
            <a:pPr marL="260858" indent="-260858" defTabSz="461518">
              <a:spcBef>
                <a:spcPts val="2300"/>
              </a:spcBef>
              <a:defRPr sz="2844"/>
            </a:pPr>
            <a:r>
              <a:rPr lang="en-US" dirty="0" smtClean="0"/>
              <a:t>Create collaboration </a:t>
            </a:r>
            <a:endParaRPr lang="en-US" dirty="0"/>
          </a:p>
          <a:p>
            <a:pPr marL="260858" indent="-260858" defTabSz="461518">
              <a:spcBef>
                <a:spcPts val="2300"/>
              </a:spcBef>
              <a:defRPr sz="2844"/>
            </a:pPr>
            <a:r>
              <a:rPr lang="en-US" dirty="0"/>
              <a:t>iterative small </a:t>
            </a:r>
            <a:r>
              <a:rPr lang="en-US" dirty="0" smtClean="0"/>
              <a:t>successes</a:t>
            </a:r>
          </a:p>
          <a:p>
            <a:pPr marL="260858" indent="-260858" defTabSz="461518">
              <a:spcBef>
                <a:spcPts val="2300"/>
              </a:spcBef>
              <a:defRPr sz="2844"/>
            </a:pPr>
            <a:r>
              <a:rPr lang="en-US" dirty="0" smtClean="0"/>
              <a:t>E.g., </a:t>
            </a:r>
            <a:r>
              <a:rPr lang="en-US" dirty="0" smtClean="0">
                <a:hlinkClick r:id="rId4"/>
              </a:rPr>
              <a:t>StopGap</a:t>
            </a:r>
            <a:r>
              <a:rPr lang="en-US" dirty="0" smtClean="0"/>
              <a:t>, </a:t>
            </a:r>
            <a:r>
              <a:rPr lang="en-US" dirty="0" smtClean="0">
                <a:hlinkClick r:id="rId5"/>
              </a:rPr>
              <a:t>Aha!</a:t>
            </a:r>
            <a:r>
              <a:rPr lang="en-US" dirty="0" smtClean="0"/>
              <a:t>, </a:t>
            </a:r>
            <a:r>
              <a:rPr lang="en-US" dirty="0" smtClean="0">
                <a:hlinkClick r:id="rId6"/>
              </a:rPr>
              <a:t>AXSMap</a:t>
            </a:r>
            <a:r>
              <a:rPr lang="en-US" dirty="0" smtClean="0"/>
              <a:t>, </a:t>
            </a:r>
            <a:r>
              <a:rPr lang="en-US" dirty="0" smtClean="0">
                <a:hlinkClick r:id="rId7"/>
              </a:rPr>
              <a:t>BIG </a:t>
            </a:r>
            <a:r>
              <a:rPr lang="en-US" dirty="0" err="1" smtClean="0">
                <a:hlinkClick r:id="rId7"/>
              </a:rPr>
              <a:t>IDeA</a:t>
            </a:r>
            <a:endParaRPr lang="en-US" dirty="0"/>
          </a:p>
          <a:p>
            <a:pPr marL="260858" indent="-260858" defTabSz="461518">
              <a:spcBef>
                <a:spcPts val="2300"/>
              </a:spcBef>
              <a:defRPr sz="2844"/>
            </a:pPr>
            <a:r>
              <a:rPr lang="en-US" dirty="0"/>
              <a:t>home to diverse humans</a:t>
            </a:r>
          </a:p>
          <a:p>
            <a:pPr marL="260858" indent="-260858" defTabSz="461518">
              <a:spcBef>
                <a:spcPts val="2300"/>
              </a:spcBef>
              <a:defRPr sz="2844"/>
            </a:pPr>
            <a:r>
              <a:rPr lang="en-US" dirty="0" smtClean="0"/>
              <a:t>Home to our </a:t>
            </a:r>
            <a:r>
              <a:rPr lang="en-US" dirty="0"/>
              <a:t>physical, intellectual, social, emotional, evolving selves</a:t>
            </a:r>
          </a:p>
          <a:p>
            <a:endParaRPr lang="en-US" dirty="0"/>
          </a:p>
        </p:txBody>
      </p:sp>
      <p:pic>
        <p:nvPicPr>
          <p:cNvPr id="6" name="Picture 5" descr="A series of colourful Stopgap ramps in from of storefronts.&#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52012" y="6141041"/>
            <a:ext cx="4816745" cy="3612559"/>
          </a:xfrm>
          <a:prstGeom prst="rect">
            <a:avLst/>
          </a:prstGeom>
        </p:spPr>
      </p:pic>
      <p:pic>
        <p:nvPicPr>
          <p:cNvPr id="5" name="pasted-image.tiff" descr="A photo of Luke Anderson, founder of StopGap taking his electric wheelchair up a StopGap plywood ramp.&#10;"/>
          <p:cNvPicPr>
            <a:picLocks noGrp="1" noChangeAspect="1"/>
          </p:cNvPicPr>
          <p:nvPr>
            <p:ph type="pic" idx="13"/>
          </p:nvPr>
        </p:nvPicPr>
        <p:blipFill>
          <a:blip r:embed="rId9" cstate="email">
            <a:extLst>
              <a:ext uri="{28A0092B-C50C-407E-A947-70E740481C1C}">
                <a14:useLocalDpi xmlns:a14="http://schemas.microsoft.com/office/drawing/2010/main"/>
              </a:ext>
            </a:extLst>
          </a:blip>
          <a:srcRect/>
          <a:stretch>
            <a:fillRect/>
          </a:stretch>
        </p:blipFill>
        <p:spPr>
          <a:xfrm>
            <a:off x="8639230" y="451227"/>
            <a:ext cx="4014651" cy="6021977"/>
          </a:xfrm>
          <a:prstGeom prst="rect">
            <a:avLst/>
          </a:prstGeom>
          <a:ln w="12700">
            <a:miter lim="400000"/>
          </a:ln>
        </p:spPr>
      </p:pic>
    </p:spTree>
    <p:extLst>
      <p:ext uri="{BB962C8B-B14F-4D97-AF65-F5344CB8AC3E}">
        <p14:creationId xmlns:p14="http://schemas.microsoft.com/office/powerpoint/2010/main" val="19508517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p>
            <a:r>
              <a:t>Consultation Fatigue…</a:t>
            </a:r>
          </a:p>
          <a:p>
            <a:r>
              <a:t>and the Risks of Check Marks</a:t>
            </a:r>
          </a:p>
        </p:txBody>
      </p:sp>
      <p:sp>
        <p:nvSpPr>
          <p:cNvPr id="185" name="Shape 185"/>
          <p:cNvSpPr>
            <a:spLocks noGrp="1"/>
          </p:cNvSpPr>
          <p:nvPr>
            <p:ph type="body" sz="half" idx="1"/>
          </p:nvPr>
        </p:nvSpPr>
        <p:spPr>
          <a:xfrm>
            <a:off x="571500" y="2222500"/>
            <a:ext cx="6525618" cy="7236549"/>
          </a:xfrm>
          <a:prstGeom prst="rect">
            <a:avLst/>
          </a:prstGeom>
        </p:spPr>
        <p:txBody>
          <a:bodyPr>
            <a:normAutofit fontScale="85000" lnSpcReduction="20000"/>
          </a:bodyPr>
          <a:lstStyle/>
          <a:p>
            <a:r>
              <a:rPr dirty="0"/>
              <a:t>Problem of </a:t>
            </a:r>
            <a:r>
              <a:rPr dirty="0" smtClean="0"/>
              <a:t>representation</a:t>
            </a:r>
            <a:r>
              <a:rPr lang="en-CA" dirty="0" smtClean="0"/>
              <a:t>- not leaving the unrepresented stranded</a:t>
            </a:r>
            <a:endParaRPr dirty="0"/>
          </a:p>
          <a:p>
            <a:r>
              <a:rPr dirty="0"/>
              <a:t>People do not fit well into </a:t>
            </a:r>
            <a:r>
              <a:rPr dirty="0" smtClean="0"/>
              <a:t>categories</a:t>
            </a:r>
            <a:r>
              <a:rPr lang="en-CA" dirty="0" smtClean="0"/>
              <a:t> – falling through the cracks</a:t>
            </a:r>
            <a:endParaRPr dirty="0"/>
          </a:p>
          <a:p>
            <a:r>
              <a:rPr dirty="0"/>
              <a:t>We are each a jagged spectrum of skills and needs</a:t>
            </a:r>
          </a:p>
          <a:p>
            <a:r>
              <a:rPr dirty="0"/>
              <a:t>The danger of check </a:t>
            </a:r>
            <a:r>
              <a:rPr dirty="0" smtClean="0"/>
              <a:t>marks</a:t>
            </a:r>
            <a:r>
              <a:rPr lang="en-CA" dirty="0" smtClean="0"/>
              <a:t> – inclusive design is never “done” – an ongoing mindset</a:t>
            </a:r>
          </a:p>
          <a:p>
            <a:r>
              <a:rPr lang="en-CA" dirty="0" smtClean="0"/>
              <a:t>Accessibility - from compliance to Collaboration</a:t>
            </a:r>
            <a:endParaRPr dirty="0"/>
          </a:p>
        </p:txBody>
      </p:sp>
      <p:pic>
        <p:nvPicPr>
          <p:cNvPr id="3" name="Picture 2" descr="Series of check boxes with check marks being entered with a red pencil. &#10;"/>
          <p:cNvPicPr>
            <a:picLocks noChangeAspect="1"/>
          </p:cNvPicPr>
          <p:nvPr/>
        </p:nvPicPr>
        <p:blipFill>
          <a:blip r:embed="rId3"/>
          <a:stretch>
            <a:fillRect/>
          </a:stretch>
        </p:blipFill>
        <p:spPr>
          <a:xfrm>
            <a:off x="9054775" y="4495860"/>
            <a:ext cx="3314700" cy="2451100"/>
          </a:xfrm>
          <a:prstGeom prst="rect">
            <a:avLst/>
          </a:prstGeom>
        </p:spPr>
      </p:pic>
      <p:pic>
        <p:nvPicPr>
          <p:cNvPr id="4" name="Picture 3" descr="A hand cartoon of someone with consultation fatigue, frowning as they fill out a form.&#10;"/>
          <p:cNvPicPr>
            <a:picLocks noChangeAspect="1"/>
          </p:cNvPicPr>
          <p:nvPr/>
        </p:nvPicPr>
        <p:blipFill>
          <a:blip r:embed="rId4"/>
          <a:stretch>
            <a:fillRect/>
          </a:stretch>
        </p:blipFill>
        <p:spPr>
          <a:xfrm>
            <a:off x="7992937" y="1115669"/>
            <a:ext cx="3992201" cy="2978796"/>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a:lstStyle/>
          <a:p>
            <a:r>
              <a:rPr lang="en-CA" dirty="0" smtClean="0"/>
              <a:t>Big Data and the outliers </a:t>
            </a:r>
            <a:r>
              <a:rPr dirty="0" smtClean="0"/>
              <a:t>…</a:t>
            </a:r>
            <a:endParaRPr dirty="0"/>
          </a:p>
        </p:txBody>
      </p:sp>
      <p:sp>
        <p:nvSpPr>
          <p:cNvPr id="188" name="Shape 188"/>
          <p:cNvSpPr>
            <a:spLocks noGrp="1"/>
          </p:cNvSpPr>
          <p:nvPr>
            <p:ph type="body" sz="half" idx="1"/>
          </p:nvPr>
        </p:nvSpPr>
        <p:spPr>
          <a:prstGeom prst="rect">
            <a:avLst/>
          </a:prstGeom>
        </p:spPr>
        <p:txBody>
          <a:bodyPr>
            <a:normAutofit fontScale="77500" lnSpcReduction="20000"/>
          </a:bodyPr>
          <a:lstStyle/>
          <a:p>
            <a:pPr marL="0" indent="0">
              <a:buNone/>
            </a:pPr>
            <a:r>
              <a:rPr lang="en-CA" dirty="0" smtClean="0"/>
              <a:t>People with disabilities:</a:t>
            </a:r>
          </a:p>
          <a:p>
            <a:r>
              <a:rPr dirty="0" smtClean="0"/>
              <a:t>representative samples</a:t>
            </a:r>
            <a:r>
              <a:rPr lang="en-CA" dirty="0" smtClean="0"/>
              <a:t> – as small as samples of one</a:t>
            </a:r>
            <a:endParaRPr dirty="0"/>
          </a:p>
          <a:p>
            <a:r>
              <a:rPr lang="en-US" dirty="0" smtClean="0"/>
              <a:t>no </a:t>
            </a:r>
            <a:r>
              <a:rPr dirty="0" smtClean="0"/>
              <a:t>statistical significance</a:t>
            </a:r>
            <a:r>
              <a:rPr lang="en-CA" dirty="0" smtClean="0"/>
              <a:t> – but in aggregate greater than the norm</a:t>
            </a:r>
          </a:p>
          <a:p>
            <a:r>
              <a:rPr lang="en-CA" dirty="0" smtClean="0"/>
              <a:t>Will never cross </a:t>
            </a:r>
            <a:r>
              <a:rPr dirty="0" smtClean="0"/>
              <a:t>impact thresholds</a:t>
            </a:r>
            <a:r>
              <a:rPr lang="en-CA" dirty="0" smtClean="0"/>
              <a:t> </a:t>
            </a:r>
            <a:endParaRPr dirty="0"/>
          </a:p>
          <a:p>
            <a:r>
              <a:rPr dirty="0"/>
              <a:t>the </a:t>
            </a:r>
            <a:r>
              <a:rPr dirty="0" smtClean="0"/>
              <a:t>outliers</a:t>
            </a:r>
            <a:endParaRPr lang="en-CA" dirty="0" smtClean="0"/>
          </a:p>
          <a:p>
            <a:endParaRPr lang="en-CA" dirty="0"/>
          </a:p>
          <a:p>
            <a:r>
              <a:rPr lang="en-CA" dirty="0" smtClean="0"/>
              <a:t>E.g., Propelling wheelchair backward with feet</a:t>
            </a:r>
          </a:p>
          <a:p>
            <a:r>
              <a:rPr lang="en-CA" dirty="0" smtClean="0"/>
              <a:t>E.g., Hugging the edge not the middle with cane</a:t>
            </a:r>
          </a:p>
          <a:p>
            <a:r>
              <a:rPr lang="en-CA" dirty="0" smtClean="0"/>
              <a:t>E.g., eddies for connecting and asking</a:t>
            </a:r>
            <a:endParaRPr dirty="0"/>
          </a:p>
        </p:txBody>
      </p:sp>
      <p:pic>
        <p:nvPicPr>
          <p:cNvPr id="189" name="pasted-image.tiff" descr="A three-dimensional scatter plot with circles at the edges showing small representative samples.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1967" y="-1301750"/>
            <a:ext cx="10279833" cy="9141880"/>
          </a:xfrm>
          <a:prstGeom prst="rect">
            <a:avLst/>
          </a:prstGeom>
          <a:ln w="12700">
            <a:miter lim="400000"/>
          </a:ln>
        </p:spPr>
      </p:pic>
      <p:pic>
        <p:nvPicPr>
          <p:cNvPr id="190" name="pasted-image.tiff" descr="A lit up visualization of traffic paths through a city. &#10;"/>
          <p:cNvPicPr>
            <a:picLocks noChangeAspect="1"/>
          </p:cNvPicPr>
          <p:nvPr/>
        </p:nvPicPr>
        <p:blipFill>
          <a:blip r:embed="rId4">
            <a:extLst/>
          </a:blip>
          <a:stretch>
            <a:fillRect/>
          </a:stretch>
        </p:blipFill>
        <p:spPr>
          <a:xfrm>
            <a:off x="6655742" y="7235825"/>
            <a:ext cx="5842001" cy="1905000"/>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Small, thick and edge data</a:t>
            </a:r>
            <a:endParaRPr lang="en-US" dirty="0"/>
          </a:p>
        </p:txBody>
      </p:sp>
      <p:sp>
        <p:nvSpPr>
          <p:cNvPr id="4" name="Text Placeholder 3"/>
          <p:cNvSpPr>
            <a:spLocks noGrp="1"/>
          </p:cNvSpPr>
          <p:nvPr>
            <p:ph type="body" sz="half" idx="1"/>
          </p:nvPr>
        </p:nvSpPr>
        <p:spPr/>
        <p:txBody>
          <a:bodyPr/>
          <a:lstStyle/>
          <a:p>
            <a:r>
              <a:rPr lang="en-US" dirty="0" smtClean="0"/>
              <a:t>Small: unique personal data</a:t>
            </a:r>
          </a:p>
          <a:p>
            <a:r>
              <a:rPr lang="en-US" dirty="0" smtClean="0"/>
              <a:t>Thick: data in context</a:t>
            </a:r>
          </a:p>
          <a:p>
            <a:r>
              <a:rPr lang="en-US" dirty="0" smtClean="0">
                <a:hlinkClick r:id="rId3"/>
              </a:rPr>
              <a:t>Edge: attending to the outliers and weak signals</a:t>
            </a:r>
            <a:endParaRPr lang="en-US" dirty="0" smtClean="0"/>
          </a:p>
          <a:p>
            <a:endParaRPr lang="en-US" dirty="0"/>
          </a:p>
          <a:p>
            <a:r>
              <a:rPr lang="en-US" dirty="0" smtClean="0"/>
              <a:t>Bottom-up data</a:t>
            </a:r>
          </a:p>
          <a:p>
            <a:r>
              <a:rPr lang="en-US" dirty="0" smtClean="0"/>
              <a:t>Post-hoc pattern detection</a:t>
            </a:r>
          </a:p>
          <a:p>
            <a:r>
              <a:rPr lang="en-US" dirty="0" smtClean="0"/>
              <a:t>Not eliding the outliers</a:t>
            </a:r>
            <a:endParaRPr lang="en-US" dirty="0"/>
          </a:p>
        </p:txBody>
      </p:sp>
      <p:pic>
        <p:nvPicPr>
          <p:cNvPr id="2" name="Picture 1" descr="A cartoon of a huge data wave (made up of 0s and 1s rather than water) poised to engulf an three individuals: a man in a wheelchair, a man with a cane and a girl.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8300" y="228092"/>
            <a:ext cx="5453379" cy="4960816"/>
          </a:xfrm>
          <a:prstGeom prst="rect">
            <a:avLst/>
          </a:prstGeom>
        </p:spPr>
      </p:pic>
    </p:spTree>
    <p:extLst>
      <p:ext uri="{BB962C8B-B14F-4D97-AF65-F5344CB8AC3E}">
        <p14:creationId xmlns:p14="http://schemas.microsoft.com/office/powerpoint/2010/main" val="138193568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r>
              <a:rPr dirty="0"/>
              <a:t>Who to consult….</a:t>
            </a:r>
          </a:p>
        </p:txBody>
      </p:sp>
      <p:pic>
        <p:nvPicPr>
          <p:cNvPr id="193" name="pasted-image.png" descr="In inclusive design Mapping tool consisting of 3 nested or concentric circles. The inner circle labeled “like and use current design” the middle circle labeled “don’t like or having difficulty using design” and the outer circle labeled “can’t use current design”. The concentric circles are divided into wedges and labeled “the control interface,” “the display interface,” “the navigation interface,” and “the conversation interface.” The mapping tool is used to map the needs of users and stretch the design to the edges, thereby encompassing more user needs. &#10;"/>
          <p:cNvPicPr>
            <a:picLocks noChangeAspect="1"/>
          </p:cNvPicPr>
          <p:nvPr/>
        </p:nvPicPr>
        <p:blipFill>
          <a:blip r:embed="rId3">
            <a:extLst/>
          </a:blip>
          <a:stretch>
            <a:fillRect/>
          </a:stretch>
        </p:blipFill>
        <p:spPr>
          <a:xfrm>
            <a:off x="4269317" y="584923"/>
            <a:ext cx="9622113" cy="7853850"/>
          </a:xfrm>
          <a:prstGeom prst="rect">
            <a:avLst/>
          </a:prstGeom>
          <a:ln w="12700">
            <a:miter lim="400000"/>
          </a:ln>
        </p:spPr>
      </p:pic>
      <p:sp>
        <p:nvSpPr>
          <p:cNvPr id="194" name="Shape 194"/>
          <p:cNvSpPr>
            <a:spLocks noGrp="1"/>
          </p:cNvSpPr>
          <p:nvPr>
            <p:ph type="body" sz="half" idx="1"/>
          </p:nvPr>
        </p:nvSpPr>
        <p:spPr>
          <a:prstGeom prst="rect">
            <a:avLst/>
          </a:prstGeom>
        </p:spPr>
        <p:txBody>
          <a:bodyPr/>
          <a:lstStyle/>
          <a:p>
            <a:r>
              <a:rPr dirty="0"/>
              <a:t>People that don’t like or have difficulty using your design</a:t>
            </a:r>
          </a:p>
          <a:p>
            <a:r>
              <a:rPr dirty="0"/>
              <a:t>People that hate or can’t use your </a:t>
            </a:r>
            <a:r>
              <a:rPr dirty="0" smtClean="0"/>
              <a:t>design</a:t>
            </a:r>
            <a:endParaRPr lang="en-CA" dirty="0" smtClean="0"/>
          </a:p>
          <a:p>
            <a:r>
              <a:rPr lang="en-CA" dirty="0" smtClean="0">
                <a:hlinkClick r:id="rId4"/>
              </a:rPr>
              <a:t>Inclusive Design Mapping Tool</a:t>
            </a:r>
            <a:endParaRPr dirty="0"/>
          </a:p>
        </p:txBody>
      </p:sp>
    </p:spTree>
  </p:cSld>
  <p:clrMapOvr>
    <a:masterClrMapping/>
  </p:clrMapOvr>
  <p:transition spd="slow"/>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6016</TotalTime>
  <Words>844</Words>
  <Application>Microsoft Office PowerPoint</Application>
  <PresentationFormat>Custom</PresentationFormat>
  <Paragraphs>95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ModernPortfolio</vt:lpstr>
      <vt:lpstr>Inclusive Urban Development  Opportunities &amp; Challenges of Emerging Technologies</vt:lpstr>
      <vt:lpstr>Inclusive Design Research Centre</vt:lpstr>
      <vt:lpstr>City as Complex Adaptive System</vt:lpstr>
      <vt:lpstr>“Cobra Effect”</vt:lpstr>
      <vt:lpstr>Collaborative, Small Interventions</vt:lpstr>
      <vt:lpstr>Consultation Fatigue… and the Risks of Check Marks</vt:lpstr>
      <vt:lpstr>Big Data and the outliers …</vt:lpstr>
      <vt:lpstr>Small, thick and edge data</vt:lpstr>
      <vt:lpstr>Who to consult….</vt:lpstr>
      <vt:lpstr>Cities are not thoroughfares for hermits</vt:lpstr>
      <vt:lpstr>3 Dimensions of Inclusive 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Urban Development  Opportunities &amp; Challenges of Emerging Technologies</dc:title>
  <dc:creator>Guozhong Zhang</dc:creator>
  <cp:lastModifiedBy>Guozhong Zhang</cp:lastModifiedBy>
  <cp:revision>23</cp:revision>
  <dcterms:modified xsi:type="dcterms:W3CDTF">2016-10-27T21:28:25Z</dcterms:modified>
</cp:coreProperties>
</file>