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77" d="100"/>
          <a:sy n="77" d="100"/>
        </p:scale>
        <p:origin x="-6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3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5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95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8549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4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7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19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6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8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0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3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1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1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10EBA37-618A-4309-977C-E775706EF2ED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A02FA-A971-4E11-86C2-1309229B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96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scorpmedia.azureedge.net/mscorpmedia/2016/06/Microsoft-TEI-Accessibility-Study_Edited_FINAL.pdf" TargetMode="External"/><Relationship Id="rId3" Type="http://schemas.openxmlformats.org/officeDocument/2006/relationships/hyperlink" Target="http://www3.weforum.org/docs/WEF_YGL15_Annual_Report.pdf" TargetMode="External"/><Relationship Id="rId7" Type="http://schemas.openxmlformats.org/officeDocument/2006/relationships/hyperlink" Target="http://dsq-sds.org/article/view/4011/3544" TargetMode="External"/><Relationship Id="rId2" Type="http://schemas.openxmlformats.org/officeDocument/2006/relationships/hyperlink" Target="https://www.gov.uk/government/uploads/system/uploads/attachment_data/file/554802/DFID-Disability-Framework-2015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a.un.org/unpd/wup/Publications/Files/WUP2014-Highlights.pdf" TargetMode="External"/><Relationship Id="rId5" Type="http://schemas.openxmlformats.org/officeDocument/2006/relationships/hyperlink" Target="http://www.ilo.org/wcmsp5/groups/public/---dgreports/---dcomm/documents/publication/wcms_212423.pdf" TargetMode="External"/><Relationship Id="rId4" Type="http://schemas.openxmlformats.org/officeDocument/2006/relationships/hyperlink" Target="http://blog.euromonitor.com/2012/02/special-report-the-worlds-youngest-population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02785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000" dirty="0"/>
              <a:t>Realizing Inclusive cities through young leaders’ empowerment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dirty="0"/>
              <a:t>By James Aniyamuzaala Rwampigi</a:t>
            </a:r>
          </a:p>
          <a:p>
            <a:pPr algn="ctr"/>
            <a:r>
              <a:rPr lang="en-US" dirty="0"/>
              <a:t>Disability Rights advisor ,UN Habitat Youth advisory Board.</a:t>
            </a:r>
          </a:p>
          <a:p>
            <a:pPr algn="ctr"/>
            <a:r>
              <a:rPr lang="en-US" dirty="0"/>
              <a:t>Email:</a:t>
            </a:r>
            <a:r>
              <a:rPr lang="en-US" cap="none" dirty="0"/>
              <a:t>jamesani09@gmail.com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18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816" y="661440"/>
            <a:ext cx="8946541" cy="5129760"/>
          </a:xfrm>
        </p:spPr>
        <p:txBody>
          <a:bodyPr/>
          <a:lstStyle/>
          <a:p>
            <a:r>
              <a:rPr lang="en-US" dirty="0"/>
              <a:t>What is good for Persons with Disabilities is good for everybody.</a:t>
            </a:r>
          </a:p>
          <a:p>
            <a:pPr marL="0" indent="0" algn="ctr">
              <a:buNone/>
            </a:pPr>
            <a:r>
              <a:rPr lang="en-US" dirty="0"/>
              <a:t>THANKS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35" y="1842053"/>
            <a:ext cx="8481392" cy="463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46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/>
              <a:t>Structure of presentation: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32452"/>
            <a:ext cx="8946541" cy="5015947"/>
          </a:xfrm>
        </p:spPr>
        <p:txBody>
          <a:bodyPr>
            <a:noAutofit/>
          </a:bodyPr>
          <a:lstStyle/>
          <a:p>
            <a:pPr algn="just">
              <a:lnSpc>
                <a:spcPct val="250000"/>
              </a:lnSpc>
            </a:pPr>
            <a:r>
              <a:rPr lang="en-US" sz="2400" dirty="0"/>
              <a:t>State of Young people in the World.</a:t>
            </a:r>
          </a:p>
          <a:p>
            <a:pPr algn="just">
              <a:lnSpc>
                <a:spcPct val="250000"/>
              </a:lnSpc>
            </a:pPr>
            <a:r>
              <a:rPr lang="en-US" sz="2400" dirty="0"/>
              <a:t>Demographic Dividend opportunity.</a:t>
            </a:r>
          </a:p>
          <a:p>
            <a:pPr algn="just">
              <a:lnSpc>
                <a:spcPct val="250000"/>
              </a:lnSpc>
            </a:pPr>
            <a:r>
              <a:rPr lang="en-US" sz="2400" dirty="0"/>
              <a:t>Young leaders’ Empowerment and Inclusive Urban Development.</a:t>
            </a:r>
          </a:p>
          <a:p>
            <a:pPr algn="just">
              <a:lnSpc>
                <a:spcPct val="250000"/>
              </a:lnSpc>
            </a:pPr>
            <a:r>
              <a:rPr lang="en-US" sz="2400" dirty="0"/>
              <a:t>Reference.</a:t>
            </a:r>
          </a:p>
        </p:txBody>
      </p:sp>
    </p:spTree>
    <p:extLst>
      <p:ext uri="{BB962C8B-B14F-4D97-AF65-F5344CB8AC3E}">
        <p14:creationId xmlns:p14="http://schemas.microsoft.com/office/powerpoint/2010/main" val="146273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6835"/>
            <a:ext cx="8958470" cy="689113"/>
          </a:xfrm>
        </p:spPr>
        <p:txBody>
          <a:bodyPr>
            <a:normAutofit/>
          </a:bodyPr>
          <a:lstStyle/>
          <a:p>
            <a:r>
              <a:rPr lang="en-US" sz="2800" dirty="0"/>
              <a:t>State of the young people in the world.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3949148"/>
            <a:ext cx="9144000" cy="27564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900" i="1" dirty="0"/>
              <a:t>Source: Euromonitor International from national statistics/UN</a:t>
            </a:r>
          </a:p>
          <a:p>
            <a:r>
              <a:rPr lang="en-US" dirty="0"/>
              <a:t>http://blog.euromonitor.com/2012/02/special-report-the-worlds-youngest-populations.html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469" y="1325217"/>
            <a:ext cx="10055317" cy="474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58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5370"/>
            <a:ext cx="10515600" cy="60228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State of the young 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9930"/>
            <a:ext cx="10515600" cy="5077033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pPr>
              <a:lnSpc>
                <a:spcPct val="200000"/>
              </a:lnSpc>
            </a:pPr>
            <a:r>
              <a:rPr lang="en-US" sz="2400" dirty="0"/>
              <a:t>3.5 billion below 30 years in 2012 (50.5% of the estimated 7 billion) 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 89.7%  in emerging and developing economies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Millions below 30:India :704, China :497, USA :127, Pakistan 126 .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70% of the Sub-Saharan region’s population 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Half of Uganda population below 15 years in 2012.</a:t>
            </a:r>
          </a:p>
        </p:txBody>
      </p:sp>
    </p:spTree>
    <p:extLst>
      <p:ext uri="{BB962C8B-B14F-4D97-AF65-F5344CB8AC3E}">
        <p14:creationId xmlns:p14="http://schemas.microsoft.com/office/powerpoint/2010/main" val="309565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13137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sz="2400" dirty="0"/>
              <a:t>Median age: Niger 15, Uganda 15.7and Mali 16.2%</a:t>
            </a:r>
          </a:p>
          <a:p>
            <a:pPr algn="just">
              <a:lnSpc>
                <a:spcPct val="200000"/>
              </a:lnSpc>
            </a:pPr>
            <a:r>
              <a:rPr lang="en-US" sz="2400" dirty="0"/>
              <a:t>Ageing population: Japan 45.2, Germany 44.1, Italy 43.1</a:t>
            </a:r>
          </a:p>
          <a:p>
            <a:pPr algn="just">
              <a:lnSpc>
                <a:spcPct val="200000"/>
              </a:lnSpc>
            </a:pPr>
            <a:r>
              <a:rPr lang="en-US" sz="2400" dirty="0"/>
              <a:t> Birth rates: 20.9 per 1000 people in Developing economies &amp; 11.2</a:t>
            </a:r>
          </a:p>
          <a:p>
            <a:pPr algn="just">
              <a:lnSpc>
                <a:spcPct val="200000"/>
              </a:lnSpc>
            </a:pPr>
            <a:r>
              <a:rPr lang="en-US" sz="2400" dirty="0"/>
              <a:t>Fertility rates:3.1 children  Developing Economies  and 1.8 developed.</a:t>
            </a:r>
          </a:p>
          <a:p>
            <a:pPr algn="just">
              <a:lnSpc>
                <a:spcPct val="200000"/>
              </a:lnSpc>
            </a:pPr>
            <a:r>
              <a:rPr lang="en-US" sz="2400" dirty="0"/>
              <a:t>54% of the World’s population reside in Urban areas(UNDESA,2014).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5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854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Demographic Dividend Opportunity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61" y="1126435"/>
            <a:ext cx="10515600" cy="46132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Window stretches from 30-40 years (Sarah,2012).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Working age population estimated growth at 9.8% by 2020 MDC,LDC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Power to make decision :Next population and consumer trends (sarah 2012).</a:t>
            </a:r>
          </a:p>
          <a:p>
            <a:pPr marL="0" indent="0">
              <a:buNone/>
            </a:pPr>
            <a:r>
              <a:rPr lang="en-US" sz="2400" dirty="0"/>
              <a:t>           </a:t>
            </a:r>
            <a:r>
              <a:rPr lang="en-US" sz="2000" dirty="0"/>
              <a:t>By 2020, 3.6 billion people in the world will be aged below 30.</a:t>
            </a:r>
          </a:p>
          <a:p>
            <a:r>
              <a:rPr lang="en-US" sz="2400" dirty="0"/>
              <a:t>Opportunity to build strong economy .Drivers of Innovation(WEF,2015).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Number of global household grow by 1.9%.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999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12962"/>
            <a:ext cx="9404723" cy="1058029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19201"/>
            <a:ext cx="9511679" cy="5068956"/>
          </a:xfrm>
        </p:spPr>
        <p:txBody>
          <a:bodyPr>
            <a:normAutofit/>
          </a:bodyPr>
          <a:lstStyle/>
          <a:p>
            <a:r>
              <a:rPr lang="en-US" sz="2400" dirty="0"/>
              <a:t>Inadequate education policies and system (Sarah,2012).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Limited investment in infrastructure and Job creation (Sarah,2012).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12.6% youth  Unemployment or 73.6 million in 2013 (ILO,2013).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Discrimination and inaccessible environment (Dr Paul Harpur,2014).</a:t>
            </a:r>
          </a:p>
        </p:txBody>
      </p:sp>
    </p:spTree>
    <p:extLst>
      <p:ext uri="{BB962C8B-B14F-4D97-AF65-F5344CB8AC3E}">
        <p14:creationId xmlns:p14="http://schemas.microsoft.com/office/powerpoint/2010/main" val="280428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35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/>
              <a:t>Young leaders’ Empowerment &amp; Inclusive Urban Development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7983"/>
            <a:ext cx="10515600" cy="4798736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sz="2400" dirty="0"/>
              <a:t>Rethink approaches to Inclusion :Diversity Vs Disability,(Dr Paul Harpur,2014).</a:t>
            </a:r>
          </a:p>
          <a:p>
            <a:r>
              <a:rPr lang="en-US" sz="2400" dirty="0"/>
              <a:t>Sex,Age,Disaability Disaggregated Data (SADDD) and Research (DFID,2015).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Digital accessibility empowerment as a tool for inclusion (Microsoft,2016).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Prioritizing wider &amp; inclusive  Young leaders’ participation and outreach.</a:t>
            </a:r>
          </a:p>
          <a:p>
            <a:r>
              <a:rPr lang="en-US" sz="2400" dirty="0"/>
              <a:t>Center Disability Rights as an  economic issues Vs Benefits  for all.</a:t>
            </a:r>
          </a:p>
        </p:txBody>
      </p:sp>
    </p:spTree>
    <p:extLst>
      <p:ext uri="{BB962C8B-B14F-4D97-AF65-F5344CB8AC3E}">
        <p14:creationId xmlns:p14="http://schemas.microsoft.com/office/powerpoint/2010/main" val="28730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05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3184"/>
            <a:ext cx="10515600" cy="506377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DFID,2015,Disability Framework, </a:t>
            </a:r>
            <a:r>
              <a:rPr lang="en-US" dirty="0">
                <a:hlinkClick r:id="rId2"/>
              </a:rPr>
              <a:t>https://www.gov.uk/government/uploads/system/uploads/attachment_data/file/554802/DFID-Disability-Framework-2015.pdf</a:t>
            </a:r>
            <a:endParaRPr lang="en-US" sz="2000" dirty="0"/>
          </a:p>
          <a:p>
            <a:r>
              <a:rPr lang="en-US" sz="2000" dirty="0"/>
              <a:t>World Economic Forum, 2015,The forum of global young leaders’ annual report. </a:t>
            </a:r>
            <a:r>
              <a:rPr lang="en-US" sz="2000" dirty="0">
                <a:hlinkClick r:id="rId3"/>
              </a:rPr>
              <a:t>http://www3.weforum.org/docs/WEF_YGL15_Annual_Report.pdf</a:t>
            </a:r>
            <a:endParaRPr lang="en-US" sz="2000" dirty="0"/>
          </a:p>
          <a:p>
            <a:r>
              <a:rPr lang="en-US" sz="2000" dirty="0"/>
              <a:t>Sarah Boumphrey, 2012,World’s youngest population special report, Euromonitor. </a:t>
            </a:r>
            <a:r>
              <a:rPr lang="en-US" sz="2000" dirty="0">
                <a:hlinkClick r:id="rId4"/>
              </a:rPr>
              <a:t>http://blog.euromonitor.com/2012/02/special-report-the-worlds-youngest-populations.html</a:t>
            </a:r>
            <a:endParaRPr lang="en-US" sz="2000" dirty="0"/>
          </a:p>
          <a:p>
            <a:r>
              <a:rPr lang="en-US" sz="2000" dirty="0"/>
              <a:t>ILO, 2013,The global employment trends for youth, </a:t>
            </a:r>
            <a:r>
              <a:rPr lang="en-US" sz="2000" dirty="0">
                <a:hlinkClick r:id="rId5"/>
              </a:rPr>
              <a:t>http://www.ilo.org/wcmsp5/groups/public/---dgreports/---dcomm/documents/publication/wcms_212423.pdf</a:t>
            </a:r>
            <a:endParaRPr lang="en-US" sz="2000" dirty="0"/>
          </a:p>
          <a:p>
            <a:r>
              <a:rPr lang="en-US" sz="2000" dirty="0"/>
              <a:t>DESA, 2014, World Urban Propsects, </a:t>
            </a:r>
            <a:r>
              <a:rPr lang="en-US" sz="2000" dirty="0">
                <a:hlinkClick r:id="rId6"/>
              </a:rPr>
              <a:t>https://esa.un.org/unpd/wup/Publications/Files/WUP2014-Highlights.pdf</a:t>
            </a:r>
            <a:endParaRPr lang="en-US" sz="2000" dirty="0"/>
          </a:p>
          <a:p>
            <a:r>
              <a:rPr lang="en-US" sz="2000" dirty="0"/>
              <a:t>Dr Paul Harpur,2014, Combating Prejudice in the Workplace with Contact Theory: The Lived Experiences of Professionals with Disabilities, </a:t>
            </a:r>
            <a:r>
              <a:rPr lang="en-US" sz="2000" dirty="0">
                <a:hlinkClick r:id="rId7"/>
              </a:rPr>
              <a:t>http://dsq-sds.org/article/view/4011/3544</a:t>
            </a:r>
            <a:endParaRPr lang="en-US" sz="2000" dirty="0"/>
          </a:p>
          <a:p>
            <a:r>
              <a:rPr lang="en-US" sz="2000" dirty="0"/>
              <a:t>Forrester and Microsoft,2016,Assessing the values of Assistive technologies for organisations.Total economic impact, </a:t>
            </a:r>
            <a:r>
              <a:rPr lang="en-US" sz="2000" dirty="0">
                <a:hlinkClick r:id="rId8"/>
              </a:rPr>
              <a:t>https://mscorpmedia.azureedge.net/mscorpmedia/2016/06/Microsoft-TEI-Accessibility-Study_Edited_FINAL.pdf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6983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1027</TotalTime>
  <Words>408</Words>
  <Application>Microsoft Office PowerPoint</Application>
  <PresentationFormat>Custom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</vt:lpstr>
      <vt:lpstr>Realizing Inclusive cities through young leaders’ empowerment</vt:lpstr>
      <vt:lpstr>Structure of presentation:</vt:lpstr>
      <vt:lpstr>State of the young people in the world.</vt:lpstr>
      <vt:lpstr>State of the young  population</vt:lpstr>
      <vt:lpstr>PowerPoint Presentation</vt:lpstr>
      <vt:lpstr>Demographic Dividend Opportunity .</vt:lpstr>
      <vt:lpstr>Challenges</vt:lpstr>
      <vt:lpstr>Young leaders’ Empowerment &amp; Inclusive Urban Development.</vt:lpstr>
      <vt:lpstr>Reference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Realizing Inclusive cities through young leaders’ empowerment</dc:title>
  <dc:creator>Jimmy Ani</dc:creator>
  <cp:lastModifiedBy>Guozhong Zhang</cp:lastModifiedBy>
  <cp:revision>29</cp:revision>
  <dcterms:created xsi:type="dcterms:W3CDTF">2016-10-11T21:05:45Z</dcterms:created>
  <dcterms:modified xsi:type="dcterms:W3CDTF">2016-10-12T15:24:49Z</dcterms:modified>
</cp:coreProperties>
</file>