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69" r:id="rId5"/>
    <p:sldId id="265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Mobility</a:t>
            </a:r>
          </a:p>
          <a:p>
            <a:pPr>
              <a:defRPr/>
            </a:pPr>
            <a:r>
              <a:rPr lang="en-US" dirty="0" smtClean="0"/>
              <a:t>Travel chain</a:t>
            </a:r>
            <a:endParaRPr lang="en-US" dirty="0" smtClean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Mobility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Buildings</c:v>
                </c:pt>
                <c:pt idx="1">
                  <c:v>Roads</c:v>
                </c:pt>
                <c:pt idx="2">
                  <c:v>Transportation</c:v>
                </c:pt>
                <c:pt idx="3">
                  <c:v>Information</c:v>
                </c:pt>
                <c:pt idx="4">
                  <c:v>Communication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txPr>
          <a:bodyPr anchor="t" anchorCtr="0"/>
          <a:lstStyle/>
          <a:p>
            <a:pPr>
              <a:defRPr sz="1200" kern="1000">
                <a:solidFill>
                  <a:srgbClr val="FF0000"/>
                </a:solidFill>
                <a:latin typeface="Arial"/>
              </a:defRPr>
            </a:pPr>
            <a:endParaRPr lang="en-US"/>
          </a:p>
        </c:txPr>
      </c:legendEntry>
      <c:layout/>
      <c:overlay val="0"/>
      <c:txPr>
        <a:bodyPr anchor="t" anchorCtr="0"/>
        <a:lstStyle/>
        <a:p>
          <a:pPr>
            <a:defRPr sz="1200" kern="1000"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10/9/16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  <a:p>
            <a:pPr lvl="1" eaLnBrk="1" latinLnBrk="0" hangingPunct="1"/>
            <a:r>
              <a:rPr kumimoji="0" lang="es-ES_tradnl" smtClean="0"/>
              <a:t>Second level</a:t>
            </a:r>
          </a:p>
          <a:p>
            <a:pPr lvl="2" eaLnBrk="1" latinLnBrk="0" hangingPunct="1"/>
            <a:r>
              <a:rPr kumimoji="0" lang="es-ES_tradnl" smtClean="0"/>
              <a:t>Third level</a:t>
            </a:r>
          </a:p>
          <a:p>
            <a:pPr lvl="3" eaLnBrk="1" latinLnBrk="0" hangingPunct="1"/>
            <a:r>
              <a:rPr kumimoji="0" lang="es-ES_tradnl" smtClean="0"/>
              <a:t>Fourth level</a:t>
            </a:r>
          </a:p>
          <a:p>
            <a:pPr lvl="4" eaLnBrk="1" latinLnBrk="0" hangingPunct="1"/>
            <a:r>
              <a:rPr kumimoji="0" lang="es-ES_tradnl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10/9/16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373681"/>
            <a:ext cx="6477000" cy="2493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Accessibility, a </a:t>
            </a:r>
            <a:r>
              <a:rPr lang="en-US" dirty="0" smtClean="0"/>
              <a:t>socio -</a:t>
            </a:r>
            <a:r>
              <a:rPr lang="en-US" dirty="0" smtClean="0"/>
              <a:t>economic imperative: using transportation as an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Janett</a:t>
            </a:r>
            <a:r>
              <a:rPr lang="en-US" dirty="0" smtClean="0"/>
              <a:t> JIMENEZ SANTOS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2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MX" dirty="0"/>
              <a:t>Sustainable Development Goals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Art 9. Accesibility - </a:t>
            </a:r>
            <a:r>
              <a:rPr lang="es-MX" dirty="0" smtClean="0"/>
              <a:t>CRPD</a:t>
            </a:r>
            <a:endParaRPr lang="es-MX" dirty="0"/>
          </a:p>
        </p:txBody>
      </p:sp>
      <p:pic>
        <p:nvPicPr>
          <p:cNvPr id="12" name="Content Placeholder 2" descr="Goal-11-300x23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2" b="-9842"/>
          <a:stretch>
            <a:fillRect/>
          </a:stretch>
        </p:blipFill>
        <p:spPr/>
      </p:pic>
      <p:graphicFrame>
        <p:nvGraphicFramePr>
          <p:cNvPr id="13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6501420"/>
              </p:ext>
            </p:extLst>
          </p:nvPr>
        </p:nvGraphicFramePr>
        <p:xfrm>
          <a:off x="4800600" y="2438400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27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9" name="Content Placeholder 8" descr="inclusion-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39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1. Awareness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A</a:t>
            </a:r>
            <a:r>
              <a:rPr lang="en-US" dirty="0" smtClean="0"/>
              <a:t>ccessibility standards</a:t>
            </a:r>
            <a:endParaRPr lang="en-US" dirty="0"/>
          </a:p>
        </p:txBody>
      </p:sp>
      <p:pic>
        <p:nvPicPr>
          <p:cNvPr id="8" name="Imagen 11" descr="IMG_38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93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Suppliers of products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4. Transfer points</a:t>
            </a:r>
            <a:endParaRPr lang="en-US" dirty="0"/>
          </a:p>
        </p:txBody>
      </p:sp>
      <p:pic>
        <p:nvPicPr>
          <p:cNvPr id="9" name="Imagen 6" descr="IMG_70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r="9493"/>
          <a:stretch>
            <a:fillRect/>
          </a:stretch>
        </p:blipFill>
        <p:spPr>
          <a:xfrm rot="5400000">
            <a:off x="609600" y="2438400"/>
            <a:ext cx="3886200" cy="3581400"/>
          </a:xfrm>
          <a:prstGeom prst="rect">
            <a:avLst/>
          </a:prstGeom>
        </p:spPr>
      </p:pic>
      <p:pic>
        <p:nvPicPr>
          <p:cNvPr id="11" name="Content Placeholder 10" descr="SQ-taller-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3922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4800601" y="6291269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http://</a:t>
            </a:r>
            <a:r>
              <a:rPr lang="en-US" sz="1000" dirty="0" err="1">
                <a:latin typeface="Arial"/>
                <a:cs typeface="Arial"/>
              </a:rPr>
              <a:t>es.slideshare.net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sibrt</a:t>
            </a:r>
            <a:r>
              <a:rPr lang="en-US" sz="1000" dirty="0">
                <a:latin typeface="Arial"/>
                <a:cs typeface="Arial"/>
              </a:rPr>
              <a:t>/semovi-mxico-luis-enrique-fuentes-polticas-pblicas-dirigidas-a-mejorar-la-calidad-de-los-sistemas-de-satisfaccin-del-usuario</a:t>
            </a:r>
          </a:p>
        </p:txBody>
      </p:sp>
    </p:spTree>
    <p:extLst>
      <p:ext uri="{BB962C8B-B14F-4D97-AF65-F5344CB8AC3E}">
        <p14:creationId xmlns:p14="http://schemas.microsoft.com/office/powerpoint/2010/main" val="254878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</a:t>
            </a:r>
          </a:p>
        </p:txBody>
      </p:sp>
      <p:pic>
        <p:nvPicPr>
          <p:cNvPr id="11" name="Content Placeholder 10" descr="Screen Shot 2016-10-11 at 2.17.17 AM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1" r="-2043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5. Disability group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6. Monitoring accessibility</a:t>
            </a:r>
            <a:endParaRPr lang="en-US" dirty="0"/>
          </a:p>
        </p:txBody>
      </p:sp>
      <p:pic>
        <p:nvPicPr>
          <p:cNvPr id="10" name="Imagen 8" descr="IMG_394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93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4" name="Content Placeholder 3" descr="policies-8Dfxfr-clipart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r="6701"/>
          <a:stretch>
            <a:fillRect/>
          </a:stretch>
        </p:blipFill>
        <p:spPr/>
      </p:pic>
      <p:pic>
        <p:nvPicPr>
          <p:cNvPr id="3" name="Content Placeholder 2" descr="Proyecto lineas-1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" b="738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Policies and procedures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7. Integrated Accessible Transportation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3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4606" y="6458171"/>
            <a:ext cx="3443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Source:</a:t>
            </a:r>
          </a:p>
          <a:p>
            <a:r>
              <a:rPr lang="en-US" sz="1000" dirty="0" smtClean="0">
                <a:latin typeface="Arial"/>
                <a:cs typeface="Arial"/>
              </a:rPr>
              <a:t>https</a:t>
            </a:r>
            <a:r>
              <a:rPr lang="en-US" sz="1000" dirty="0">
                <a:latin typeface="Arial"/>
                <a:cs typeface="Arial"/>
              </a:rPr>
              <a:t>://</a:t>
            </a:r>
            <a:r>
              <a:rPr lang="en-US" sz="1000" dirty="0" err="1">
                <a:latin typeface="Arial"/>
                <a:cs typeface="Arial"/>
              </a:rPr>
              <a:t>dribbble.com</a:t>
            </a:r>
            <a:r>
              <a:rPr lang="en-US" sz="1000" dirty="0">
                <a:latin typeface="Arial"/>
                <a:cs typeface="Arial"/>
              </a:rPr>
              <a:t>/shots/1567097-Bridging-The-Gap</a:t>
            </a:r>
          </a:p>
        </p:txBody>
      </p:sp>
      <p:pic>
        <p:nvPicPr>
          <p:cNvPr id="4" name="Picture 3" descr="bridging_the_g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5" y="14767"/>
            <a:ext cx="8390921" cy="62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5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2284</TotalTime>
  <Words>130</Words>
  <Application>Microsoft Macintosh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Accessibility, a socio -economic imperative: using transportation as an example</vt:lpstr>
      <vt:lpstr>INTRODUCTION</vt:lpstr>
      <vt:lpstr>CHALLENGES</vt:lpstr>
      <vt:lpstr>CHALLENGES</vt:lpstr>
      <vt:lpstr>CHALLENGES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an so</dc:title>
  <dc:creator>J</dc:creator>
  <cp:lastModifiedBy>J</cp:lastModifiedBy>
  <cp:revision>59</cp:revision>
  <dcterms:created xsi:type="dcterms:W3CDTF">2016-10-09T11:58:09Z</dcterms:created>
  <dcterms:modified xsi:type="dcterms:W3CDTF">2016-10-11T07:29:18Z</dcterms:modified>
</cp:coreProperties>
</file>