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82" r:id="rId3"/>
    <p:sldId id="296" r:id="rId4"/>
    <p:sldId id="309" r:id="rId5"/>
    <p:sldId id="281" r:id="rId6"/>
    <p:sldId id="313" r:id="rId7"/>
    <p:sldId id="303" r:id="rId8"/>
    <p:sldId id="302" r:id="rId9"/>
    <p:sldId id="312" r:id="rId10"/>
    <p:sldId id="304" r:id="rId11"/>
    <p:sldId id="305" r:id="rId12"/>
    <p:sldId id="310" r:id="rId13"/>
    <p:sldId id="294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342E87-26BA-4BCA-B772-2B25A19FC369}">
          <p14:sldIdLst>
            <p14:sldId id="256"/>
            <p14:sldId id="282"/>
            <p14:sldId id="296"/>
            <p14:sldId id="309"/>
            <p14:sldId id="281"/>
            <p14:sldId id="313"/>
            <p14:sldId id="303"/>
            <p14:sldId id="302"/>
            <p14:sldId id="312"/>
            <p14:sldId id="304"/>
            <p14:sldId id="305"/>
            <p14:sldId id="310"/>
            <p14:sldId id="294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990"/>
    <a:srgbClr val="F37322"/>
    <a:srgbClr val="00B0D8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 autoAdjust="0"/>
    <p:restoredTop sz="71551" autoAdjust="0"/>
  </p:normalViewPr>
  <p:slideViewPr>
    <p:cSldViewPr>
      <p:cViewPr varScale="1">
        <p:scale>
          <a:sx n="83" d="100"/>
          <a:sy n="83" d="100"/>
        </p:scale>
        <p:origin x="25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2BD7C-4018-4F6A-96B4-C8A3597B8CEF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2205962-11E2-4024-B31A-2A0E379B3D98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March – July 2010</a:t>
          </a:r>
          <a:endParaRPr lang="en-US" u="none" noProof="0" dirty="0" smtClean="0"/>
        </a:p>
      </dgm:t>
    </dgm:pt>
    <dgm:pt modelId="{C26ED4C5-F19D-479B-B2A7-5E94E86991B5}" type="parTrans" cxnId="{DA10DDE7-DE28-4A90-BA42-3A5E6ED1EA18}">
      <dgm:prSet/>
      <dgm:spPr/>
      <dgm:t>
        <a:bodyPr/>
        <a:lstStyle/>
        <a:p>
          <a:endParaRPr lang="en-GB"/>
        </a:p>
      </dgm:t>
    </dgm:pt>
    <dgm:pt modelId="{825AC5C4-9C11-4BBB-8BF0-561039D11818}" type="sibTrans" cxnId="{DA10DDE7-DE28-4A90-BA42-3A5E6ED1EA18}">
      <dgm:prSet/>
      <dgm:spPr/>
      <dgm:t>
        <a:bodyPr/>
        <a:lstStyle/>
        <a:p>
          <a:endParaRPr lang="en-GB"/>
        </a:p>
      </dgm:t>
    </dgm:pt>
    <dgm:pt modelId="{3C9A406E-B41F-4E15-AA9B-F6CD2B801F06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noProof="0" dirty="0" smtClean="0"/>
            <a:t>General work plan and projects settings. Partners searching</a:t>
          </a:r>
          <a:endParaRPr lang="en-US" noProof="0" dirty="0"/>
        </a:p>
      </dgm:t>
    </dgm:pt>
    <dgm:pt modelId="{3DF589EC-9D60-4ED6-9FFA-CCD32FE4927A}" type="parTrans" cxnId="{2428EE27-90EB-494C-AA90-D065858CFBB5}">
      <dgm:prSet/>
      <dgm:spPr/>
      <dgm:t>
        <a:bodyPr/>
        <a:lstStyle/>
        <a:p>
          <a:endParaRPr lang="en-GB"/>
        </a:p>
      </dgm:t>
    </dgm:pt>
    <dgm:pt modelId="{DB0271E8-7EDE-407C-9675-2126B301659F}" type="sibTrans" cxnId="{2428EE27-90EB-494C-AA90-D065858CFBB5}">
      <dgm:prSet/>
      <dgm:spPr/>
      <dgm:t>
        <a:bodyPr/>
        <a:lstStyle/>
        <a:p>
          <a:endParaRPr lang="en-GB"/>
        </a:p>
      </dgm:t>
    </dgm:pt>
    <dgm:pt modelId="{EE4EAC2D-3ED5-49E9-8589-31F716B6ADF0}">
      <dgm:prSet/>
      <dgm:spPr/>
      <dgm:t>
        <a:bodyPr/>
        <a:lstStyle/>
        <a:p>
          <a:r>
            <a:rPr lang="en-US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Sept 2010 – Oct 2013</a:t>
          </a:r>
          <a:endParaRPr lang="en-GB" u="none" dirty="0"/>
        </a:p>
      </dgm:t>
    </dgm:pt>
    <dgm:pt modelId="{7DF937D0-42FB-4C3E-91F2-7C541896A3A3}" type="parTrans" cxnId="{CC506742-4B6A-4CA7-81B5-46F0D746B0AC}">
      <dgm:prSet/>
      <dgm:spPr/>
      <dgm:t>
        <a:bodyPr/>
        <a:lstStyle/>
        <a:p>
          <a:endParaRPr lang="en-GB"/>
        </a:p>
      </dgm:t>
    </dgm:pt>
    <dgm:pt modelId="{FEE47493-E8C2-455C-8D13-5A9D4ED8B8D1}" type="sibTrans" cxnId="{CC506742-4B6A-4CA7-81B5-46F0D746B0AC}">
      <dgm:prSet/>
      <dgm:spPr/>
      <dgm:t>
        <a:bodyPr/>
        <a:lstStyle/>
        <a:p>
          <a:endParaRPr lang="en-GB"/>
        </a:p>
      </dgm:t>
    </dgm:pt>
    <dgm:pt modelId="{D05A9FB9-0D06-4678-85AF-8B2AA6150F8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 </a:t>
          </a:r>
          <a:r>
            <a:rPr lang="es-ES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</a:t>
          </a:r>
          <a:endParaRPr lang="en-GB" u="none" dirty="0" smtClean="0"/>
        </a:p>
      </dgm:t>
    </dgm:pt>
    <dgm:pt modelId="{B08F1A84-24CE-4309-A88A-8550662EC163}" type="parTrans" cxnId="{2EAD2367-32DD-4EC2-8916-49A14123BE6B}">
      <dgm:prSet/>
      <dgm:spPr/>
      <dgm:t>
        <a:bodyPr/>
        <a:lstStyle/>
        <a:p>
          <a:endParaRPr lang="en-GB"/>
        </a:p>
      </dgm:t>
    </dgm:pt>
    <dgm:pt modelId="{2C9E44B1-03C4-4F20-B0F3-B6871653B79B}" type="sibTrans" cxnId="{2EAD2367-32DD-4EC2-8916-49A14123BE6B}">
      <dgm:prSet/>
      <dgm:spPr/>
      <dgm:t>
        <a:bodyPr/>
        <a:lstStyle/>
        <a:p>
          <a:endParaRPr lang="en-GB"/>
        </a:p>
      </dgm:t>
    </dgm:pt>
    <dgm:pt modelId="{DDCAAE27-72E5-4B92-A8C7-1B275FF39FBF}">
      <dgm:prSet phldrT="[Text]"/>
      <dgm:spPr/>
      <dgm:t>
        <a:bodyPr/>
        <a:lstStyle/>
        <a:p>
          <a:r>
            <a:rPr lang="en-US" noProof="0" dirty="0" smtClean="0"/>
            <a:t>Publication of the </a:t>
          </a:r>
          <a:r>
            <a:rPr lang="en-US" b="1" noProof="0" dirty="0" smtClean="0"/>
            <a:t>good practices guide</a:t>
          </a:r>
          <a:endParaRPr lang="en-GB" b="1" dirty="0"/>
        </a:p>
      </dgm:t>
    </dgm:pt>
    <dgm:pt modelId="{D72719F6-18E2-4FBA-8877-CC315C54FC7F}" type="parTrans" cxnId="{523E4D06-741B-49DA-81F5-AE2B1CFBDDA7}">
      <dgm:prSet/>
      <dgm:spPr/>
      <dgm:t>
        <a:bodyPr/>
        <a:lstStyle/>
        <a:p>
          <a:endParaRPr lang="en-GB"/>
        </a:p>
      </dgm:t>
    </dgm:pt>
    <dgm:pt modelId="{2863B807-53E8-4969-991C-DAFB61C7C6F2}" type="sibTrans" cxnId="{523E4D06-741B-49DA-81F5-AE2B1CFBDDA7}">
      <dgm:prSet/>
      <dgm:spPr/>
      <dgm:t>
        <a:bodyPr/>
        <a:lstStyle/>
        <a:p>
          <a:endParaRPr lang="en-GB"/>
        </a:p>
      </dgm:t>
    </dgm:pt>
    <dgm:pt modelId="{9D28EFEF-8C13-4F36-BA3D-CEA270D70A8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</a:t>
          </a:r>
          <a:r>
            <a:rPr lang="en-US" dirty="0" smtClean="0"/>
            <a:t>Site visits and peer-learning exchange</a:t>
          </a:r>
          <a:endParaRPr lang="en-GB" dirty="0" smtClean="0"/>
        </a:p>
      </dgm:t>
    </dgm:pt>
    <dgm:pt modelId="{19C5D2FC-6A5C-4F2A-B5EC-39B1479E4764}" type="parTrans" cxnId="{B95572E9-EBFC-4BFB-908D-85CC4E085A03}">
      <dgm:prSet/>
      <dgm:spPr/>
      <dgm:t>
        <a:bodyPr/>
        <a:lstStyle/>
        <a:p>
          <a:endParaRPr lang="en-GB"/>
        </a:p>
      </dgm:t>
    </dgm:pt>
    <dgm:pt modelId="{CDF311CD-E186-4992-81C8-8AB8119B9B5A}" type="sibTrans" cxnId="{B95572E9-EBFC-4BFB-908D-85CC4E085A03}">
      <dgm:prSet/>
      <dgm:spPr/>
      <dgm:t>
        <a:bodyPr/>
        <a:lstStyle/>
        <a:p>
          <a:endParaRPr lang="en-GB"/>
        </a:p>
      </dgm:t>
    </dgm:pt>
    <dgm:pt modelId="{553F0173-C360-414C-9190-73D707663DF6}">
      <dgm:prSet phldrT="[Text]"/>
      <dgm:spPr/>
      <dgm:t>
        <a:bodyPr/>
        <a:lstStyle/>
        <a:p>
          <a:r>
            <a:rPr lang="en-US" dirty="0" smtClean="0"/>
            <a:t>Project launch: 6 accessible itineraries in 6 historical cities </a:t>
          </a:r>
          <a:endParaRPr lang="en-GB" dirty="0"/>
        </a:p>
      </dgm:t>
    </dgm:pt>
    <dgm:pt modelId="{F0CCC376-2F23-47B5-83E3-D4F0B5E9ABF4}" type="parTrans" cxnId="{0E0CAF3C-F4FB-4B3A-9180-C3C9F8A22E45}">
      <dgm:prSet/>
      <dgm:spPr/>
      <dgm:t>
        <a:bodyPr/>
        <a:lstStyle/>
        <a:p>
          <a:endParaRPr lang="en-GB"/>
        </a:p>
      </dgm:t>
    </dgm:pt>
    <dgm:pt modelId="{94400208-C377-4CA6-BD3C-688A5E6A8C6E}" type="sibTrans" cxnId="{0E0CAF3C-F4FB-4B3A-9180-C3C9F8A22E45}">
      <dgm:prSet/>
      <dgm:spPr/>
      <dgm:t>
        <a:bodyPr/>
        <a:lstStyle/>
        <a:p>
          <a:endParaRPr lang="en-GB"/>
        </a:p>
      </dgm:t>
    </dgm:pt>
    <dgm:pt modelId="{0D343DF3-14D1-4B59-9907-30C5BB884686}">
      <dgm:prSet/>
      <dgm:spPr/>
      <dgm:t>
        <a:bodyPr/>
        <a:lstStyle/>
        <a:p>
          <a:r>
            <a:rPr lang="en-US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 2014</a:t>
          </a:r>
          <a:endParaRPr lang="en-GB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CCFF15-8958-475F-8A59-C6457044861F}" type="parTrans" cxnId="{BC282752-5184-4136-88CD-64F762E482BB}">
      <dgm:prSet/>
      <dgm:spPr/>
      <dgm:t>
        <a:bodyPr/>
        <a:lstStyle/>
        <a:p>
          <a:endParaRPr lang="en-GB"/>
        </a:p>
      </dgm:t>
    </dgm:pt>
    <dgm:pt modelId="{1753D59E-5005-4548-8AA6-A2722819198C}" type="sibTrans" cxnId="{BC282752-5184-4136-88CD-64F762E482BB}">
      <dgm:prSet/>
      <dgm:spPr/>
      <dgm:t>
        <a:bodyPr/>
        <a:lstStyle/>
        <a:p>
          <a:endParaRPr lang="en-GB"/>
        </a:p>
      </dgm:t>
    </dgm:pt>
    <dgm:pt modelId="{D20C9DAE-F71A-4520-9AA8-4632C60591CD}">
      <dgm:prSet/>
      <dgm:spPr/>
      <dgm:t>
        <a:bodyPr/>
        <a:lstStyle/>
        <a:p>
          <a:r>
            <a:rPr lang="en-US" b="1" noProof="0" dirty="0" smtClean="0"/>
            <a:t>Conference </a:t>
          </a:r>
          <a:r>
            <a:rPr lang="en-US" b="1" noProof="0" dirty="0" smtClean="0"/>
            <a:t>on </a:t>
          </a:r>
          <a:r>
            <a:rPr lang="en-US" b="1" noProof="0" dirty="0" smtClean="0"/>
            <a:t>accessibility</a:t>
          </a:r>
          <a:endParaRPr lang="en-GB" dirty="0"/>
        </a:p>
      </dgm:t>
    </dgm:pt>
    <dgm:pt modelId="{53728BE5-EE9E-476E-A2D9-57B5CA76A633}" type="parTrans" cxnId="{4AC122AD-70CD-4643-B6EF-B2283A363DE6}">
      <dgm:prSet/>
      <dgm:spPr/>
      <dgm:t>
        <a:bodyPr/>
        <a:lstStyle/>
        <a:p>
          <a:endParaRPr lang="en-GB"/>
        </a:p>
      </dgm:t>
    </dgm:pt>
    <dgm:pt modelId="{19BAD336-9818-4EF9-B414-CD9A9240E7E7}" type="sibTrans" cxnId="{4AC122AD-70CD-4643-B6EF-B2283A363DE6}">
      <dgm:prSet/>
      <dgm:spPr/>
      <dgm:t>
        <a:bodyPr/>
        <a:lstStyle/>
        <a:p>
          <a:endParaRPr lang="en-GB"/>
        </a:p>
      </dgm:t>
    </dgm:pt>
    <dgm:pt modelId="{C1023666-A65A-4E4B-B490-E2E9F2B73CE5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Sept</a:t>
          </a:r>
          <a:r>
            <a:rPr lang="es-ES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2010</a:t>
          </a:r>
          <a:endParaRPr lang="en-GB" u="none" dirty="0" smtClean="0"/>
        </a:p>
      </dgm:t>
    </dgm:pt>
    <dgm:pt modelId="{C8AAEFDF-9B5E-471D-8FD8-0036F0A85501}" type="sibTrans" cxnId="{2B068146-18E0-4372-AA8B-999F1D3D7A8E}">
      <dgm:prSet/>
      <dgm:spPr/>
      <dgm:t>
        <a:bodyPr/>
        <a:lstStyle/>
        <a:p>
          <a:endParaRPr lang="en-GB"/>
        </a:p>
      </dgm:t>
    </dgm:pt>
    <dgm:pt modelId="{4A4604D1-4B60-45F8-933E-0965DF1C17F1}" type="parTrans" cxnId="{2B068146-18E0-4372-AA8B-999F1D3D7A8E}">
      <dgm:prSet/>
      <dgm:spPr/>
      <dgm:t>
        <a:bodyPr/>
        <a:lstStyle/>
        <a:p>
          <a:endParaRPr lang="en-GB"/>
        </a:p>
      </dgm:t>
    </dgm:pt>
    <dgm:pt modelId="{DF11E871-3DFC-4198-A2EC-3CD83C5B456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Implementation </a:t>
          </a:r>
          <a:r>
            <a:rPr lang="en-US" dirty="0" smtClean="0"/>
            <a:t>of the </a:t>
          </a:r>
          <a:r>
            <a:rPr lang="en-US" dirty="0" smtClean="0"/>
            <a:t>itineraries in the 6 cities</a:t>
          </a:r>
          <a:endParaRPr lang="en-GB" dirty="0" smtClean="0"/>
        </a:p>
      </dgm:t>
    </dgm:pt>
    <dgm:pt modelId="{D11C36C3-B9D3-4145-B5E8-CEE937E16CA8}" type="parTrans" cxnId="{95F8545D-2323-4D10-90E9-C660AFD99FF8}">
      <dgm:prSet/>
      <dgm:spPr/>
      <dgm:t>
        <a:bodyPr/>
        <a:lstStyle/>
        <a:p>
          <a:endParaRPr lang="en-GB"/>
        </a:p>
      </dgm:t>
    </dgm:pt>
    <dgm:pt modelId="{44542319-31A1-41BE-8737-1CDCD5CBFB7A}" type="sibTrans" cxnId="{95F8545D-2323-4D10-90E9-C660AFD99FF8}">
      <dgm:prSet/>
      <dgm:spPr/>
      <dgm:t>
        <a:bodyPr/>
        <a:lstStyle/>
        <a:p>
          <a:endParaRPr lang="en-GB"/>
        </a:p>
      </dgm:t>
    </dgm:pt>
    <dgm:pt modelId="{5011AF51-5227-4A60-B347-0EFA5D45F9FB}">
      <dgm:prSet/>
      <dgm:spPr/>
      <dgm:t>
        <a:bodyPr/>
        <a:lstStyle/>
        <a:p>
          <a:r>
            <a:rPr lang="en-GB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2015-2016</a:t>
          </a:r>
          <a:endParaRPr lang="en-GB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C37BE3-90FF-4155-9C67-4DC8DE5C514F}" type="parTrans" cxnId="{01C42F67-AC64-4556-9D88-13F2C9DF7768}">
      <dgm:prSet/>
      <dgm:spPr/>
      <dgm:t>
        <a:bodyPr/>
        <a:lstStyle/>
        <a:p>
          <a:endParaRPr lang="en-GB"/>
        </a:p>
      </dgm:t>
    </dgm:pt>
    <dgm:pt modelId="{A3E36C6F-BD7B-4D5E-A4AF-D4D1B82DC872}" type="sibTrans" cxnId="{01C42F67-AC64-4556-9D88-13F2C9DF7768}">
      <dgm:prSet/>
      <dgm:spPr/>
      <dgm:t>
        <a:bodyPr/>
        <a:lstStyle/>
        <a:p>
          <a:endParaRPr lang="en-GB"/>
        </a:p>
      </dgm:t>
    </dgm:pt>
    <dgm:pt modelId="{1EC6431E-A1C8-412D-83CF-AEC132C9E842}">
      <dgm:prSet/>
      <dgm:spPr/>
      <dgm:t>
        <a:bodyPr/>
        <a:lstStyle/>
        <a:p>
          <a:r>
            <a:rPr lang="en-GB" dirty="0" smtClean="0"/>
            <a:t>Dissemination of results</a:t>
          </a:r>
          <a:endParaRPr lang="en-GB" dirty="0"/>
        </a:p>
      </dgm:t>
    </dgm:pt>
    <dgm:pt modelId="{78EAC614-7D1D-4FC2-8A3F-DE583435706C}" type="parTrans" cxnId="{3A5DC87E-60CE-4094-A650-7E39CEDC8F7F}">
      <dgm:prSet/>
      <dgm:spPr/>
      <dgm:t>
        <a:bodyPr/>
        <a:lstStyle/>
        <a:p>
          <a:endParaRPr lang="en-GB"/>
        </a:p>
      </dgm:t>
    </dgm:pt>
    <dgm:pt modelId="{40DEEB59-47C9-4E26-B2C1-B3AAF0F78080}" type="sibTrans" cxnId="{3A5DC87E-60CE-4094-A650-7E39CEDC8F7F}">
      <dgm:prSet/>
      <dgm:spPr/>
      <dgm:t>
        <a:bodyPr/>
        <a:lstStyle/>
        <a:p>
          <a:endParaRPr lang="en-GB"/>
        </a:p>
      </dgm:t>
    </dgm:pt>
    <dgm:pt modelId="{3535819A-5286-471B-AB55-C8236944E937}" type="pres">
      <dgm:prSet presAssocID="{B542BD7C-4018-4F6A-96B4-C8A3597B8C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6E611F-4520-4109-831B-E4850F96C642}" type="pres">
      <dgm:prSet presAssocID="{62205962-11E2-4024-B31A-2A0E379B3D98}" presName="parentText" presStyleLbl="node1" presStyleIdx="0" presStyleCnt="6" custLinFactNeighborX="-2356" custLinFactNeighborY="-959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1D765-93F6-445C-8411-D2547C8EF30F}" type="pres">
      <dgm:prSet presAssocID="{62205962-11E2-4024-B31A-2A0E379B3D98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D9569E-8B11-4C8F-B777-707F052882A0}" type="pres">
      <dgm:prSet presAssocID="{C1023666-A65A-4E4B-B490-E2E9F2B73CE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FDC440-6E91-4754-8EB3-50C44A081AF3}" type="pres">
      <dgm:prSet presAssocID="{C1023666-A65A-4E4B-B490-E2E9F2B73CE5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337F75-9129-45F3-837E-B337255E3D6B}" type="pres">
      <dgm:prSet presAssocID="{EE4EAC2D-3ED5-49E9-8589-31F716B6AD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2706BC-5085-4F99-AB52-732BB31A6EED}" type="pres">
      <dgm:prSet presAssocID="{EE4EAC2D-3ED5-49E9-8589-31F716B6ADF0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E67D1A-BC0E-4626-BC3D-95C1AA192E70}" type="pres">
      <dgm:prSet presAssocID="{D05A9FB9-0D06-4678-85AF-8B2AA6150F8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25CB37-D7A2-401C-93FD-3EB0B5719F0F}" type="pres">
      <dgm:prSet presAssocID="{D05A9FB9-0D06-4678-85AF-8B2AA6150F8F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E26E7-61BF-4FD9-BD29-466412D1947B}" type="pres">
      <dgm:prSet presAssocID="{0D343DF3-14D1-4B59-9907-30C5BB88468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216731-26A1-4EBD-8730-1630448A4FFA}" type="pres">
      <dgm:prSet presAssocID="{0D343DF3-14D1-4B59-9907-30C5BB884686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7BCCFA-54A5-4F02-87E4-F7C419784D64}" type="pres">
      <dgm:prSet presAssocID="{5011AF51-5227-4A60-B347-0EFA5D45F9FB}" presName="parentText" presStyleLbl="node1" presStyleIdx="5" presStyleCnt="6" custLinFactNeighborX="3556" custLinFactNeighborY="-291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6137D-4F86-4D0F-8215-28806365A0A1}" type="pres">
      <dgm:prSet presAssocID="{5011AF51-5227-4A60-B347-0EFA5D45F9FB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B53F38-67F0-45E6-9D91-884539552B47}" type="presOf" srcId="{B542BD7C-4018-4F6A-96B4-C8A3597B8CEF}" destId="{3535819A-5286-471B-AB55-C8236944E937}" srcOrd="0" destOrd="0" presId="urn:microsoft.com/office/officeart/2005/8/layout/vList2"/>
    <dgm:cxn modelId="{3A5DC87E-60CE-4094-A650-7E39CEDC8F7F}" srcId="{5011AF51-5227-4A60-B347-0EFA5D45F9FB}" destId="{1EC6431E-A1C8-412D-83CF-AEC132C9E842}" srcOrd="0" destOrd="0" parTransId="{78EAC614-7D1D-4FC2-8A3F-DE583435706C}" sibTransId="{40DEEB59-47C9-4E26-B2C1-B3AAF0F78080}"/>
    <dgm:cxn modelId="{CC506742-4B6A-4CA7-81B5-46F0D746B0AC}" srcId="{B542BD7C-4018-4F6A-96B4-C8A3597B8CEF}" destId="{EE4EAC2D-3ED5-49E9-8589-31F716B6ADF0}" srcOrd="2" destOrd="0" parTransId="{7DF937D0-42FB-4C3E-91F2-7C541896A3A3}" sibTransId="{FEE47493-E8C2-455C-8D13-5A9D4ED8B8D1}"/>
    <dgm:cxn modelId="{18B4DDC1-6D10-4B1E-AE1C-1BF583781983}" type="presOf" srcId="{3C9A406E-B41F-4E15-AA9B-F6CD2B801F06}" destId="{82C1D765-93F6-445C-8411-D2547C8EF30F}" srcOrd="0" destOrd="0" presId="urn:microsoft.com/office/officeart/2005/8/layout/vList2"/>
    <dgm:cxn modelId="{182E4744-BA3C-4CF6-85E5-7FB46ADD54CE}" type="presOf" srcId="{553F0173-C360-414C-9190-73D707663DF6}" destId="{EAFDC440-6E91-4754-8EB3-50C44A081AF3}" srcOrd="0" destOrd="0" presId="urn:microsoft.com/office/officeart/2005/8/layout/vList2"/>
    <dgm:cxn modelId="{8EDC1B24-015E-447A-830C-8BF9C9ABF643}" type="presOf" srcId="{0D343DF3-14D1-4B59-9907-30C5BB884686}" destId="{442E26E7-61BF-4FD9-BD29-466412D1947B}" srcOrd="0" destOrd="0" presId="urn:microsoft.com/office/officeart/2005/8/layout/vList2"/>
    <dgm:cxn modelId="{37109EF6-2F95-4274-8DAA-9128D049BA14}" type="presOf" srcId="{62205962-11E2-4024-B31A-2A0E379B3D98}" destId="{E36E611F-4520-4109-831B-E4850F96C642}" srcOrd="0" destOrd="0" presId="urn:microsoft.com/office/officeart/2005/8/layout/vList2"/>
    <dgm:cxn modelId="{0E0CAF3C-F4FB-4B3A-9180-C3C9F8A22E45}" srcId="{C1023666-A65A-4E4B-B490-E2E9F2B73CE5}" destId="{553F0173-C360-414C-9190-73D707663DF6}" srcOrd="0" destOrd="0" parTransId="{F0CCC376-2F23-47B5-83E3-D4F0B5E9ABF4}" sibTransId="{94400208-C377-4CA6-BD3C-688A5E6A8C6E}"/>
    <dgm:cxn modelId="{19674F80-6BFF-46DD-BA0A-AF078CCB690C}" type="presOf" srcId="{9D28EFEF-8C13-4F36-BA3D-CEA270D70A82}" destId="{102706BC-5085-4F99-AB52-732BB31A6EED}" srcOrd="0" destOrd="0" presId="urn:microsoft.com/office/officeart/2005/8/layout/vList2"/>
    <dgm:cxn modelId="{147B9ED3-8D14-4814-ACB1-519134F5FF19}" type="presOf" srcId="{C1023666-A65A-4E4B-B490-E2E9F2B73CE5}" destId="{B1D9569E-8B11-4C8F-B777-707F052882A0}" srcOrd="0" destOrd="0" presId="urn:microsoft.com/office/officeart/2005/8/layout/vList2"/>
    <dgm:cxn modelId="{3394E1C5-DBB1-431C-B59E-F3A1340EB5B3}" type="presOf" srcId="{1EC6431E-A1C8-412D-83CF-AEC132C9E842}" destId="{82C6137D-4F86-4D0F-8215-28806365A0A1}" srcOrd="0" destOrd="0" presId="urn:microsoft.com/office/officeart/2005/8/layout/vList2"/>
    <dgm:cxn modelId="{B95572E9-EBFC-4BFB-908D-85CC4E085A03}" srcId="{EE4EAC2D-3ED5-49E9-8589-31F716B6ADF0}" destId="{9D28EFEF-8C13-4F36-BA3D-CEA270D70A82}" srcOrd="0" destOrd="0" parTransId="{19C5D2FC-6A5C-4F2A-B5EC-39B1479E4764}" sibTransId="{CDF311CD-E186-4992-81C8-8AB8119B9B5A}"/>
    <dgm:cxn modelId="{2428EE27-90EB-494C-AA90-D065858CFBB5}" srcId="{62205962-11E2-4024-B31A-2A0E379B3D98}" destId="{3C9A406E-B41F-4E15-AA9B-F6CD2B801F06}" srcOrd="0" destOrd="0" parTransId="{3DF589EC-9D60-4ED6-9FFA-CCD32FE4927A}" sibTransId="{DB0271E8-7EDE-407C-9675-2126B301659F}"/>
    <dgm:cxn modelId="{F957D73F-2C6F-4973-9047-BC50D77F1D57}" type="presOf" srcId="{DDCAAE27-72E5-4B92-A8C7-1B275FF39FBF}" destId="{8725CB37-D7A2-401C-93FD-3EB0B5719F0F}" srcOrd="0" destOrd="0" presId="urn:microsoft.com/office/officeart/2005/8/layout/vList2"/>
    <dgm:cxn modelId="{BC282752-5184-4136-88CD-64F762E482BB}" srcId="{B542BD7C-4018-4F6A-96B4-C8A3597B8CEF}" destId="{0D343DF3-14D1-4B59-9907-30C5BB884686}" srcOrd="4" destOrd="0" parTransId="{5ACCFF15-8958-475F-8A59-C6457044861F}" sibTransId="{1753D59E-5005-4548-8AA6-A2722819198C}"/>
    <dgm:cxn modelId="{95F8545D-2323-4D10-90E9-C660AFD99FF8}" srcId="{EE4EAC2D-3ED5-49E9-8589-31F716B6ADF0}" destId="{DF11E871-3DFC-4198-A2EC-3CD83C5B456F}" srcOrd="1" destOrd="0" parTransId="{D11C36C3-B9D3-4145-B5E8-CEE937E16CA8}" sibTransId="{44542319-31A1-41BE-8737-1CDCD5CBFB7A}"/>
    <dgm:cxn modelId="{01C42F67-AC64-4556-9D88-13F2C9DF7768}" srcId="{B542BD7C-4018-4F6A-96B4-C8A3597B8CEF}" destId="{5011AF51-5227-4A60-B347-0EFA5D45F9FB}" srcOrd="5" destOrd="0" parTransId="{5DC37BE3-90FF-4155-9C67-4DC8DE5C514F}" sibTransId="{A3E36C6F-BD7B-4D5E-A4AF-D4D1B82DC872}"/>
    <dgm:cxn modelId="{1FA335E1-2642-42B7-9F35-03F0F4FDE8A8}" type="presOf" srcId="{D05A9FB9-0D06-4678-85AF-8B2AA6150F8F}" destId="{40E67D1A-BC0E-4626-BC3D-95C1AA192E70}" srcOrd="0" destOrd="0" presId="urn:microsoft.com/office/officeart/2005/8/layout/vList2"/>
    <dgm:cxn modelId="{A9E10AF0-4995-4B67-87A8-0EE01437BA5F}" type="presOf" srcId="{EE4EAC2D-3ED5-49E9-8589-31F716B6ADF0}" destId="{01337F75-9129-45F3-837E-B337255E3D6B}" srcOrd="0" destOrd="0" presId="urn:microsoft.com/office/officeart/2005/8/layout/vList2"/>
    <dgm:cxn modelId="{6729DCA4-2D8D-4333-B02A-F2B39C2485C4}" type="presOf" srcId="{D20C9DAE-F71A-4520-9AA8-4632C60591CD}" destId="{8D216731-26A1-4EBD-8730-1630448A4FFA}" srcOrd="0" destOrd="0" presId="urn:microsoft.com/office/officeart/2005/8/layout/vList2"/>
    <dgm:cxn modelId="{523E4D06-741B-49DA-81F5-AE2B1CFBDDA7}" srcId="{D05A9FB9-0D06-4678-85AF-8B2AA6150F8F}" destId="{DDCAAE27-72E5-4B92-A8C7-1B275FF39FBF}" srcOrd="0" destOrd="0" parTransId="{D72719F6-18E2-4FBA-8877-CC315C54FC7F}" sibTransId="{2863B807-53E8-4969-991C-DAFB61C7C6F2}"/>
    <dgm:cxn modelId="{2EAD2367-32DD-4EC2-8916-49A14123BE6B}" srcId="{B542BD7C-4018-4F6A-96B4-C8A3597B8CEF}" destId="{D05A9FB9-0D06-4678-85AF-8B2AA6150F8F}" srcOrd="3" destOrd="0" parTransId="{B08F1A84-24CE-4309-A88A-8550662EC163}" sibTransId="{2C9E44B1-03C4-4F20-B0F3-B6871653B79B}"/>
    <dgm:cxn modelId="{4AC122AD-70CD-4643-B6EF-B2283A363DE6}" srcId="{0D343DF3-14D1-4B59-9907-30C5BB884686}" destId="{D20C9DAE-F71A-4520-9AA8-4632C60591CD}" srcOrd="0" destOrd="0" parTransId="{53728BE5-EE9E-476E-A2D9-57B5CA76A633}" sibTransId="{19BAD336-9818-4EF9-B414-CD9A9240E7E7}"/>
    <dgm:cxn modelId="{42E27DB2-E494-47E2-8B23-8ECED6B0425D}" type="presOf" srcId="{DF11E871-3DFC-4198-A2EC-3CD83C5B456F}" destId="{102706BC-5085-4F99-AB52-732BB31A6EED}" srcOrd="0" destOrd="1" presId="urn:microsoft.com/office/officeart/2005/8/layout/vList2"/>
    <dgm:cxn modelId="{DA10DDE7-DE28-4A90-BA42-3A5E6ED1EA18}" srcId="{B542BD7C-4018-4F6A-96B4-C8A3597B8CEF}" destId="{62205962-11E2-4024-B31A-2A0E379B3D98}" srcOrd="0" destOrd="0" parTransId="{C26ED4C5-F19D-479B-B2A7-5E94E86991B5}" sibTransId="{825AC5C4-9C11-4BBB-8BF0-561039D11818}"/>
    <dgm:cxn modelId="{2B068146-18E0-4372-AA8B-999F1D3D7A8E}" srcId="{B542BD7C-4018-4F6A-96B4-C8A3597B8CEF}" destId="{C1023666-A65A-4E4B-B490-E2E9F2B73CE5}" srcOrd="1" destOrd="0" parTransId="{4A4604D1-4B60-45F8-933E-0965DF1C17F1}" sibTransId="{C8AAEFDF-9B5E-471D-8FD8-0036F0A85501}"/>
    <dgm:cxn modelId="{A1E8D578-5796-43BB-9028-2FDCBDEA2E85}" type="presOf" srcId="{5011AF51-5227-4A60-B347-0EFA5D45F9FB}" destId="{E17BCCFA-54A5-4F02-87E4-F7C419784D64}" srcOrd="0" destOrd="0" presId="urn:microsoft.com/office/officeart/2005/8/layout/vList2"/>
    <dgm:cxn modelId="{4AB19AB3-A7BD-4188-A7B3-352BA65F8F26}" type="presParOf" srcId="{3535819A-5286-471B-AB55-C8236944E937}" destId="{E36E611F-4520-4109-831B-E4850F96C642}" srcOrd="0" destOrd="0" presId="urn:microsoft.com/office/officeart/2005/8/layout/vList2"/>
    <dgm:cxn modelId="{306D1C0D-F3ED-4B49-B249-08CAEED8805F}" type="presParOf" srcId="{3535819A-5286-471B-AB55-C8236944E937}" destId="{82C1D765-93F6-445C-8411-D2547C8EF30F}" srcOrd="1" destOrd="0" presId="urn:microsoft.com/office/officeart/2005/8/layout/vList2"/>
    <dgm:cxn modelId="{9B19373C-6767-4563-915E-776DDCF55A30}" type="presParOf" srcId="{3535819A-5286-471B-AB55-C8236944E937}" destId="{B1D9569E-8B11-4C8F-B777-707F052882A0}" srcOrd="2" destOrd="0" presId="urn:microsoft.com/office/officeart/2005/8/layout/vList2"/>
    <dgm:cxn modelId="{0D27AFEC-D376-46F0-B230-0102DDA7EDF4}" type="presParOf" srcId="{3535819A-5286-471B-AB55-C8236944E937}" destId="{EAFDC440-6E91-4754-8EB3-50C44A081AF3}" srcOrd="3" destOrd="0" presId="urn:microsoft.com/office/officeart/2005/8/layout/vList2"/>
    <dgm:cxn modelId="{05F14529-E408-484E-9FE4-5575970120AA}" type="presParOf" srcId="{3535819A-5286-471B-AB55-C8236944E937}" destId="{01337F75-9129-45F3-837E-B337255E3D6B}" srcOrd="4" destOrd="0" presId="urn:microsoft.com/office/officeart/2005/8/layout/vList2"/>
    <dgm:cxn modelId="{BD960A47-2598-4645-A0A9-F237BA5F4969}" type="presParOf" srcId="{3535819A-5286-471B-AB55-C8236944E937}" destId="{102706BC-5085-4F99-AB52-732BB31A6EED}" srcOrd="5" destOrd="0" presId="urn:microsoft.com/office/officeart/2005/8/layout/vList2"/>
    <dgm:cxn modelId="{B8F2790A-A988-4DD4-9A13-DBD7984657D7}" type="presParOf" srcId="{3535819A-5286-471B-AB55-C8236944E937}" destId="{40E67D1A-BC0E-4626-BC3D-95C1AA192E70}" srcOrd="6" destOrd="0" presId="urn:microsoft.com/office/officeart/2005/8/layout/vList2"/>
    <dgm:cxn modelId="{4C980E1A-72FA-43B5-ACD5-C9EAB7274AD8}" type="presParOf" srcId="{3535819A-5286-471B-AB55-C8236944E937}" destId="{8725CB37-D7A2-401C-93FD-3EB0B5719F0F}" srcOrd="7" destOrd="0" presId="urn:microsoft.com/office/officeart/2005/8/layout/vList2"/>
    <dgm:cxn modelId="{336BAA17-DFF6-4751-ABE7-6255E064F7E8}" type="presParOf" srcId="{3535819A-5286-471B-AB55-C8236944E937}" destId="{442E26E7-61BF-4FD9-BD29-466412D1947B}" srcOrd="8" destOrd="0" presId="urn:microsoft.com/office/officeart/2005/8/layout/vList2"/>
    <dgm:cxn modelId="{FBAFA2C4-691D-45D8-8024-1BFB2255520A}" type="presParOf" srcId="{3535819A-5286-471B-AB55-C8236944E937}" destId="{8D216731-26A1-4EBD-8730-1630448A4FFA}" srcOrd="9" destOrd="0" presId="urn:microsoft.com/office/officeart/2005/8/layout/vList2"/>
    <dgm:cxn modelId="{DB5F4C1E-928D-4795-9A42-AB1CF958992A}" type="presParOf" srcId="{3535819A-5286-471B-AB55-C8236944E937}" destId="{E17BCCFA-54A5-4F02-87E4-F7C419784D64}" srcOrd="10" destOrd="0" presId="urn:microsoft.com/office/officeart/2005/8/layout/vList2"/>
    <dgm:cxn modelId="{FB9313AB-4A6D-4257-A960-FABC8C206566}" type="presParOf" srcId="{3535819A-5286-471B-AB55-C8236944E937}" destId="{82C6137D-4F86-4D0F-8215-28806365A0A1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E611F-4520-4109-831B-E4850F96C642}">
      <dsp:nvSpPr>
        <dsp:cNvPr id="0" name=""/>
        <dsp:cNvSpPr/>
      </dsp:nvSpPr>
      <dsp:spPr>
        <a:xfrm>
          <a:off x="0" y="67598"/>
          <a:ext cx="8288900" cy="4527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March – July 2010</a:t>
          </a:r>
          <a:endParaRPr lang="en-US" sz="1800" u="none" kern="1200" noProof="0" dirty="0" smtClean="0"/>
        </a:p>
      </dsp:txBody>
      <dsp:txXfrm>
        <a:off x="22103" y="89701"/>
        <a:ext cx="8244694" cy="408584"/>
      </dsp:txXfrm>
    </dsp:sp>
    <dsp:sp modelId="{82C1D765-93F6-445C-8411-D2547C8EF30F}">
      <dsp:nvSpPr>
        <dsp:cNvPr id="0" name=""/>
        <dsp:cNvSpPr/>
      </dsp:nvSpPr>
      <dsp:spPr>
        <a:xfrm>
          <a:off x="0" y="548992"/>
          <a:ext cx="82889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73" tIns="22860" rIns="128016" bIns="22860" numCol="1" spcCol="1270" anchor="t" anchorCtr="0">
          <a:noAutofit/>
        </a:bodyPr>
        <a:lstStyle/>
        <a:p>
          <a:pPr marL="114300" marR="0" lvl="1" indent="-11430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en-US" sz="1400" kern="1200" noProof="0" dirty="0" smtClean="0"/>
            <a:t>General work plan and projects settings. Partners searching</a:t>
          </a:r>
          <a:endParaRPr lang="en-US" sz="1400" kern="1200" noProof="0" dirty="0"/>
        </a:p>
      </dsp:txBody>
      <dsp:txXfrm>
        <a:off x="0" y="548992"/>
        <a:ext cx="8288900" cy="298080"/>
      </dsp:txXfrm>
    </dsp:sp>
    <dsp:sp modelId="{B1D9569E-8B11-4C8F-B777-707F052882A0}">
      <dsp:nvSpPr>
        <dsp:cNvPr id="0" name=""/>
        <dsp:cNvSpPr/>
      </dsp:nvSpPr>
      <dsp:spPr>
        <a:xfrm>
          <a:off x="0" y="847072"/>
          <a:ext cx="8288900" cy="4527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Sept</a:t>
          </a:r>
          <a:r>
            <a:rPr lang="es-ES" sz="1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2010</a:t>
          </a:r>
          <a:endParaRPr lang="en-GB" sz="1800" u="none" kern="1200" dirty="0" smtClean="0"/>
        </a:p>
      </dsp:txBody>
      <dsp:txXfrm>
        <a:off x="22103" y="869175"/>
        <a:ext cx="8244694" cy="408584"/>
      </dsp:txXfrm>
    </dsp:sp>
    <dsp:sp modelId="{EAFDC440-6E91-4754-8EB3-50C44A081AF3}">
      <dsp:nvSpPr>
        <dsp:cNvPr id="0" name=""/>
        <dsp:cNvSpPr/>
      </dsp:nvSpPr>
      <dsp:spPr>
        <a:xfrm>
          <a:off x="0" y="1299862"/>
          <a:ext cx="82889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7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Project launch: 6 accessible itineraries in 6 historical cities </a:t>
          </a:r>
          <a:endParaRPr lang="en-GB" sz="1400" kern="1200" dirty="0"/>
        </a:p>
      </dsp:txBody>
      <dsp:txXfrm>
        <a:off x="0" y="1299862"/>
        <a:ext cx="8288900" cy="298080"/>
      </dsp:txXfrm>
    </dsp:sp>
    <dsp:sp modelId="{01337F75-9129-45F3-837E-B337255E3D6B}">
      <dsp:nvSpPr>
        <dsp:cNvPr id="0" name=""/>
        <dsp:cNvSpPr/>
      </dsp:nvSpPr>
      <dsp:spPr>
        <a:xfrm>
          <a:off x="0" y="1597942"/>
          <a:ext cx="8288900" cy="4527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Sept 2010 – Oct 2013</a:t>
          </a:r>
          <a:endParaRPr lang="en-GB" sz="1800" u="none" kern="1200" dirty="0"/>
        </a:p>
      </dsp:txBody>
      <dsp:txXfrm>
        <a:off x="22103" y="1620045"/>
        <a:ext cx="8244694" cy="408584"/>
      </dsp:txXfrm>
    </dsp:sp>
    <dsp:sp modelId="{102706BC-5085-4F99-AB52-732BB31A6EED}">
      <dsp:nvSpPr>
        <dsp:cNvPr id="0" name=""/>
        <dsp:cNvSpPr/>
      </dsp:nvSpPr>
      <dsp:spPr>
        <a:xfrm>
          <a:off x="0" y="2050732"/>
          <a:ext cx="8288900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73" tIns="22860" rIns="128016" bIns="228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/>
            <a:t> </a:t>
          </a:r>
          <a:r>
            <a:rPr lang="en-US" sz="1400" kern="1200" dirty="0" smtClean="0"/>
            <a:t>Site visits and peer-learning exchange</a:t>
          </a:r>
          <a:endParaRPr lang="en-GB" sz="14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/>
            <a:t> Implementation </a:t>
          </a:r>
          <a:r>
            <a:rPr lang="en-US" sz="1400" kern="1200" dirty="0" smtClean="0"/>
            <a:t>of the </a:t>
          </a:r>
          <a:r>
            <a:rPr lang="en-US" sz="1400" kern="1200" dirty="0" smtClean="0"/>
            <a:t>itineraries in the 6 cities</a:t>
          </a:r>
          <a:endParaRPr lang="en-GB" sz="1400" kern="1200" dirty="0" smtClean="0"/>
        </a:p>
      </dsp:txBody>
      <dsp:txXfrm>
        <a:off x="0" y="2050732"/>
        <a:ext cx="8288900" cy="456435"/>
      </dsp:txXfrm>
    </dsp:sp>
    <dsp:sp modelId="{40E67D1A-BC0E-4626-BC3D-95C1AA192E70}">
      <dsp:nvSpPr>
        <dsp:cNvPr id="0" name=""/>
        <dsp:cNvSpPr/>
      </dsp:nvSpPr>
      <dsp:spPr>
        <a:xfrm>
          <a:off x="0" y="2507167"/>
          <a:ext cx="8288900" cy="4527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 </a:t>
          </a:r>
          <a:r>
            <a:rPr lang="es-ES" sz="1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</a:t>
          </a:r>
          <a:endParaRPr lang="en-GB" sz="1800" u="none" kern="1200" dirty="0" smtClean="0"/>
        </a:p>
      </dsp:txBody>
      <dsp:txXfrm>
        <a:off x="22103" y="2529270"/>
        <a:ext cx="8244694" cy="408584"/>
      </dsp:txXfrm>
    </dsp:sp>
    <dsp:sp modelId="{8725CB37-D7A2-401C-93FD-3EB0B5719F0F}">
      <dsp:nvSpPr>
        <dsp:cNvPr id="0" name=""/>
        <dsp:cNvSpPr/>
      </dsp:nvSpPr>
      <dsp:spPr>
        <a:xfrm>
          <a:off x="0" y="2959957"/>
          <a:ext cx="82889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7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/>
            <a:t>Publication of the </a:t>
          </a:r>
          <a:r>
            <a:rPr lang="en-US" sz="1400" b="1" kern="1200" noProof="0" dirty="0" smtClean="0"/>
            <a:t>good practices guide</a:t>
          </a:r>
          <a:endParaRPr lang="en-GB" sz="1400" b="1" kern="1200" dirty="0"/>
        </a:p>
      </dsp:txBody>
      <dsp:txXfrm>
        <a:off x="0" y="2959957"/>
        <a:ext cx="8288900" cy="298080"/>
      </dsp:txXfrm>
    </dsp:sp>
    <dsp:sp modelId="{442E26E7-61BF-4FD9-BD29-466412D1947B}">
      <dsp:nvSpPr>
        <dsp:cNvPr id="0" name=""/>
        <dsp:cNvSpPr/>
      </dsp:nvSpPr>
      <dsp:spPr>
        <a:xfrm>
          <a:off x="0" y="3258037"/>
          <a:ext cx="8288900" cy="4527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 2014</a:t>
          </a:r>
          <a:endParaRPr lang="en-GB" sz="18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03" y="3280140"/>
        <a:ext cx="8244694" cy="408584"/>
      </dsp:txXfrm>
    </dsp:sp>
    <dsp:sp modelId="{8D216731-26A1-4EBD-8730-1630448A4FFA}">
      <dsp:nvSpPr>
        <dsp:cNvPr id="0" name=""/>
        <dsp:cNvSpPr/>
      </dsp:nvSpPr>
      <dsp:spPr>
        <a:xfrm>
          <a:off x="0" y="3710827"/>
          <a:ext cx="82889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7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1" kern="1200" noProof="0" dirty="0" smtClean="0"/>
            <a:t>Conference </a:t>
          </a:r>
          <a:r>
            <a:rPr lang="en-US" sz="1400" b="1" kern="1200" noProof="0" dirty="0" smtClean="0"/>
            <a:t>on </a:t>
          </a:r>
          <a:r>
            <a:rPr lang="en-US" sz="1400" b="1" kern="1200" noProof="0" dirty="0" smtClean="0"/>
            <a:t>accessibility</a:t>
          </a:r>
          <a:endParaRPr lang="en-GB" sz="1400" kern="1200" dirty="0"/>
        </a:p>
      </dsp:txBody>
      <dsp:txXfrm>
        <a:off x="0" y="3710827"/>
        <a:ext cx="8288900" cy="298080"/>
      </dsp:txXfrm>
    </dsp:sp>
    <dsp:sp modelId="{E17BCCFA-54A5-4F02-87E4-F7C419784D64}">
      <dsp:nvSpPr>
        <dsp:cNvPr id="0" name=""/>
        <dsp:cNvSpPr/>
      </dsp:nvSpPr>
      <dsp:spPr>
        <a:xfrm>
          <a:off x="0" y="4000227"/>
          <a:ext cx="8288900" cy="45279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2015-2016</a:t>
          </a:r>
          <a:endParaRPr lang="en-GB" sz="18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03" y="4022330"/>
        <a:ext cx="8244694" cy="408584"/>
      </dsp:txXfrm>
    </dsp:sp>
    <dsp:sp modelId="{82C6137D-4F86-4D0F-8215-28806365A0A1}">
      <dsp:nvSpPr>
        <dsp:cNvPr id="0" name=""/>
        <dsp:cNvSpPr/>
      </dsp:nvSpPr>
      <dsp:spPr>
        <a:xfrm>
          <a:off x="0" y="4461697"/>
          <a:ext cx="82889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7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/>
            <a:t>Dissemination of results</a:t>
          </a:r>
          <a:endParaRPr lang="en-GB" sz="1400" kern="1200" dirty="0"/>
        </a:p>
      </dsp:txBody>
      <dsp:txXfrm>
        <a:off x="0" y="4461697"/>
        <a:ext cx="8288900" cy="2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2908-8AEA-4E6E-AFA1-C2D839142EAF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DF603-8010-488A-AC32-1B7B7032F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6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6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2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F603-8010-488A-AC32-1B7B7032F8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6D7FEE-1922-4760-9488-115C09FCF16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F4E705-F6B7-496F-9D3A-3C96037401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watch?v=1GW_v3IojsE&amp;feature=youtu.be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7.jpeg"/><Relationship Id="rId11" Type="http://schemas.openxmlformats.org/officeDocument/2006/relationships/image" Target="../media/image5.PNG"/><Relationship Id="rId5" Type="http://schemas.openxmlformats.org/officeDocument/2006/relationships/image" Target="../media/image26.jpeg"/><Relationship Id="rId10" Type="http://schemas.openxmlformats.org/officeDocument/2006/relationships/hyperlink" Target="http://www.youtube.com/watch?v=OuQT0sNKlhc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://www.lhac.eu/resources/toolip/doc/2013/11/20/2013_lhac-best-practice-guide-accessible-routes-in-historical-cities.pdf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CToTZQOJUQ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UzvDzDCUcs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hyperlink" Target="https://www.youtube.com/watch?v=8jOASITA8ho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youtube.com/watch?v=ooMe0UqB25w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png"/><Relationship Id="rId5" Type="http://schemas.openxmlformats.org/officeDocument/2006/relationships/image" Target="../media/image20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2420888"/>
            <a:ext cx="4248472" cy="87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2400" spc="-300" dirty="0" smtClean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League of </a:t>
            </a:r>
            <a:r>
              <a:rPr lang="en-US" sz="2400" spc="-300" dirty="0" smtClean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Historical</a:t>
            </a:r>
            <a:r>
              <a:rPr lang="es-ES" sz="2400" spc="-300" dirty="0" smtClean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and</a:t>
            </a:r>
            <a:r>
              <a:rPr lang="en-GB" sz="2400" spc="-300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sz="2400" spc="-300" dirty="0" smtClean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accessible cities</a:t>
            </a:r>
            <a:endParaRPr lang="en-GB" sz="2400" spc="-300" dirty="0">
              <a:solidFill>
                <a:srgbClr val="F373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9" descr="EF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506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11960" y="3685007"/>
            <a:ext cx="4248472" cy="9711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 </a:t>
            </a:r>
            <a:r>
              <a:rPr lang="en-U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European</a:t>
            </a:r>
            <a:r>
              <a:rPr lang="es-E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example</a:t>
            </a:r>
            <a:r>
              <a:rPr lang="es-E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of sustainable tourism and accessibility</a:t>
            </a:r>
            <a:endParaRPr lang="en-GB" sz="28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" y="2396567"/>
            <a:ext cx="3439671" cy="2576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888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94" y="370153"/>
            <a:ext cx="7089417" cy="826599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TURIN –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58803" y="1327879"/>
            <a:ext cx="1223991" cy="30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55713" y="1689979"/>
            <a:ext cx="8533677" cy="4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dirty="0">
              <a:solidFill>
                <a:srgbClr val="2A39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45" y="1695336"/>
            <a:ext cx="4163915" cy="6342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2006 Paralympic Games in Turin: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the trigger </a:t>
            </a:r>
            <a:r>
              <a:rPr lang="en-US" sz="1800" b="1" dirty="0" smtClean="0">
                <a:solidFill>
                  <a:schemeClr val="accent1"/>
                </a:solidFill>
              </a:rPr>
              <a:t>for accessibility in the city</a:t>
            </a:r>
            <a:endParaRPr lang="es-ES" sz="1800" dirty="0" smtClean="0">
              <a:solidFill>
                <a:schemeClr val="accent1"/>
              </a:solidFill>
            </a:endParaRPr>
          </a:p>
        </p:txBody>
      </p:sp>
      <p:pic>
        <p:nvPicPr>
          <p:cNvPr id="1027" name="Picture 3" descr="F:\InterestGroups\DIG\LHAC - League of Historical and Accessible Cities\Communication\Web\Cities'pages\Torino\Pics\to be modified\(Giovanni Fontana) - pano_2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" y="2507907"/>
            <a:ext cx="8122853" cy="202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208" y="4693243"/>
            <a:ext cx="8159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ToTo4All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App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4 accessibility </a:t>
            </a:r>
            <a:r>
              <a:rPr lang="en-GB" dirty="0">
                <a:solidFill>
                  <a:schemeClr val="accent1"/>
                </a:solidFill>
              </a:rPr>
              <a:t>settings </a:t>
            </a:r>
            <a:r>
              <a:rPr lang="en-GB" dirty="0">
                <a:solidFill>
                  <a:schemeClr val="accent1"/>
                </a:solidFill>
              </a:rPr>
              <a:t>(Mobility</a:t>
            </a:r>
            <a:r>
              <a:rPr lang="en-GB" dirty="0">
                <a:solidFill>
                  <a:schemeClr val="accent1"/>
                </a:solidFill>
              </a:rPr>
              <a:t>, Partially Sighted, Blind and </a:t>
            </a:r>
            <a:r>
              <a:rPr lang="en-GB" dirty="0">
                <a:solidFill>
                  <a:schemeClr val="accent1"/>
                </a:solidFill>
              </a:rPr>
              <a:t>Auditory</a:t>
            </a:r>
            <a:r>
              <a:rPr lang="en-GB" dirty="0" smtClean="0">
                <a:solidFill>
                  <a:schemeClr val="accent1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1"/>
                </a:solidFill>
              </a:rPr>
              <a:t>A</a:t>
            </a:r>
            <a:r>
              <a:rPr lang="en-GB" dirty="0">
                <a:solidFill>
                  <a:schemeClr val="accent1"/>
                </a:solidFill>
              </a:rPr>
              <a:t> circular itinerary of 30 points of historical, cultural and artistic interest. 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TOTO4All: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www.youtube.com/watch?v=1GW_v3IojsE&amp;feature=youtu.be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s-E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7" descr="C:\Documents and Settings\sbalmas\Desktop\LOGOS Consortio Trasparent\C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18" y="1762453"/>
            <a:ext cx="2952329" cy="44341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19" descr="escudo Torin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1" y="1637387"/>
            <a:ext cx="720634" cy="86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94" y="370153"/>
            <a:ext cx="7089417" cy="826599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VIBORG -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Denmark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58803" y="1327879"/>
            <a:ext cx="1223991" cy="30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55713" y="1689979"/>
            <a:ext cx="8533677" cy="4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dirty="0">
              <a:solidFill>
                <a:srgbClr val="2A39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712" y="1637387"/>
            <a:ext cx="5312432" cy="69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 smtClean="0">
                <a:solidFill>
                  <a:schemeClr val="accent1"/>
                </a:solidFill>
              </a:rPr>
              <a:t>Realdania</a:t>
            </a:r>
            <a:r>
              <a:rPr lang="en-US" sz="1800" b="1" dirty="0" smtClean="0">
                <a:solidFill>
                  <a:schemeClr val="accent1"/>
                </a:solidFill>
              </a:rPr>
              <a:t> Foundation has established a Consortium with other Danish foundations</a:t>
            </a:r>
            <a:r>
              <a:rPr lang="es-ES" sz="1800" b="1" dirty="0" smtClean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endParaRPr lang="es-ES" dirty="0">
              <a:solidFill>
                <a:srgbClr val="2A39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713" y="5028655"/>
            <a:ext cx="8116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 Methodology:</a:t>
            </a:r>
            <a:endParaRPr lang="es-E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the city</a:t>
            </a:r>
            <a:endParaRPr lang="es-E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the most appropriate accessibility </a:t>
            </a:r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</a:t>
            </a:r>
            <a:endParaRPr lang="es-E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F:\InterestGroups\DIG\LHAC - League of Historical and Accessible Cities\Communication\Communication tools\Photos\Photos Viborg\Viborg_Sct Mogens Ga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5" y="2097128"/>
            <a:ext cx="3734807" cy="2800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realdan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25" y="1608934"/>
            <a:ext cx="1112659" cy="111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bevicafond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16" y="2924944"/>
            <a:ext cx="1077913" cy="29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47" y="3614032"/>
            <a:ext cx="1314450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affLogo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72" y="4315618"/>
            <a:ext cx="1828800" cy="36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60" y="5766685"/>
            <a:ext cx="884792" cy="884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712" y="6139706"/>
            <a:ext cx="6427941" cy="36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http://www.youtube.com/watch?v=OuQT0sNKlhc</a:t>
            </a:r>
          </a:p>
        </p:txBody>
      </p:sp>
    </p:spTree>
    <p:extLst>
      <p:ext uri="{BB962C8B-B14F-4D97-AF65-F5344CB8AC3E}">
        <p14:creationId xmlns:p14="http://schemas.microsoft.com/office/powerpoint/2010/main" val="295239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259632" y="1052736"/>
            <a:ext cx="7887997" cy="14357"/>
          </a:xfrm>
          <a:prstGeom prst="line">
            <a:avLst/>
          </a:prstGeom>
          <a:ln w="31750">
            <a:solidFill>
              <a:srgbClr val="2A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693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Aspects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F37322"/>
                </a:solidFill>
              </a:rPr>
              <a:t> New </a:t>
            </a:r>
            <a:r>
              <a:rPr lang="en-GB" sz="2200" dirty="0">
                <a:solidFill>
                  <a:srgbClr val="F37322"/>
                </a:solidFill>
              </a:rPr>
              <a:t>forms of collaboration </a:t>
            </a:r>
            <a:r>
              <a:rPr lang="en-GB" sz="2200" dirty="0" smtClean="0">
                <a:solidFill>
                  <a:srgbClr val="F37322"/>
                </a:solidFill>
              </a:rPr>
              <a:t>between different actors </a:t>
            </a:r>
            <a:r>
              <a:rPr lang="en-GB" sz="2200" dirty="0" smtClean="0">
                <a:solidFill>
                  <a:srgbClr val="2A3990"/>
                </a:solidFill>
              </a:rPr>
              <a:t>at local/national/international level , </a:t>
            </a:r>
          </a:p>
          <a:p>
            <a:pPr lvl="0"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F37322"/>
                </a:solidFill>
              </a:rPr>
              <a:t> Focus </a:t>
            </a:r>
            <a:r>
              <a:rPr lang="en-GB" sz="2200" dirty="0">
                <a:solidFill>
                  <a:srgbClr val="F37322"/>
                </a:solidFill>
              </a:rPr>
              <a:t>on </a:t>
            </a:r>
            <a:r>
              <a:rPr lang="en-GB" sz="2200" dirty="0" smtClean="0">
                <a:solidFill>
                  <a:srgbClr val="F37322"/>
                </a:solidFill>
              </a:rPr>
              <a:t>beneficiaries</a:t>
            </a:r>
            <a:r>
              <a:rPr lang="en-GB" sz="2200" dirty="0">
                <a:solidFill>
                  <a:srgbClr val="2A3990"/>
                </a:solidFill>
              </a:rPr>
              <a:t> </a:t>
            </a:r>
            <a:r>
              <a:rPr lang="en-GB" sz="2200" dirty="0" smtClean="0">
                <a:solidFill>
                  <a:srgbClr val="2A3990"/>
                </a:solidFill>
              </a:rPr>
              <a:t>- involved </a:t>
            </a:r>
            <a:r>
              <a:rPr lang="en-GB" sz="2200" dirty="0">
                <a:solidFill>
                  <a:srgbClr val="2A3990"/>
                </a:solidFill>
              </a:rPr>
              <a:t>through their </a:t>
            </a:r>
            <a:r>
              <a:rPr lang="en-GB" sz="2200" dirty="0" smtClean="0">
                <a:solidFill>
                  <a:srgbClr val="2A3990"/>
                </a:solidFill>
              </a:rPr>
              <a:t>representative associations</a:t>
            </a:r>
            <a:endParaRPr lang="en-GB" sz="2200" dirty="0">
              <a:solidFill>
                <a:srgbClr val="2A399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F37322"/>
                </a:solidFill>
              </a:rPr>
              <a:t> Mutual </a:t>
            </a:r>
            <a:r>
              <a:rPr lang="en-GB" sz="2200" dirty="0">
                <a:solidFill>
                  <a:srgbClr val="F37322"/>
                </a:solidFill>
              </a:rPr>
              <a:t>learning as a way to overcome </a:t>
            </a:r>
            <a:r>
              <a:rPr lang="en-GB" sz="2200" dirty="0" smtClean="0">
                <a:solidFill>
                  <a:srgbClr val="F37322"/>
                </a:solidFill>
              </a:rPr>
              <a:t>difficulties</a:t>
            </a:r>
            <a:r>
              <a:rPr lang="en-GB" sz="2200" dirty="0">
                <a:solidFill>
                  <a:srgbClr val="2A3990"/>
                </a:solidFill>
              </a:rPr>
              <a:t> </a:t>
            </a:r>
            <a:r>
              <a:rPr lang="en-GB" sz="2200" dirty="0" smtClean="0">
                <a:solidFill>
                  <a:srgbClr val="2A3990"/>
                </a:solidFill>
              </a:rPr>
              <a:t>– LHAC as </a:t>
            </a:r>
            <a:r>
              <a:rPr lang="en-GB" sz="2200" dirty="0" smtClean="0">
                <a:solidFill>
                  <a:srgbClr val="2A3990"/>
                </a:solidFill>
              </a:rPr>
              <a:t>a </a:t>
            </a:r>
            <a:r>
              <a:rPr lang="en-GB" sz="2200" dirty="0">
                <a:solidFill>
                  <a:srgbClr val="2A3990"/>
                </a:solidFill>
              </a:rPr>
              <a:t>hub for good practice and know-how exchange among the foundations and the cities involved in the project.</a:t>
            </a:r>
          </a:p>
          <a:p>
            <a:pPr lvl="0"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F37322"/>
                </a:solidFill>
              </a:rPr>
              <a:t> Holistic </a:t>
            </a:r>
            <a:r>
              <a:rPr lang="en-GB" sz="2200" dirty="0">
                <a:solidFill>
                  <a:srgbClr val="F37322"/>
                </a:solidFill>
              </a:rPr>
              <a:t>methodology </a:t>
            </a:r>
            <a:r>
              <a:rPr lang="en-GB" sz="2200" dirty="0" smtClean="0">
                <a:solidFill>
                  <a:srgbClr val="2A3990"/>
                </a:solidFill>
              </a:rPr>
              <a:t>to ensure all </a:t>
            </a:r>
            <a:r>
              <a:rPr lang="en-GB" sz="2200" dirty="0">
                <a:solidFill>
                  <a:srgbClr val="2A3990"/>
                </a:solidFill>
              </a:rPr>
              <a:t>aspects of accessibility are </a:t>
            </a:r>
            <a:r>
              <a:rPr lang="en-GB" sz="2200" dirty="0" smtClean="0">
                <a:solidFill>
                  <a:srgbClr val="2A3990"/>
                </a:solidFill>
              </a:rPr>
              <a:t>faced </a:t>
            </a:r>
            <a:r>
              <a:rPr lang="en-GB" sz="2200" dirty="0">
                <a:solidFill>
                  <a:srgbClr val="2A3990"/>
                </a:solidFill>
              </a:rPr>
              <a:t>and considered.  </a:t>
            </a:r>
          </a:p>
          <a:p>
            <a:pPr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tx2"/>
                </a:solidFill>
              </a:rPr>
              <a:t> Customized </a:t>
            </a:r>
            <a:r>
              <a:rPr lang="en-GB" sz="2200" dirty="0">
                <a:solidFill>
                  <a:schemeClr val="tx2"/>
                </a:solidFill>
              </a:rPr>
              <a:t>and local-based solutions</a:t>
            </a:r>
            <a:r>
              <a:rPr lang="en-GB" sz="2200" dirty="0">
                <a:solidFill>
                  <a:srgbClr val="2A3990"/>
                </a:solidFill>
              </a:rPr>
              <a:t> rather than global </a:t>
            </a:r>
            <a:r>
              <a:rPr lang="en-GB" sz="2200" dirty="0" smtClean="0">
                <a:solidFill>
                  <a:srgbClr val="2A3990"/>
                </a:solidFill>
              </a:rPr>
              <a:t>solutions - an </a:t>
            </a:r>
            <a:r>
              <a:rPr lang="en-GB" sz="2200" dirty="0" smtClean="0">
                <a:solidFill>
                  <a:srgbClr val="F37322"/>
                </a:solidFill>
              </a:rPr>
              <a:t>open </a:t>
            </a:r>
            <a:r>
              <a:rPr lang="en-GB" sz="2200" dirty="0">
                <a:solidFill>
                  <a:srgbClr val="F37322"/>
                </a:solidFill>
              </a:rPr>
              <a:t>platform</a:t>
            </a:r>
            <a:r>
              <a:rPr lang="en-GB" sz="2200" dirty="0">
                <a:solidFill>
                  <a:srgbClr val="2A3990"/>
                </a:solidFill>
              </a:rPr>
              <a:t>, encouraging </a:t>
            </a:r>
            <a:r>
              <a:rPr lang="en-GB" sz="2200" dirty="0" smtClean="0">
                <a:solidFill>
                  <a:srgbClr val="2A3990"/>
                </a:solidFill>
              </a:rPr>
              <a:t>participants </a:t>
            </a:r>
            <a:r>
              <a:rPr lang="en-GB" sz="2200" dirty="0">
                <a:solidFill>
                  <a:srgbClr val="2A3990"/>
                </a:solidFill>
              </a:rPr>
              <a:t>to find the </a:t>
            </a:r>
            <a:r>
              <a:rPr lang="en-GB" sz="2200" dirty="0">
                <a:solidFill>
                  <a:srgbClr val="2A3990"/>
                </a:solidFill>
              </a:rPr>
              <a:t>best suited approach to </a:t>
            </a:r>
            <a:r>
              <a:rPr lang="en-GB" sz="2200" dirty="0">
                <a:solidFill>
                  <a:srgbClr val="2A3990"/>
                </a:solidFill>
              </a:rPr>
              <a:t>the city of their choice. </a:t>
            </a:r>
            <a:endParaRPr lang="en-GB" sz="2200" dirty="0" smtClean="0">
              <a:solidFill>
                <a:srgbClr val="2A399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2A3990"/>
                </a:solidFill>
              </a:rPr>
              <a:t> </a:t>
            </a:r>
            <a:r>
              <a:rPr lang="en-GB" sz="2200" dirty="0">
                <a:solidFill>
                  <a:srgbClr val="2A3990"/>
                </a:solidFill>
              </a:rPr>
              <a:t>I</a:t>
            </a:r>
            <a:r>
              <a:rPr lang="en-GB" sz="2200" dirty="0" smtClean="0">
                <a:solidFill>
                  <a:srgbClr val="2A3990"/>
                </a:solidFill>
              </a:rPr>
              <a:t>nnovative </a:t>
            </a:r>
            <a:r>
              <a:rPr lang="en-GB" sz="2200" dirty="0">
                <a:solidFill>
                  <a:srgbClr val="2A3990"/>
                </a:solidFill>
              </a:rPr>
              <a:t>accessibility solutions </a:t>
            </a:r>
            <a:r>
              <a:rPr lang="en-GB" sz="2200" dirty="0" smtClean="0">
                <a:solidFill>
                  <a:srgbClr val="2A3990"/>
                </a:solidFill>
              </a:rPr>
              <a:t>and a methodology that </a:t>
            </a:r>
            <a:r>
              <a:rPr lang="en-GB" sz="2200" dirty="0">
                <a:solidFill>
                  <a:srgbClr val="2A3990"/>
                </a:solidFill>
              </a:rPr>
              <a:t>can </a:t>
            </a:r>
            <a:r>
              <a:rPr lang="en-GB" sz="2200" dirty="0" smtClean="0">
                <a:solidFill>
                  <a:srgbClr val="2A3990"/>
                </a:solidFill>
              </a:rPr>
              <a:t>be </a:t>
            </a:r>
            <a:r>
              <a:rPr lang="en-GB" sz="2200" dirty="0">
                <a:solidFill>
                  <a:srgbClr val="F37322"/>
                </a:solidFill>
              </a:rPr>
              <a:t>disseminated and </a:t>
            </a:r>
            <a:r>
              <a:rPr lang="en-GB" sz="2200" dirty="0" smtClean="0">
                <a:solidFill>
                  <a:srgbClr val="F37322"/>
                </a:solidFill>
              </a:rPr>
              <a:t>transferred</a:t>
            </a:r>
            <a:r>
              <a:rPr lang="en-GB" sz="2200" dirty="0">
                <a:solidFill>
                  <a:srgbClr val="2A3990"/>
                </a:solidFill>
              </a:rPr>
              <a:t>.</a:t>
            </a:r>
            <a:endParaRPr lang="en-GB" sz="2200" dirty="0">
              <a:solidFill>
                <a:srgbClr val="2A3990"/>
              </a:solidFill>
            </a:endParaRPr>
          </a:p>
          <a:p>
            <a:pPr lvl="0"/>
            <a:endParaRPr lang="en-GB" dirty="0"/>
          </a:p>
        </p:txBody>
      </p: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D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" y="404664"/>
            <a:ext cx="1431667" cy="10725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94" y="370153"/>
            <a:ext cx="7089417" cy="826599"/>
          </a:xfrm>
        </p:spPr>
        <p:txBody>
          <a:bodyPr>
            <a:normAutofit/>
          </a:bodyPr>
          <a:lstStyle/>
          <a:p>
            <a:pPr algn="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LHAC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803" y="1637386"/>
            <a:ext cx="8533677" cy="481594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7,300,000</a:t>
            </a:r>
            <a:r>
              <a:rPr lang="en-US" sz="1800" dirty="0" smtClean="0">
                <a:solidFill>
                  <a:srgbClr val="2A3990"/>
                </a:solidFill>
              </a:rPr>
              <a:t> </a:t>
            </a:r>
            <a:r>
              <a:rPr lang="en-US" sz="1800" dirty="0">
                <a:solidFill>
                  <a:srgbClr val="2A3990"/>
                </a:solidFill>
              </a:rPr>
              <a:t>Euros of total investment 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245</a:t>
            </a:r>
            <a:r>
              <a:rPr lang="en-US" sz="1800" dirty="0">
                <a:solidFill>
                  <a:srgbClr val="2A3990"/>
                </a:solidFill>
              </a:rPr>
              <a:t> Accessible Tourist offices and structures 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112</a:t>
            </a:r>
            <a:r>
              <a:rPr lang="en-US" sz="1800" dirty="0">
                <a:solidFill>
                  <a:srgbClr val="2A3990"/>
                </a:solidFill>
              </a:rPr>
              <a:t> Accessible sites of historical interest (museums, monuments, churches etc.)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11</a:t>
            </a:r>
            <a:r>
              <a:rPr lang="en-US" sz="1800" dirty="0">
                <a:solidFill>
                  <a:srgbClr val="2A3990"/>
                </a:solidFill>
              </a:rPr>
              <a:t> Foundations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88</a:t>
            </a:r>
            <a:r>
              <a:rPr lang="en-US" sz="1800" dirty="0">
                <a:solidFill>
                  <a:srgbClr val="2A3990"/>
                </a:solidFill>
              </a:rPr>
              <a:t> </a:t>
            </a:r>
            <a:r>
              <a:rPr lang="en-US" sz="1800" dirty="0" err="1">
                <a:solidFill>
                  <a:srgbClr val="2A3990"/>
                </a:solidFill>
              </a:rPr>
              <a:t>Organisations</a:t>
            </a:r>
            <a:r>
              <a:rPr lang="en-US" sz="1800" dirty="0">
                <a:solidFill>
                  <a:srgbClr val="2A3990"/>
                </a:solidFill>
              </a:rPr>
              <a:t> involved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92</a:t>
            </a:r>
            <a:r>
              <a:rPr lang="en-US" sz="1800" dirty="0">
                <a:solidFill>
                  <a:srgbClr val="2A3990"/>
                </a:solidFill>
              </a:rPr>
              <a:t> Accessible urban public spaces (gardens, parks, squares, markets, etc.) 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66</a:t>
            </a:r>
            <a:r>
              <a:rPr lang="en-US" sz="1800" dirty="0">
                <a:solidFill>
                  <a:srgbClr val="2A3990"/>
                </a:solidFill>
              </a:rPr>
              <a:t> Accessible public buildings (libraries, schools, theatres, banks, post offices etc.)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50</a:t>
            </a:r>
            <a:r>
              <a:rPr lang="en-US" sz="1800" dirty="0">
                <a:solidFill>
                  <a:srgbClr val="2A3990"/>
                </a:solidFill>
              </a:rPr>
              <a:t> Experts in accessibility and planning 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46</a:t>
            </a:r>
            <a:r>
              <a:rPr lang="en-US" sz="1800" dirty="0">
                <a:solidFill>
                  <a:srgbClr val="2A3990"/>
                </a:solidFill>
              </a:rPr>
              <a:t> NGOs and associations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44 </a:t>
            </a:r>
            <a:r>
              <a:rPr lang="en-US" sz="1800" dirty="0">
                <a:solidFill>
                  <a:srgbClr val="2A3990"/>
                </a:solidFill>
              </a:rPr>
              <a:t>Innovative technological tools and services improving the access to information implemented (smart cane, audio guides, cyber passes, tactile maps, websites, etc</a:t>
            </a:r>
            <a:r>
              <a:rPr lang="en-US" sz="2000" dirty="0">
                <a:solidFill>
                  <a:srgbClr val="2A3990"/>
                </a:solidFill>
              </a:rPr>
              <a:t>.) </a:t>
            </a:r>
          </a:p>
          <a:p>
            <a:pPr>
              <a:buClr>
                <a:srgbClr val="333399"/>
              </a:buClr>
            </a:pPr>
            <a:r>
              <a:rPr lang="en-US" sz="2200" dirty="0" smtClean="0">
                <a:solidFill>
                  <a:srgbClr val="F37322"/>
                </a:solidFill>
              </a:rPr>
              <a:t>15</a:t>
            </a:r>
            <a:r>
              <a:rPr lang="en-US" sz="1800" dirty="0" smtClean="0">
                <a:solidFill>
                  <a:srgbClr val="2A3990"/>
                </a:solidFill>
              </a:rPr>
              <a:t> </a:t>
            </a:r>
            <a:r>
              <a:rPr lang="en-US" sz="1800" dirty="0">
                <a:solidFill>
                  <a:srgbClr val="2A3990"/>
                </a:solidFill>
              </a:rPr>
              <a:t>Km length itineraries</a:t>
            </a:r>
          </a:p>
          <a:p>
            <a:pPr>
              <a:buClr>
                <a:srgbClr val="333399"/>
              </a:buClr>
            </a:pPr>
            <a:r>
              <a:rPr lang="en-US" sz="2200" dirty="0" smtClean="0">
                <a:solidFill>
                  <a:srgbClr val="F37322"/>
                </a:solidFill>
              </a:rPr>
              <a:t>6</a:t>
            </a:r>
            <a:r>
              <a:rPr lang="en-US" sz="1800" dirty="0" smtClean="0">
                <a:solidFill>
                  <a:srgbClr val="2A3990"/>
                </a:solidFill>
              </a:rPr>
              <a:t> </a:t>
            </a:r>
            <a:r>
              <a:rPr lang="en-US" sz="1800" dirty="0">
                <a:solidFill>
                  <a:srgbClr val="2A3990"/>
                </a:solidFill>
              </a:rPr>
              <a:t>Historical towns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5</a:t>
            </a:r>
            <a:r>
              <a:rPr lang="en-US" sz="1800" dirty="0">
                <a:solidFill>
                  <a:srgbClr val="2A3990"/>
                </a:solidFill>
              </a:rPr>
              <a:t> Training courses delivered</a:t>
            </a:r>
          </a:p>
          <a:p>
            <a:pPr>
              <a:buClr>
                <a:srgbClr val="333399"/>
              </a:buClr>
            </a:pPr>
            <a:r>
              <a:rPr lang="en-US" sz="2200" dirty="0">
                <a:solidFill>
                  <a:srgbClr val="F37322"/>
                </a:solidFill>
              </a:rPr>
              <a:t>1</a:t>
            </a:r>
            <a:r>
              <a:rPr lang="en-US" sz="1800" dirty="0">
                <a:solidFill>
                  <a:srgbClr val="2A3990"/>
                </a:solidFill>
              </a:rPr>
              <a:t> Technical accessibility consultancy </a:t>
            </a:r>
          </a:p>
          <a:p>
            <a:pPr>
              <a:buClr>
                <a:srgbClr val="333399"/>
              </a:buClr>
            </a:pPr>
            <a:endParaRPr lang="en-US" sz="1800" dirty="0">
              <a:solidFill>
                <a:srgbClr val="2A399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260" y="2060848"/>
            <a:ext cx="4608512" cy="2752836"/>
          </a:xfrm>
          <a:noFill/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 further information</a:t>
            </a:r>
            <a:b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visit our website:</a:t>
            </a:r>
            <a:r>
              <a:rPr lang="es-E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E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ES" sz="2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www.lhac.eu</a:t>
            </a:r>
            <a:r>
              <a:rPr lang="es-E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E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GB" sz="2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EF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62" y="692696"/>
            <a:ext cx="1506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1107622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lhac.eu/resources/toolip/img/2013/10/22/lhacguidecover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" y="2060848"/>
            <a:ext cx="259593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60" y="692696"/>
            <a:ext cx="1793844" cy="13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991" y="1799172"/>
            <a:ext cx="8341000" cy="93350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333399"/>
              </a:buClr>
              <a:buNone/>
            </a:pPr>
            <a:r>
              <a:rPr lang="es-ES" sz="1800" b="1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 </a:t>
            </a:r>
            <a:endParaRPr lang="es-ES" sz="1800" b="1" dirty="0" smtClean="0">
              <a:solidFill>
                <a:srgbClr val="F373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333399"/>
              </a:buClr>
              <a:buNone/>
            </a:pPr>
            <a:r>
              <a:rPr lang="en-US" sz="2100" b="1" dirty="0" smtClean="0">
                <a:solidFill>
                  <a:srgbClr val="2A3990"/>
                </a:solidFill>
              </a:rPr>
              <a:t>11 </a:t>
            </a:r>
            <a:r>
              <a:rPr lang="en-US" sz="2100" b="1" dirty="0">
                <a:solidFill>
                  <a:srgbClr val="2A3990"/>
                </a:solidFill>
              </a:rPr>
              <a:t>foundations in 6 cities to implement </a:t>
            </a:r>
            <a:r>
              <a:rPr lang="en-US" sz="2100" b="1" dirty="0">
                <a:solidFill>
                  <a:srgbClr val="2A3990"/>
                </a:solidFill>
              </a:rPr>
              <a:t>a full accessible itinerary in the city center.</a:t>
            </a:r>
          </a:p>
          <a:p>
            <a:pPr marL="0" indent="0">
              <a:buClr>
                <a:srgbClr val="333399"/>
              </a:buClr>
              <a:buNone/>
            </a:pPr>
            <a:endParaRPr lang="es-ES" sz="1800" b="1" dirty="0" smtClean="0">
              <a:solidFill>
                <a:srgbClr val="333399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2793" y="408025"/>
            <a:ext cx="7089417" cy="12293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League of Historical and Accessible Cities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6" y="2881376"/>
            <a:ext cx="8339164" cy="113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900" y="4398259"/>
            <a:ext cx="83685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</a:pPr>
            <a:r>
              <a:rPr lang="en-US" b="1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pPr marL="285750" indent="-285750">
              <a:buClr>
                <a:srgbClr val="333399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2A3990"/>
                </a:solidFill>
              </a:rPr>
              <a:t>To solve the issue: </a:t>
            </a:r>
            <a:r>
              <a:rPr lang="en-US" b="1" dirty="0">
                <a:solidFill>
                  <a:srgbClr val="2A3990"/>
                </a:solidFill>
              </a:rPr>
              <a:t>H</a:t>
            </a:r>
            <a:r>
              <a:rPr lang="en-US" b="1" dirty="0" smtClean="0">
                <a:solidFill>
                  <a:srgbClr val="2A3990"/>
                </a:solidFill>
              </a:rPr>
              <a:t>eritage protection vs. Accessibility</a:t>
            </a:r>
          </a:p>
          <a:p>
            <a:pPr marL="285750" indent="-285750">
              <a:buClr>
                <a:srgbClr val="333399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2A3990"/>
                </a:solidFill>
              </a:rPr>
              <a:t>To promote </a:t>
            </a:r>
            <a:r>
              <a:rPr lang="en-US" dirty="0">
                <a:solidFill>
                  <a:srgbClr val="2A3990"/>
                </a:solidFill>
              </a:rPr>
              <a:t>sustainable </a:t>
            </a:r>
            <a:r>
              <a:rPr lang="en-US" dirty="0" smtClean="0">
                <a:solidFill>
                  <a:srgbClr val="2A3990"/>
                </a:solidFill>
              </a:rPr>
              <a:t>tourism </a:t>
            </a:r>
            <a:r>
              <a:rPr lang="en-US" b="1" dirty="0" smtClean="0">
                <a:solidFill>
                  <a:srgbClr val="2A3990"/>
                </a:solidFill>
              </a:rPr>
              <a:t>for </a:t>
            </a:r>
            <a:r>
              <a:rPr lang="en-US" dirty="0" smtClean="0">
                <a:solidFill>
                  <a:srgbClr val="2A3990"/>
                </a:solidFill>
              </a:rPr>
              <a:t>all</a:t>
            </a:r>
            <a:endParaRPr lang="en-US" b="1" dirty="0" smtClean="0">
              <a:solidFill>
                <a:srgbClr val="2A3990"/>
              </a:solidFill>
            </a:endParaRPr>
          </a:p>
          <a:p>
            <a:pPr marL="285750" indent="-285750">
              <a:buClr>
                <a:srgbClr val="333399"/>
              </a:buClr>
              <a:buFont typeface="Wingdings" pitchFamily="2" charset="2"/>
              <a:buChar char="ü"/>
            </a:pPr>
            <a:r>
              <a:rPr lang="es-ES" dirty="0" smtClean="0">
                <a:solidFill>
                  <a:srgbClr val="2A3990"/>
                </a:solidFill>
              </a:rPr>
              <a:t>To inspire </a:t>
            </a:r>
            <a:r>
              <a:rPr lang="en-US" dirty="0" smtClean="0">
                <a:solidFill>
                  <a:srgbClr val="2A3990"/>
                </a:solidFill>
              </a:rPr>
              <a:t>other</a:t>
            </a:r>
            <a:r>
              <a:rPr lang="es-ES" dirty="0" smtClean="0">
                <a:solidFill>
                  <a:srgbClr val="2A3990"/>
                </a:solidFill>
              </a:rPr>
              <a:t> </a:t>
            </a:r>
            <a:r>
              <a:rPr lang="en-US" dirty="0" smtClean="0">
                <a:solidFill>
                  <a:srgbClr val="2A3990"/>
                </a:solidFill>
              </a:rPr>
              <a:t>entities and being an </a:t>
            </a:r>
            <a:r>
              <a:rPr lang="en-US" b="1" dirty="0" smtClean="0">
                <a:solidFill>
                  <a:srgbClr val="2A3990"/>
                </a:solidFill>
              </a:rPr>
              <a:t>hub to exchange </a:t>
            </a:r>
            <a:r>
              <a:rPr lang="en-US" b="1" dirty="0" smtClean="0">
                <a:solidFill>
                  <a:srgbClr val="2A3990"/>
                </a:solidFill>
              </a:rPr>
              <a:t>for good </a:t>
            </a:r>
            <a:r>
              <a:rPr lang="en-US" b="1" dirty="0" smtClean="0">
                <a:solidFill>
                  <a:srgbClr val="2A3990"/>
                </a:solidFill>
              </a:rPr>
              <a:t>practices and </a:t>
            </a:r>
            <a:r>
              <a:rPr lang="en-US" b="1" dirty="0" smtClean="0">
                <a:solidFill>
                  <a:srgbClr val="2A3990"/>
                </a:solidFill>
              </a:rPr>
              <a:t>know-how</a:t>
            </a:r>
            <a:endParaRPr lang="es-ES" b="1" dirty="0">
              <a:solidFill>
                <a:srgbClr val="2A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759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3255" y="3529529"/>
            <a:ext cx="8204667" cy="1864802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333399"/>
              </a:buClr>
              <a:buNone/>
            </a:pPr>
            <a:r>
              <a:rPr lang="es-ES" sz="2100" b="1" dirty="0" smtClean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  <a:endParaRPr lang="en-US" dirty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</a:t>
            </a:r>
            <a:r>
              <a:rPr lang="en-US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</a:t>
            </a:r>
            <a:r>
              <a:rPr lang="es-ES" dirty="0" smtClean="0">
                <a:solidFill>
                  <a:srgbClr val="333399"/>
                </a:solidFill>
              </a:rPr>
              <a:t>(</a:t>
            </a:r>
            <a:r>
              <a:rPr lang="en-US" dirty="0" smtClean="0">
                <a:solidFill>
                  <a:srgbClr val="333399"/>
                </a:solidFill>
              </a:rPr>
              <a:t>external consulting by </a:t>
            </a:r>
            <a:r>
              <a:rPr lang="es-ES" dirty="0" smtClean="0">
                <a:solidFill>
                  <a:srgbClr val="333399"/>
                </a:solidFill>
              </a:rPr>
              <a:t>Vía Libre) </a:t>
            </a:r>
            <a:r>
              <a:rPr lang="en-US" dirty="0" smtClean="0">
                <a:solidFill>
                  <a:srgbClr val="333399"/>
                </a:solidFill>
              </a:rPr>
              <a:t>and open perspective</a:t>
            </a:r>
            <a:r>
              <a:rPr lang="es-ES" dirty="0" smtClean="0">
                <a:solidFill>
                  <a:srgbClr val="333399"/>
                </a:solidFill>
              </a:rPr>
              <a:t>, </a:t>
            </a:r>
            <a:r>
              <a:rPr lang="en-US" dirty="0" smtClean="0">
                <a:solidFill>
                  <a:srgbClr val="333399"/>
                </a:solidFill>
              </a:rPr>
              <a:t>space for creativity and innovation on the local </a:t>
            </a:r>
            <a:r>
              <a:rPr lang="en-US" dirty="0" smtClean="0">
                <a:solidFill>
                  <a:srgbClr val="333399"/>
                </a:solidFill>
              </a:rPr>
              <a:t>level</a:t>
            </a:r>
          </a:p>
          <a:p>
            <a:pPr>
              <a:buClr>
                <a:srgbClr val="333399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333399"/>
                </a:solidFill>
              </a:rPr>
              <a:t> Each foundation manages its own project and share successes, problems and challenges</a:t>
            </a:r>
          </a:p>
          <a:p>
            <a:pPr>
              <a:buClr>
                <a:srgbClr val="333399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333399"/>
                </a:solidFill>
              </a:rPr>
              <a:t> Following the principles </a:t>
            </a:r>
            <a:r>
              <a:rPr lang="en-US" dirty="0" smtClean="0">
                <a:solidFill>
                  <a:srgbClr val="333399"/>
                </a:solidFill>
              </a:rPr>
              <a:t>of universal </a:t>
            </a:r>
            <a:r>
              <a:rPr lang="en-US" dirty="0" smtClean="0">
                <a:solidFill>
                  <a:srgbClr val="333399"/>
                </a:solidFill>
              </a:rPr>
              <a:t>design </a:t>
            </a:r>
            <a:r>
              <a:rPr lang="en-US" dirty="0" smtClean="0">
                <a:solidFill>
                  <a:srgbClr val="333399"/>
                </a:solidFill>
              </a:rPr>
              <a:t>- 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olistic concept</a:t>
            </a:r>
          </a:p>
          <a:p>
            <a:pPr>
              <a:buClr>
                <a:srgbClr val="333399"/>
              </a:buClr>
            </a:pPr>
            <a:endParaRPr lang="en-US" dirty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</a:pPr>
            <a:endParaRPr lang="es-ES" dirty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</a:pPr>
            <a:endParaRPr lang="es-ES" dirty="0" smtClean="0">
              <a:solidFill>
                <a:srgbClr val="3333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533400"/>
            <a:ext cx="699512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LHAC – League of Historical and Accessible Cities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86" y="5622833"/>
            <a:ext cx="884792" cy="884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320" y="5880563"/>
            <a:ext cx="571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https://www.youtube.com/watch?v=CToTZQOJUQA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270" y="2206583"/>
            <a:ext cx="834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99"/>
              </a:buClr>
            </a:pPr>
            <a:r>
              <a:rPr lang="en-US" b="1" dirty="0" smtClean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WHOM? </a:t>
            </a:r>
            <a:r>
              <a:rPr lang="en-US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 4 All:</a:t>
            </a:r>
          </a:p>
          <a:p>
            <a:pPr marL="285750" indent="-285750">
              <a:buClr>
                <a:srgbClr val="333399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A3990"/>
                </a:solidFill>
              </a:rPr>
              <a:t>PwD</a:t>
            </a:r>
            <a:r>
              <a:rPr lang="en-US" dirty="0">
                <a:solidFill>
                  <a:srgbClr val="2A3990"/>
                </a:solidFill>
              </a:rPr>
              <a:t>, their family and friends, </a:t>
            </a:r>
            <a:r>
              <a:rPr lang="en-US" dirty="0" smtClean="0">
                <a:solidFill>
                  <a:srgbClr val="2A3990"/>
                </a:solidFill>
              </a:rPr>
              <a:t>old </a:t>
            </a:r>
            <a:r>
              <a:rPr lang="en-US" dirty="0">
                <a:solidFill>
                  <a:srgbClr val="2A3990"/>
                </a:solidFill>
              </a:rPr>
              <a:t>people, pregnant women, travelers with </a:t>
            </a:r>
            <a:r>
              <a:rPr lang="en-US" dirty="0" smtClean="0">
                <a:solidFill>
                  <a:srgbClr val="2A3990"/>
                </a:solidFill>
              </a:rPr>
              <a:t>heavy luggage, people with temporary injuries </a:t>
            </a:r>
            <a:r>
              <a:rPr lang="en-US" dirty="0">
                <a:solidFill>
                  <a:srgbClr val="2A3990"/>
                </a:solidFill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6545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533400"/>
            <a:ext cx="6995120" cy="519336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of Cities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611" y="1561316"/>
            <a:ext cx="8229600" cy="48768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AVILA </a:t>
            </a:r>
            <a:r>
              <a:rPr lang="en-GB" dirty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LUCCA </a:t>
            </a:r>
            <a:r>
              <a:rPr lang="en-GB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MULHOUSE </a:t>
            </a:r>
            <a:r>
              <a:rPr lang="en-GB" dirty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SOZOPOL</a:t>
            </a:r>
            <a:r>
              <a:rPr lang="en-GB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TURIN </a:t>
            </a:r>
            <a:r>
              <a:rPr lang="en-GB" dirty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dirty="0">
                <a:solidFill>
                  <a:srgbClr val="F3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VIBORG </a:t>
            </a:r>
            <a:r>
              <a:rPr lang="en-GB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Denmark </a:t>
            </a:r>
            <a:endParaRPr lang="en-US" dirty="0" smtClean="0">
              <a:solidFill>
                <a:srgbClr val="2A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9" name="Picture 2" descr="F:\InterestGroups\DIG\LHAC - League of Historical and Accessible Cities\Communication\Communication tools\Photos\Photos Avila\Muralla, Espadaña del Carmen 6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36" y="1570923"/>
            <a:ext cx="3155683" cy="210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nterestGroups\DIG\LHAC - League of Historical and Accessible Cities\Photos\Photos Sozopol\18.Lift installation for people with disabilities fronm Southern panoramic alley to a tourist pier with panoramic 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56" y="3763518"/>
            <a:ext cx="3094540" cy="232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11" y="408025"/>
            <a:ext cx="8229600" cy="743983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Chronology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58803" y="1327879"/>
            <a:ext cx="1223991" cy="30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346556"/>
              </p:ext>
            </p:extLst>
          </p:nvPr>
        </p:nvGraphicFramePr>
        <p:xfrm>
          <a:off x="383311" y="1589013"/>
          <a:ext cx="8288900" cy="485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533400"/>
            <a:ext cx="6995120" cy="533693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AVILA –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:\Documents and Settings\sbalmas\Desktop\LOGOS Consortio Trasparent\On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52" y="1977234"/>
            <a:ext cx="1999784" cy="9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977456" y="1706003"/>
            <a:ext cx="2905301" cy="6589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800" b="1" smtClean="0">
                <a:solidFill>
                  <a:srgbClr val="2A3990"/>
                </a:solidFill>
              </a:rPr>
              <a:t>ONCE Foundation 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1800" b="1" smtClean="0">
                <a:solidFill>
                  <a:srgbClr val="2A3990"/>
                </a:solidFill>
              </a:rPr>
              <a:t>Ávila City Council</a:t>
            </a:r>
            <a:endParaRPr lang="es-ES" sz="1800" b="1" dirty="0" smtClean="0">
              <a:solidFill>
                <a:srgbClr val="2A3990"/>
              </a:solidFill>
            </a:endParaRPr>
          </a:p>
        </p:txBody>
      </p:sp>
      <p:pic>
        <p:nvPicPr>
          <p:cNvPr id="17" name="Picture 16" descr="escudo avil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03" y="1977505"/>
            <a:ext cx="813881" cy="96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01" y="2938337"/>
            <a:ext cx="2169548" cy="272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 descr="F:\InterestGroups\DIG\LHAC - League of Historical and Accessible Cities\Communication\Communication tools\Photos\Photos Avila\Muralla, rampa acceso Puerta del Puente 60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22" y="3612413"/>
            <a:ext cx="3013844" cy="2005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InterestGroups\DIG\LHAC - League of Historical and Accessible Cities\Communication\Communication tools\Photos\Photos Avila\Muralla, Espadaña del Carmen 6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3" y="3561064"/>
            <a:ext cx="3155683" cy="210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65676" y="5990746"/>
            <a:ext cx="811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Awarded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2011 </a:t>
            </a:r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</a:t>
            </a:r>
            <a:endParaRPr lang="es-ES" b="1" dirty="0">
              <a:solidFill>
                <a:srgbClr val="2A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8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94" y="370153"/>
            <a:ext cx="7089417" cy="826599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LUCCA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58803" y="1327879"/>
            <a:ext cx="1223991" cy="30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2944" y="1659356"/>
            <a:ext cx="8533677" cy="4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dirty="0">
              <a:solidFill>
                <a:srgbClr val="2A39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563" y="1659356"/>
            <a:ext cx="5832648" cy="1154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b="1" dirty="0" smtClean="0">
                <a:solidFill>
                  <a:srgbClr val="2A3990"/>
                </a:solidFill>
              </a:rPr>
              <a:t>Banca </a:t>
            </a:r>
            <a:r>
              <a:rPr lang="es-ES" sz="1800" b="1" dirty="0" smtClean="0">
                <a:solidFill>
                  <a:srgbClr val="2A3990"/>
                </a:solidFill>
              </a:rPr>
              <a:t>del Monte di Lucca </a:t>
            </a:r>
            <a:r>
              <a:rPr lang="en-US" sz="1800" b="1" dirty="0" smtClean="0">
                <a:solidFill>
                  <a:srgbClr val="2A3990"/>
                </a:solidFill>
              </a:rPr>
              <a:t>Foundation together with local associations that work in the field of disability, local authorities, experts and research center</a:t>
            </a:r>
            <a:endParaRPr lang="es-ES" sz="1800" b="1" dirty="0" smtClean="0">
              <a:solidFill>
                <a:srgbClr val="2A39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8351" y="4129163"/>
            <a:ext cx="492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technologies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cane</a:t>
            </a:r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solidFill>
                <a:srgbClr val="2A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</a:t>
            </a:r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endParaRPr lang="en-US" dirty="0">
              <a:solidFill>
                <a:srgbClr val="2A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1" descr="C:\Documents and Settings\sbalmas\Desktop\LOGOS Consortio Trasparent\Luc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35" y="3040477"/>
            <a:ext cx="138728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InterestGroups\DIG\LHAC - League of Historical and Accessible Cities\Communication\Communication tools\Photos\Photos Lucca\IMG_5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4" y="2524515"/>
            <a:ext cx="2426274" cy="366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Scudo_citta_di_lucca_ri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2633"/>
            <a:ext cx="697303" cy="89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9308" y="5093983"/>
            <a:ext cx="503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en-GB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Interviews</a:t>
            </a:r>
            <a:r>
              <a:rPr lang="en-GB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1200" dirty="0">
                <a:hlinkClick r:id="rId8"/>
              </a:rPr>
              <a:t>https://</a:t>
            </a:r>
            <a:r>
              <a:rPr lang="en-GB" sz="1200" dirty="0" smtClean="0">
                <a:hlinkClick r:id="rId8"/>
              </a:rPr>
              <a:t>www.youtube.com/watch?v=OUzvDzDCUcs</a:t>
            </a:r>
            <a:r>
              <a:rPr lang="en-GB" sz="1200" dirty="0" smtClean="0"/>
              <a:t> </a:t>
            </a:r>
            <a:endParaRPr lang="en-GB" sz="1200" dirty="0"/>
          </a:p>
          <a:p>
            <a:r>
              <a:rPr lang="en-US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en-GB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Presentation: </a:t>
            </a:r>
            <a:r>
              <a:rPr lang="en-GB" sz="1200" dirty="0" smtClean="0">
                <a:hlinkClick r:id="rId9"/>
              </a:rPr>
              <a:t>https</a:t>
            </a:r>
            <a:r>
              <a:rPr lang="en-GB" sz="1200" dirty="0">
                <a:hlinkClick r:id="rId9"/>
              </a:rPr>
              <a:t>://</a:t>
            </a:r>
            <a:r>
              <a:rPr lang="en-GB" sz="1200" dirty="0" smtClean="0">
                <a:hlinkClick r:id="rId9"/>
              </a:rPr>
              <a:t>www.youtube.com/watch?v=ooMe0UqB25w</a:t>
            </a:r>
            <a:endParaRPr lang="en-GB" sz="1200" dirty="0" smtClean="0"/>
          </a:p>
          <a:p>
            <a:r>
              <a:rPr lang="en-US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Video: </a:t>
            </a:r>
            <a:r>
              <a:rPr lang="en-GB" sz="1200" dirty="0" smtClean="0">
                <a:hlinkClick r:id="rId10"/>
              </a:rPr>
              <a:t>https</a:t>
            </a:r>
            <a:r>
              <a:rPr lang="en-GB" sz="1200" dirty="0">
                <a:hlinkClick r:id="rId10"/>
              </a:rPr>
              <a:t>://</a:t>
            </a:r>
            <a:r>
              <a:rPr lang="en-GB" sz="1200" dirty="0" smtClean="0">
                <a:hlinkClick r:id="rId10"/>
              </a:rPr>
              <a:t>www.youtube.com/watch?v=8jOASITA8ho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8700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94" y="370153"/>
            <a:ext cx="7089417" cy="826599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MULHOUSE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58803" y="1327879"/>
            <a:ext cx="1223991" cy="30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55713" y="1689979"/>
            <a:ext cx="8533677" cy="4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dirty="0">
              <a:solidFill>
                <a:srgbClr val="2A39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713" y="1689979"/>
            <a:ext cx="6203033" cy="1242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b="1" dirty="0" err="1" smtClean="0">
                <a:solidFill>
                  <a:srgbClr val="2A3990"/>
                </a:solidFill>
              </a:rPr>
              <a:t>Reunica</a:t>
            </a:r>
            <a:r>
              <a:rPr lang="es-ES" sz="1800" b="1" dirty="0" smtClean="0">
                <a:solidFill>
                  <a:srgbClr val="2A3990"/>
                </a:solidFill>
              </a:rPr>
              <a:t> </a:t>
            </a:r>
            <a:r>
              <a:rPr lang="en-US" sz="1800" b="1" dirty="0" smtClean="0">
                <a:solidFill>
                  <a:srgbClr val="2A3990"/>
                </a:solidFill>
              </a:rPr>
              <a:t>Foundation and a work team </a:t>
            </a:r>
            <a:r>
              <a:rPr lang="es-ES" sz="1800" b="1" dirty="0" smtClean="0">
                <a:solidFill>
                  <a:srgbClr val="2A3990"/>
                </a:solidFill>
              </a:rPr>
              <a:t>(</a:t>
            </a:r>
            <a:r>
              <a:rPr lang="en-US" sz="1800" b="1" dirty="0">
                <a:solidFill>
                  <a:srgbClr val="2A3990"/>
                </a:solidFill>
              </a:rPr>
              <a:t>f</a:t>
            </a:r>
            <a:r>
              <a:rPr lang="en-US" sz="1800" b="1" dirty="0" smtClean="0">
                <a:solidFill>
                  <a:srgbClr val="2A3990"/>
                </a:solidFill>
              </a:rPr>
              <a:t>oundations, local bodies, the Ministry of Culture, architects and associations of people with disabilities).</a:t>
            </a:r>
            <a:endParaRPr lang="es-ES" sz="1800" b="1" dirty="0" smtClean="0">
              <a:solidFill>
                <a:srgbClr val="2A399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41" y="2729001"/>
            <a:ext cx="4392487" cy="273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11" y="1916832"/>
            <a:ext cx="127241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497" y="5713747"/>
            <a:ext cx="8048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A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Methodology- the accessibility key (visual sign), maps of the city according to the different kinds of disability</a:t>
            </a:r>
            <a:endParaRPr lang="es-ES" dirty="0">
              <a:solidFill>
                <a:srgbClr val="2A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08" y="3413548"/>
            <a:ext cx="822520" cy="82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57" y="4525133"/>
            <a:ext cx="816771" cy="87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escudo Mulhouse_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5" y="3525288"/>
            <a:ext cx="789467" cy="86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0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188004" y="1052736"/>
            <a:ext cx="8484207" cy="1435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94" y="370153"/>
            <a:ext cx="7089417" cy="826599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SOZOPOL–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184" y="10798"/>
            <a:ext cx="8492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4127" y="370153"/>
            <a:ext cx="13877" cy="6498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 rot="16200000">
            <a:off x="8218592" y="5923466"/>
            <a:ext cx="467544" cy="1340768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58803" y="1327879"/>
            <a:ext cx="1223991" cy="30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55713" y="1689979"/>
            <a:ext cx="8533677" cy="4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smtClean="0">
              <a:solidFill>
                <a:srgbClr val="2A3990"/>
              </a:solidFill>
            </a:endParaRPr>
          </a:p>
          <a:p>
            <a:pPr>
              <a:buClr>
                <a:srgbClr val="333399"/>
              </a:buClr>
            </a:pPr>
            <a:endParaRPr lang="es-ES" dirty="0">
              <a:solidFill>
                <a:srgbClr val="2A39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69" y="1603405"/>
            <a:ext cx="8147293" cy="1242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2A3990"/>
                </a:solidFill>
              </a:rPr>
              <a:t>Sozopol</a:t>
            </a:r>
            <a:r>
              <a:rPr lang="en-US" sz="1800" b="1" dirty="0">
                <a:solidFill>
                  <a:srgbClr val="2A3990"/>
                </a:solidFill>
              </a:rPr>
              <a:t> Foundation has </a:t>
            </a:r>
            <a:r>
              <a:rPr lang="en-US" sz="1800" b="1" dirty="0" smtClean="0">
                <a:solidFill>
                  <a:srgbClr val="2A3990"/>
                </a:solidFill>
              </a:rPr>
              <a:t>significant </a:t>
            </a:r>
            <a:r>
              <a:rPr lang="en-US" sz="1800" b="1" dirty="0">
                <a:solidFill>
                  <a:srgbClr val="2A3990"/>
                </a:solidFill>
              </a:rPr>
              <a:t>experience in development and implementation of projects related to providing access for people with disabilities to cultural heritage and natural sites.</a:t>
            </a:r>
            <a:endParaRPr lang="es-ES" sz="1800" b="1" dirty="0" smtClean="0">
              <a:solidFill>
                <a:srgbClr val="2A39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908720" y="6062241"/>
            <a:ext cx="8048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rgbClr val="2A39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" y="516459"/>
            <a:ext cx="1431667" cy="1072554"/>
          </a:xfrm>
          <a:prstGeom prst="rect">
            <a:avLst/>
          </a:prstGeom>
        </p:spPr>
      </p:pic>
      <p:pic>
        <p:nvPicPr>
          <p:cNvPr id="1026" name="Picture 2" descr="F:\InterestGroups\DIG\LHAC - League of Historical and Accessible Cities\Photos\Photos Sozopol\1.The old town of Sozopol - Archeological Reserve Town of Ancient Apollonia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10" y="2671168"/>
            <a:ext cx="3801652" cy="285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55713" y="5805264"/>
            <a:ext cx="8147293" cy="7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2A3990"/>
                </a:solidFill>
              </a:rPr>
              <a:t>Since 2003 has developed great expertise in the use of EU structural funds and </a:t>
            </a:r>
            <a:r>
              <a:rPr lang="en-US" sz="1800" b="1" dirty="0" err="1">
                <a:solidFill>
                  <a:srgbClr val="2A3990"/>
                </a:solidFill>
              </a:rPr>
              <a:t>realised</a:t>
            </a:r>
            <a:r>
              <a:rPr lang="en-US" sz="1800" b="1" dirty="0">
                <a:solidFill>
                  <a:srgbClr val="2A3990"/>
                </a:solidFill>
              </a:rPr>
              <a:t> a great number of projects.</a:t>
            </a:r>
            <a:endParaRPr lang="es-ES" sz="1800" b="1" dirty="0" smtClean="0">
              <a:solidFill>
                <a:srgbClr val="2A3990"/>
              </a:solidFill>
            </a:endParaRPr>
          </a:p>
        </p:txBody>
      </p:sp>
      <p:pic>
        <p:nvPicPr>
          <p:cNvPr id="1028" name="Picture 4" descr="F:\InterestGroups\DIG\LHAC - League of Historical and Accessible Cities\Communication\Communication tools\LHAC icons\Sozopol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4" y="3123064"/>
            <a:ext cx="1436710" cy="19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6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7">
      <a:dk1>
        <a:srgbClr val="292934"/>
      </a:dk1>
      <a:lt1>
        <a:srgbClr val="FFFFFF"/>
      </a:lt1>
      <a:dk2>
        <a:srgbClr val="F37322"/>
      </a:dk2>
      <a:lt2>
        <a:srgbClr val="F3F2DC"/>
      </a:lt2>
      <a:accent1>
        <a:srgbClr val="2A3990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7">
    <a:dk1>
      <a:srgbClr val="292934"/>
    </a:dk1>
    <a:lt1>
      <a:srgbClr val="FFFFFF"/>
    </a:lt1>
    <a:dk2>
      <a:srgbClr val="F37322"/>
    </a:dk2>
    <a:lt2>
      <a:srgbClr val="F3F2DC"/>
    </a:lt2>
    <a:accent1>
      <a:srgbClr val="2A3990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7">
    <a:dk1>
      <a:srgbClr val="292934"/>
    </a:dk1>
    <a:lt1>
      <a:srgbClr val="FFFFFF"/>
    </a:lt1>
    <a:dk2>
      <a:srgbClr val="F37322"/>
    </a:dk2>
    <a:lt2>
      <a:srgbClr val="F3F2DC"/>
    </a:lt2>
    <a:accent1>
      <a:srgbClr val="2A3990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7">
    <a:dk1>
      <a:srgbClr val="292934"/>
    </a:dk1>
    <a:lt1>
      <a:srgbClr val="FFFFFF"/>
    </a:lt1>
    <a:dk2>
      <a:srgbClr val="F37322"/>
    </a:dk2>
    <a:lt2>
      <a:srgbClr val="F3F2DC"/>
    </a:lt2>
    <a:accent1>
      <a:srgbClr val="2A3990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7">
    <a:dk1>
      <a:srgbClr val="292934"/>
    </a:dk1>
    <a:lt1>
      <a:srgbClr val="FFFFFF"/>
    </a:lt1>
    <a:dk2>
      <a:srgbClr val="F37322"/>
    </a:dk2>
    <a:lt2>
      <a:srgbClr val="F3F2DC"/>
    </a:lt2>
    <a:accent1>
      <a:srgbClr val="2A3990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7">
    <a:dk1>
      <a:srgbClr val="292934"/>
    </a:dk1>
    <a:lt1>
      <a:srgbClr val="FFFFFF"/>
    </a:lt1>
    <a:dk2>
      <a:srgbClr val="F37322"/>
    </a:dk2>
    <a:lt2>
      <a:srgbClr val="F3F2DC"/>
    </a:lt2>
    <a:accent1>
      <a:srgbClr val="2A3990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17">
    <a:dk1>
      <a:srgbClr val="292934"/>
    </a:dk1>
    <a:lt1>
      <a:srgbClr val="FFFFFF"/>
    </a:lt1>
    <a:dk2>
      <a:srgbClr val="F37322"/>
    </a:dk2>
    <a:lt2>
      <a:srgbClr val="F3F2DC"/>
    </a:lt2>
    <a:accent1>
      <a:srgbClr val="2A3990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693</Words>
  <Application>Microsoft Office PowerPoint</Application>
  <PresentationFormat>On-screen Show (4:3)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Clarity</vt:lpstr>
      <vt:lpstr>League of Historical and accessible cities</vt:lpstr>
      <vt:lpstr>LHAC – League of Historical and Accessible Cities</vt:lpstr>
      <vt:lpstr>LHAC – League of Historical and Accessible Cities</vt:lpstr>
      <vt:lpstr>Network of Cities</vt:lpstr>
      <vt:lpstr>Chronology </vt:lpstr>
      <vt:lpstr>AVILA – España</vt:lpstr>
      <vt:lpstr>LUCCA - Italy</vt:lpstr>
      <vt:lpstr>MULHOUSE – France</vt:lpstr>
      <vt:lpstr>SOZOPOL– Bulgaria</vt:lpstr>
      <vt:lpstr>TURIN – Italy</vt:lpstr>
      <vt:lpstr>VIBORG - Denmark</vt:lpstr>
      <vt:lpstr>Innovative Aspects</vt:lpstr>
      <vt:lpstr>LHAC – The numbers</vt:lpstr>
      <vt:lpstr>For further information visit our website:  www.lhac.eu  </vt:lpstr>
    </vt:vector>
  </TitlesOfParts>
  <Company>EFC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Balmas</dc:creator>
  <cp:lastModifiedBy>Silvia Balmas</cp:lastModifiedBy>
  <cp:revision>296</cp:revision>
  <dcterms:created xsi:type="dcterms:W3CDTF">2013-01-21T13:27:02Z</dcterms:created>
  <dcterms:modified xsi:type="dcterms:W3CDTF">2016-10-03T11:07:33Z</dcterms:modified>
</cp:coreProperties>
</file>