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92" r:id="rId1"/>
  </p:sldMasterIdLst>
  <p:notesMasterIdLst>
    <p:notesMasterId r:id="rId11"/>
  </p:notesMasterIdLst>
  <p:handoutMasterIdLst>
    <p:handoutMasterId r:id="rId12"/>
  </p:handoutMasterIdLst>
  <p:sldIdLst>
    <p:sldId id="505" r:id="rId2"/>
    <p:sldId id="424" r:id="rId3"/>
    <p:sldId id="536" r:id="rId4"/>
    <p:sldId id="429" r:id="rId5"/>
    <p:sldId id="488" r:id="rId6"/>
    <p:sldId id="515" r:id="rId7"/>
    <p:sldId id="513" r:id="rId8"/>
    <p:sldId id="517" r:id="rId9"/>
    <p:sldId id="511" r:id="rId10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5BDE485E-6DF2-ED4C-BF81-0AE1ACEA2D7E}">
          <p14:sldIdLst>
            <p14:sldId id="505"/>
            <p14:sldId id="424"/>
            <p14:sldId id="536"/>
            <p14:sldId id="429"/>
            <p14:sldId id="488"/>
            <p14:sldId id="515"/>
            <p14:sldId id="513"/>
            <p14:sldId id="517"/>
            <p14:sldId id="5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1329C"/>
    <a:srgbClr val="32CECA"/>
    <a:srgbClr val="FF66FF"/>
    <a:srgbClr val="CC99FF"/>
    <a:srgbClr val="861A58"/>
    <a:srgbClr val="003366"/>
    <a:srgbClr val="8A82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53" autoAdjust="0"/>
    <p:restoredTop sz="80669" autoAdjust="0"/>
  </p:normalViewPr>
  <p:slideViewPr>
    <p:cSldViewPr snapToGrid="0" snapToObjects="1">
      <p:cViewPr varScale="1">
        <p:scale>
          <a:sx n="64" d="100"/>
          <a:sy n="64" d="100"/>
        </p:scale>
        <p:origin x="-2072" y="-112"/>
      </p:cViewPr>
      <p:guideLst>
        <p:guide orient="horz" pos="2160"/>
        <p:guide pos="28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axId val="581654168"/>
        <c:axId val="581666120"/>
      </c:barChart>
      <c:catAx>
        <c:axId val="581654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1600" b="0" i="0">
                <a:solidFill>
                  <a:schemeClr val="bg1"/>
                </a:solidFill>
              </a:defRPr>
            </a:pPr>
            <a:endParaRPr lang="en-US"/>
          </a:p>
        </c:txPr>
        <c:crossAx val="581666120"/>
        <c:crosses val="autoZero"/>
        <c:auto val="1"/>
        <c:lblAlgn val="ctr"/>
        <c:lblOffset val="100"/>
        <c:noMultiLvlLbl val="0"/>
      </c:catAx>
      <c:valAx>
        <c:axId val="581666120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accent5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400">
                <a:solidFill>
                  <a:schemeClr val="bg1"/>
                </a:solidFill>
              </a:defRPr>
            </a:pPr>
            <a:endParaRPr lang="en-US"/>
          </a:p>
        </c:txPr>
        <c:crossAx val="581654168"/>
        <c:crosses val="autoZero"/>
        <c:crossBetween val="between"/>
        <c:majorUnit val="0.2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chemeClr val="accent5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  <c:spPr>
              <a:solidFill>
                <a:srgbClr val="91329C"/>
              </a:solidFill>
            </c:spPr>
          </c:dPt>
          <c:cat>
            <c:strRef>
              <c:f>Sheet1!$A$1:$A$3</c:f>
              <c:strCache>
                <c:ptCount val="3"/>
                <c:pt idx="0">
                  <c:v>War</c:v>
                </c:pt>
                <c:pt idx="1">
                  <c:v>Murder</c:v>
                </c:pt>
                <c:pt idx="2">
                  <c:v>Suicide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0.3</c:v>
                </c:pt>
                <c:pt idx="1">
                  <c:v>0.5</c:v>
                </c:pt>
                <c:pt idx="2">
                  <c:v>0.8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7"/>
        <c:axId val="581915208"/>
        <c:axId val="591153512"/>
      </c:barChart>
      <c:catAx>
        <c:axId val="5819152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5">
                <a:lumMod val="75000"/>
              </a:schemeClr>
            </a:solidFill>
          </a:ln>
        </c:spPr>
        <c:txPr>
          <a:bodyPr/>
          <a:lstStyle/>
          <a:p>
            <a:pPr>
              <a:defRPr sz="2400" b="0" i="0">
                <a:solidFill>
                  <a:schemeClr val="tx2"/>
                </a:solidFill>
              </a:defRPr>
            </a:pPr>
            <a:endParaRPr lang="en-US"/>
          </a:p>
        </c:txPr>
        <c:crossAx val="591153512"/>
        <c:crosses val="autoZero"/>
        <c:auto val="1"/>
        <c:lblAlgn val="ctr"/>
        <c:lblOffset val="100"/>
        <c:noMultiLvlLbl val="0"/>
      </c:catAx>
      <c:valAx>
        <c:axId val="591153512"/>
        <c:scaling>
          <c:orientation val="minMax"/>
          <c:max val="1.0"/>
        </c:scaling>
        <c:delete val="0"/>
        <c:axPos val="l"/>
        <c:majorGridlines>
          <c:spPr>
            <a:ln>
              <a:solidFill>
                <a:schemeClr val="accent5">
                  <a:lumMod val="75000"/>
                </a:schemeClr>
              </a:solidFill>
            </a:ln>
          </c:spPr>
        </c:majorGridlines>
        <c:numFmt formatCode="General" sourceLinked="1"/>
        <c:majorTickMark val="in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2000">
                <a:solidFill>
                  <a:schemeClr val="tx2"/>
                </a:solidFill>
              </a:defRPr>
            </a:pPr>
            <a:endParaRPr lang="en-US"/>
          </a:p>
        </c:txPr>
        <c:crossAx val="581915208"/>
        <c:crosses val="autoZero"/>
        <c:crossBetween val="between"/>
        <c:majorUnit val="0.2"/>
        <c:minorUnit val="0.04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0577" cy="496493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624" y="0"/>
            <a:ext cx="2948996" cy="496493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67B67B1E-8B07-42EF-A04F-9FA5024A0FFB}" type="datetimeFigureOut">
              <a:rPr lang="en-MY" smtClean="0"/>
              <a:t>12/3/15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1266"/>
            <a:ext cx="2950577" cy="49649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624" y="9441266"/>
            <a:ext cx="2948996" cy="496493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5E041007-D2F4-43C5-8926-1AA167F27F7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83555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786" cy="49696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2"/>
            <a:ext cx="2949786" cy="496966"/>
          </a:xfrm>
          <a:prstGeom prst="rect">
            <a:avLst/>
          </a:prstGeom>
        </p:spPr>
        <p:txBody>
          <a:bodyPr vert="horz" lIns="91074" tIns="45537" rIns="91074" bIns="45537" rtlCol="0"/>
          <a:lstStyle>
            <a:lvl1pPr algn="r">
              <a:defRPr sz="1200"/>
            </a:lvl1pPr>
          </a:lstStyle>
          <a:p>
            <a:fld id="{E379E685-0A64-4C78-B409-29B57E746D58}" type="datetimeFigureOut">
              <a:rPr lang="en-MY" smtClean="0"/>
              <a:t>12/3/15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73638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74" tIns="45537" rIns="91074" bIns="45537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1" y="4721187"/>
            <a:ext cx="5445760" cy="4472702"/>
          </a:xfrm>
          <a:prstGeom prst="rect">
            <a:avLst/>
          </a:prstGeom>
        </p:spPr>
        <p:txBody>
          <a:bodyPr vert="horz" lIns="91074" tIns="45537" rIns="91074" bIns="4553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0648"/>
            <a:ext cx="2949786" cy="496966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8"/>
            <a:ext cx="2949786" cy="496966"/>
          </a:xfrm>
          <a:prstGeom prst="rect">
            <a:avLst/>
          </a:prstGeom>
        </p:spPr>
        <p:txBody>
          <a:bodyPr vert="horz" lIns="91074" tIns="45537" rIns="91074" bIns="45537" rtlCol="0" anchor="b"/>
          <a:lstStyle>
            <a:lvl1pPr algn="r">
              <a:defRPr sz="1200"/>
            </a:lvl1pPr>
          </a:lstStyle>
          <a:p>
            <a:fld id="{66F9CFAA-EE92-4004-9E26-A3FEAEB9365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71586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3638" cy="37290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Thank you very much</a:t>
            </a:r>
            <a:r>
              <a:rPr lang="en-US" baseline="0" dirty="0" smtClean="0"/>
              <a:t>, Ambassador. It is great </a:t>
            </a:r>
            <a:r>
              <a:rPr lang="en-US" baseline="0" dirty="0" err="1" smtClean="0"/>
              <a:t>honour</a:t>
            </a:r>
            <a:r>
              <a:rPr lang="en-US" baseline="0" dirty="0" smtClean="0"/>
              <a:t> that I can work with you. </a:t>
            </a:r>
          </a:p>
          <a:p>
            <a:r>
              <a:rPr lang="en-US" baseline="0" dirty="0" smtClean="0"/>
              <a:t>As a co-organizer, first of all, I would like to thank Ambassador Mateo for his continuous support, and the distinguished panelists, the secretariat of this event, esp. Akiko, Robert and </a:t>
            </a:r>
            <a:r>
              <a:rPr lang="en-US" baseline="0" dirty="0" err="1" smtClean="0"/>
              <a:t>Atsuro</a:t>
            </a:r>
            <a:r>
              <a:rPr lang="en-US" baseline="0" dirty="0" smtClean="0"/>
              <a:t>, and all the participants, for making this important event possible.</a:t>
            </a:r>
          </a:p>
          <a:p>
            <a:r>
              <a:rPr lang="en-US" baseline="0" dirty="0" smtClean="0"/>
              <a:t>Thank you very much.</a:t>
            </a:r>
          </a:p>
          <a:p>
            <a:r>
              <a:rPr lang="en-US" baseline="0" dirty="0" smtClean="0"/>
              <a:t>Today, I would like to briefly share the current global situation regarding mental health, well-being and disability.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9CFAA-EE92-4004-9E26-A3FEAEB9365C}" type="slidenum">
              <a:rPr lang="en-MY" smtClean="0"/>
              <a:t>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3195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3481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I would like to start with the </a:t>
            </a:r>
            <a:r>
              <a:rPr lang="en-US" altLang="ja-JP" baseline="0" dirty="0" smtClean="0"/>
              <a:t>annual number of death.</a:t>
            </a:r>
          </a:p>
          <a:p>
            <a:pPr eaLnBrk="1" hangingPunct="1"/>
            <a:r>
              <a:rPr lang="en-US" altLang="ja-JP" baseline="0" dirty="0" smtClean="0"/>
              <a:t>According to WHO, every year about 800,000 people die due to suicide.</a:t>
            </a:r>
          </a:p>
          <a:p>
            <a:pPr eaLnBrk="1" hangingPunct="1"/>
            <a:r>
              <a:rPr lang="en-US" altLang="ja-JP" baseline="0" dirty="0" smtClean="0"/>
              <a:t>This is equivalent to the number of death due to war and murder combined.</a:t>
            </a:r>
          </a:p>
          <a:p>
            <a:pPr eaLnBrk="1" hangingPunct="1"/>
            <a:r>
              <a:rPr lang="en-US" altLang="ja-JP" baseline="0" dirty="0" smtClean="0"/>
              <a:t>We have, for example, the security council and PKO for war, and police and judicial systems for murder.</a:t>
            </a:r>
          </a:p>
          <a:p>
            <a:pPr eaLnBrk="1" hangingPunct="1"/>
            <a:r>
              <a:rPr lang="en-US" altLang="ja-JP" baseline="0" dirty="0" smtClean="0"/>
              <a:t>However, many countries face extremely limited resources and system to respond to suicide and other mental health issues.  </a:t>
            </a:r>
            <a:endParaRPr lang="ja-JP" altLang="en-US" dirty="0" smtClean="0"/>
          </a:p>
        </p:txBody>
      </p:sp>
      <p:sp>
        <p:nvSpPr>
          <p:cNvPr id="3482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158F1-873F-4023-810B-A78C106AFF8F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2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441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3993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The WHO states that 1 out of 4 people</a:t>
            </a:r>
            <a:r>
              <a:rPr lang="en-US" altLang="ja-JP" baseline="0" dirty="0" smtClean="0"/>
              <a:t> will experience a mental health condition at least once in their life time.</a:t>
            </a:r>
          </a:p>
          <a:p>
            <a:pPr eaLnBrk="1" hangingPunct="1"/>
            <a:r>
              <a:rPr lang="en-US" altLang="ja-JP" dirty="0" smtClean="0"/>
              <a:t>Suicide</a:t>
            </a:r>
            <a:r>
              <a:rPr lang="en-US" altLang="ja-JP" baseline="0" dirty="0" smtClean="0"/>
              <a:t> is the 3</a:t>
            </a:r>
            <a:r>
              <a:rPr lang="en-US" altLang="ja-JP" baseline="30000" dirty="0" smtClean="0"/>
              <a:t>rd</a:t>
            </a:r>
            <a:r>
              <a:rPr lang="en-US" altLang="ja-JP" baseline="0" dirty="0" smtClean="0"/>
              <a:t> cause of death among adolescents, and among adolescent girls, suicide is the leading cause of death.</a:t>
            </a:r>
          </a:p>
          <a:p>
            <a:pPr eaLnBrk="1" hangingPunct="1"/>
            <a:r>
              <a:rPr lang="en-US" altLang="ja-JP" baseline="0" dirty="0" smtClean="0"/>
              <a:t>In developing countries, 80% of persons with severe mental illness do not receive appropriate treatment.</a:t>
            </a:r>
          </a:p>
          <a:p>
            <a:pPr eaLnBrk="1" hangingPunct="1"/>
            <a:r>
              <a:rPr lang="en-US" altLang="ja-JP" baseline="0" dirty="0" smtClean="0"/>
              <a:t>Though there are misunderstandings that mental health is not related to death, according to OECD, persons with severe mental illness die 20 years earlier.</a:t>
            </a:r>
          </a:p>
          <a:p>
            <a:pPr eaLnBrk="1" hangingPunct="1"/>
            <a:r>
              <a:rPr lang="en-US" altLang="ja-JP" baseline="0" dirty="0" smtClean="0"/>
              <a:t>The Global burden of disease study shows that depression is the leading cause of disability in the years lived with disability indicator.</a:t>
            </a:r>
          </a:p>
          <a:p>
            <a:pPr eaLnBrk="1" hangingPunct="1"/>
            <a:r>
              <a:rPr lang="en-US" altLang="ja-JP" baseline="0" dirty="0" smtClean="0"/>
              <a:t>And the Economic cost is huge; Direct and indirect costs of mental illness exceeds 4% of GDP </a:t>
            </a:r>
          </a:p>
        </p:txBody>
      </p:sp>
      <p:sp>
        <p:nvSpPr>
          <p:cNvPr id="3994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0DBBDD-E283-43B0-86ED-08FA3613A9EF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3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1199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BAED79B-E376-4C90-A4A7-715A9D93E711}" type="datetime3">
              <a:rPr lang="en-US" altLang="ja-JP" sz="1200" b="0">
                <a:solidFill>
                  <a:schemeClr val="tx1"/>
                </a:solidFill>
              </a:rPr>
              <a:pPr eaLnBrk="1" hangingPunct="1"/>
              <a:t>3 December 2015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  <p:sp>
        <p:nvSpPr>
          <p:cNvPr id="4506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BD98B6F-E6B5-41DA-A280-69B52DC1C1C0}" type="slidenum">
              <a:rPr lang="en-US" altLang="ja-JP" sz="1200" b="0">
                <a:solidFill>
                  <a:schemeClr val="tx1"/>
                </a:solidFill>
              </a:rPr>
              <a:pPr eaLnBrk="1" hangingPunct="1"/>
              <a:t>4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  <p:sp>
        <p:nvSpPr>
          <p:cNvPr id="450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ja-JP" dirty="0" smtClean="0">
                <a:latin typeface="Arial" pitchFamily="34" charset="0"/>
                <a:cs typeface="Arial" pitchFamily="34" charset="0"/>
              </a:rPr>
              <a:t>Despite</a:t>
            </a:r>
            <a:r>
              <a:rPr lang="en-US" altLang="ja-JP" baseline="0" dirty="0" smtClean="0">
                <a:latin typeface="Arial" pitchFamily="34" charset="0"/>
                <a:cs typeface="Arial" pitchFamily="34" charset="0"/>
              </a:rPr>
              <a:t> these facts</a:t>
            </a:r>
            <a:r>
              <a:rPr lang="en-US" altLang="ja-JP" dirty="0" smtClean="0">
                <a:latin typeface="Arial" pitchFamily="34" charset="0"/>
                <a:cs typeface="Arial" pitchFamily="34" charset="0"/>
              </a:rPr>
              <a:t>, situation around mental health and disability</a:t>
            </a:r>
            <a:r>
              <a:rPr lang="en-US" altLang="ja-JP" baseline="0" dirty="0" smtClean="0">
                <a:latin typeface="Arial" pitchFamily="34" charset="0"/>
                <a:cs typeface="Arial" pitchFamily="34" charset="0"/>
              </a:rPr>
              <a:t> has been quite challenging.</a:t>
            </a:r>
          </a:p>
          <a:p>
            <a:pPr eaLnBrk="1" hangingPunct="1"/>
            <a:r>
              <a:rPr lang="en-US" altLang="ja-JP" baseline="0" dirty="0" smtClean="0">
                <a:latin typeface="Arial" pitchFamily="34" charset="0"/>
                <a:cs typeface="Arial" pitchFamily="34" charset="0"/>
              </a:rPr>
              <a:t>For example, the budget allocation for mental health in national health budget has been quite low. </a:t>
            </a:r>
          </a:p>
          <a:p>
            <a:pPr eaLnBrk="1" hangingPunct="1"/>
            <a:r>
              <a:rPr lang="en-US" altLang="ja-JP" baseline="0" dirty="0" smtClean="0">
                <a:latin typeface="Arial" pitchFamily="34" charset="0"/>
                <a:cs typeface="Arial" pitchFamily="34" charset="0"/>
              </a:rPr>
              <a:t>Among low income countries, only 0.5% of the health budget is spent for mental health.</a:t>
            </a:r>
          </a:p>
          <a:p>
            <a:pPr eaLnBrk="1" hangingPunct="1"/>
            <a:endParaRPr lang="ja-JP" altLang="ja-JP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624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45059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ja-JP" dirty="0" smtClean="0"/>
              <a:t>Human resources for</a:t>
            </a:r>
            <a:r>
              <a:rPr lang="en-US" altLang="ja-JP" baseline="0" dirty="0" smtClean="0"/>
              <a:t> mental health and disability has been also extremely limited.</a:t>
            </a:r>
          </a:p>
          <a:p>
            <a:pPr eaLnBrk="1" hangingPunct="1"/>
            <a:r>
              <a:rPr lang="en-US" altLang="ja-JP" baseline="0" dirty="0" smtClean="0"/>
              <a:t>Taking psychiatrist as an example, WHO says about 40 countries do not have any psychiatrists.</a:t>
            </a:r>
          </a:p>
          <a:p>
            <a:pPr eaLnBrk="1" hangingPunct="1"/>
            <a:r>
              <a:rPr lang="en-US" altLang="ja-JP" baseline="0" dirty="0" smtClean="0"/>
              <a:t>Social workers, community workers and human rights advocates are also much lacking.</a:t>
            </a:r>
            <a:endParaRPr lang="ja-JP" altLang="en-US" dirty="0" smtClean="0"/>
          </a:p>
        </p:txBody>
      </p:sp>
      <p:sp>
        <p:nvSpPr>
          <p:cNvPr id="45060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84C3F-EE1D-4CE5-A5ED-EAE4864BA8A1}" type="slidenum">
              <a:rPr lang="en-US" altLang="ja-JP" smtClean="0">
                <a:latin typeface="ＭＳ Ｐゴシック" charset="-128"/>
                <a:ea typeface="ＭＳ Ｐゴシック" charset="-128"/>
              </a:rPr>
              <a:pPr/>
              <a:t>5</a:t>
            </a:fld>
            <a:endParaRPr lang="en-US" altLang="ja-JP" smtClean="0">
              <a:latin typeface="ＭＳ Ｐゴシック" charset="-128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6605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73638" cy="3729037"/>
          </a:xfrm>
        </p:spPr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dirty="0" smtClean="0"/>
              <a:t>Though</a:t>
            </a:r>
            <a:r>
              <a:rPr kumimoji="1" lang="en-US" altLang="ja-JP" baseline="0" dirty="0" smtClean="0"/>
              <a:t> </a:t>
            </a:r>
            <a:r>
              <a:rPr kumimoji="1" lang="en-US" altLang="ja-JP" dirty="0" smtClean="0"/>
              <a:t>mental health,</a:t>
            </a:r>
            <a:r>
              <a:rPr kumimoji="1" lang="en-US" altLang="ja-JP" baseline="0" dirty="0" smtClean="0"/>
              <a:t> well-being and disability have long been marginalized or ostracized in the international community despite its huge impact on our lives,</a:t>
            </a:r>
          </a:p>
          <a:p>
            <a:r>
              <a:rPr kumimoji="1" lang="en-US" altLang="ja-JP" dirty="0" smtClean="0"/>
              <a:t>it is drastically</a:t>
            </a:r>
            <a:r>
              <a:rPr kumimoji="1" lang="en-US" altLang="ja-JP" baseline="0" dirty="0" smtClean="0"/>
              <a:t> changing this year, 2015, `since mental health and disability are included in the Sustainable Development Goals SDGs.</a:t>
            </a:r>
          </a:p>
          <a:p>
            <a:r>
              <a:rPr kumimoji="1" lang="en-US" altLang="ja-JP" baseline="0" dirty="0" smtClean="0"/>
              <a:t>This is a big achievement accomplished by persistent and strong efforts by member states, UN system, NGOs, academia and many people including persons with disabilities and their families worldwide.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0B7A7A-5464-460A-9E13-D24EFE951200}" type="slidenum">
              <a:rPr lang="en-US" altLang="ja-JP" smtClean="0"/>
              <a:pPr/>
              <a:t>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54176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dirty="0" smtClean="0"/>
              <a:t>Mental health and well-being is included in the Goal</a:t>
            </a:r>
            <a:r>
              <a:rPr kumimoji="1" lang="en-US" altLang="ja-JP" baseline="0" dirty="0" smtClean="0"/>
              <a:t> 3 of the SDGs, which is on good health.</a:t>
            </a:r>
          </a:p>
          <a:p>
            <a:r>
              <a:rPr kumimoji="1" lang="en-US" altLang="ja-JP" baseline="0" dirty="0" smtClean="0"/>
              <a:t>Among 9 health targets, Target 3.4 is on “Reducing mortality from NCD and promote mental health and well-being”</a:t>
            </a:r>
          </a:p>
          <a:p>
            <a:r>
              <a:rPr kumimoji="1" lang="en-US" altLang="ja-JP" baseline="0" dirty="0" smtClean="0"/>
              <a:t>In addition, Prevention and treatment of substance abuse is included in Target 3.5.</a:t>
            </a:r>
          </a:p>
          <a:p>
            <a:r>
              <a:rPr kumimoji="1" lang="en-US" altLang="ja-JP" baseline="0" dirty="0" smtClean="0"/>
              <a:t>Further, disability is included in 5 Goals in the SDGs.</a:t>
            </a:r>
            <a:endParaRPr kumimoji="1" lang="ja-JP" altLang="en-US" dirty="0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FD0D43-1E4D-4FCE-8505-17562849D141}" type="slidenum">
              <a:rPr lang="en-US" altLang="ja-JP"/>
              <a:pPr eaLnBrk="1" hangingPunct="1"/>
              <a:t>7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431123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40963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1" lang="en-US" altLang="ja-JP" dirty="0" smtClean="0"/>
              <a:t>In addition to the SDGs, this year, mental health</a:t>
            </a:r>
            <a:r>
              <a:rPr kumimoji="1" lang="en-US" altLang="ja-JP" baseline="0" dirty="0" smtClean="0"/>
              <a:t> and disability were integrated into another important global framework.</a:t>
            </a:r>
          </a:p>
          <a:p>
            <a:r>
              <a:rPr kumimoji="1" lang="en-US" altLang="ja-JP" baseline="0" dirty="0" smtClean="0"/>
              <a:t>The Sendai Framework for DRR 2015-2030 adopted at the World Conference on DRR WCDRR includes “provision of psychosocial support and mental health service for all people in need” as part of a priority.</a:t>
            </a:r>
          </a:p>
          <a:p>
            <a:endParaRPr kumimoji="1" lang="ja-JP" altLang="en-US" dirty="0" smtClean="0"/>
          </a:p>
        </p:txBody>
      </p:sp>
      <p:sp>
        <p:nvSpPr>
          <p:cNvPr id="40964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7FD0D43-1E4D-4FCE-8505-17562849D141}" type="slidenum">
              <a:rPr lang="en-US" altLang="ja-JP"/>
              <a:pPr eaLnBrk="1" hangingPunct="1"/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869565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17575" y="744538"/>
            <a:ext cx="4973638" cy="3729037"/>
          </a:xfrm>
          <a:ln/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The SDGs and the Sendai Framework, together with CRPD, have finally shed light on this neglected but critically important area at the global level.</a:t>
            </a:r>
          </a:p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And various stakeholders are now getting together for action to realize mental well-being and inclusion for all.  </a:t>
            </a:r>
          </a:p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There are useful tools and guidelines developed by the UN system which can be utilized in this efforts, and all of them are available through internet.</a:t>
            </a:r>
          </a:p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Finally mental health, well-being and disability became a global priority. </a:t>
            </a:r>
          </a:p>
          <a:p>
            <a:r>
              <a:rPr kumimoji="1" lang="en-US" altLang="ja-JP" baseline="0" dirty="0" smtClean="0">
                <a:latin typeface="Arial" pitchFamily="34" charset="0"/>
                <a:cs typeface="Arial" pitchFamily="34" charset="0"/>
              </a:rPr>
              <a:t>I hope we can continue our collective efforts, hand in hand, to achieve our common goal of well-being, accessibility and inclusion. Thank you very much.</a:t>
            </a:r>
            <a:endParaRPr kumimoji="1" lang="ja-JP" alt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324" name="ヘッダー プレースホルダー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ja-JP" sz="1200" b="0">
                <a:solidFill>
                  <a:schemeClr val="tx1"/>
                </a:solidFill>
              </a:rPr>
              <a:t>World Health Organization</a:t>
            </a:r>
          </a:p>
        </p:txBody>
      </p:sp>
      <p:sp>
        <p:nvSpPr>
          <p:cNvPr id="56325" name="日付プレースホルダー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EF706FF-D74D-4B8A-A2B7-B2E1FA797B19}" type="datetime3">
              <a:rPr lang="en-US" altLang="ja-JP" sz="1200" b="0">
                <a:solidFill>
                  <a:schemeClr val="tx1"/>
                </a:solidFill>
              </a:rPr>
              <a:pPr eaLnBrk="1" hangingPunct="1"/>
              <a:t>3 December 2015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  <p:sp>
        <p:nvSpPr>
          <p:cNvPr id="56326" name="スライド番号プレースホルダー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39971" indent="-284605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38417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 marL="1593783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 marL="2049151" indent="-227684" defTabSz="924965" eaLnBrk="0" hangingPunct="0"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04517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59884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15251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70618" indent="-227684" defTabSz="924965" eaLnBrk="0" fontAlgn="base" hangingPunct="0">
              <a:spcBef>
                <a:spcPct val="0"/>
              </a:spcBef>
              <a:spcAft>
                <a:spcPct val="0"/>
              </a:spcAft>
              <a:buClr>
                <a:srgbClr val="1E7FB8"/>
              </a:buClr>
              <a:defRPr sz="2000" b="1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299B890E-D661-4C89-9143-F1E5FDA32BC3}" type="slidenum">
              <a:rPr lang="en-US" altLang="ja-JP" sz="1200" b="0">
                <a:solidFill>
                  <a:schemeClr val="tx1"/>
                </a:solidFill>
              </a:rPr>
              <a:pPr eaLnBrk="1" hangingPunct="1"/>
              <a:t>9</a:t>
            </a:fld>
            <a:endParaRPr lang="en-US" altLang="ja-JP" sz="1200" b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271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6325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88708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51254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661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5096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17355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441450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12358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02880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8943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988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12/3/15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77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93" r:id="rId1"/>
    <p:sldLayoutId id="2147484694" r:id="rId2"/>
    <p:sldLayoutId id="2147484695" r:id="rId3"/>
    <p:sldLayoutId id="2147484696" r:id="rId4"/>
    <p:sldLayoutId id="2147484697" r:id="rId5"/>
    <p:sldLayoutId id="2147484698" r:id="rId6"/>
    <p:sldLayoutId id="2147484699" r:id="rId7"/>
    <p:sldLayoutId id="2147484700" r:id="rId8"/>
    <p:sldLayoutId id="2147484701" r:id="rId9"/>
    <p:sldLayoutId id="2147484702" r:id="rId10"/>
    <p:sldLayoutId id="214748470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497804" y="1309589"/>
            <a:ext cx="4357966" cy="2242179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altLang="ja-JP" sz="3600" dirty="0" smtClean="0">
                <a:solidFill>
                  <a:srgbClr val="EEECE1"/>
                </a:solidFill>
              </a:rPr>
              <a:t>Mental Health, </a:t>
            </a:r>
            <a:br>
              <a:rPr lang="en-US" altLang="ja-JP" sz="3600" dirty="0" smtClean="0">
                <a:solidFill>
                  <a:srgbClr val="EEECE1"/>
                </a:solidFill>
              </a:rPr>
            </a:br>
            <a:r>
              <a:rPr lang="en-US" altLang="ja-JP" sz="3600" dirty="0" smtClean="0">
                <a:solidFill>
                  <a:srgbClr val="EEECE1"/>
                </a:solidFill>
              </a:rPr>
              <a:t>Well-being &amp; Disability</a:t>
            </a:r>
            <a:br>
              <a:rPr lang="en-US" altLang="ja-JP" sz="3600" dirty="0" smtClean="0">
                <a:solidFill>
                  <a:srgbClr val="EEECE1"/>
                </a:solidFill>
              </a:rPr>
            </a:br>
            <a:r>
              <a:rPr lang="en-US" altLang="ja-JP" sz="3600" dirty="0" smtClean="0">
                <a:solidFill>
                  <a:srgbClr val="EEECE1"/>
                </a:solidFill>
              </a:rPr>
              <a:t/>
            </a:r>
            <a:br>
              <a:rPr lang="en-US" altLang="ja-JP" sz="3600" dirty="0" smtClean="0">
                <a:solidFill>
                  <a:srgbClr val="EEECE1"/>
                </a:solidFill>
              </a:rPr>
            </a:br>
            <a:r>
              <a:rPr lang="en-US" altLang="ja-JP" sz="3600" dirty="0" smtClean="0">
                <a:solidFill>
                  <a:srgbClr val="EEECE1"/>
                </a:solidFill>
              </a:rPr>
              <a:t>A New Priority in SDGs</a:t>
            </a:r>
            <a:br>
              <a:rPr lang="en-US" altLang="ja-JP" sz="3600" dirty="0" smtClean="0">
                <a:solidFill>
                  <a:srgbClr val="EEECE1"/>
                </a:solidFill>
              </a:rPr>
            </a:br>
            <a:endParaRPr kumimoji="1" lang="ja-JP" altLang="en-US" sz="3600" dirty="0">
              <a:solidFill>
                <a:srgbClr val="EEECE1"/>
              </a:solidFill>
            </a:endParaRPr>
          </a:p>
        </p:txBody>
      </p:sp>
      <p:sp>
        <p:nvSpPr>
          <p:cNvPr id="5" name="サブタイトル 2"/>
          <p:cNvSpPr txBox="1">
            <a:spLocks/>
          </p:cNvSpPr>
          <p:nvPr/>
        </p:nvSpPr>
        <p:spPr>
          <a:xfrm>
            <a:off x="5021015" y="4531707"/>
            <a:ext cx="3453186" cy="1182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2400" dirty="0" smtClean="0">
                <a:solidFill>
                  <a:schemeClr val="tx2"/>
                </a:solidFill>
              </a:rPr>
              <a:t>Takashi Izutsu, Ph.D.</a:t>
            </a:r>
          </a:p>
          <a:p>
            <a:r>
              <a:rPr kumimoji="1" lang="en-US" altLang="ja-JP" sz="2400" dirty="0" smtClean="0">
                <a:solidFill>
                  <a:schemeClr val="tx2"/>
                </a:solidFill>
              </a:rPr>
              <a:t>The University of Tokyo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8614" y="0"/>
            <a:ext cx="46764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2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タイトル 1"/>
          <p:cNvSpPr>
            <a:spLocks noGrp="1"/>
          </p:cNvSpPr>
          <p:nvPr>
            <p:ph type="title"/>
          </p:nvPr>
        </p:nvSpPr>
        <p:spPr>
          <a:xfrm>
            <a:off x="100183" y="333808"/>
            <a:ext cx="8943471" cy="1143000"/>
          </a:xfrm>
        </p:spPr>
        <p:txBody>
          <a:bodyPr>
            <a:noAutofit/>
          </a:bodyPr>
          <a:lstStyle/>
          <a:p>
            <a:r>
              <a:rPr lang="en-US" altLang="ja-JP" sz="3200" dirty="0" smtClean="0">
                <a:solidFill>
                  <a:srgbClr val="EEECE1"/>
                </a:solidFill>
              </a:rPr>
              <a:t>Annual Number of Death</a:t>
            </a:r>
            <a:endParaRPr lang="ja-JP" altLang="en-US" sz="3200" dirty="0" smtClean="0">
              <a:solidFill>
                <a:srgbClr val="EEECE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061424" y="6262199"/>
            <a:ext cx="80825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altLang="ja-JP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Preventing Suicide,</a:t>
            </a:r>
            <a:r>
              <a:rPr lang="en-US" altLang="ja-JP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WHO. 2014</a:t>
            </a:r>
            <a:r>
              <a:rPr lang="en-US" altLang="ja-JP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ja-JP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 </a:t>
            </a:r>
            <a:r>
              <a:rPr lang="en-US" altLang="ja-JP" b="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on Violence </a:t>
            </a:r>
            <a:r>
              <a:rPr lang="en-US" altLang="ja-JP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Health</a:t>
            </a:r>
            <a:r>
              <a:rPr lang="en-US" altLang="ja-JP" b="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altLang="ja-JP" b="0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WHO. </a:t>
            </a:r>
            <a:r>
              <a:rPr lang="en-US" altLang="ja-JP" b="0" dirty="0">
                <a:solidFill>
                  <a:srgbClr val="EEECE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2002</a:t>
            </a:r>
            <a:endParaRPr lang="ja-JP" altLang="en-US" b="0" dirty="0">
              <a:solidFill>
                <a:srgbClr val="EEECE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6802682"/>
              </p:ext>
            </p:extLst>
          </p:nvPr>
        </p:nvGraphicFramePr>
        <p:xfrm>
          <a:off x="2730500" y="2057400"/>
          <a:ext cx="3683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295357"/>
              </p:ext>
            </p:extLst>
          </p:nvPr>
        </p:nvGraphicFramePr>
        <p:xfrm>
          <a:off x="1373942" y="1497629"/>
          <a:ext cx="6390912" cy="4518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45335" y="1518449"/>
            <a:ext cx="12074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</a:rPr>
              <a:t>Million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0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ChangeArrowheads="1"/>
          </p:cNvSpPr>
          <p:nvPr/>
        </p:nvSpPr>
        <p:spPr bwMode="auto">
          <a:xfrm>
            <a:off x="1071565" y="527126"/>
            <a:ext cx="7286625" cy="5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>
              <a:lnSpc>
                <a:spcPct val="50000"/>
              </a:lnSpc>
              <a:spcBef>
                <a:spcPct val="20000"/>
              </a:spcBef>
            </a:pPr>
            <a:r>
              <a:rPr lang="en-US" altLang="ja-JP" sz="3200" dirty="0" smtClean="0">
                <a:solidFill>
                  <a:srgbClr val="EEECE1"/>
                </a:solidFill>
                <a:ea typeface="ＭＳ Ｐゴシック" charset="-128"/>
                <a:cs typeface="Arial" charset="0"/>
              </a:rPr>
              <a:t>Facts</a:t>
            </a:r>
          </a:p>
        </p:txBody>
      </p:sp>
      <p:sp>
        <p:nvSpPr>
          <p:cNvPr id="11268" name="Rectangle 3"/>
          <p:cNvSpPr txBox="1">
            <a:spLocks noChangeArrowheads="1"/>
          </p:cNvSpPr>
          <p:nvPr/>
        </p:nvSpPr>
        <p:spPr bwMode="auto">
          <a:xfrm>
            <a:off x="416347" y="1475849"/>
            <a:ext cx="8458766" cy="45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>
              <a:lnSpc>
                <a:spcPts val="36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chemeClr val="accent5">
                    <a:lumMod val="60000"/>
                    <a:lumOff val="40000"/>
                  </a:schemeClr>
                </a:solidFill>
                <a:ea typeface="+mj-ea"/>
              </a:rPr>
              <a:t>1 in 4 </a:t>
            </a:r>
            <a:r>
              <a:rPr lang="en-US" altLang="ja-JP" sz="2400" dirty="0" smtClean="0">
                <a:solidFill>
                  <a:srgbClr val="EEECE1"/>
                </a:solidFill>
                <a:ea typeface="+mj-ea"/>
              </a:rPr>
              <a:t>people will experience a mental health condition</a:t>
            </a:r>
          </a:p>
          <a:p>
            <a:pPr marL="342900" indent="-342900">
              <a:lnSpc>
                <a:spcPts val="33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EEECE1"/>
                </a:solidFill>
              </a:rPr>
              <a:t>Among </a:t>
            </a:r>
            <a:r>
              <a:rPr lang="en-US" altLang="ja-JP" sz="2400" dirty="0" smtClean="0">
                <a:solidFill>
                  <a:srgbClr val="93CDDD"/>
                </a:solidFill>
              </a:rPr>
              <a:t>adolescent girls</a:t>
            </a:r>
            <a:r>
              <a:rPr lang="en-US" altLang="ja-JP" sz="2400" dirty="0" smtClean="0">
                <a:solidFill>
                  <a:srgbClr val="EEECE1"/>
                </a:solidFill>
              </a:rPr>
              <a:t>, suicide is the </a:t>
            </a:r>
            <a:r>
              <a:rPr lang="en-US" altLang="ja-JP" sz="2400" dirty="0" smtClean="0">
                <a:solidFill>
                  <a:srgbClr val="93CDDD"/>
                </a:solidFill>
              </a:rPr>
              <a:t>leading cause of death</a:t>
            </a:r>
          </a:p>
          <a:p>
            <a:pPr marL="342900" indent="-342900">
              <a:lnSpc>
                <a:spcPts val="33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93CDDD"/>
                </a:solidFill>
              </a:rPr>
              <a:t>80% </a:t>
            </a:r>
            <a:r>
              <a:rPr lang="en-US" altLang="ja-JP" sz="2400" dirty="0" smtClean="0">
                <a:solidFill>
                  <a:srgbClr val="EEECE1"/>
                </a:solidFill>
              </a:rPr>
              <a:t>of persons with mental illness do </a:t>
            </a:r>
            <a:r>
              <a:rPr lang="en-US" altLang="ja-JP" sz="2400" dirty="0" smtClean="0">
                <a:solidFill>
                  <a:srgbClr val="93CDDD"/>
                </a:solidFill>
              </a:rPr>
              <a:t>not receive </a:t>
            </a:r>
            <a:r>
              <a:rPr lang="en-US" altLang="ja-JP" sz="2400" dirty="0" smtClean="0">
                <a:solidFill>
                  <a:srgbClr val="EEECE1"/>
                </a:solidFill>
              </a:rPr>
              <a:t>appropriate </a:t>
            </a:r>
            <a:r>
              <a:rPr lang="en-US" altLang="ja-JP" sz="2400" dirty="0" smtClean="0">
                <a:solidFill>
                  <a:srgbClr val="93CDDD"/>
                </a:solidFill>
              </a:rPr>
              <a:t>treatment</a:t>
            </a:r>
            <a:r>
              <a:rPr lang="en-US" altLang="ja-JP" sz="2400" dirty="0" smtClean="0">
                <a:solidFill>
                  <a:srgbClr val="EEECE1"/>
                </a:solidFill>
              </a:rPr>
              <a:t> in developing countries</a:t>
            </a:r>
            <a:endParaRPr lang="en-US" altLang="ja-JP" sz="2400" dirty="0">
              <a:solidFill>
                <a:srgbClr val="EEECE1"/>
              </a:solidFill>
            </a:endParaRPr>
          </a:p>
          <a:p>
            <a:pPr marL="342900" indent="-342900">
              <a:lnSpc>
                <a:spcPts val="33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EEECE1"/>
                </a:solidFill>
                <a:ea typeface="MS PGothic" pitchFamily="34" charset="-128"/>
              </a:rPr>
              <a:t>Persons with severe mental illness </a:t>
            </a:r>
            <a:r>
              <a:rPr lang="en-US" altLang="ja-JP" sz="2400" dirty="0" smtClean="0">
                <a:solidFill>
                  <a:srgbClr val="93CDDD"/>
                </a:solidFill>
                <a:ea typeface="MS PGothic" pitchFamily="34" charset="-128"/>
              </a:rPr>
              <a:t>die 20 years earlier </a:t>
            </a:r>
            <a:endParaRPr lang="en-US" altLang="ja-JP" sz="2400" dirty="0">
              <a:solidFill>
                <a:srgbClr val="93CDDD"/>
              </a:solidFill>
              <a:ea typeface="ＭＳ Ｐゴシック" charset="-128"/>
            </a:endParaRPr>
          </a:p>
          <a:p>
            <a:pPr marL="342900" indent="-342900">
              <a:lnSpc>
                <a:spcPts val="33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93CDDD"/>
                </a:solidFill>
                <a:ea typeface="ＭＳ Ｐゴシック" charset="-128"/>
              </a:rPr>
              <a:t>Depression</a:t>
            </a:r>
            <a:r>
              <a:rPr lang="en-US" altLang="ja-JP" sz="2400" dirty="0" smtClean="0">
                <a:solidFill>
                  <a:srgbClr val="95B3D7"/>
                </a:solidFill>
                <a:ea typeface="ＭＳ Ｐゴシック" charset="-128"/>
              </a:rPr>
              <a:t> </a:t>
            </a:r>
            <a:r>
              <a:rPr lang="en-US" altLang="ja-JP" sz="2400" dirty="0" smtClean="0">
                <a:solidFill>
                  <a:srgbClr val="EEECE1"/>
                </a:solidFill>
                <a:ea typeface="ＭＳ Ｐゴシック" charset="-128"/>
              </a:rPr>
              <a:t>is the </a:t>
            </a:r>
            <a:r>
              <a:rPr lang="en-US" altLang="ja-JP" sz="2400" dirty="0" smtClean="0">
                <a:solidFill>
                  <a:srgbClr val="93CDDD"/>
                </a:solidFill>
                <a:ea typeface="ＭＳ Ｐゴシック" charset="-128"/>
              </a:rPr>
              <a:t>leading cause of disability </a:t>
            </a:r>
            <a:r>
              <a:rPr lang="en-US" altLang="ja-JP" sz="2400" dirty="0" smtClean="0">
                <a:solidFill>
                  <a:srgbClr val="EEECE1"/>
                </a:solidFill>
                <a:ea typeface="ＭＳ Ｐゴシック" charset="-128"/>
              </a:rPr>
              <a:t>in YLD</a:t>
            </a:r>
            <a:endParaRPr lang="en-US" altLang="ja-JP" sz="2400" dirty="0">
              <a:solidFill>
                <a:srgbClr val="EEECE1"/>
              </a:solidFill>
              <a:ea typeface="ＭＳ Ｐゴシック" charset="-128"/>
            </a:endParaRPr>
          </a:p>
          <a:p>
            <a:pPr marL="342900" indent="-342900" algn="l">
              <a:lnSpc>
                <a:spcPts val="33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400" dirty="0" smtClean="0">
                <a:solidFill>
                  <a:srgbClr val="93CDDD"/>
                </a:solidFill>
              </a:rPr>
              <a:t>Direct &amp; indirect costs </a:t>
            </a:r>
            <a:r>
              <a:rPr lang="en-US" altLang="ja-JP" sz="2400" dirty="0" smtClean="0">
                <a:solidFill>
                  <a:srgbClr val="EEECE1"/>
                </a:solidFill>
              </a:rPr>
              <a:t>of mental illness exceed </a:t>
            </a:r>
            <a:r>
              <a:rPr lang="en-US" altLang="ja-JP" sz="2400" dirty="0" smtClean="0">
                <a:solidFill>
                  <a:srgbClr val="93CDDD"/>
                </a:solidFill>
              </a:rPr>
              <a:t>4% of GDP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9519" y="6005160"/>
            <a:ext cx="608559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 smtClean="0">
                <a:solidFill>
                  <a:schemeClr val="tx2"/>
                </a:solidFill>
              </a:rPr>
              <a:t>Mental Health</a:t>
            </a:r>
            <a:r>
              <a:rPr lang="ja-JP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ja-JP" sz="1600" dirty="0" smtClean="0">
                <a:solidFill>
                  <a:schemeClr val="tx2"/>
                </a:solidFill>
              </a:rPr>
              <a:t>Action</a:t>
            </a:r>
            <a:r>
              <a:rPr lang="ja-JP" altLang="en-US" sz="1600" dirty="0" smtClean="0">
                <a:solidFill>
                  <a:schemeClr val="tx2"/>
                </a:solidFill>
              </a:rPr>
              <a:t> </a:t>
            </a:r>
            <a:r>
              <a:rPr lang="en-US" altLang="ja-JP" sz="1600" dirty="0" smtClean="0">
                <a:solidFill>
                  <a:schemeClr val="tx2"/>
                </a:solidFill>
              </a:rPr>
              <a:t>Plan</a:t>
            </a:r>
            <a:r>
              <a:rPr lang="en-US" sz="1600" dirty="0" smtClean="0">
                <a:solidFill>
                  <a:schemeClr val="tx2"/>
                </a:solidFill>
              </a:rPr>
              <a:t>, WHO. 2013; World Report on Disability, WHO. 2011; Making Mental Health Count, OECD. 2014</a:t>
            </a:r>
            <a:endParaRPr lang="en-MY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46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45459" y="332423"/>
            <a:ext cx="7541110" cy="7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 anchor="ctr">
            <a:normAutofit fontScale="90000"/>
          </a:bodyPr>
          <a:lstStyle/>
          <a:p>
            <a:r>
              <a:rPr lang="en-GB" altLang="ja-JP" sz="3200" dirty="0">
                <a:solidFill>
                  <a:srgbClr val="EEECE1"/>
                </a:solidFill>
                <a:ea typeface="MS PGothic" pitchFamily="34" charset="-128"/>
              </a:rPr>
              <a:t>Budget Allocation for Mental Health in Health</a:t>
            </a:r>
            <a:endParaRPr lang="en-US" altLang="ja-JP" sz="1800" dirty="0">
              <a:solidFill>
                <a:srgbClr val="EEECE1"/>
              </a:solidFill>
              <a:ea typeface="MS PGothic" pitchFamily="34" charset="-128"/>
            </a:endParaRPr>
          </a:p>
        </p:txBody>
      </p:sp>
      <p:pic>
        <p:nvPicPr>
          <p:cNvPr id="6147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2825" y="1290917"/>
            <a:ext cx="8355179" cy="4749545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67825" y="6347139"/>
            <a:ext cx="4249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Mental Health Atlas, 2011, </a:t>
            </a:r>
            <a:r>
              <a:rPr lang="en-US" dirty="0"/>
              <a:t>WHO </a:t>
            </a:r>
            <a:r>
              <a:rPr lang="en-US" dirty="0" smtClean="0"/>
              <a:t>2011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410770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2875"/>
            <a:ext cx="9180512" cy="1143000"/>
          </a:xfrm>
        </p:spPr>
        <p:txBody>
          <a:bodyPr>
            <a:normAutofit/>
          </a:bodyPr>
          <a:lstStyle/>
          <a:p>
            <a:r>
              <a:rPr lang="en-US" sz="2900" dirty="0">
                <a:solidFill>
                  <a:srgbClr val="EEECE1"/>
                </a:solidFill>
                <a:latin typeface="Arial" charset="0"/>
                <a:cs typeface="Arial" charset="0"/>
              </a:rPr>
              <a:t>Number of Psychiatrists</a:t>
            </a:r>
            <a:endParaRPr lang="en-US" sz="2900" dirty="0" smtClean="0">
              <a:solidFill>
                <a:srgbClr val="EEECE1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29198" y="5858355"/>
            <a:ext cx="1975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EEECE1"/>
                </a:solidFill>
              </a:rPr>
              <a:t> WHO 2011</a:t>
            </a:r>
            <a:endParaRPr lang="en-MY" dirty="0">
              <a:solidFill>
                <a:srgbClr val="EEECE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9163" y="1300145"/>
            <a:ext cx="7078307" cy="4542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99161" y="6035753"/>
            <a:ext cx="562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EECE1"/>
                </a:solidFill>
              </a:rPr>
              <a:t>No psychiatrist in 40 countries</a:t>
            </a:r>
          </a:p>
        </p:txBody>
      </p:sp>
    </p:spTree>
    <p:extLst>
      <p:ext uri="{BB962C8B-B14F-4D97-AF65-F5344CB8AC3E}">
        <p14:creationId xmlns:p14="http://schemas.microsoft.com/office/powerpoint/2010/main" val="2361404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8"/>
          <p:cNvSpPr>
            <a:spLocks noChangeArrowheads="1"/>
          </p:cNvSpPr>
          <p:nvPr/>
        </p:nvSpPr>
        <p:spPr bwMode="auto">
          <a:xfrm>
            <a:off x="357190" y="142853"/>
            <a:ext cx="828677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algn="ctr">
              <a:lnSpc>
                <a:spcPct val="150000"/>
              </a:lnSpc>
            </a:pPr>
            <a:r>
              <a:rPr lang="en-US" altLang="ja-JP" sz="3200" b="0" dirty="0" smtClean="0">
                <a:solidFill>
                  <a:srgbClr val="EEECE1"/>
                </a:solidFill>
                <a:effectLst/>
                <a:ea typeface="ＭＳ Ｐゴシック" pitchFamily="50" charset="-128"/>
              </a:rPr>
              <a:t>Sustainable Development Goals (</a:t>
            </a:r>
            <a:r>
              <a:rPr lang="en-US" altLang="ja-JP" sz="3200" dirty="0" smtClean="0">
                <a:solidFill>
                  <a:srgbClr val="EEECE1"/>
                </a:solidFill>
                <a:ea typeface="ＭＳ Ｐゴシック" pitchFamily="50" charset="-128"/>
              </a:rPr>
              <a:t>UN</a:t>
            </a:r>
            <a:r>
              <a:rPr lang="ja-JP" altLang="en-US" sz="3200" dirty="0" smtClean="0">
                <a:solidFill>
                  <a:srgbClr val="EEECE1"/>
                </a:solidFill>
                <a:ea typeface="ＭＳ Ｐゴシック" pitchFamily="50" charset="-128"/>
              </a:rPr>
              <a:t>、</a:t>
            </a:r>
            <a:r>
              <a:rPr lang="en-US" altLang="ja-JP" sz="3200" b="0" dirty="0" smtClean="0">
                <a:solidFill>
                  <a:srgbClr val="EEECE1"/>
                </a:solidFill>
                <a:effectLst/>
                <a:ea typeface="ＭＳ Ｐゴシック" pitchFamily="50" charset="-128"/>
              </a:rPr>
              <a:t>2015)</a:t>
            </a:r>
            <a:endParaRPr lang="ja-JP" altLang="en-US" sz="3200" b="0" dirty="0">
              <a:solidFill>
                <a:srgbClr val="EEECE1"/>
              </a:solidFill>
              <a:effectLst/>
              <a:ea typeface="ＭＳ Ｐゴシック" pitchFamily="50" charset="-128"/>
            </a:endParaRPr>
          </a:p>
        </p:txBody>
      </p:sp>
      <p:sp>
        <p:nvSpPr>
          <p:cNvPr id="14" name="テキスト ボックス 21"/>
          <p:cNvSpPr txBox="1"/>
          <p:nvPr/>
        </p:nvSpPr>
        <p:spPr>
          <a:xfrm>
            <a:off x="1836261" y="992083"/>
            <a:ext cx="5466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800" dirty="0" smtClean="0">
                <a:solidFill>
                  <a:srgbClr val="93CDDD"/>
                </a:solidFill>
                <a:latin typeface="+mj-lt"/>
                <a:ea typeface="+mj-ea"/>
              </a:rPr>
              <a:t>Goal: 2030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15" y="1714465"/>
            <a:ext cx="8416420" cy="428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66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09018" y="407777"/>
            <a:ext cx="6295233" cy="1014659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ja-JP" sz="2900" dirty="0" smtClean="0">
                <a:solidFill>
                  <a:schemeClr val="tx2"/>
                </a:solidFill>
                <a:ea typeface="ＭＳ Ｐゴシック" charset="-128"/>
              </a:rPr>
              <a:t>Sustainable Development Goals (SDGs) (UN, 2015)</a:t>
            </a:r>
          </a:p>
        </p:txBody>
      </p:sp>
      <p:sp>
        <p:nvSpPr>
          <p:cNvPr id="186371" name="Content Placeholder 2"/>
          <p:cNvSpPr>
            <a:spLocks noGrp="1"/>
          </p:cNvSpPr>
          <p:nvPr>
            <p:ph idx="4294967295"/>
          </p:nvPr>
        </p:nvSpPr>
        <p:spPr>
          <a:xfrm>
            <a:off x="376587" y="1880499"/>
            <a:ext cx="8670801" cy="480312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 smtClean="0">
                <a:solidFill>
                  <a:srgbClr val="93CDDD"/>
                </a:solidFill>
                <a:ea typeface="ＭＳ Ｐゴシック" charset="-128"/>
              </a:rPr>
              <a:t>Goal </a:t>
            </a: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3. H</a:t>
            </a:r>
            <a:r>
              <a:rPr lang="en-US" altLang="ja-JP" sz="2600" dirty="0" smtClean="0">
                <a:solidFill>
                  <a:srgbClr val="93CDDD"/>
                </a:solidFill>
                <a:ea typeface="ＭＳ Ｐゴシック" charset="-128"/>
              </a:rPr>
              <a:t>ealthy </a:t>
            </a: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lives </a:t>
            </a:r>
            <a:r>
              <a:rPr lang="en-US" altLang="ja-JP" sz="2600" dirty="0" smtClean="0">
                <a:solidFill>
                  <a:srgbClr val="93CDDD"/>
                </a:solidFill>
                <a:ea typeface="ＭＳ Ｐゴシック" charset="-128"/>
              </a:rPr>
              <a:t>&amp; </a:t>
            </a: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promote well-being for all at all ages</a:t>
            </a:r>
          </a:p>
          <a:p>
            <a:pPr marL="0" indent="0">
              <a:lnSpc>
                <a:spcPct val="60000"/>
              </a:lnSpc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endParaRPr lang="en-US" altLang="ja-JP" sz="2600" b="1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3.1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R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educe maternal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mortality ratio </a:t>
            </a:r>
            <a:endParaRPr lang="en-US" altLang="ja-JP" sz="2600" dirty="0" smtClean="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3.2 End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preventable deaths of newborns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&amp;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children under 5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3.3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E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nd epidemics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of AIDS,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TB,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malaria &amp;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 communicable dx</a:t>
            </a:r>
            <a:endParaRPr lang="en-US" altLang="ja-JP" sz="2600" dirty="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3.4</a:t>
            </a:r>
            <a:r>
              <a:rPr lang="en-US" altLang="ja-JP" sz="2600" dirty="0">
                <a:solidFill>
                  <a:srgbClr val="95B3D7"/>
                </a:solidFill>
                <a:ea typeface="ＭＳ Ｐゴシック" charset="-128"/>
              </a:rPr>
              <a:t>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Reduce mortality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from non-communicable diseases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and  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	</a:t>
            </a:r>
            <a:r>
              <a:rPr lang="en-US" altLang="ja-JP" sz="2600" dirty="0" smtClean="0">
                <a:solidFill>
                  <a:schemeClr val="accent1">
                    <a:lumMod val="60000"/>
                    <a:lumOff val="40000"/>
                  </a:schemeClr>
                </a:solidFill>
                <a:ea typeface="ＭＳ Ｐゴシック" charset="-128"/>
              </a:rPr>
              <a:t> </a:t>
            </a:r>
            <a:r>
              <a:rPr lang="en-US" altLang="ja-JP" sz="2600" dirty="0" smtClean="0">
                <a:solidFill>
                  <a:srgbClr val="93CDDD"/>
                </a:solidFill>
                <a:ea typeface="ＭＳ Ｐゴシック" charset="-128"/>
              </a:rPr>
              <a:t>promote </a:t>
            </a: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mental health and well-being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3.5 Strengthen </a:t>
            </a:r>
            <a:r>
              <a:rPr lang="en-US" altLang="ja-JP" sz="2600" dirty="0" smtClean="0">
                <a:solidFill>
                  <a:srgbClr val="93CDDD"/>
                </a:solidFill>
                <a:ea typeface="ＭＳ Ｐゴシック" charset="-128"/>
              </a:rPr>
              <a:t>prevention &amp; </a:t>
            </a:r>
            <a:r>
              <a:rPr lang="en-US" altLang="ja-JP" sz="2600" dirty="0">
                <a:solidFill>
                  <a:srgbClr val="93CDDD"/>
                </a:solidFill>
                <a:ea typeface="ＭＳ Ｐゴシック" charset="-128"/>
              </a:rPr>
              <a:t>treatment of substance </a:t>
            </a:r>
            <a:r>
              <a:rPr lang="en-US" altLang="ja-JP" sz="2600" dirty="0" smtClean="0">
                <a:solidFill>
                  <a:srgbClr val="93CDDD"/>
                </a:solidFill>
                <a:ea typeface="ＭＳ Ｐゴシック" charset="-128"/>
              </a:rPr>
              <a:t>abuse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3.6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H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alve global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deaths &amp;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injuries from road traffic accidents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3.7 E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nsure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universal access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to SRH</a:t>
            </a: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3.8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Achieve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UHC</a:t>
            </a:r>
            <a:endParaRPr lang="en-US" altLang="ja-JP" sz="2600" dirty="0">
              <a:solidFill>
                <a:schemeClr val="tx2"/>
              </a:solidFill>
              <a:ea typeface="ＭＳ Ｐゴシック" charset="-128"/>
            </a:endParaRPr>
          </a:p>
          <a:p>
            <a:pPr marL="0" indent="0"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3.9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Reduce deaths from </a:t>
            </a:r>
            <a:r>
              <a:rPr lang="en-US" altLang="ja-JP" sz="2600" dirty="0">
                <a:solidFill>
                  <a:schemeClr val="tx2"/>
                </a:solidFill>
                <a:ea typeface="ＭＳ Ｐゴシック" charset="-128"/>
              </a:rPr>
              <a:t>hazardous chemicals and </a:t>
            </a:r>
            <a:r>
              <a:rPr lang="en-US" altLang="ja-JP" sz="2600" dirty="0" smtClean="0">
                <a:solidFill>
                  <a:schemeClr val="tx2"/>
                </a:solidFill>
                <a:ea typeface="ＭＳ Ｐゴシック" charset="-128"/>
              </a:rPr>
              <a:t>pollution</a:t>
            </a:r>
            <a:endParaRPr lang="en-US" altLang="ja-JP" sz="2500" dirty="0">
              <a:solidFill>
                <a:schemeClr val="tx2"/>
              </a:solidFill>
              <a:ea typeface="ＭＳ Ｐゴシック" charset="-128"/>
            </a:endParaRPr>
          </a:p>
        </p:txBody>
      </p:sp>
      <p:pic>
        <p:nvPicPr>
          <p:cNvPr id="7" name="Picture 2" descr="http://www.un.org/News/dh/photos/large/2012/August/88230-Eliass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7" y="346127"/>
            <a:ext cx="1912981" cy="127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038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03704" y="345057"/>
            <a:ext cx="7952209" cy="941539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ja-JP" sz="2900" dirty="0" smtClean="0">
                <a:solidFill>
                  <a:srgbClr val="EEECE1"/>
                </a:solidFill>
              </a:rPr>
              <a:t>World Conference on Disaster Risk Reduction</a:t>
            </a:r>
            <a:br>
              <a:rPr lang="en-US" altLang="ja-JP" sz="2900" dirty="0" smtClean="0">
                <a:solidFill>
                  <a:srgbClr val="EEECE1"/>
                </a:solidFill>
              </a:rPr>
            </a:br>
            <a:r>
              <a:rPr lang="en-US" altLang="ja-JP" sz="2900" dirty="0" smtClean="0">
                <a:solidFill>
                  <a:srgbClr val="EEECE1"/>
                </a:solidFill>
              </a:rPr>
              <a:t>Sendai Framework for DRR (UN, 2015)</a:t>
            </a:r>
            <a:endParaRPr lang="en-US" altLang="ja-JP" sz="2900" dirty="0" smtClean="0">
              <a:solidFill>
                <a:srgbClr val="EEECE1"/>
              </a:solidFill>
              <a:ea typeface="ＭＳ Ｐゴシック" charset="-128"/>
            </a:endParaRPr>
          </a:p>
        </p:txBody>
      </p:sp>
      <p:sp>
        <p:nvSpPr>
          <p:cNvPr id="186371" name="Content Placeholder 2"/>
          <p:cNvSpPr>
            <a:spLocks noGrp="1"/>
          </p:cNvSpPr>
          <p:nvPr>
            <p:ph idx="4294967295"/>
          </p:nvPr>
        </p:nvSpPr>
        <p:spPr>
          <a:xfrm>
            <a:off x="161367" y="1172584"/>
            <a:ext cx="8875059" cy="5389581"/>
          </a:xfrm>
        </p:spPr>
        <p:txBody>
          <a:bodyPr>
            <a:noAutofit/>
          </a:bodyPr>
          <a:lstStyle/>
          <a:p>
            <a:pPr marL="0">
              <a:lnSpc>
                <a:spcPts val="2400"/>
              </a:lnSpc>
              <a:spcBef>
                <a:spcPts val="0"/>
              </a:spcBef>
              <a:buSzTx/>
              <a:defRPr/>
            </a:pPr>
            <a:endParaRPr lang="en-US" altLang="ja-JP" sz="2200" dirty="0" smtClean="0">
              <a:ea typeface="ＭＳ Ｐゴシック" charset="-128"/>
            </a:endParaRPr>
          </a:p>
          <a:p>
            <a:pPr marL="0" indent="0">
              <a:lnSpc>
                <a:spcPts val="2400"/>
              </a:lnSpc>
              <a:spcBef>
                <a:spcPts val="0"/>
              </a:spcBef>
              <a:buSzTx/>
              <a:buNone/>
              <a:tabLst>
                <a:tab pos="446088" algn="l"/>
              </a:tabLst>
              <a:defRPr/>
            </a:pPr>
            <a:r>
              <a:rPr lang="en-US" altLang="ja-JP" sz="2800" dirty="0" smtClean="0">
                <a:solidFill>
                  <a:srgbClr val="32CECA"/>
                </a:solidFill>
                <a:ea typeface="ＭＳ Ｐゴシック" charset="-128"/>
              </a:rPr>
              <a:t>  </a:t>
            </a:r>
            <a:endParaRPr lang="en-US" altLang="ja-JP" sz="2800" dirty="0">
              <a:ea typeface="ＭＳ Ｐゴシック" charset="-128"/>
            </a:endParaRPr>
          </a:p>
        </p:txBody>
      </p:sp>
      <p:sp>
        <p:nvSpPr>
          <p:cNvPr id="15364" name="Footer Placeholder 3"/>
          <p:cNvSpPr txBox="1">
            <a:spLocks noGrp="1"/>
          </p:cNvSpPr>
          <p:nvPr/>
        </p:nvSpPr>
        <p:spPr bwMode="auto">
          <a:xfrm>
            <a:off x="2819400" y="6245225"/>
            <a:ext cx="3733800" cy="47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ja-JP" altLang="ja-JP" sz="1400">
              <a:solidFill>
                <a:srgbClr val="FFFFFF"/>
              </a:solidFill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45584" y="1888471"/>
            <a:ext cx="860757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600" dirty="0">
                <a:solidFill>
                  <a:srgbClr val="93CDDD"/>
                </a:solidFill>
              </a:rPr>
              <a:t>Priority </a:t>
            </a:r>
            <a:r>
              <a:rPr lang="en-US" altLang="ja-JP" sz="2600" dirty="0" smtClean="0">
                <a:solidFill>
                  <a:srgbClr val="93CDDD"/>
                </a:solidFill>
              </a:rPr>
              <a:t>4</a:t>
            </a:r>
            <a:r>
              <a:rPr lang="en-US" altLang="ja-JP" sz="2600" dirty="0" smtClean="0">
                <a:solidFill>
                  <a:srgbClr val="EEECE1"/>
                </a:solidFill>
              </a:rPr>
              <a:t>: </a:t>
            </a:r>
            <a:r>
              <a:rPr lang="en-US" altLang="ja-JP" sz="2600" dirty="0">
                <a:solidFill>
                  <a:srgbClr val="EEECE1"/>
                </a:solidFill>
              </a:rPr>
              <a:t>Enhancing disaster preparedness for effective response, and to ‘Build Back Better’ in recovery, </a:t>
            </a:r>
            <a:r>
              <a:rPr lang="en-US" altLang="ja-JP" sz="2600" dirty="0" smtClean="0">
                <a:solidFill>
                  <a:srgbClr val="EEECE1"/>
                </a:solidFill>
              </a:rPr>
              <a:t>rehabilitation </a:t>
            </a:r>
            <a:r>
              <a:rPr lang="en-US" altLang="ja-JP" sz="2600" dirty="0">
                <a:solidFill>
                  <a:srgbClr val="EEECE1"/>
                </a:solidFill>
              </a:rPr>
              <a:t>and reconstruction.</a:t>
            </a:r>
          </a:p>
          <a:p>
            <a:endParaRPr lang="en-US" altLang="ja-JP" sz="26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r>
              <a:rPr lang="en-US" altLang="ja-JP" sz="2600" dirty="0" smtClean="0">
                <a:solidFill>
                  <a:srgbClr val="EEECE1"/>
                </a:solidFill>
              </a:rPr>
              <a:t>33 </a:t>
            </a:r>
            <a:r>
              <a:rPr lang="en-US" altLang="ja-JP" sz="2600" dirty="0">
                <a:solidFill>
                  <a:srgbClr val="EEECE1"/>
                </a:solidFill>
              </a:rPr>
              <a:t>(o) </a:t>
            </a:r>
            <a:r>
              <a:rPr lang="en-US" altLang="ja-JP" sz="2600" dirty="0" smtClean="0">
                <a:solidFill>
                  <a:srgbClr val="EEECE1"/>
                </a:solidFill>
              </a:rPr>
              <a:t>To </a:t>
            </a:r>
            <a:r>
              <a:rPr lang="en-US" altLang="ja-JP" sz="2600" dirty="0">
                <a:solidFill>
                  <a:srgbClr val="EEECE1"/>
                </a:solidFill>
              </a:rPr>
              <a:t>enhance recovery schemes to provide </a:t>
            </a:r>
            <a:r>
              <a:rPr lang="en-US" altLang="ja-JP" sz="2600" dirty="0" smtClean="0">
                <a:solidFill>
                  <a:srgbClr val="93CDDD"/>
                </a:solidFill>
              </a:rPr>
              <a:t>psychosocial support and mental health services </a:t>
            </a:r>
            <a:r>
              <a:rPr lang="en-US" altLang="ja-JP" sz="2600" dirty="0" smtClean="0">
                <a:solidFill>
                  <a:srgbClr val="EEECE1"/>
                </a:solidFill>
              </a:rPr>
              <a:t>for </a:t>
            </a:r>
            <a:r>
              <a:rPr lang="en-US" altLang="ja-JP" sz="2600" dirty="0">
                <a:solidFill>
                  <a:srgbClr val="EEECE1"/>
                </a:solidFill>
              </a:rPr>
              <a:t>all </a:t>
            </a:r>
            <a:r>
              <a:rPr lang="en-US" altLang="ja-JP" sz="2600" dirty="0" smtClean="0">
                <a:solidFill>
                  <a:srgbClr val="EEECE1"/>
                </a:solidFill>
              </a:rPr>
              <a:t>people </a:t>
            </a:r>
            <a:r>
              <a:rPr lang="en-US" altLang="ja-JP" sz="2600" dirty="0">
                <a:solidFill>
                  <a:srgbClr val="EEECE1"/>
                </a:solidFill>
              </a:rPr>
              <a:t>in need</a:t>
            </a:r>
            <a:endParaRPr lang="ja-JP" altLang="en-US" sz="2600" dirty="0">
              <a:solidFill>
                <a:srgbClr val="EEECE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15179" y="5436602"/>
            <a:ext cx="11191875" cy="142875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813961" y="5511403"/>
            <a:ext cx="1068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chemeClr val="bg1"/>
                </a:solidFill>
              </a:rPr>
              <a:t>(</a:t>
            </a:r>
            <a:r>
              <a:rPr kumimoji="1" lang="en-US" altLang="ja-JP" dirty="0" smtClean="0">
                <a:solidFill>
                  <a:schemeClr val="bg1"/>
                </a:solidFill>
              </a:rPr>
              <a:t>C) UN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6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://www.who.int/entity/hac/network/interagency/news/iasc_guidelines_mental_health_psychososia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8878" y="2844073"/>
            <a:ext cx="536320" cy="880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7140" y="3850321"/>
            <a:ext cx="888058" cy="656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encrypted-tbn3.gstatic.com/images?q=tbn:ANd9GcR4EuzEouxMdLHObL0JFNlDF5xIuhFgKNP4Uu_GwQuayOtGe55H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82" y="4653062"/>
            <a:ext cx="563615" cy="767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62280" y="1067763"/>
            <a:ext cx="67497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solidFill>
                  <a:schemeClr val="tx2"/>
                </a:solidFill>
              </a:rPr>
              <a:t>Mental Health, Well-being and Disability: A New Global Priority: Key UN Resolutions and Documents </a:t>
            </a:r>
            <a:r>
              <a:rPr lang="en-MY" altLang="ja-JP" sz="2000" dirty="0">
                <a:solidFill>
                  <a:schemeClr val="tx2"/>
                </a:solidFill>
              </a:rPr>
              <a:t>(UTokyo, 2015</a:t>
            </a:r>
            <a:r>
              <a:rPr lang="en-MY" altLang="ja-JP" sz="2000" dirty="0" smtClean="0">
                <a:solidFill>
                  <a:schemeClr val="tx2"/>
                </a:solidFill>
              </a:rPr>
              <a:t>)</a:t>
            </a:r>
            <a:endParaRPr lang="en-MY" sz="2000" dirty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endParaRPr lang="en-MY" sz="2000" dirty="0">
              <a:solidFill>
                <a:schemeClr val="tx2"/>
              </a:solidFill>
            </a:endParaRPr>
          </a:p>
          <a:p>
            <a:r>
              <a:rPr lang="en-MY" sz="2000" dirty="0" smtClean="0">
                <a:solidFill>
                  <a:schemeClr val="tx2"/>
                </a:solidFill>
              </a:rPr>
              <a:t>Comprehensive Mental </a:t>
            </a:r>
            <a:r>
              <a:rPr lang="en-MY" sz="2000" dirty="0">
                <a:solidFill>
                  <a:schemeClr val="tx2"/>
                </a:solidFill>
              </a:rPr>
              <a:t>Health Action Plan 2013-2020</a:t>
            </a:r>
          </a:p>
          <a:p>
            <a:r>
              <a:rPr lang="en-MY" sz="2000" dirty="0">
                <a:solidFill>
                  <a:schemeClr val="tx2"/>
                </a:solidFill>
              </a:rPr>
              <a:t>(WHO, 2014)</a:t>
            </a:r>
          </a:p>
          <a:p>
            <a:pPr>
              <a:lnSpc>
                <a:spcPct val="60000"/>
              </a:lnSpc>
            </a:pPr>
            <a:endParaRPr lang="en-MY" sz="2000" dirty="0" smtClean="0">
              <a:solidFill>
                <a:schemeClr val="tx2"/>
              </a:solidFill>
            </a:endParaRPr>
          </a:p>
          <a:p>
            <a:r>
              <a:rPr lang="en-MY" sz="2000" dirty="0" smtClean="0">
                <a:solidFill>
                  <a:schemeClr val="tx2"/>
                </a:solidFill>
              </a:rPr>
              <a:t>IASC </a:t>
            </a:r>
            <a:r>
              <a:rPr lang="en-MY" sz="2000" dirty="0">
                <a:solidFill>
                  <a:schemeClr val="tx2"/>
                </a:solidFill>
              </a:rPr>
              <a:t>G</a:t>
            </a:r>
            <a:r>
              <a:rPr lang="en-MY" sz="2000" dirty="0" smtClean="0">
                <a:solidFill>
                  <a:schemeClr val="tx2"/>
                </a:solidFill>
              </a:rPr>
              <a:t>uidelines </a:t>
            </a:r>
            <a:r>
              <a:rPr lang="en-MY" sz="2000" dirty="0">
                <a:solidFill>
                  <a:schemeClr val="tx2"/>
                </a:solidFill>
              </a:rPr>
              <a:t>on M</a:t>
            </a:r>
            <a:r>
              <a:rPr lang="en-MY" sz="2000" dirty="0" smtClean="0">
                <a:solidFill>
                  <a:schemeClr val="tx2"/>
                </a:solidFill>
              </a:rPr>
              <a:t>ental </a:t>
            </a:r>
            <a:r>
              <a:rPr lang="en-MY" sz="2000" dirty="0">
                <a:solidFill>
                  <a:schemeClr val="tx2"/>
                </a:solidFill>
              </a:rPr>
              <a:t>H</a:t>
            </a:r>
            <a:r>
              <a:rPr lang="en-MY" sz="2000" dirty="0" smtClean="0">
                <a:solidFill>
                  <a:schemeClr val="tx2"/>
                </a:solidFill>
              </a:rPr>
              <a:t>ealth </a:t>
            </a:r>
            <a:r>
              <a:rPr lang="en-MY" sz="2000" dirty="0">
                <a:solidFill>
                  <a:schemeClr val="tx2"/>
                </a:solidFill>
              </a:rPr>
              <a:t>and </a:t>
            </a:r>
            <a:endParaRPr lang="en-MY" sz="2000" dirty="0" smtClean="0">
              <a:solidFill>
                <a:schemeClr val="tx2"/>
              </a:solidFill>
            </a:endParaRPr>
          </a:p>
          <a:p>
            <a:r>
              <a:rPr lang="en-MY" sz="2000" dirty="0">
                <a:solidFill>
                  <a:schemeClr val="tx2"/>
                </a:solidFill>
              </a:rPr>
              <a:t>P</a:t>
            </a:r>
            <a:r>
              <a:rPr lang="en-MY" sz="2000" dirty="0" smtClean="0">
                <a:solidFill>
                  <a:schemeClr val="tx2"/>
                </a:solidFill>
              </a:rPr>
              <a:t>sychosocial Support </a:t>
            </a:r>
            <a:r>
              <a:rPr lang="en-MY" sz="2000" dirty="0">
                <a:solidFill>
                  <a:schemeClr val="tx2"/>
                </a:solidFill>
              </a:rPr>
              <a:t>in </a:t>
            </a:r>
            <a:r>
              <a:rPr lang="en-MY" sz="2000" dirty="0" smtClean="0">
                <a:solidFill>
                  <a:schemeClr val="tx2"/>
                </a:solidFill>
              </a:rPr>
              <a:t>Emergency Settings</a:t>
            </a:r>
            <a:endParaRPr lang="en-MY" sz="2000" dirty="0">
              <a:solidFill>
                <a:schemeClr val="tx2"/>
              </a:solidFill>
            </a:endParaRPr>
          </a:p>
          <a:p>
            <a:r>
              <a:rPr lang="en-US" sz="2000" dirty="0" smtClean="0">
                <a:solidFill>
                  <a:schemeClr val="tx2"/>
                </a:solidFill>
              </a:rPr>
              <a:t>(IASC, 2007) </a:t>
            </a:r>
            <a:endParaRPr lang="en-MY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MY" sz="2000" dirty="0" smtClean="0">
                <a:solidFill>
                  <a:schemeClr val="tx2"/>
                </a:solidFill>
              </a:rPr>
              <a:t>Mental </a:t>
            </a:r>
            <a:r>
              <a:rPr lang="en-MY" sz="2000" dirty="0">
                <a:solidFill>
                  <a:schemeClr val="tx2"/>
                </a:solidFill>
              </a:rPr>
              <a:t>Health Gap Action </a:t>
            </a:r>
            <a:r>
              <a:rPr lang="en-MY" sz="2000" dirty="0" smtClean="0">
                <a:solidFill>
                  <a:schemeClr val="tx2"/>
                </a:solidFill>
              </a:rPr>
              <a:t>Programme </a:t>
            </a:r>
            <a:r>
              <a:rPr lang="en-MY" altLang="ja-JP" sz="2000" dirty="0">
                <a:solidFill>
                  <a:schemeClr val="tx2"/>
                </a:solidFill>
              </a:rPr>
              <a:t>(WHO, 2010)</a:t>
            </a:r>
          </a:p>
          <a:p>
            <a:r>
              <a:rPr lang="en-US" altLang="ja-JP" sz="2000" dirty="0" err="1" smtClean="0">
                <a:solidFill>
                  <a:schemeClr val="tx2"/>
                </a:solidFill>
              </a:rPr>
              <a:t>mhGAP</a:t>
            </a:r>
            <a:r>
              <a:rPr lang="ja-JP" altLang="en-US" sz="2000" dirty="0">
                <a:solidFill>
                  <a:schemeClr val="tx2"/>
                </a:solidFill>
              </a:rPr>
              <a:t> </a:t>
            </a:r>
            <a:r>
              <a:rPr lang="en-US" altLang="ja-JP" sz="2000" dirty="0" smtClean="0">
                <a:solidFill>
                  <a:schemeClr val="tx2"/>
                </a:solidFill>
              </a:rPr>
              <a:t>Humanitarian Intervention Guide (WHO, 2015)</a:t>
            </a:r>
            <a:endParaRPr lang="en-MY" sz="2000" dirty="0" smtClean="0">
              <a:solidFill>
                <a:schemeClr val="tx2"/>
              </a:solidFill>
            </a:endParaRPr>
          </a:p>
          <a:p>
            <a:pPr>
              <a:lnSpc>
                <a:spcPct val="60000"/>
              </a:lnSpc>
            </a:pPr>
            <a:endParaRPr lang="en-US" sz="2000" dirty="0" smtClean="0">
              <a:solidFill>
                <a:schemeClr val="tx2"/>
              </a:solidFill>
            </a:endParaRPr>
          </a:p>
          <a:p>
            <a:r>
              <a:rPr lang="en-MY" sz="2000" dirty="0" smtClean="0">
                <a:solidFill>
                  <a:schemeClr val="tx2"/>
                </a:solidFill>
              </a:rPr>
              <a:t>Psychological First </a:t>
            </a:r>
            <a:r>
              <a:rPr lang="en-MY" sz="2000" dirty="0">
                <a:solidFill>
                  <a:schemeClr val="tx2"/>
                </a:solidFill>
              </a:rPr>
              <a:t>A</a:t>
            </a:r>
            <a:r>
              <a:rPr lang="en-MY" sz="2000" dirty="0" smtClean="0">
                <a:solidFill>
                  <a:schemeClr val="tx2"/>
                </a:solidFill>
              </a:rPr>
              <a:t>id</a:t>
            </a:r>
            <a:r>
              <a:rPr lang="en-MY" sz="2000" dirty="0">
                <a:solidFill>
                  <a:schemeClr val="tx2"/>
                </a:solidFill>
              </a:rPr>
              <a:t>: Guide for </a:t>
            </a:r>
            <a:r>
              <a:rPr lang="en-MY" sz="2000" dirty="0" smtClean="0">
                <a:solidFill>
                  <a:schemeClr val="tx2"/>
                </a:solidFill>
              </a:rPr>
              <a:t>Field </a:t>
            </a:r>
            <a:r>
              <a:rPr lang="en-MY" sz="2000" dirty="0">
                <a:solidFill>
                  <a:schemeClr val="tx2"/>
                </a:solidFill>
              </a:rPr>
              <a:t>W</a:t>
            </a:r>
            <a:r>
              <a:rPr lang="en-MY" sz="2000" dirty="0" smtClean="0">
                <a:solidFill>
                  <a:schemeClr val="tx2"/>
                </a:solidFill>
              </a:rPr>
              <a:t>orkers (WHO et. al., 2011)</a:t>
            </a:r>
          </a:p>
          <a:p>
            <a:pPr>
              <a:lnSpc>
                <a:spcPct val="6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endParaRPr lang="en-MY" sz="2000" dirty="0" smtClean="0">
              <a:solidFill>
                <a:schemeClr val="tx2"/>
              </a:solidFill>
            </a:endParaRPr>
          </a:p>
          <a:p>
            <a:endParaRPr lang="en-MY" sz="2400" dirty="0">
              <a:solidFill>
                <a:schemeClr val="tx2"/>
              </a:solidFill>
            </a:endParaRPr>
          </a:p>
        </p:txBody>
      </p:sp>
      <p:pic>
        <p:nvPicPr>
          <p:cNvPr id="2" name="Picture 2" descr="http://www.who.int/entity/mental_health/publications/action_plan_publication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480" y="1887383"/>
            <a:ext cx="569736" cy="810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9425" y="1127288"/>
            <a:ext cx="843874" cy="61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0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4215</TotalTime>
  <Words>1133</Words>
  <Application>Microsoft Macintosh PowerPoint</Application>
  <PresentationFormat>On-screen Show (4:3)</PresentationFormat>
  <Paragraphs>102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Mental Health,  Well-being &amp; Disability  A New Priority in SDGs </vt:lpstr>
      <vt:lpstr>Annual Number of Death</vt:lpstr>
      <vt:lpstr>PowerPoint Presentation</vt:lpstr>
      <vt:lpstr>Budget Allocation for Mental Health in Health</vt:lpstr>
      <vt:lpstr>Number of Psychiatrists</vt:lpstr>
      <vt:lpstr>PowerPoint Presentation</vt:lpstr>
      <vt:lpstr>Sustainable Development Goals (SDGs) (UN, 2015)</vt:lpstr>
      <vt:lpstr>World Conference on Disaster Risk Reduction Sendai Framework for DRR (UN, 2015)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 and Health Sciences</dc:title>
  <dc:creator>堤 敦朗</dc:creator>
  <cp:lastModifiedBy>Takashi Izutsu</cp:lastModifiedBy>
  <cp:revision>353</cp:revision>
  <cp:lastPrinted>2015-10-05T07:58:06Z</cp:lastPrinted>
  <dcterms:created xsi:type="dcterms:W3CDTF">2013-05-19T06:24:19Z</dcterms:created>
  <dcterms:modified xsi:type="dcterms:W3CDTF">2015-12-03T05:12:01Z</dcterms:modified>
</cp:coreProperties>
</file>