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2" r:id="rId3"/>
    <p:sldId id="332" r:id="rId4"/>
    <p:sldId id="334" r:id="rId5"/>
    <p:sldId id="335" r:id="rId6"/>
    <p:sldId id="325" r:id="rId7"/>
    <p:sldId id="326" r:id="rId8"/>
    <p:sldId id="327" r:id="rId9"/>
    <p:sldId id="328" r:id="rId10"/>
    <p:sldId id="339" r:id="rId11"/>
    <p:sldId id="329" r:id="rId12"/>
    <p:sldId id="340" r:id="rId13"/>
    <p:sldId id="331" r:id="rId14"/>
    <p:sldId id="274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Hooper" initials="" lastIdx="1" clrIdx="0"/>
  <p:cmAuthor id="1" name="Francesca  Perucci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4471A7"/>
    <a:srgbClr val="6FC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31B660-D5AE-4D16-8244-65C17A2FF860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14521E-7B7C-4FCC-9F38-552464EEE0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574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9C9A28-7990-8343-89CF-319E33F6AA3B}" type="datetimeFigureOut">
              <a:rPr lang="en-US" smtClean="0"/>
              <a:t>04/12/2015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2EB8F3-D2BA-3D4B-A314-38C0A29985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1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EB8F3-D2BA-3D4B-A314-38C0A299855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3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1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49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33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119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171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59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45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49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763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098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984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5867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0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4150"/>
            <a:ext cx="16002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4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q"/>
        <a:defRPr sz="2000">
          <a:solidFill>
            <a:schemeClr val="hlink"/>
          </a:solidFill>
          <a:latin typeface="+mn-lt"/>
          <a:ea typeface="ＭＳ Ｐゴシック" charset="0"/>
          <a:cs typeface="ＭＳ Ｐゴシック" charset="0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o"/>
        <a:defRPr>
          <a:solidFill>
            <a:schemeClr val="hlink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Courier New" charset="0"/>
        <a:buChar char="­"/>
        <a:defRPr sz="1600">
          <a:solidFill>
            <a:schemeClr val="hlink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1400">
          <a:solidFill>
            <a:schemeClr val="hlink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12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30083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655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9227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325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United Nations Disability Statistics </a:t>
            </a:r>
            <a:r>
              <a:rPr lang="en-US" dirty="0" err="1">
                <a:solidFill>
                  <a:srgbClr val="0000FF"/>
                </a:solidFill>
              </a:rPr>
              <a:t>Programme</a:t>
            </a:r>
            <a:r>
              <a:rPr lang="en-US" dirty="0">
                <a:solidFill>
                  <a:srgbClr val="0000FF"/>
                </a:solidFill>
              </a:rPr>
              <a:t> in Support of the </a:t>
            </a:r>
            <a:r>
              <a:rPr lang="en-US" dirty="0" smtClean="0">
                <a:solidFill>
                  <a:srgbClr val="0000FF"/>
                </a:solidFill>
              </a:rPr>
              <a:t>2030 Agenda for Sustainable Development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5582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Margaret </a:t>
            </a:r>
            <a:r>
              <a:rPr lang="en-US" sz="2400" dirty="0" err="1" smtClean="0"/>
              <a:t>Mbogoni</a:t>
            </a:r>
            <a:endParaRPr lang="en-US" sz="2400" dirty="0" smtClean="0"/>
          </a:p>
          <a:p>
            <a:r>
              <a:rPr lang="en-US" sz="2400" dirty="0" smtClean="0"/>
              <a:t>Demographic and Social Statistics</a:t>
            </a:r>
          </a:p>
          <a:p>
            <a:r>
              <a:rPr lang="en-US" sz="2400" dirty="0" smtClean="0"/>
              <a:t>Statistics Division, DESA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71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9871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Modalities for national capacity development</a:t>
            </a:r>
          </a:p>
          <a:p>
            <a:pPr marL="0" indent="0">
              <a:buNone/>
            </a:pPr>
            <a:endParaRPr lang="en-US" sz="600" dirty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000090"/>
                </a:solidFill>
              </a:rPr>
              <a:t>Training workshops</a:t>
            </a:r>
          </a:p>
          <a:p>
            <a:endParaRPr lang="en-GB" sz="600" dirty="0" smtClean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000090"/>
                </a:solidFill>
              </a:rPr>
              <a:t>Develop e-learning material on disability measurement</a:t>
            </a:r>
          </a:p>
          <a:p>
            <a:endParaRPr lang="en-GB" sz="600" dirty="0" smtClean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000090"/>
                </a:solidFill>
              </a:rPr>
              <a:t>Study visits for South-South cooperation</a:t>
            </a:r>
          </a:p>
          <a:p>
            <a:endParaRPr lang="en-GB" sz="600" dirty="0" smtClean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000090"/>
                </a:solidFill>
              </a:rPr>
              <a:t>Technical advisory assistance upon request of countries</a:t>
            </a:r>
          </a:p>
          <a:p>
            <a:pPr marL="457200" indent="-457200">
              <a:buFont typeface="+mj-lt"/>
              <a:buAutoNum type="arabicParenR" startAt="5"/>
            </a:pPr>
            <a:endParaRPr lang="en-GB" sz="2400" dirty="0"/>
          </a:p>
          <a:p>
            <a:pPr marL="457200" indent="-457200">
              <a:buFont typeface="+mj-lt"/>
              <a:buAutoNum type="arabicParenR" startAt="5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5058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0090"/>
                </a:solidFill>
              </a:rPr>
              <a:t>Stakeholders</a:t>
            </a:r>
          </a:p>
          <a:p>
            <a:pPr marL="0" indent="0">
              <a:buNone/>
            </a:pPr>
            <a:endParaRPr lang="en-GB" sz="600" dirty="0" smtClean="0"/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United Nations Statistics Division/DESA</a:t>
            </a:r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Division for Social Policy and Development/DESA</a:t>
            </a:r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WHO, UNICEF, ILO, World Bank, UNESCO, +,+</a:t>
            </a:r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Regional and sub-regional organizations</a:t>
            </a:r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Washington Group on Disability Statistics</a:t>
            </a:r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National statistical offices</a:t>
            </a:r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Disability measurement experts/researchers</a:t>
            </a:r>
          </a:p>
          <a:p>
            <a:pPr lvl="1">
              <a:buFont typeface="Lucida Grande"/>
              <a:buChar char="-"/>
            </a:pPr>
            <a:r>
              <a:rPr lang="en-GB" sz="2000" dirty="0" smtClean="0">
                <a:solidFill>
                  <a:srgbClr val="000090"/>
                </a:solidFill>
              </a:rPr>
              <a:t>National institutions in charge of disability programmes</a:t>
            </a:r>
          </a:p>
          <a:p>
            <a:pPr>
              <a:buFont typeface="Lucida Grande"/>
              <a:buChar char="-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4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946193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history with </a:t>
            </a:r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dirty="0" smtClean="0">
                <a:solidFill>
                  <a:srgbClr val="0000FF"/>
                </a:solidFill>
              </a:rPr>
              <a:t>isability </a:t>
            </a:r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tatistics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23556"/>
            <a:ext cx="8845565" cy="48006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0090"/>
                </a:solidFill>
              </a:rPr>
              <a:t>UNSD responsible for:</a:t>
            </a:r>
          </a:p>
          <a:p>
            <a:r>
              <a:rPr lang="en-US" dirty="0">
                <a:solidFill>
                  <a:srgbClr val="000090"/>
                </a:solidFill>
              </a:rPr>
              <a:t>D</a:t>
            </a:r>
            <a:r>
              <a:rPr lang="en-US" dirty="0" smtClean="0">
                <a:solidFill>
                  <a:srgbClr val="000090"/>
                </a:solidFill>
              </a:rPr>
              <a:t>evelopment of methodological standards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Principles and Guidelines for Development Disability Statistics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Manual for Development of Statistical Information for Disability </a:t>
            </a:r>
            <a:r>
              <a:rPr lang="en-US" i="1" dirty="0" err="1" smtClean="0">
                <a:solidFill>
                  <a:srgbClr val="000090"/>
                </a:solidFill>
              </a:rPr>
              <a:t>Programmes</a:t>
            </a:r>
            <a:r>
              <a:rPr lang="en-US" i="1" dirty="0" smtClean="0">
                <a:solidFill>
                  <a:srgbClr val="000090"/>
                </a:solidFill>
              </a:rPr>
              <a:t> and Policies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Principles and Recommendations for Population and Housing Censuses</a:t>
            </a:r>
          </a:p>
          <a:p>
            <a:pPr lvl="2"/>
            <a:endParaRPr lang="en-US" sz="2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Compilation of statistics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DISTAT online database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*Based on analysis of data in DISTAT and observed non-comparability of rates and methodology, UNSD organized an International Seminar that recommended creation of the Washington Group on Disability Statistics</a:t>
            </a:r>
          </a:p>
          <a:p>
            <a:pPr lvl="2"/>
            <a:endParaRPr lang="en-US" sz="2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Providing technical assistance to countries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Workshops</a:t>
            </a: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14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946193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 conclusion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8279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Fit-for purpose disability statistics through: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90"/>
              </a:solidFill>
            </a:endParaRPr>
          </a:p>
          <a:p>
            <a:r>
              <a:rPr lang="en-US" sz="2200" dirty="0" smtClean="0">
                <a:solidFill>
                  <a:srgbClr val="000090"/>
                </a:solidFill>
              </a:rPr>
              <a:t>Tools </a:t>
            </a:r>
            <a:r>
              <a:rPr lang="en-US" sz="2200" dirty="0">
                <a:solidFill>
                  <a:srgbClr val="000090"/>
                </a:solidFill>
              </a:rPr>
              <a:t>and guidelines</a:t>
            </a:r>
          </a:p>
          <a:p>
            <a:r>
              <a:rPr lang="en-US" sz="2200" dirty="0" smtClean="0">
                <a:solidFill>
                  <a:srgbClr val="000090"/>
                </a:solidFill>
              </a:rPr>
              <a:t>National capacity development</a:t>
            </a:r>
          </a:p>
          <a:p>
            <a:r>
              <a:rPr lang="en-US" sz="2200" dirty="0" smtClean="0">
                <a:solidFill>
                  <a:srgbClr val="000090"/>
                </a:solidFill>
              </a:rPr>
              <a:t>Close collaboration particularly with countries</a:t>
            </a:r>
          </a:p>
          <a:p>
            <a:endParaRPr lang="en-US" sz="1000" dirty="0" smtClean="0">
              <a:solidFill>
                <a:srgbClr val="000090"/>
              </a:solidFill>
            </a:endParaRPr>
          </a:p>
          <a:p>
            <a:pPr marL="914400" lvl="5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(nothing about us without us)</a:t>
            </a: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6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5400" dirty="0" smtClean="0">
                <a:solidFill>
                  <a:srgbClr val="6FC9FE"/>
                </a:solidFill>
              </a:rPr>
              <a:t>THANK YOU</a:t>
            </a:r>
            <a:endParaRPr lang="en-US" sz="5400" dirty="0">
              <a:solidFill>
                <a:srgbClr val="6FC9FE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/>
        </p:blipFill>
        <p:spPr>
          <a:xfrm>
            <a:off x="2665110" y="1329695"/>
            <a:ext cx="3203575" cy="16014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75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946193"/>
            <a:ext cx="6888772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Case for accurate disability statistics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1088"/>
            <a:ext cx="8229600" cy="4800601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000090"/>
                </a:solidFill>
              </a:rPr>
              <a:t>Disability statistics as a source of information on </a:t>
            </a:r>
            <a:r>
              <a:rPr lang="en-US" sz="2200" dirty="0" smtClean="0">
                <a:solidFill>
                  <a:srgbClr val="000090"/>
                </a:solidFill>
              </a:rPr>
              <a:t>the </a:t>
            </a:r>
            <a:r>
              <a:rPr lang="en-US" sz="2200" dirty="0">
                <a:solidFill>
                  <a:srgbClr val="000090"/>
                </a:solidFill>
              </a:rPr>
              <a:t>lived experience of persons with disabilities </a:t>
            </a:r>
            <a:endParaRPr lang="en-US" sz="2200" dirty="0" smtClean="0">
              <a:solidFill>
                <a:srgbClr val="000090"/>
              </a:solidFill>
            </a:endParaRPr>
          </a:p>
          <a:p>
            <a:endParaRPr lang="en-US" sz="2200" dirty="0">
              <a:solidFill>
                <a:srgbClr val="000090"/>
              </a:solidFill>
            </a:endParaRPr>
          </a:p>
          <a:p>
            <a:r>
              <a:rPr lang="en-US" sz="2200" dirty="0" smtClean="0">
                <a:solidFill>
                  <a:srgbClr val="000090"/>
                </a:solidFill>
              </a:rPr>
              <a:t>Accurate and reliable data on disability are foundation for evidence-based policies and </a:t>
            </a:r>
            <a:r>
              <a:rPr lang="en-US" sz="2200" dirty="0" err="1" smtClean="0">
                <a:solidFill>
                  <a:srgbClr val="000090"/>
                </a:solidFill>
              </a:rPr>
              <a:t>programmes</a:t>
            </a:r>
            <a:r>
              <a:rPr lang="en-US" sz="2200" dirty="0" smtClean="0">
                <a:solidFill>
                  <a:srgbClr val="000090"/>
                </a:solidFill>
              </a:rPr>
              <a:t> and monitoring aimed at empowering persons with disabilities</a:t>
            </a:r>
          </a:p>
          <a:p>
            <a:pPr marL="457200" lvl="1" indent="0">
              <a:buNone/>
            </a:pPr>
            <a:endParaRPr lang="en-US" sz="2200" dirty="0">
              <a:solidFill>
                <a:srgbClr val="000090"/>
              </a:solidFill>
            </a:endParaRPr>
          </a:p>
          <a:p>
            <a:r>
              <a:rPr lang="en-US" sz="2200" dirty="0" smtClean="0">
                <a:solidFill>
                  <a:srgbClr val="000090"/>
                </a:solidFill>
              </a:rPr>
              <a:t>Consequently, it’s imperative that the data are fit-for-purpose and relevant at national level</a:t>
            </a: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40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064" y="669103"/>
            <a:ext cx="7396772" cy="7921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National experience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8355"/>
            <a:ext cx="8229600" cy="4800601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0090"/>
                </a:solidFill>
              </a:rPr>
              <a:t>National </a:t>
            </a:r>
            <a:r>
              <a:rPr lang="en-GB" sz="2400" dirty="0">
                <a:solidFill>
                  <a:srgbClr val="000090"/>
                </a:solidFill>
              </a:rPr>
              <a:t>efforts to collect data on disability in both developed and developing countries have continuously </a:t>
            </a:r>
            <a:r>
              <a:rPr lang="en-US" sz="2400" dirty="0">
                <a:solidFill>
                  <a:srgbClr val="000090"/>
                </a:solidFill>
              </a:rPr>
              <a:t>increased </a:t>
            </a:r>
            <a:r>
              <a:rPr lang="en-US" sz="2400" dirty="0" smtClean="0">
                <a:solidFill>
                  <a:srgbClr val="000090"/>
                </a:solidFill>
              </a:rPr>
              <a:t>over time</a:t>
            </a:r>
          </a:p>
          <a:p>
            <a:pPr marL="457200" lvl="1" indent="0">
              <a:buNone/>
            </a:pPr>
            <a:endParaRPr lang="en-US" b="1" dirty="0" smtClean="0">
              <a:solidFill>
                <a:srgbClr val="4471A7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778498"/>
              </p:ext>
            </p:extLst>
          </p:nvPr>
        </p:nvGraphicFramePr>
        <p:xfrm>
          <a:off x="1163780" y="3005860"/>
          <a:ext cx="7259784" cy="348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930"/>
                <a:gridCol w="4894854"/>
              </a:tblGrid>
              <a:tr h="667904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4471A7"/>
                          </a:solidFill>
                        </a:rPr>
                        <a:t>Countries that asked question on disability in census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Census round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countries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1990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94*</a:t>
                      </a:r>
                      <a:endParaRPr lang="en-GB" dirty="0"/>
                    </a:p>
                  </a:txBody>
                  <a:tcPr/>
                </a:tc>
              </a:tr>
              <a:tr h="148704">
                <a:tc gridSpan="2"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06432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* Does not include censuses taken 2012-2014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13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064" y="669103"/>
            <a:ext cx="6473136" cy="7921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/>
            </a:r>
            <a:br>
              <a:rPr lang="en-US" sz="3200" dirty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/>
            </a:r>
            <a:br>
              <a:rPr lang="en-US" sz="3200" dirty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/>
            </a:r>
            <a:br>
              <a:rPr lang="en-US" sz="3200" dirty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/>
            </a:r>
            <a:br>
              <a:rPr lang="en-US" sz="3200" dirty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/>
            </a:r>
            <a:br>
              <a:rPr lang="en-US" sz="3200" dirty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National experience</a:t>
            </a:r>
            <a:r>
              <a:rPr lang="en-GB" sz="3200" dirty="0">
                <a:solidFill>
                  <a:srgbClr val="0000FF"/>
                </a:solidFill>
              </a:rPr>
              <a:t/>
            </a:r>
            <a:br>
              <a:rPr lang="en-GB" sz="3200" dirty="0">
                <a:solidFill>
                  <a:srgbClr val="0000FF"/>
                </a:solidFill>
              </a:rPr>
            </a:b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8355"/>
            <a:ext cx="8229600" cy="480060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Still lack of comparability among countries regarding definitions, concepts used in disability measurement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457200" lvl="1" indent="0">
              <a:buNone/>
            </a:pPr>
            <a:endParaRPr lang="en-US" b="1" dirty="0" smtClean="0">
              <a:solidFill>
                <a:srgbClr val="4471A7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68925"/>
              </p:ext>
            </p:extLst>
          </p:nvPr>
        </p:nvGraphicFramePr>
        <p:xfrm>
          <a:off x="1062183" y="3112652"/>
          <a:ext cx="7490689" cy="2697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863"/>
                <a:gridCol w="1840863"/>
                <a:gridCol w="1840863"/>
                <a:gridCol w="1968100"/>
              </a:tblGrid>
              <a:tr h="609603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Times New Roman" pitchFamily="18" charset="0"/>
                        </a:rPr>
                        <a:t>Countries that asked a question on disability in 2010 census round</a:t>
                      </a:r>
                    </a:p>
                  </a:txBody>
                  <a:tcPr marT="45726" marB="45726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ctr" horzOverflow="overflow"/>
                </a:tc>
              </a:tr>
              <a:tr h="141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Total number of countries in study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Question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on topic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of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disability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Use of Washington Group Short Set of Questions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Measurement of impairment (handicap)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ctr" horzOverflow="overflow"/>
                </a:tc>
              </a:tr>
              <a:tr h="6742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124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94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32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6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Courier New" pitchFamily="49" charset="0"/>
                        <a:defRPr sz="14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200">
                          <a:solidFill>
                            <a:schemeClr val="hlink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4pPr>
                      <a:lvl5pPr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22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6" marB="45726" anchor="b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8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064" y="793215"/>
            <a:ext cx="6320736" cy="7921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Moving forward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5377"/>
            <a:ext cx="8229600" cy="480060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2020 World Population and Housing Census </a:t>
            </a:r>
            <a:r>
              <a:rPr lang="en-US" sz="2400" dirty="0" err="1" smtClean="0">
                <a:solidFill>
                  <a:srgbClr val="000090"/>
                </a:solidFill>
              </a:rPr>
              <a:t>Programme</a:t>
            </a:r>
            <a:r>
              <a:rPr lang="en-US" sz="2400" dirty="0" smtClean="0">
                <a:solidFill>
                  <a:srgbClr val="000090"/>
                </a:solidFill>
              </a:rPr>
              <a:t> (2015-2024)</a:t>
            </a:r>
            <a:endParaRPr lang="en-US" sz="1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000090"/>
                </a:solidFill>
              </a:rPr>
              <a:t>	</a:t>
            </a:r>
          </a:p>
          <a:p>
            <a:pPr lvl="1"/>
            <a:r>
              <a:rPr lang="en-US" sz="2200" dirty="0" smtClean="0">
                <a:solidFill>
                  <a:srgbClr val="000090"/>
                </a:solidFill>
              </a:rPr>
              <a:t>ECOSOC Resolution (</a:t>
            </a:r>
            <a:r>
              <a:rPr lang="en-GB" sz="2200" dirty="0" smtClean="0">
                <a:solidFill>
                  <a:srgbClr val="000090"/>
                </a:solidFill>
              </a:rPr>
              <a:t>E/RES/2015/10) stresses importance of censuses</a:t>
            </a:r>
            <a:r>
              <a:rPr lang="en-US" sz="2200" dirty="0" smtClean="0">
                <a:solidFill>
                  <a:srgbClr val="000090"/>
                </a:solidFill>
              </a:rPr>
              <a:t> as source of data for:</a:t>
            </a:r>
          </a:p>
          <a:p>
            <a:pPr lvl="2"/>
            <a:endParaRPr lang="en-US" sz="900" dirty="0" smtClean="0">
              <a:solidFill>
                <a:srgbClr val="000090"/>
              </a:solidFill>
            </a:endParaRPr>
          </a:p>
          <a:p>
            <a:pPr lvl="2">
              <a:buFont typeface="Arial" panose="020B0604020202020204" pitchFamily="34" charset="0"/>
              <a:buChar char="−"/>
            </a:pPr>
            <a:r>
              <a:rPr lang="en-US" sz="1800" dirty="0" smtClean="0">
                <a:solidFill>
                  <a:srgbClr val="000090"/>
                </a:solidFill>
              </a:rPr>
              <a:t>Inclusive socio-economic development</a:t>
            </a:r>
          </a:p>
          <a:p>
            <a:pPr lvl="2">
              <a:buFont typeface="Arial" panose="020B0604020202020204" pitchFamily="34" charset="0"/>
              <a:buChar char="−"/>
            </a:pPr>
            <a:r>
              <a:rPr lang="en-US" sz="1800" dirty="0" smtClean="0">
                <a:solidFill>
                  <a:srgbClr val="000090"/>
                </a:solidFill>
              </a:rPr>
              <a:t>Assessing situation of special population groups, including persons with disabilities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2030 Agenda for Sustainable Development</a:t>
            </a:r>
          </a:p>
          <a:p>
            <a:pPr lvl="1"/>
            <a:r>
              <a:rPr lang="en-US" sz="2000" dirty="0" smtClean="0">
                <a:solidFill>
                  <a:srgbClr val="000090"/>
                </a:solidFill>
              </a:rPr>
              <a:t>In context of “no one will be left behind” and “reach the furthest behind first” recognizes persons with disabilities as one of the vulnerable groups </a:t>
            </a:r>
            <a:endParaRPr lang="en-US" sz="2000" dirty="0">
              <a:solidFill>
                <a:srgbClr val="000090"/>
              </a:solidFill>
            </a:endParaRPr>
          </a:p>
          <a:p>
            <a:endParaRPr lang="en-US" sz="2400" dirty="0" smtClean="0"/>
          </a:p>
          <a:p>
            <a:pPr marL="457200" lvl="1" indent="0">
              <a:buNone/>
            </a:pPr>
            <a:endParaRPr lang="en-US" b="1" dirty="0" smtClean="0">
              <a:solidFill>
                <a:srgbClr val="4471A7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77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Funding: Government of Australia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Implementation: United Nations Statistics Division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Duration: 2015-2019</a:t>
            </a:r>
          </a:p>
          <a:p>
            <a:pPr marL="0" indent="0">
              <a:buNone/>
            </a:pPr>
            <a:endParaRPr lang="en-US" sz="24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Objective of the project:</a:t>
            </a:r>
          </a:p>
          <a:p>
            <a:pPr marL="0" indent="0">
              <a:buNone/>
            </a:pPr>
            <a:endParaRPr lang="en-US" sz="8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000090"/>
                </a:solidFill>
              </a:rPr>
              <a:t>“to </a:t>
            </a:r>
            <a:r>
              <a:rPr lang="en-GB" sz="2400" dirty="0">
                <a:solidFill>
                  <a:srgbClr val="000090"/>
                </a:solidFill>
              </a:rPr>
              <a:t>enhance the capacity of national statistical offices to produce and disseminate good quality and fit-for-purpose statistics on disability for evidence-based policy making and </a:t>
            </a:r>
            <a:r>
              <a:rPr lang="en-GB" sz="2400" dirty="0" smtClean="0">
                <a:solidFill>
                  <a:srgbClr val="000090"/>
                </a:solidFill>
              </a:rPr>
              <a:t>monitoring” </a:t>
            </a: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2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Expected accomplishments of the project:</a:t>
            </a:r>
          </a:p>
          <a:p>
            <a:pPr marL="0" indent="0">
              <a:buNone/>
            </a:pPr>
            <a:endParaRPr lang="en-US" sz="1000" dirty="0">
              <a:solidFill>
                <a:srgbClr val="00009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2200" dirty="0">
                <a:solidFill>
                  <a:srgbClr val="000090"/>
                </a:solidFill>
              </a:rPr>
              <a:t>Formulation of international guidelines for measurement of disability taking into account existing measurement instruments, good national practices and country </a:t>
            </a:r>
            <a:r>
              <a:rPr lang="en-GB" sz="2200" dirty="0" smtClean="0">
                <a:solidFill>
                  <a:srgbClr val="000090"/>
                </a:solidFill>
              </a:rPr>
              <a:t>experiences</a:t>
            </a:r>
          </a:p>
          <a:p>
            <a:pPr marL="457200" indent="-457200">
              <a:buFont typeface="+mj-lt"/>
              <a:buAutoNum type="arabicParenR"/>
            </a:pPr>
            <a:endParaRPr lang="en-GB" sz="1000" dirty="0">
              <a:solidFill>
                <a:srgbClr val="000090"/>
              </a:solidFill>
            </a:endParaRPr>
          </a:p>
          <a:p>
            <a:r>
              <a:rPr lang="en-US" sz="2200" dirty="0">
                <a:solidFill>
                  <a:srgbClr val="000090"/>
                </a:solidFill>
              </a:rPr>
              <a:t>Enhanced capacity of national statistical systems to collect and generate relevant and quality disability statistics based on international guidelines </a:t>
            </a:r>
            <a:endParaRPr lang="en-GB" sz="2200" dirty="0">
              <a:solidFill>
                <a:srgbClr val="00009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67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398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International </a:t>
            </a:r>
            <a:r>
              <a:rPr lang="en-US" sz="2400" dirty="0" smtClean="0">
                <a:solidFill>
                  <a:srgbClr val="0000FF"/>
                </a:solidFill>
              </a:rPr>
              <a:t>guidelines for disability measurement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Build on on-going endeavors and </a:t>
            </a:r>
            <a:r>
              <a:rPr lang="en-GB" dirty="0">
                <a:solidFill>
                  <a:srgbClr val="000090"/>
                </a:solidFill>
              </a:rPr>
              <a:t>existing measures of </a:t>
            </a:r>
            <a:r>
              <a:rPr lang="en-GB" dirty="0" smtClean="0">
                <a:solidFill>
                  <a:srgbClr val="000090"/>
                </a:solidFill>
              </a:rPr>
              <a:t>disability</a:t>
            </a:r>
          </a:p>
          <a:p>
            <a:endParaRPr lang="en-GB" sz="1000" dirty="0">
              <a:solidFill>
                <a:srgbClr val="000090"/>
              </a:solidFill>
            </a:endParaRPr>
          </a:p>
          <a:p>
            <a:r>
              <a:rPr lang="en-US" dirty="0">
                <a:solidFill>
                  <a:srgbClr val="000090"/>
                </a:solidFill>
              </a:rPr>
              <a:t>Take into account national </a:t>
            </a:r>
            <a:r>
              <a:rPr lang="en-US" dirty="0" smtClean="0">
                <a:solidFill>
                  <a:srgbClr val="000090"/>
                </a:solidFill>
              </a:rPr>
              <a:t>experiences and needs</a:t>
            </a:r>
            <a:endParaRPr lang="en-GB" dirty="0">
              <a:solidFill>
                <a:srgbClr val="00009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GB" sz="1000" dirty="0" smtClean="0"/>
          </a:p>
          <a:p>
            <a:r>
              <a:rPr lang="en-US" dirty="0" smtClean="0">
                <a:solidFill>
                  <a:srgbClr val="000090"/>
                </a:solidFill>
              </a:rPr>
              <a:t>Through consultative process with countries and international disability experts</a:t>
            </a:r>
          </a:p>
          <a:p>
            <a:pPr marL="0" indent="0">
              <a:buNone/>
            </a:pPr>
            <a:endParaRPr lang="en-US" sz="2200" b="1" dirty="0" smtClean="0">
              <a:solidFill>
                <a:srgbClr val="000090"/>
              </a:solidFill>
            </a:endParaRPr>
          </a:p>
          <a:p>
            <a:pPr marL="0" lvl="1" indent="0" algn="ctr">
              <a:buNone/>
            </a:pPr>
            <a:r>
              <a:rPr lang="en-US" sz="2200" dirty="0">
                <a:solidFill>
                  <a:schemeClr val="tx1"/>
                </a:solidFill>
              </a:rPr>
              <a:t>Involvement of countries </a:t>
            </a:r>
            <a:r>
              <a:rPr lang="en-US" sz="2200" dirty="0" smtClean="0">
                <a:solidFill>
                  <a:schemeClr val="tx1"/>
                </a:solidFill>
              </a:rPr>
              <a:t>is important for </a:t>
            </a:r>
            <a:r>
              <a:rPr lang="en-US" sz="2200" dirty="0">
                <a:solidFill>
                  <a:schemeClr val="tx1"/>
                </a:solidFill>
              </a:rPr>
              <a:t>getting measures that are applicable and relevant for their needs, and for generating data that are fit-for purpose</a:t>
            </a:r>
          </a:p>
          <a:p>
            <a:pPr marL="0" indent="0" algn="ctr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6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9871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National capacity development for sustainable data for SDGs on disability</a:t>
            </a:r>
          </a:p>
          <a:p>
            <a:pPr marL="0" indent="0">
              <a:buNone/>
            </a:pPr>
            <a:endParaRPr lang="en-US" sz="600" dirty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000090"/>
                </a:solidFill>
              </a:rPr>
              <a:t>Special attention to ‘data-poor’ countries</a:t>
            </a:r>
          </a:p>
          <a:p>
            <a:endParaRPr lang="en-GB" sz="1000" dirty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000090"/>
                </a:solidFill>
              </a:rPr>
              <a:t>Importance of developing and exploiting multiple data sources</a:t>
            </a:r>
          </a:p>
          <a:p>
            <a:endParaRPr lang="en-GB" sz="600" dirty="0" smtClean="0">
              <a:solidFill>
                <a:srgbClr val="000090"/>
              </a:solidFill>
            </a:endParaRPr>
          </a:p>
          <a:p>
            <a:r>
              <a:rPr lang="en-GB" dirty="0" smtClean="0">
                <a:solidFill>
                  <a:srgbClr val="000090"/>
                </a:solidFill>
              </a:rPr>
              <a:t>Use of appropriate technologies</a:t>
            </a:r>
          </a:p>
          <a:p>
            <a:endParaRPr lang="en-GB" sz="600" dirty="0" smtClean="0"/>
          </a:p>
          <a:p>
            <a:pPr marL="457200" indent="-457200">
              <a:buFont typeface="+mj-lt"/>
              <a:buAutoNum type="arabicParenR" startAt="5"/>
            </a:pPr>
            <a:endParaRPr lang="en-GB" sz="2400" dirty="0"/>
          </a:p>
          <a:p>
            <a:pPr marL="457200" indent="-457200">
              <a:buFont typeface="+mj-lt"/>
              <a:buAutoNum type="arabicParenR" startAt="5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45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7210</TotalTime>
  <Words>587</Words>
  <Application>Microsoft Office PowerPoint</Application>
  <PresentationFormat>On-screen Show (4:3)</PresentationFormat>
  <Paragraphs>158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Profile</vt:lpstr>
      <vt:lpstr>United Nations Disability Statistics Programme in Support of the 2030 Agenda for Sustainable Development</vt:lpstr>
      <vt:lpstr>Case for accurate disability statistics </vt:lpstr>
      <vt:lpstr>National experience </vt:lpstr>
      <vt:lpstr>          National experience </vt:lpstr>
      <vt:lpstr>Moving forward </vt:lpstr>
      <vt:lpstr>UNSD disability statistics project</vt:lpstr>
      <vt:lpstr>UNSD disability statistics project</vt:lpstr>
      <vt:lpstr>UNSD disability statistics project</vt:lpstr>
      <vt:lpstr>UNSD disability statistics project</vt:lpstr>
      <vt:lpstr>UNSD disability statistics project</vt:lpstr>
      <vt:lpstr>UNSD disability statistics project</vt:lpstr>
      <vt:lpstr>UNSD history with disability statistics </vt:lpstr>
      <vt:lpstr>In conclusion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revolution: Opportunities and challenges for global ageing</dc:title>
  <dc:creator>Linda Hooper</dc:creator>
  <cp:lastModifiedBy>Margaret Mbogoni</cp:lastModifiedBy>
  <cp:revision>130</cp:revision>
  <cp:lastPrinted>2015-12-02T20:57:34Z</cp:lastPrinted>
  <dcterms:created xsi:type="dcterms:W3CDTF">2015-07-05T18:53:48Z</dcterms:created>
  <dcterms:modified xsi:type="dcterms:W3CDTF">2015-12-04T18:03:32Z</dcterms:modified>
</cp:coreProperties>
</file>