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92" r:id="rId1"/>
  </p:sldMasterIdLst>
  <p:notesMasterIdLst>
    <p:notesMasterId r:id="rId19"/>
  </p:notesMasterIdLst>
  <p:handoutMasterIdLst>
    <p:handoutMasterId r:id="rId20"/>
  </p:handoutMasterIdLst>
  <p:sldIdLst>
    <p:sldId id="256" r:id="rId2"/>
    <p:sldId id="424" r:id="rId3"/>
    <p:sldId id="396" r:id="rId4"/>
    <p:sldId id="501" r:id="rId5"/>
    <p:sldId id="407" r:id="rId6"/>
    <p:sldId id="429" r:id="rId7"/>
    <p:sldId id="488" r:id="rId8"/>
    <p:sldId id="457" r:id="rId9"/>
    <p:sldId id="399" r:id="rId10"/>
    <p:sldId id="502" r:id="rId11"/>
    <p:sldId id="497" r:id="rId12"/>
    <p:sldId id="504" r:id="rId13"/>
    <p:sldId id="505" r:id="rId14"/>
    <p:sldId id="456" r:id="rId15"/>
    <p:sldId id="491" r:id="rId16"/>
    <p:sldId id="440" r:id="rId17"/>
    <p:sldId id="454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5BDE485E-6DF2-ED4C-BF81-0AE1ACEA2D7E}">
          <p14:sldIdLst>
            <p14:sldId id="256"/>
            <p14:sldId id="424"/>
            <p14:sldId id="396"/>
            <p14:sldId id="501"/>
            <p14:sldId id="407"/>
            <p14:sldId id="429"/>
            <p14:sldId id="488"/>
            <p14:sldId id="457"/>
            <p14:sldId id="399"/>
            <p14:sldId id="502"/>
            <p14:sldId id="497"/>
            <p14:sldId id="504"/>
            <p14:sldId id="505"/>
            <p14:sldId id="456"/>
            <p14:sldId id="491"/>
            <p14:sldId id="440"/>
            <p14:sldId id="4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CECA"/>
    <a:srgbClr val="CC99FF"/>
    <a:srgbClr val="861A58"/>
    <a:srgbClr val="FF66FF"/>
    <a:srgbClr val="003366"/>
    <a:srgbClr val="8A8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53" autoAdjust="0"/>
    <p:restoredTop sz="62551" autoAdjust="0"/>
  </p:normalViewPr>
  <p:slideViewPr>
    <p:cSldViewPr snapToGrid="0" snapToObjects="1">
      <p:cViewPr varScale="1">
        <p:scale>
          <a:sx n="57" d="100"/>
          <a:sy n="57" d="100"/>
        </p:scale>
        <p:origin x="1926" y="78"/>
      </p:cViewPr>
      <p:guideLst>
        <p:guide orient="horz" pos="2160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Suicide</c:v>
                </c:pt>
                <c:pt idx="1">
                  <c:v>War</c:v>
                </c:pt>
                <c:pt idx="2">
                  <c:v>Murder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1000000</c:v>
                </c:pt>
                <c:pt idx="1">
                  <c:v>310000</c:v>
                </c:pt>
                <c:pt idx="2">
                  <c:v>520000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466984"/>
        <c:axId val="275467376"/>
      </c:barChart>
      <c:catAx>
        <c:axId val="275466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5467376"/>
        <c:crosses val="autoZero"/>
        <c:auto val="1"/>
        <c:lblAlgn val="ctr"/>
        <c:lblOffset val="100"/>
        <c:noMultiLvlLbl val="0"/>
      </c:catAx>
      <c:valAx>
        <c:axId val="275467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5466984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HIV/AIDS</c:v>
                </c:pt>
                <c:pt idx="1">
                  <c:v>Malaria</c:v>
                </c:pt>
                <c:pt idx="2">
                  <c:v>Maternal</c:v>
                </c:pt>
                <c:pt idx="3">
                  <c:v>Suicide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1700000</c:v>
                </c:pt>
                <c:pt idx="1">
                  <c:v>660000</c:v>
                </c:pt>
                <c:pt idx="2">
                  <c:v>287000</c:v>
                </c:pt>
                <c:pt idx="3">
                  <c:v>1000000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468944"/>
        <c:axId val="275469336"/>
      </c:barChart>
      <c:catAx>
        <c:axId val="27546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5469336"/>
        <c:crosses val="autoZero"/>
        <c:auto val="1"/>
        <c:lblAlgn val="ctr"/>
        <c:lblOffset val="100"/>
        <c:noMultiLvlLbl val="0"/>
      </c:catAx>
      <c:valAx>
        <c:axId val="275469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5468944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613" cy="492845"/>
          </a:xfrm>
          <a:prstGeom prst="rect">
            <a:avLst/>
          </a:prstGeom>
        </p:spPr>
        <p:txBody>
          <a:bodyPr vert="horz" lIns="90288" tIns="45144" rIns="90288" bIns="45144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6151" y="0"/>
            <a:ext cx="2918048" cy="492845"/>
          </a:xfrm>
          <a:prstGeom prst="rect">
            <a:avLst/>
          </a:prstGeom>
        </p:spPr>
        <p:txBody>
          <a:bodyPr vert="horz" lIns="90288" tIns="45144" rIns="90288" bIns="45144" rtlCol="0"/>
          <a:lstStyle>
            <a:lvl1pPr algn="r">
              <a:defRPr sz="1200"/>
            </a:lvl1pPr>
          </a:lstStyle>
          <a:p>
            <a:fld id="{67B67B1E-8B07-42EF-A04F-9FA5024A0FFB}" type="datetimeFigureOut">
              <a:rPr lang="en-MY" smtClean="0"/>
              <a:t>3/12/2014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900"/>
            <a:ext cx="2919613" cy="492845"/>
          </a:xfrm>
          <a:prstGeom prst="rect">
            <a:avLst/>
          </a:prstGeom>
        </p:spPr>
        <p:txBody>
          <a:bodyPr vert="horz" lIns="90288" tIns="45144" rIns="90288" bIns="45144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6151" y="9371900"/>
            <a:ext cx="2918048" cy="492845"/>
          </a:xfrm>
          <a:prstGeom prst="rect">
            <a:avLst/>
          </a:prstGeom>
        </p:spPr>
        <p:txBody>
          <a:bodyPr vert="horz" lIns="90288" tIns="45144" rIns="90288" bIns="45144" rtlCol="0" anchor="b"/>
          <a:lstStyle>
            <a:lvl1pPr algn="r">
              <a:defRPr sz="1200"/>
            </a:lvl1pPr>
          </a:lstStyle>
          <a:p>
            <a:fld id="{5E041007-D2F4-43C5-8926-1AA167F27F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355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288" tIns="45144" rIns="90288" bIns="45144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5"/>
          </a:xfrm>
          <a:prstGeom prst="rect">
            <a:avLst/>
          </a:prstGeom>
        </p:spPr>
        <p:txBody>
          <a:bodyPr vert="horz" lIns="90288" tIns="45144" rIns="90288" bIns="45144" rtlCol="0"/>
          <a:lstStyle>
            <a:lvl1pPr algn="r">
              <a:defRPr sz="1200"/>
            </a:lvl1pPr>
          </a:lstStyle>
          <a:p>
            <a:fld id="{E379E685-0A64-4C78-B409-29B57E746D58}" type="datetimeFigureOut">
              <a:rPr lang="en-MY" smtClean="0"/>
              <a:t>3/12/2014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88" tIns="45144" rIns="90288" bIns="45144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288" tIns="45144" rIns="90288" bIns="451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288" tIns="45144" rIns="90288" bIns="45144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3315"/>
          </a:xfrm>
          <a:prstGeom prst="rect">
            <a:avLst/>
          </a:prstGeom>
        </p:spPr>
        <p:txBody>
          <a:bodyPr vert="horz" lIns="90288" tIns="45144" rIns="90288" bIns="45144" rtlCol="0" anchor="b"/>
          <a:lstStyle>
            <a:lvl1pPr algn="r">
              <a:defRPr sz="1200"/>
            </a:lvl1pPr>
          </a:lstStyle>
          <a:p>
            <a:fld id="{66F9CFAA-EE92-4004-9E26-A3FEAEB9365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7158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you, XX.</a:t>
            </a:r>
          </a:p>
          <a:p>
            <a:r>
              <a:rPr lang="en-US" dirty="0" smtClean="0"/>
              <a:t>I would like to</a:t>
            </a:r>
            <a:r>
              <a:rPr lang="en-US" baseline="0" dirty="0" smtClean="0"/>
              <a:t> talk about current states of mental health, mental well-being and disability as a new priority in SDGs and beyond.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9CFAA-EE92-4004-9E26-A3FEAEB9365C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8591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en-US" altLang="ja-JP" dirty="0" smtClean="0"/>
              <a:t>Then the UN General Assembly adopted “declaration</a:t>
            </a:r>
            <a:r>
              <a:rPr kumimoji="1" lang="en-US" altLang="ja-JP" baseline="0" dirty="0" smtClean="0"/>
              <a:t> on the rights of mentally retarded persons</a:t>
            </a:r>
            <a:r>
              <a:rPr kumimoji="1" lang="en-US" altLang="ja-JP" dirty="0" smtClean="0"/>
              <a:t>” in 1971 and “the principles for the protection of persons with mental illness and the improvement</a:t>
            </a:r>
            <a:r>
              <a:rPr kumimoji="1" lang="en-US" altLang="ja-JP" baseline="0" dirty="0" smtClean="0"/>
              <a:t> of mental health care</a:t>
            </a:r>
            <a:r>
              <a:rPr kumimoji="1" lang="en-US" altLang="ja-JP" dirty="0" smtClean="0"/>
              <a:t>” in 1991.</a:t>
            </a:r>
          </a:p>
          <a:p>
            <a:r>
              <a:rPr kumimoji="1" lang="en-US" altLang="ja-JP" dirty="0" smtClean="0"/>
              <a:t>These made</a:t>
            </a:r>
            <a:r>
              <a:rPr kumimoji="1" lang="en-US" altLang="ja-JP" baseline="0" dirty="0" smtClean="0"/>
              <a:t> significant steps forward in the international community, however, at the same time, since it has been a long time since they were adopted, some concepts in these are outdated.</a:t>
            </a:r>
          </a:p>
          <a:p>
            <a:r>
              <a:rPr kumimoji="1" lang="en-US" altLang="ja-JP" baseline="0" dirty="0" smtClean="0"/>
              <a:t>Then, in 2006, CRPD was adopted which </a:t>
            </a:r>
            <a:r>
              <a:rPr kumimoji="1" lang="en-US" altLang="ja-JP" baseline="0" dirty="0" err="1" smtClean="0"/>
              <a:t>includs</a:t>
            </a:r>
            <a:r>
              <a:rPr kumimoji="1" lang="en-US" altLang="ja-JP" baseline="0" dirty="0" smtClean="0"/>
              <a:t> mental and intellectual impairments.</a:t>
            </a:r>
            <a:endParaRPr kumimoji="1" lang="ja-JP" altLang="en-US" dirty="0" smtClean="0"/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3589" indent="-2821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8598" indent="-2257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0037" indent="-2257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1477" indent="-2257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2916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4355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5795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7234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FD0D43-1E4D-4FCE-8505-17562849D141}" type="slidenum">
              <a:rPr lang="en-US" altLang="ja-JP"/>
              <a:pPr eaLnBrk="1" hangingPunct="1"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4889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en-US" altLang="ja-JP" dirty="0" smtClean="0"/>
              <a:t>In 2007,</a:t>
            </a:r>
            <a:r>
              <a:rPr kumimoji="1" lang="en-US" altLang="ja-JP" baseline="0" dirty="0" smtClean="0"/>
              <a:t> key humanitarian response actors got together under UNOCHA’s leadership with WHO’s technical guidance, and the IASC Guidelines on Mental Health &amp; Psychosocial Support in Emergency Settings was published as an outcome of UN – NGO collaboration and coordination.</a:t>
            </a:r>
          </a:p>
          <a:p>
            <a:r>
              <a:rPr kumimoji="1" lang="en-US" altLang="ja-JP" baseline="0" dirty="0" smtClean="0"/>
              <a:t>In 2010, UN DESA and WHO jointly issued the policy analysis on mental health and development which set foundation to include mental well-being and disability in the development agenda.</a:t>
            </a:r>
          </a:p>
          <a:p>
            <a:r>
              <a:rPr kumimoji="1" lang="en-US" altLang="ja-JP" baseline="0" dirty="0" smtClean="0"/>
              <a:t>General assembly adopted the World Autism Awareness day in 2007 and the World Down Syndrome Day in 2011 which made a significant contribution to awareness raising.</a:t>
            </a:r>
          </a:p>
          <a:p>
            <a:r>
              <a:rPr kumimoji="1" lang="en-US" altLang="ja-JP" baseline="0" dirty="0" smtClean="0"/>
              <a:t>Last year, UN DESA, UNU and partners facilitated the UN Expert Group Meeting on Mental Well-being, Disability &amp; Development which recommended to include mental well-being and disability in the post 2015 development framework.</a:t>
            </a:r>
          </a:p>
          <a:p>
            <a:r>
              <a:rPr kumimoji="1" lang="en-US" altLang="ja-JP" dirty="0" smtClean="0"/>
              <a:t>In 2013, the UN High-level</a:t>
            </a:r>
            <a:r>
              <a:rPr kumimoji="1" lang="en-US" altLang="ja-JP" baseline="0" dirty="0" smtClean="0"/>
              <a:t> meeting on disability and development was also held in NY at the head of state level.</a:t>
            </a:r>
          </a:p>
          <a:p>
            <a:r>
              <a:rPr kumimoji="1" lang="en-US" altLang="ja-JP" baseline="0" dirty="0" smtClean="0"/>
              <a:t>And last week, UN DESA, UNU and partners held another Expert Group Meeting, UN EGM on Mental well-being, disability and DISASTER RISK REDUCTION.</a:t>
            </a:r>
          </a:p>
          <a:p>
            <a:r>
              <a:rPr kumimoji="1" lang="en-US" altLang="ja-JP" baseline="0" dirty="0" smtClean="0"/>
              <a:t>Based on these efforts, now the international community is discussing integration of mental well-being and disability in the post 2015 agenda, as well as a possibility of the UN high level meeting on mental health. The world bank group is planning to hold an international conference on mental health next year.</a:t>
            </a:r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3589" indent="-2821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8598" indent="-2257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0037" indent="-2257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1477" indent="-2257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2916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4355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5795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7234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FD0D43-1E4D-4FCE-8505-17562849D141}" type="slidenum">
              <a:rPr lang="en-US" altLang="ja-JP"/>
              <a:pPr eaLnBrk="1" hangingPunct="1"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9485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UN EGM on Mental well-being, disability</a:t>
            </a:r>
            <a:r>
              <a:rPr lang="en-US" baseline="0" dirty="0" smtClean="0"/>
              <a:t> and development was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in kind in the UN history.</a:t>
            </a:r>
          </a:p>
          <a:p>
            <a:r>
              <a:rPr lang="en-US" baseline="0" dirty="0" smtClean="0"/>
              <a:t>The EGM recommended 2 key messages.</a:t>
            </a:r>
          </a:p>
          <a:p>
            <a:r>
              <a:rPr lang="en-US" baseline="0" dirty="0" smtClean="0"/>
              <a:t>First, importance to integrate mental wellbeing into all development efforts as a key indicator for sustainable development, especially post-2015 development agenda.</a:t>
            </a:r>
          </a:p>
          <a:p>
            <a:r>
              <a:rPr lang="en-US" baseline="0" dirty="0" smtClean="0"/>
              <a:t>Secondly, the expert group recommended to strengthen protection and promotion of rights of persons with mental or intellectual disabilities.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9CFAA-EE92-4004-9E26-A3FEAEB9365C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22607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expert group on menta</a:t>
            </a:r>
            <a:r>
              <a:rPr lang="en-US" baseline="0" dirty="0" smtClean="0"/>
              <a:t>l well-being and disability, and disaster risk reduction was held as a process to prepare for the world conference on disaster risk reduction planned in 2015 in Sendai.</a:t>
            </a:r>
          </a:p>
          <a:p>
            <a:r>
              <a:rPr lang="en-US" baseline="0" dirty="0" smtClean="0"/>
              <a:t>The expert group recommended to:</a:t>
            </a:r>
          </a:p>
          <a:p>
            <a:r>
              <a:rPr lang="en-US" baseline="0" dirty="0" smtClean="0"/>
              <a:t>First, recognize mental well-being and disability as a priority in DRR</a:t>
            </a:r>
          </a:p>
          <a:p>
            <a:r>
              <a:rPr lang="en-US" baseline="0" dirty="0" smtClean="0"/>
              <a:t>Second, include mental well-being to optimize resilience in </a:t>
            </a:r>
            <a:r>
              <a:rPr lang="en-US" baseline="0" dirty="0" err="1" smtClean="0"/>
              <a:t>hyogo</a:t>
            </a:r>
            <a:r>
              <a:rPr lang="en-US" baseline="0" dirty="0" smtClean="0"/>
              <a:t> framework for action 2</a:t>
            </a:r>
          </a:p>
          <a:p>
            <a:r>
              <a:rPr lang="en-US" baseline="0" dirty="0" smtClean="0"/>
              <a:t>Third, include mental or intellectual disabilities in all the disability-inclusive DRR</a:t>
            </a:r>
          </a:p>
          <a:p>
            <a:r>
              <a:rPr lang="en-US" baseline="0" dirty="0" smtClean="0"/>
              <a:t>Fourth, develop global guidelines on mental well-being and disability in DRR</a:t>
            </a:r>
          </a:p>
          <a:p>
            <a:r>
              <a:rPr lang="en-US" baseline="0" dirty="0" smtClean="0"/>
              <a:t>Lastly, to establish a multi-stakeholder focus group on mental well-being and disability in the UN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9CFAA-EE92-4004-9E26-A3FEAEB9365C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0254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en-US" altLang="ja-JP" dirty="0" smtClean="0"/>
              <a:t>IN the discussion</a:t>
            </a:r>
            <a:r>
              <a:rPr kumimoji="1" lang="en-US" altLang="ja-JP" baseline="0" dirty="0" smtClean="0"/>
              <a:t> to develop post-2015 development agenda, there has been emerging </a:t>
            </a:r>
            <a:r>
              <a:rPr kumimoji="1" lang="en-US" altLang="ja-JP" baseline="0" dirty="0" err="1" smtClean="0"/>
              <a:t>consnsus</a:t>
            </a:r>
            <a:r>
              <a:rPr kumimoji="1" lang="en-US" altLang="ja-JP" baseline="0" dirty="0" smtClean="0"/>
              <a:t> that the post-2015 agenda should include mental well-being and disability.</a:t>
            </a:r>
          </a:p>
          <a:p>
            <a:r>
              <a:rPr kumimoji="1" lang="en-US" altLang="ja-JP" baseline="0" dirty="0" smtClean="0"/>
              <a:t>As a result, the proposed targets for SDGs by Open working group includes:</a:t>
            </a:r>
          </a:p>
          <a:p>
            <a:r>
              <a:rPr kumimoji="1" lang="en-US" altLang="ja-JP" baseline="0" dirty="0" smtClean="0"/>
              <a:t>“reduce </a:t>
            </a:r>
            <a:r>
              <a:rPr kumimoji="1" lang="en-US" altLang="ja-JP" baseline="0" dirty="0" err="1" smtClean="0"/>
              <a:t>noncommunicable</a:t>
            </a:r>
            <a:r>
              <a:rPr kumimoji="1" lang="en-US" altLang="ja-JP" baseline="0" dirty="0" smtClean="0"/>
              <a:t> diseases and promote mental health &amp; well-being” as well as “strengthen substance abuse prevention and treatment” in its draft.</a:t>
            </a:r>
            <a:endParaRPr kumimoji="1" lang="ja-JP" altLang="en-US" dirty="0" smtClean="0"/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3589" indent="-2821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8598" indent="-2257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0037" indent="-2257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1477" indent="-2257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2916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4355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5795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7234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FD0D43-1E4D-4FCE-8505-17562849D141}" type="slidenum">
              <a:rPr lang="en-US" altLang="ja-JP"/>
              <a:pPr eaLnBrk="1" hangingPunct="1"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7130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8990" indent="-2765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6139" indent="-22122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8595" indent="-22122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1051" indent="-22122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3506" indent="-221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75961" indent="-221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8417" indent="-221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60873" indent="-221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6DCA9C-14E6-4E32-AFB4-B54C7621C134}" type="slidenum">
              <a:rPr lang="en-US" altLang="ja-JP"/>
              <a:pPr eaLnBrk="1" hangingPunct="1"/>
              <a:t>15</a:t>
            </a:fld>
            <a:endParaRPr lang="en-US" altLang="ja-JP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ja-JP" u="none" dirty="0" smtClean="0"/>
              <a:t>So</a:t>
            </a:r>
            <a:r>
              <a:rPr lang="en-US" altLang="ja-JP" u="none" baseline="0" dirty="0" smtClean="0"/>
              <a:t> now, t</a:t>
            </a:r>
            <a:r>
              <a:rPr lang="en-US" altLang="ja-JP" u="none" dirty="0" smtClean="0"/>
              <a:t>he</a:t>
            </a:r>
            <a:r>
              <a:rPr lang="en-US" altLang="ja-JP" u="none" baseline="0" dirty="0" smtClean="0"/>
              <a:t> way forward</a:t>
            </a:r>
          </a:p>
          <a:p>
            <a:pPr eaLnBrk="1" hangingPunct="1">
              <a:spcBef>
                <a:spcPct val="0"/>
              </a:spcBef>
            </a:pPr>
            <a:endParaRPr lang="en-GB" altLang="ja-JP" u="none" dirty="0" smtClean="0"/>
          </a:p>
          <a:p>
            <a:pPr eaLnBrk="1" hangingPunct="1">
              <a:spcBef>
                <a:spcPct val="0"/>
              </a:spcBef>
            </a:pPr>
            <a:r>
              <a:rPr lang="en-GB" altLang="ja-JP" u="none" dirty="0" smtClean="0"/>
              <a:t>Mental</a:t>
            </a:r>
            <a:r>
              <a:rPr lang="en-GB" altLang="ja-JP" u="none" baseline="0" dirty="0" smtClean="0"/>
              <a:t> health and well-being is currently included in the draft SDGs. We need to ensure it will be included in the final SDGs, and we need to start preparing for its implementation.</a:t>
            </a:r>
          </a:p>
          <a:p>
            <a:pPr eaLnBrk="1" hangingPunct="1">
              <a:spcBef>
                <a:spcPct val="0"/>
              </a:spcBef>
            </a:pPr>
            <a:r>
              <a:rPr lang="en-GB" altLang="ja-JP" u="none" baseline="0" dirty="0" smtClean="0"/>
              <a:t>IN addition, it is very important to include mental well-being &amp; disability in other development priorities too such as </a:t>
            </a:r>
            <a:r>
              <a:rPr lang="en-GB" altLang="ja-JP" u="none" baseline="0" dirty="0" err="1" smtClean="0"/>
              <a:t>hyogo</a:t>
            </a:r>
            <a:r>
              <a:rPr lang="en-GB" altLang="ja-JP" u="none" baseline="0" dirty="0" smtClean="0"/>
              <a:t> framework for action 2.</a:t>
            </a:r>
          </a:p>
          <a:p>
            <a:pPr eaLnBrk="1" hangingPunct="1">
              <a:spcBef>
                <a:spcPct val="0"/>
              </a:spcBef>
            </a:pPr>
            <a:r>
              <a:rPr lang="en-GB" altLang="ja-JP" u="none" baseline="0" dirty="0" smtClean="0"/>
              <a:t>Further it is necessary to take measures not to leave rights of persons with mental or intellectual disabilities behind in all the disability-inclusive development efforts.</a:t>
            </a:r>
          </a:p>
          <a:p>
            <a:pPr eaLnBrk="1" hangingPunct="1">
              <a:spcBef>
                <a:spcPct val="0"/>
              </a:spcBef>
            </a:pPr>
            <a:r>
              <a:rPr lang="en-GB" altLang="ja-JP" u="none" baseline="0" dirty="0" smtClean="0"/>
              <a:t>And it would be very useful to develop a multi-stakeholder working group on mental well-being and disability in the UN system and develop guidelines as well as monitoring mechanism.</a:t>
            </a:r>
          </a:p>
          <a:p>
            <a:pPr eaLnBrk="1" hangingPunct="1">
              <a:spcBef>
                <a:spcPct val="0"/>
              </a:spcBef>
            </a:pPr>
            <a:r>
              <a:rPr lang="en-GB" altLang="ja-JP" u="none" baseline="0" dirty="0" smtClean="0"/>
              <a:t>For that, we need to scale up knowledge sharing regarding successes and failures to learn from other countries’ experiences.</a:t>
            </a:r>
          </a:p>
          <a:p>
            <a:pPr eaLnBrk="1" hangingPunct="1">
              <a:spcBef>
                <a:spcPct val="0"/>
              </a:spcBef>
            </a:pPr>
            <a:endParaRPr lang="en-GB" altLang="ja-JP" u="none" dirty="0" smtClean="0"/>
          </a:p>
        </p:txBody>
      </p:sp>
    </p:spTree>
    <p:extLst>
      <p:ext uri="{BB962C8B-B14F-4D97-AF65-F5344CB8AC3E}">
        <p14:creationId xmlns:p14="http://schemas.microsoft.com/office/powerpoint/2010/main" val="2487129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563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There are already solution packages which</a:t>
            </a:r>
            <a:r>
              <a:rPr kumimoji="1" lang="en-US" altLang="ja-JP" baseline="0" dirty="0" smtClean="0">
                <a:latin typeface="Arial" pitchFamily="34" charset="0"/>
                <a:cs typeface="Arial" pitchFamily="34" charset="0"/>
              </a:rPr>
              <a:t> you can download from </a:t>
            </a:r>
            <a:r>
              <a:rPr kumimoji="1" lang="en-US" altLang="ja-JP" baseline="0" dirty="0" err="1" smtClean="0">
                <a:latin typeface="Arial" pitchFamily="34" charset="0"/>
                <a:cs typeface="Arial" pitchFamily="34" charset="0"/>
              </a:rPr>
              <a:t>webcites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I hope we can now get together and start working on promotion of mental well-being</a:t>
            </a:r>
            <a:r>
              <a:rPr kumimoji="1" lang="en-US" altLang="ja-JP" baseline="0" dirty="0" smtClean="0">
                <a:latin typeface="Arial" pitchFamily="34" charset="0"/>
                <a:cs typeface="Arial" pitchFamily="34" charset="0"/>
              </a:rPr>
              <a:t> and disability as a key priority in sustainable development.</a:t>
            </a:r>
          </a:p>
          <a:p>
            <a:endParaRPr kumimoji="1" lang="ja-JP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ヘッダー プレースホルダー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33589" indent="-28215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28598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580037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31477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482916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34355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385795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37234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200" b="0">
                <a:solidFill>
                  <a:schemeClr val="tx1"/>
                </a:solidFill>
              </a:rPr>
              <a:t>World Health Organization</a:t>
            </a:r>
          </a:p>
        </p:txBody>
      </p:sp>
      <p:sp>
        <p:nvSpPr>
          <p:cNvPr id="56325" name="日付プレースホルダー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33589" indent="-28215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28598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580037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31477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482916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34355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385795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37234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EF706FF-D74D-4B8A-A2B7-B2E1FA797B19}" type="datetime3">
              <a:rPr lang="en-US" altLang="ja-JP" sz="1200" b="0">
                <a:solidFill>
                  <a:schemeClr val="tx1"/>
                </a:solidFill>
              </a:rPr>
              <a:pPr eaLnBrk="1" hangingPunct="1"/>
              <a:t>3 December 2014</a:t>
            </a:fld>
            <a:endParaRPr lang="en-US" altLang="ja-JP" sz="1200" b="0">
              <a:solidFill>
                <a:schemeClr val="tx1"/>
              </a:solidFill>
            </a:endParaRPr>
          </a:p>
        </p:txBody>
      </p:sp>
      <p:sp>
        <p:nvSpPr>
          <p:cNvPr id="56326" name="スライド番号プレースホルダー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33589" indent="-28215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28598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580037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31477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482916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34355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385795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37234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99B890E-D661-4C89-9143-F1E5FDA32BC3}" type="slidenum">
              <a:rPr lang="en-US" altLang="ja-JP" sz="1200" b="0">
                <a:solidFill>
                  <a:schemeClr val="tx1"/>
                </a:solidFill>
              </a:rPr>
              <a:pPr eaLnBrk="1" hangingPunct="1"/>
              <a:t>16</a:t>
            </a:fld>
            <a:endParaRPr lang="en-US" altLang="ja-JP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70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thankyou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9CFAA-EE92-4004-9E26-A3FEAEB9365C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596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First, I would like</a:t>
            </a:r>
            <a:r>
              <a:rPr lang="en-US" altLang="ja-JP" baseline="0" dirty="0" smtClean="0"/>
              <a:t> to start with a shocking number.</a:t>
            </a:r>
          </a:p>
          <a:p>
            <a:pPr eaLnBrk="1" hangingPunct="1"/>
            <a:r>
              <a:rPr lang="en-US" altLang="ja-JP" baseline="0" dirty="0" smtClean="0"/>
              <a:t>Annual suicide death is about 1 million.</a:t>
            </a:r>
          </a:p>
          <a:p>
            <a:pPr eaLnBrk="1" hangingPunct="1"/>
            <a:r>
              <a:rPr lang="en-US" altLang="ja-JP" baseline="0" dirty="0" smtClean="0"/>
              <a:t>War related death is about a third of suicide death, and murder related death is about half.</a:t>
            </a:r>
          </a:p>
          <a:p>
            <a:pPr eaLnBrk="1" hangingPunct="1"/>
            <a:r>
              <a:rPr lang="en-US" altLang="ja-JP" baseline="0" dirty="0" smtClean="0"/>
              <a:t>In our world, suicide death is higher than death related to war and murder combined.</a:t>
            </a:r>
          </a:p>
          <a:p>
            <a:pPr eaLnBrk="1" hangingPunct="1"/>
            <a:r>
              <a:rPr lang="en-US" altLang="ja-JP" baseline="0" dirty="0" smtClean="0"/>
              <a:t>We have security council and PKO, or military in countries for war, and countries have police and law enforcement system.</a:t>
            </a:r>
          </a:p>
          <a:p>
            <a:pPr eaLnBrk="1" hangingPunct="1"/>
            <a:r>
              <a:rPr lang="en-US" altLang="ja-JP" baseline="0" dirty="0" smtClean="0"/>
              <a:t>However, do we have system for suicide prevention?</a:t>
            </a:r>
            <a:endParaRPr lang="ja-JP" altLang="en-US" dirty="0" smtClean="0"/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158F1-873F-4023-810B-A78C106AFF8F}" type="slidenum">
              <a:rPr lang="en-US" altLang="ja-JP" smtClean="0">
                <a:latin typeface="ＭＳ Ｐゴシック" charset="-128"/>
                <a:ea typeface="ＭＳ Ｐゴシック" charset="-128"/>
              </a:rPr>
              <a:pPr/>
              <a:t>2</a:t>
            </a:fld>
            <a:endParaRPr lang="en-US" altLang="ja-JP" smtClean="0">
              <a:latin typeface="ＭＳ Ｐゴシック" charset="-128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57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This is another</a:t>
            </a:r>
            <a:r>
              <a:rPr lang="en-US" altLang="ja-JP" baseline="0" dirty="0" smtClean="0"/>
              <a:t> comparison of suicide death with MDG priorities.</a:t>
            </a:r>
          </a:p>
          <a:p>
            <a:pPr eaLnBrk="1" hangingPunct="1"/>
            <a:r>
              <a:rPr lang="en-US" altLang="ja-JP" baseline="0" dirty="0" smtClean="0"/>
              <a:t>Comparing with AIDS, malaria, and maternal mortality, suicide prevention should be more prioritized.</a:t>
            </a:r>
          </a:p>
          <a:p>
            <a:pPr eaLnBrk="1" hangingPunct="1"/>
            <a:r>
              <a:rPr lang="en-US" altLang="ja-JP" baseline="0" dirty="0" smtClean="0"/>
              <a:t>Globally, suicide is the leading cause of death among young girls.</a:t>
            </a:r>
            <a:endParaRPr lang="ja-JP" altLang="en-US" dirty="0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5BCF9-D83F-4F2E-A02D-8DD96391FD38}" type="slidenum">
              <a:rPr lang="en-US" altLang="ja-JP" smtClean="0">
                <a:latin typeface="ＭＳ Ｐゴシック" charset="-128"/>
                <a:ea typeface="ＭＳ Ｐゴシック" charset="-128"/>
              </a:rPr>
              <a:pPr/>
              <a:t>3</a:t>
            </a:fld>
            <a:endParaRPr lang="en-US" altLang="ja-JP" smtClean="0">
              <a:latin typeface="ＭＳ Ｐゴシック" charset="-128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912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Now I would like to share</a:t>
            </a:r>
            <a:r>
              <a:rPr lang="en-US" altLang="ja-JP" baseline="0" dirty="0" smtClean="0"/>
              <a:t> some facts related to mental well-being and disability.</a:t>
            </a:r>
          </a:p>
          <a:p>
            <a:pPr eaLnBrk="1" hangingPunct="1"/>
            <a:r>
              <a:rPr lang="en-US" altLang="ja-JP" baseline="0" dirty="0" smtClean="0"/>
              <a:t>According to OECD, 1 out of 2 people experience mental illness in their lives.</a:t>
            </a:r>
          </a:p>
          <a:p>
            <a:pPr eaLnBrk="1" hangingPunct="1"/>
            <a:r>
              <a:rPr lang="en-US" altLang="ja-JP" baseline="0" dirty="0" smtClean="0"/>
              <a:t>And 1 out of 5 patients who visit primary health care settings have a mental disorder.</a:t>
            </a:r>
          </a:p>
          <a:p>
            <a:pPr eaLnBrk="1" hangingPunct="1"/>
            <a:r>
              <a:rPr lang="en-US" altLang="ja-JP" baseline="0" dirty="0" smtClean="0"/>
              <a:t>This means health workers on the ground have a huge pressure of treating mental disorders in many cases without being provided training, system to support, or essential drugs.</a:t>
            </a:r>
          </a:p>
          <a:p>
            <a:pPr eaLnBrk="1" hangingPunct="1"/>
            <a:r>
              <a:rPr lang="en-US" altLang="ja-JP" baseline="0" dirty="0" smtClean="0"/>
              <a:t>As a result, about 80% of persons with mental disorders in developing countries do not receive appropriate treatment.</a:t>
            </a:r>
          </a:p>
          <a:p>
            <a:pPr eaLnBrk="1" hangingPunct="1"/>
            <a:r>
              <a:rPr lang="en-US" altLang="ja-JP" baseline="0" dirty="0" smtClean="0"/>
              <a:t>And these people with severe mental disorders die 20 years earlier than those without such conditions.</a:t>
            </a:r>
          </a:p>
          <a:p>
            <a:pPr eaLnBrk="1" hangingPunct="1"/>
            <a:r>
              <a:rPr lang="en-US" altLang="ja-JP" baseline="0" dirty="0" smtClean="0"/>
              <a:t>These persons with mental or intellectual disabilities often face severe human rights violations such as abuse or sexual violence, forced sterilization, or even murder.</a:t>
            </a:r>
          </a:p>
          <a:p>
            <a:pPr eaLnBrk="1" hangingPunct="1"/>
            <a:r>
              <a:rPr lang="en-US" altLang="ja-JP" dirty="0" smtClean="0"/>
              <a:t>Though</a:t>
            </a:r>
            <a:r>
              <a:rPr lang="en-US" altLang="ja-JP" baseline="0" dirty="0" smtClean="0"/>
              <a:t> persons with mental or intellectual disabilities are often neglected, for instance, depression is the leading cause of disabilities according to the years lived with disabilities statistics.</a:t>
            </a:r>
          </a:p>
          <a:p>
            <a:pPr eaLnBrk="1" hangingPunct="1"/>
            <a:r>
              <a:rPr lang="en-US" altLang="ja-JP" baseline="0" dirty="0" smtClean="0"/>
              <a:t>Lastly, the economic impact of not addressing issues related to mental health is huge: direct and indirect cost of mental ill-health is more than 4% of GDP,</a:t>
            </a:r>
            <a:endParaRPr lang="ja-JP" altLang="en-US" dirty="0" smtClean="0"/>
          </a:p>
        </p:txBody>
      </p:sp>
      <p:sp>
        <p:nvSpPr>
          <p:cNvPr id="3994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DBBDD-E283-43B0-86ED-08FA3613A9EF}" type="slidenum">
              <a:rPr lang="en-US" altLang="ja-JP" smtClean="0">
                <a:latin typeface="ＭＳ Ｐゴシック" charset="-128"/>
                <a:ea typeface="ＭＳ Ｐゴシック" charset="-128"/>
              </a:rPr>
              <a:pPr/>
              <a:t>4</a:t>
            </a:fld>
            <a:endParaRPr lang="en-US" altLang="ja-JP" smtClean="0">
              <a:latin typeface="ＭＳ Ｐゴシック" charset="-128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96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Countries</a:t>
            </a:r>
            <a:r>
              <a:rPr lang="en-US" altLang="ja-JP" baseline="0" dirty="0" smtClean="0"/>
              <a:t> in blue do not have mental health policy.</a:t>
            </a:r>
          </a:p>
          <a:p>
            <a:pPr eaLnBrk="1" hangingPunct="1"/>
            <a:r>
              <a:rPr lang="en-US" altLang="ja-JP" baseline="0" dirty="0" smtClean="0"/>
              <a:t>About half of countries do not have mental health policies in the world.</a:t>
            </a:r>
            <a:endParaRPr lang="ja-JP" altLang="en-US" dirty="0" smtClean="0"/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84C3F-EE1D-4CE5-A5ED-EAE4864BA8A1}" type="slidenum">
              <a:rPr lang="en-US" altLang="ja-JP" smtClean="0">
                <a:latin typeface="ＭＳ Ｐゴシック" charset="-128"/>
                <a:ea typeface="ＭＳ Ｐゴシック" charset="-128"/>
              </a:rPr>
              <a:pPr/>
              <a:t>5</a:t>
            </a:fld>
            <a:endParaRPr lang="en-US" altLang="ja-JP" smtClean="0">
              <a:latin typeface="ＭＳ Ｐゴシック" charset="-128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7122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33589" indent="-28215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28598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580037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31477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482916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34355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385795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37234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200" b="0">
                <a:solidFill>
                  <a:schemeClr val="tx1"/>
                </a:solidFill>
              </a:rPr>
              <a:t>World Health Organization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33589" indent="-28215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28598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580037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31477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482916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34355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385795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37234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AED79B-E376-4C90-A4A7-715A9D93E711}" type="datetime3">
              <a:rPr lang="en-US" altLang="ja-JP" sz="1200" b="0">
                <a:solidFill>
                  <a:schemeClr val="tx1"/>
                </a:solidFill>
              </a:rPr>
              <a:pPr eaLnBrk="1" hangingPunct="1"/>
              <a:t>3 December 2014</a:t>
            </a:fld>
            <a:endParaRPr lang="en-US" altLang="ja-JP" sz="1200" b="0">
              <a:solidFill>
                <a:schemeClr val="tx1"/>
              </a:solidFill>
            </a:endParaRP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33589" indent="-28215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28598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580037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31477" indent="-225720" defTabSz="916987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482916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34355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385795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37234" indent="-225720" defTabSz="916987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BD98B6F-E6B5-41DA-A280-69B52DC1C1C0}" type="slidenum">
              <a:rPr lang="en-US" altLang="ja-JP" sz="1200" b="0">
                <a:solidFill>
                  <a:schemeClr val="tx1"/>
                </a:solidFill>
              </a:rPr>
              <a:pPr eaLnBrk="1" hangingPunct="1"/>
              <a:t>6</a:t>
            </a:fld>
            <a:endParaRPr lang="en-US" altLang="ja-JP" sz="1200" b="0">
              <a:solidFill>
                <a:schemeClr val="tx1"/>
              </a:solidFill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Budget allocation for mental health</a:t>
            </a:r>
            <a:r>
              <a:rPr lang="en-US" altLang="ja-JP" baseline="0" dirty="0" smtClean="0">
                <a:latin typeface="Arial" pitchFamily="34" charset="0"/>
                <a:cs typeface="Arial" pitchFamily="34" charset="0"/>
              </a:rPr>
              <a:t> within national health budget tend to be very low.</a:t>
            </a:r>
          </a:p>
          <a:p>
            <a:pPr eaLnBrk="1" hangingPunct="1"/>
            <a:r>
              <a:rPr lang="en-US" altLang="ja-JP" baseline="0" dirty="0" smtClean="0">
                <a:latin typeface="Arial" pitchFamily="34" charset="0"/>
                <a:cs typeface="Arial" pitchFamily="34" charset="0"/>
              </a:rPr>
              <a:t>Among low income countries, less than 1% is allocated for mental health, and even among lower-middle and upper-middle income countries, mental health is only about 2% of the health budget which is way too small.</a:t>
            </a:r>
            <a:endParaRPr lang="ja-JP" altLang="ja-JP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8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This</a:t>
            </a:r>
            <a:r>
              <a:rPr lang="en-US" altLang="ja-JP" baseline="0" dirty="0" smtClean="0"/>
              <a:t> figure shows the number of psychiatrists. Countries in red have less than 1 psychiatrist in 100, 000 people.</a:t>
            </a:r>
          </a:p>
          <a:p>
            <a:pPr eaLnBrk="1" hangingPunct="1"/>
            <a:r>
              <a:rPr lang="en-US" altLang="ja-JP" dirty="0" smtClean="0"/>
              <a:t>40 countries do not have</a:t>
            </a:r>
            <a:r>
              <a:rPr lang="en-US" altLang="ja-JP" baseline="0" dirty="0" smtClean="0"/>
              <a:t> any psychiatrist.</a:t>
            </a:r>
            <a:endParaRPr lang="ja-JP" altLang="en-US" dirty="0" smtClean="0"/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84C3F-EE1D-4CE5-A5ED-EAE4864BA8A1}" type="slidenum">
              <a:rPr lang="en-US" altLang="ja-JP" smtClean="0">
                <a:latin typeface="ＭＳ Ｐゴシック" charset="-128"/>
                <a:ea typeface="ＭＳ Ｐゴシック" charset="-128"/>
              </a:rPr>
              <a:pPr/>
              <a:t>7</a:t>
            </a:fld>
            <a:endParaRPr lang="en-US" altLang="ja-JP" smtClean="0">
              <a:latin typeface="ＭＳ Ｐゴシック" charset="-128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6818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en-US" altLang="ja-JP" dirty="0" smtClean="0"/>
              <a:t>For th</a:t>
            </a:r>
            <a:r>
              <a:rPr kumimoji="1" lang="en-US" altLang="ja-JP" baseline="0" dirty="0" smtClean="0"/>
              <a:t>e issues related to mental well-being and disability, UN system has made several important efforts in the past.</a:t>
            </a:r>
          </a:p>
          <a:p>
            <a:r>
              <a:rPr kumimoji="1" lang="en-US" altLang="ja-JP" baseline="0" dirty="0" smtClean="0"/>
              <a:t>For example, the WHO Constitution which defined “health” stated health is a state of physical, mental and social well-being.</a:t>
            </a:r>
          </a:p>
          <a:p>
            <a:r>
              <a:rPr kumimoji="1" lang="en-US" altLang="ja-JP" baseline="0" dirty="0" smtClean="0"/>
              <a:t>Similarly, the international Covenant on Economic, Social and Cultural Rights/ICESCR which is one of the most important human rights tools defined right to health as right to physical and Mental health.</a:t>
            </a:r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3589" indent="-2821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8598" indent="-2257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0037" indent="-2257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1477" indent="-2257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2916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4355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5795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37234" indent="-225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FD0D43-1E4D-4FCE-8505-17562849D141}" type="slidenum">
              <a:rPr lang="en-US" altLang="ja-JP"/>
              <a:pPr eaLnBrk="1" hangingPunct="1"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2990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So when we talk about right</a:t>
            </a:r>
            <a:r>
              <a:rPr lang="en-US" altLang="ja-JP" baseline="0" dirty="0" smtClean="0"/>
              <a:t> to health, right to mental health should be always included.</a:t>
            </a:r>
          </a:p>
          <a:p>
            <a:pPr eaLnBrk="1" hangingPunct="1"/>
            <a:endParaRPr lang="ja-JP" altLang="en-US" dirty="0" smtClean="0"/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D95C4-6E9F-467C-AA1D-6E00978BE84A}" type="slidenum">
              <a:rPr lang="en-US" altLang="ja-JP" smtClean="0">
                <a:latin typeface="ＭＳ Ｐゴシック" charset="-128"/>
                <a:ea typeface="ＭＳ Ｐゴシック" charset="-128"/>
              </a:rPr>
              <a:pPr/>
              <a:t>9</a:t>
            </a:fld>
            <a:endParaRPr lang="en-US" altLang="ja-JP" smtClean="0">
              <a:latin typeface="ＭＳ Ｐゴシック" charset="-128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25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632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870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512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661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509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735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414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123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2880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894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98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77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17470" y="863925"/>
            <a:ext cx="8538299" cy="2677981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altLang="ja-JP" sz="3200" dirty="0" smtClean="0">
                <a:solidFill>
                  <a:srgbClr val="32CECA"/>
                </a:solidFill>
              </a:rPr>
              <a:t>Global Mental Health, Well-being &amp; Disability</a:t>
            </a:r>
            <a:br>
              <a:rPr lang="en-US" altLang="ja-JP" sz="3200" dirty="0" smtClean="0">
                <a:solidFill>
                  <a:srgbClr val="32CECA"/>
                </a:solidFill>
              </a:rPr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A New Priority in SDGs and beyond</a:t>
            </a:r>
            <a:endParaRPr kumimoji="1" lang="ja-JP" altLang="en-US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38013" y="3590370"/>
            <a:ext cx="8378190" cy="137362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400" dirty="0" err="1" smtClean="0">
                <a:solidFill>
                  <a:srgbClr val="32CECA"/>
                </a:solidFill>
              </a:rPr>
              <a:t>Atsuro</a:t>
            </a:r>
            <a:r>
              <a:rPr kumimoji="1" lang="en-US" altLang="ja-JP" sz="2400" dirty="0" smtClean="0">
                <a:solidFill>
                  <a:srgbClr val="32CECA"/>
                </a:solidFill>
              </a:rPr>
              <a:t> </a:t>
            </a:r>
            <a:r>
              <a:rPr kumimoji="1" lang="en-US" altLang="ja-JP" sz="2400" dirty="0" err="1" smtClean="0">
                <a:solidFill>
                  <a:srgbClr val="32CECA"/>
                </a:solidFill>
              </a:rPr>
              <a:t>Tsutsumi</a:t>
            </a:r>
            <a:r>
              <a:rPr kumimoji="1" lang="en-US" altLang="ja-JP" sz="2400" dirty="0" smtClean="0">
                <a:solidFill>
                  <a:srgbClr val="32CECA"/>
                </a:solidFill>
              </a:rPr>
              <a:t>, Ph.D., United Nations University</a:t>
            </a:r>
          </a:p>
          <a:p>
            <a:pPr>
              <a:lnSpc>
                <a:spcPct val="80000"/>
              </a:lnSpc>
            </a:pPr>
            <a:r>
              <a:rPr kumimoji="1" lang="en-US" altLang="ja-JP" sz="2400" dirty="0" smtClean="0">
                <a:solidFill>
                  <a:srgbClr val="32CECA"/>
                </a:solidFill>
              </a:rPr>
              <a:t>Takashi Izutsu, Ph.D., World Bank Group </a:t>
            </a:r>
          </a:p>
          <a:p>
            <a:pPr>
              <a:lnSpc>
                <a:spcPct val="80000"/>
              </a:lnSpc>
            </a:pPr>
            <a:r>
              <a:rPr kumimoji="1" lang="en-US" altLang="ja-JP" sz="2400" dirty="0" smtClean="0">
                <a:solidFill>
                  <a:srgbClr val="32CECA"/>
                </a:solidFill>
              </a:rPr>
              <a:t>Akiko Ito, United Nations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36" y="4949582"/>
            <a:ext cx="9256836" cy="381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7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750" y="390525"/>
            <a:ext cx="8064500" cy="590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3600" dirty="0">
                <a:solidFill>
                  <a:srgbClr val="00B0F0"/>
                </a:solidFill>
                <a:ea typeface="ＭＳ Ｐゴシック" charset="-128"/>
              </a:rPr>
              <a:t>Past UN Efforts on </a:t>
            </a:r>
            <a:br>
              <a:rPr lang="en-US" altLang="ja-JP" sz="3600" dirty="0">
                <a:solidFill>
                  <a:srgbClr val="00B0F0"/>
                </a:solidFill>
                <a:ea typeface="ＭＳ Ｐゴシック" charset="-128"/>
              </a:rPr>
            </a:br>
            <a:r>
              <a:rPr lang="en-US" altLang="ja-JP" sz="3600" dirty="0">
                <a:solidFill>
                  <a:srgbClr val="00B0F0"/>
                </a:solidFill>
                <a:ea typeface="ＭＳ Ｐゴシック" charset="-128"/>
              </a:rPr>
              <a:t>Mental Well-being &amp; Disabilities 1 </a:t>
            </a:r>
            <a:endParaRPr lang="en-US" altLang="ja-JP" sz="3600" dirty="0" smtClean="0">
              <a:solidFill>
                <a:srgbClr val="00B0F0"/>
              </a:solidFill>
              <a:ea typeface="ＭＳ Ｐゴシック" charset="-128"/>
            </a:endParaRPr>
          </a:p>
        </p:txBody>
      </p:sp>
      <p:sp>
        <p:nvSpPr>
          <p:cNvPr id="186371" name="Content Placeholder 2"/>
          <p:cNvSpPr>
            <a:spLocks noGrp="1"/>
          </p:cNvSpPr>
          <p:nvPr>
            <p:ph idx="4294967295"/>
          </p:nvPr>
        </p:nvSpPr>
        <p:spPr>
          <a:xfrm>
            <a:off x="882151" y="1559876"/>
            <a:ext cx="7922918" cy="4926998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en-US" altLang="ja-JP" sz="2400" dirty="0" smtClean="0">
                <a:latin typeface="+mj-lt"/>
                <a:ea typeface="ＭＳ Ｐゴシック" charset="-128"/>
              </a:rPr>
              <a:t>WHO Constitution (UN, 1946): </a:t>
            </a:r>
            <a:r>
              <a:rPr lang="en-US" altLang="ja-JP" sz="2400" i="1" dirty="0" smtClean="0">
                <a:solidFill>
                  <a:srgbClr val="32CECA"/>
                </a:solidFill>
                <a:latin typeface="+mj-lt"/>
                <a:ea typeface="ＭＳ Ｐゴシック" charset="-128"/>
              </a:rPr>
              <a:t>Definition of Health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en-US" altLang="ja-JP" sz="2400" dirty="0" smtClean="0">
                <a:latin typeface="+mj-lt"/>
                <a:ea typeface="ＭＳ Ｐゴシック" charset="-128"/>
              </a:rPr>
              <a:t>Int’l Covenant on Economic, Social and Cultural Rights (ICESCR) (UN, 1966): </a:t>
            </a:r>
            <a:r>
              <a:rPr lang="en-US" altLang="ja-JP" sz="2400" i="1" dirty="0" smtClean="0">
                <a:solidFill>
                  <a:srgbClr val="32CECA"/>
                </a:solidFill>
                <a:latin typeface="+mj-lt"/>
                <a:ea typeface="ＭＳ Ｐゴシック" charset="-128"/>
              </a:rPr>
              <a:t>Definition of Right to Health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en-US" altLang="ja-JP" sz="2400" dirty="0" smtClean="0">
                <a:solidFill>
                  <a:srgbClr val="32CECA"/>
                </a:solidFill>
                <a:latin typeface="+mj-lt"/>
                <a:ea typeface="ＭＳ Ｐゴシック" charset="-128"/>
              </a:rPr>
              <a:t>The Declaration on the Rights of Mentally Retarded Persons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SzTx/>
              <a:buNone/>
              <a:tabLst>
                <a:tab pos="171450" algn="l"/>
              </a:tabLst>
              <a:defRPr/>
            </a:pPr>
            <a:r>
              <a:rPr lang="en-US" altLang="ja-JP" sz="2400" dirty="0">
                <a:solidFill>
                  <a:srgbClr val="32CECA"/>
                </a:solidFill>
                <a:latin typeface="+mj-lt"/>
                <a:ea typeface="ＭＳ Ｐゴシック" charset="-128"/>
              </a:rPr>
              <a:t>	</a:t>
            </a:r>
            <a:r>
              <a:rPr lang="en-US" altLang="ja-JP" sz="2400" dirty="0" smtClean="0">
                <a:latin typeface="+mj-lt"/>
                <a:ea typeface="ＭＳ Ｐゴシック" charset="-128"/>
              </a:rPr>
              <a:t>(UN, 1971)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en-US" altLang="ja-JP" sz="2400" dirty="0" smtClean="0">
                <a:solidFill>
                  <a:srgbClr val="32CECA"/>
                </a:solidFill>
                <a:latin typeface="+mj-lt"/>
                <a:ea typeface="ＭＳ Ｐゴシック" charset="-128"/>
              </a:rPr>
              <a:t>The Principles for the Protection of Persons with Mental Illness and the Improvement of Mental Health Care </a:t>
            </a:r>
            <a:r>
              <a:rPr lang="en-US" altLang="ja-JP" sz="2400" dirty="0" smtClean="0">
                <a:latin typeface="+mj-lt"/>
                <a:ea typeface="ＭＳ Ｐゴシック" charset="-128"/>
              </a:rPr>
              <a:t>(UN, 1991)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en-US" altLang="ja-JP" sz="2400" dirty="0" smtClean="0">
                <a:latin typeface="+mj-lt"/>
                <a:ea typeface="ＭＳ Ｐゴシック" charset="-128"/>
              </a:rPr>
              <a:t>Convention on the Rights of Persons with Disabilities (UN, 2006) (incl. “ … </a:t>
            </a:r>
            <a:r>
              <a:rPr lang="en-US" altLang="ja-JP" sz="2400" dirty="0" smtClean="0">
                <a:solidFill>
                  <a:srgbClr val="32CECA"/>
                </a:solidFill>
                <a:latin typeface="+mj-lt"/>
                <a:ea typeface="ＭＳ Ｐゴシック" charset="-128"/>
              </a:rPr>
              <a:t>mental and intellectual impairments</a:t>
            </a:r>
            <a:r>
              <a:rPr lang="en-US" altLang="ja-JP" sz="2400" dirty="0" smtClean="0">
                <a:latin typeface="+mj-lt"/>
                <a:ea typeface="ＭＳ Ｐゴシック" charset="-128"/>
              </a:rPr>
              <a:t>”)</a:t>
            </a:r>
            <a:endParaRPr lang="en-US" altLang="ja-JP" sz="2400" dirty="0"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58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750" y="390525"/>
            <a:ext cx="8064500" cy="590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3600" dirty="0">
                <a:solidFill>
                  <a:srgbClr val="00B0F0"/>
                </a:solidFill>
                <a:ea typeface="ＭＳ Ｐゴシック" charset="-128"/>
              </a:rPr>
              <a:t>Past UN Efforts on </a:t>
            </a:r>
            <a:br>
              <a:rPr lang="en-US" altLang="ja-JP" sz="3600" dirty="0">
                <a:solidFill>
                  <a:srgbClr val="00B0F0"/>
                </a:solidFill>
                <a:ea typeface="ＭＳ Ｐゴシック" charset="-128"/>
              </a:rPr>
            </a:br>
            <a:r>
              <a:rPr lang="en-US" altLang="ja-JP" sz="3600" dirty="0">
                <a:solidFill>
                  <a:srgbClr val="00B0F0"/>
                </a:solidFill>
                <a:ea typeface="ＭＳ Ｐゴシック" charset="-128"/>
              </a:rPr>
              <a:t>Mental Well-being &amp; Disabilities </a:t>
            </a:r>
            <a:r>
              <a:rPr lang="en-US" altLang="ja-JP" sz="3600" dirty="0" smtClean="0">
                <a:solidFill>
                  <a:srgbClr val="00B0F0"/>
                </a:solidFill>
                <a:ea typeface="ＭＳ Ｐゴシック" charset="-128"/>
              </a:rPr>
              <a:t>2</a:t>
            </a:r>
          </a:p>
        </p:txBody>
      </p:sp>
      <p:sp>
        <p:nvSpPr>
          <p:cNvPr id="186371" name="Content Placeholder 2"/>
          <p:cNvSpPr>
            <a:spLocks noGrp="1"/>
          </p:cNvSpPr>
          <p:nvPr>
            <p:ph idx="4294967295"/>
          </p:nvPr>
        </p:nvSpPr>
        <p:spPr>
          <a:xfrm>
            <a:off x="355002" y="1425480"/>
            <a:ext cx="8649149" cy="5572461"/>
          </a:xfrm>
        </p:spPr>
        <p:txBody>
          <a:bodyPr>
            <a:noAutofit/>
          </a:bodyPr>
          <a:lstStyle/>
          <a:p>
            <a:pPr marL="171450" indent="-171450">
              <a:lnSpc>
                <a:spcPct val="90000"/>
              </a:lnSpc>
              <a:spcBef>
                <a:spcPts val="1200"/>
              </a:spcBef>
            </a:pPr>
            <a:r>
              <a:rPr lang="en-US" altLang="ja-JP" sz="2300" dirty="0" smtClean="0">
                <a:ea typeface="ＭＳ Ｐゴシック" charset="-128"/>
              </a:rPr>
              <a:t>IASC </a:t>
            </a:r>
            <a:r>
              <a:rPr lang="en-US" altLang="ja-JP" sz="2300" dirty="0" err="1" smtClean="0">
                <a:ea typeface="ＭＳ Ｐゴシック" charset="-128"/>
              </a:rPr>
              <a:t>Guildelines</a:t>
            </a:r>
            <a:r>
              <a:rPr lang="en-US" altLang="ja-JP" sz="2300" dirty="0" smtClean="0">
                <a:ea typeface="ＭＳ Ｐゴシック" charset="-128"/>
              </a:rPr>
              <a:t> </a:t>
            </a:r>
            <a:r>
              <a:rPr lang="en-US" altLang="ja-JP" sz="2300" dirty="0">
                <a:ea typeface="ＭＳ Ｐゴシック" charset="-128"/>
              </a:rPr>
              <a:t>on Mental Health </a:t>
            </a:r>
            <a:r>
              <a:rPr lang="en-US" altLang="ja-JP" sz="2300" dirty="0" smtClean="0">
                <a:ea typeface="ＭＳ Ｐゴシック" charset="-128"/>
              </a:rPr>
              <a:t>&amp; </a:t>
            </a:r>
            <a:r>
              <a:rPr lang="en-US" altLang="ja-JP" sz="2300" dirty="0">
                <a:ea typeface="ＭＳ Ｐゴシック" charset="-128"/>
              </a:rPr>
              <a:t>Psychosocial Support in </a:t>
            </a:r>
            <a:r>
              <a:rPr lang="en-US" altLang="ja-JP" sz="2300" dirty="0">
                <a:solidFill>
                  <a:srgbClr val="32CECA"/>
                </a:solidFill>
                <a:ea typeface="ＭＳ Ｐゴシック" charset="-128"/>
              </a:rPr>
              <a:t>Emergency Settings </a:t>
            </a:r>
            <a:r>
              <a:rPr lang="en-US" altLang="ja-JP" sz="2300" dirty="0" smtClean="0">
                <a:solidFill>
                  <a:srgbClr val="32CECA"/>
                </a:solidFill>
                <a:ea typeface="ＭＳ Ｐゴシック" charset="-128"/>
              </a:rPr>
              <a:t>  </a:t>
            </a:r>
            <a:r>
              <a:rPr lang="en-US" altLang="ja-JP" sz="2300" dirty="0" smtClean="0">
                <a:ea typeface="ＭＳ Ｐゴシック" charset="-128"/>
              </a:rPr>
              <a:t>(</a:t>
            </a:r>
            <a:r>
              <a:rPr lang="en-US" altLang="ja-JP" sz="2300" dirty="0">
                <a:ea typeface="ＭＳ Ｐゴシック" charset="-128"/>
              </a:rPr>
              <a:t>IASC, 2007</a:t>
            </a:r>
            <a:r>
              <a:rPr lang="en-US" altLang="ja-JP" sz="2300" dirty="0" smtClean="0">
                <a:ea typeface="ＭＳ Ｐゴシック" charset="-128"/>
              </a:rPr>
              <a:t>) (OCHA, UNICEF, UNHCR, UNFPA, WFP, WHO + NGOs + UNESCO)</a:t>
            </a:r>
            <a:endParaRPr lang="en-US" altLang="ja-JP" sz="2300" dirty="0">
              <a:ea typeface="ＭＳ Ｐゴシック" charset="-128"/>
            </a:endParaRPr>
          </a:p>
          <a:p>
            <a:pPr marL="171450" indent="-171450">
              <a:lnSpc>
                <a:spcPct val="90000"/>
              </a:lnSpc>
              <a:spcBef>
                <a:spcPts val="1200"/>
              </a:spcBef>
            </a:pPr>
            <a:r>
              <a:rPr lang="en-US" sz="2300" dirty="0">
                <a:solidFill>
                  <a:srgbClr val="32CECA"/>
                </a:solidFill>
              </a:rPr>
              <a:t>UN-WHO Policy Analysis </a:t>
            </a:r>
            <a:r>
              <a:rPr lang="en-US" sz="2300" dirty="0"/>
              <a:t>on </a:t>
            </a:r>
            <a:r>
              <a:rPr lang="en-US" sz="2300" dirty="0" smtClean="0"/>
              <a:t>Mental </a:t>
            </a:r>
            <a:r>
              <a:rPr lang="en-US" sz="2300" dirty="0"/>
              <a:t>Health </a:t>
            </a:r>
            <a:r>
              <a:rPr lang="en-US" sz="2300" dirty="0" smtClean="0"/>
              <a:t>&amp; </a:t>
            </a:r>
            <a:r>
              <a:rPr lang="en-US" sz="2300" dirty="0"/>
              <a:t>Development (</a:t>
            </a:r>
            <a:r>
              <a:rPr lang="en-US" sz="2300" dirty="0" smtClean="0"/>
              <a:t>2010)</a:t>
            </a:r>
          </a:p>
          <a:p>
            <a:pPr marL="171450" indent="-171450">
              <a:lnSpc>
                <a:spcPct val="90000"/>
              </a:lnSpc>
              <a:spcBef>
                <a:spcPts val="1200"/>
              </a:spcBef>
            </a:pPr>
            <a:r>
              <a:rPr lang="en-US" sz="2300" dirty="0" smtClean="0">
                <a:solidFill>
                  <a:srgbClr val="32CECA"/>
                </a:solidFill>
              </a:rPr>
              <a:t>World Autism Awareness Day</a:t>
            </a:r>
            <a:r>
              <a:rPr lang="en-US" sz="2300" dirty="0" smtClean="0"/>
              <a:t>, </a:t>
            </a:r>
            <a:r>
              <a:rPr lang="en-US" sz="2300" dirty="0" smtClean="0">
                <a:solidFill>
                  <a:srgbClr val="32CECA"/>
                </a:solidFill>
              </a:rPr>
              <a:t>World Down Syndrome Day </a:t>
            </a:r>
            <a:r>
              <a:rPr lang="en-US" sz="2300" dirty="0" smtClean="0"/>
              <a:t>(2007, 11)</a:t>
            </a:r>
            <a:endParaRPr lang="en-US" sz="2300" dirty="0"/>
          </a:p>
          <a:p>
            <a:pPr marL="171450" indent="-171450">
              <a:lnSpc>
                <a:spcPct val="90000"/>
              </a:lnSpc>
              <a:spcBef>
                <a:spcPts val="1200"/>
              </a:spcBef>
              <a:buSzTx/>
              <a:defRPr/>
            </a:pPr>
            <a:r>
              <a:rPr lang="en-US" altLang="ja-JP" sz="2300" dirty="0" smtClean="0">
                <a:solidFill>
                  <a:srgbClr val="32CECA"/>
                </a:solidFill>
                <a:ea typeface="ＭＳ Ｐゴシック" charset="-128"/>
              </a:rPr>
              <a:t>UN Expert Group Meeting on Mental Well-being, Disability &amp; Development </a:t>
            </a:r>
            <a:r>
              <a:rPr lang="en-US" altLang="ja-JP" sz="2300" dirty="0" smtClean="0">
                <a:ea typeface="ＭＳ Ｐゴシック" charset="-128"/>
              </a:rPr>
              <a:t>(2013)</a:t>
            </a:r>
          </a:p>
          <a:p>
            <a:pPr marL="171450" indent="-171450">
              <a:lnSpc>
                <a:spcPct val="90000"/>
              </a:lnSpc>
              <a:spcBef>
                <a:spcPts val="1200"/>
              </a:spcBef>
              <a:buSzTx/>
              <a:defRPr/>
            </a:pPr>
            <a:r>
              <a:rPr lang="en-US" altLang="ja-JP" sz="2300" dirty="0" smtClean="0">
                <a:ea typeface="ＭＳ Ｐゴシック" charset="-128"/>
              </a:rPr>
              <a:t>UN High-level Meeting on Disability and Development (2013)</a:t>
            </a:r>
          </a:p>
          <a:p>
            <a:pPr marL="171450" indent="-171450">
              <a:lnSpc>
                <a:spcPct val="90000"/>
              </a:lnSpc>
              <a:spcBef>
                <a:spcPts val="1200"/>
              </a:spcBef>
              <a:buSzTx/>
              <a:defRPr/>
            </a:pPr>
            <a:r>
              <a:rPr lang="en-US" altLang="ja-JP" sz="2300" dirty="0" smtClean="0">
                <a:ea typeface="ＭＳ Ｐゴシック" charset="-128"/>
              </a:rPr>
              <a:t>UN Expert Group Meeting on Mental Well-being, Disability &amp; Disaster Risk Reduction (2014)</a:t>
            </a:r>
          </a:p>
          <a:p>
            <a:pPr marL="171450" indent="-171450">
              <a:lnSpc>
                <a:spcPct val="90000"/>
              </a:lnSpc>
              <a:spcBef>
                <a:spcPts val="1200"/>
              </a:spcBef>
              <a:buSzTx/>
              <a:defRPr/>
            </a:pPr>
            <a:endParaRPr lang="en-US" altLang="ja-JP" sz="2300" dirty="0" smtClean="0">
              <a:solidFill>
                <a:srgbClr val="CC99FF"/>
              </a:solidFill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SzTx/>
              <a:buNone/>
              <a:defRPr/>
            </a:pPr>
            <a:r>
              <a:rPr lang="en-US" altLang="ja-JP" sz="2300" dirty="0" smtClean="0">
                <a:solidFill>
                  <a:srgbClr val="FFC000"/>
                </a:solidFill>
                <a:ea typeface="ＭＳ Ｐゴシック" charset="-128"/>
              </a:rPr>
              <a:t>Post-2015  Agenda </a:t>
            </a:r>
            <a:r>
              <a:rPr lang="en-US" altLang="ja-JP" sz="2300" dirty="0" smtClean="0">
                <a:ea typeface="ＭＳ Ｐゴシック" charset="-128"/>
              </a:rPr>
              <a:t>+ </a:t>
            </a:r>
            <a:r>
              <a:rPr lang="en-US" altLang="ja-JP" sz="2300" dirty="0" smtClean="0">
                <a:solidFill>
                  <a:srgbClr val="FFC000"/>
                </a:solidFill>
                <a:ea typeface="ＭＳ Ｐゴシック" charset="-128"/>
              </a:rPr>
              <a:t>UN High-level Meeting on Mental Health</a:t>
            </a:r>
            <a:r>
              <a:rPr lang="en-US" altLang="ja-JP" sz="2300" dirty="0" smtClean="0">
                <a:ea typeface="ＭＳ Ｐゴシック" charset="-128"/>
              </a:rPr>
              <a:t>??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Tx/>
              <a:buNone/>
              <a:defRPr/>
            </a:pPr>
            <a:r>
              <a:rPr lang="en-US" altLang="ja-JP" sz="2300" dirty="0" smtClean="0">
                <a:ea typeface="ＭＳ Ｐゴシック" charset="-128"/>
              </a:rPr>
              <a:t>+</a:t>
            </a:r>
            <a:r>
              <a:rPr lang="en-US" altLang="ja-JP" sz="2300" dirty="0" smtClean="0">
                <a:solidFill>
                  <a:srgbClr val="FFC000"/>
                </a:solidFill>
                <a:ea typeface="ＭＳ Ｐゴシック" charset="-128"/>
              </a:rPr>
              <a:t> World Bank Int’l Conference on Mental Health 2015</a:t>
            </a:r>
            <a:endParaRPr lang="en-US" altLang="ja-JP" sz="2300" dirty="0">
              <a:solidFill>
                <a:srgbClr val="FFC000"/>
              </a:solidFill>
              <a:ea typeface="ＭＳ Ｐゴシック" charset="-128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24828" y="5232401"/>
            <a:ext cx="268941" cy="61736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36" y="475185"/>
            <a:ext cx="8134558" cy="924475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United Nations Expert Group Meeting on Mental Well-being, Disability and Development (2013</a:t>
            </a:r>
            <a:r>
              <a:rPr lang="en-US" sz="3200" b="1" dirty="0" smtClean="0">
                <a:solidFill>
                  <a:srgbClr val="00B0F0"/>
                </a:solidFill>
              </a:rPr>
              <a:t>)</a:t>
            </a:r>
            <a:endParaRPr lang="en-MY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06" y="2205725"/>
            <a:ext cx="4593654" cy="4296675"/>
          </a:xfrm>
        </p:spPr>
        <p:txBody>
          <a:bodyPr>
            <a:noAutofit/>
          </a:bodyPr>
          <a:lstStyle/>
          <a:p>
            <a:r>
              <a:rPr lang="en-US" sz="2200" i="1" dirty="0" smtClean="0">
                <a:solidFill>
                  <a:srgbClr val="32CECA"/>
                </a:solidFill>
                <a:cs typeface="Arial" pitchFamily="34" charset="0"/>
              </a:rPr>
              <a:t>1st UN Expert Group Meeting </a:t>
            </a:r>
            <a:r>
              <a:rPr lang="en-US" sz="2200" i="1" dirty="0" smtClean="0">
                <a:solidFill>
                  <a:srgbClr val="FFFFFF"/>
                </a:solidFill>
                <a:cs typeface="Arial" pitchFamily="34" charset="0"/>
              </a:rPr>
              <a:t>on mental well-being &amp; disability in the UN history</a:t>
            </a:r>
          </a:p>
          <a:p>
            <a:r>
              <a:rPr lang="en-US" sz="2200" dirty="0" smtClean="0">
                <a:solidFill>
                  <a:srgbClr val="FFFFFF"/>
                </a:solidFill>
                <a:cs typeface="Arial" pitchFamily="34" charset="0"/>
              </a:rPr>
              <a:t>Recommended (1) </a:t>
            </a:r>
            <a:r>
              <a:rPr lang="en-US" sz="2200" dirty="0" smtClean="0">
                <a:solidFill>
                  <a:srgbClr val="32CECA"/>
                </a:solidFill>
                <a:cs typeface="Arial" pitchFamily="34" charset="0"/>
              </a:rPr>
              <a:t>integration </a:t>
            </a:r>
            <a:r>
              <a:rPr lang="en-US" sz="2200" dirty="0">
                <a:solidFill>
                  <a:srgbClr val="32CECA"/>
                </a:solidFill>
                <a:cs typeface="Arial" pitchFamily="34" charset="0"/>
              </a:rPr>
              <a:t>of mental well-being into all </a:t>
            </a:r>
            <a:r>
              <a:rPr lang="en-US" sz="2200" dirty="0" smtClean="0">
                <a:solidFill>
                  <a:srgbClr val="32CECA"/>
                </a:solidFill>
                <a:cs typeface="Arial" pitchFamily="34" charset="0"/>
              </a:rPr>
              <a:t> </a:t>
            </a:r>
            <a:r>
              <a:rPr lang="en-US" sz="2200" dirty="0">
                <a:solidFill>
                  <a:srgbClr val="32CECA"/>
                </a:solidFill>
                <a:cs typeface="Arial" pitchFamily="34" charset="0"/>
              </a:rPr>
              <a:t>development efforts as a key indicator for sustainable </a:t>
            </a:r>
            <a:r>
              <a:rPr lang="en-US" sz="2200" dirty="0" smtClean="0">
                <a:solidFill>
                  <a:srgbClr val="32CECA"/>
                </a:solidFill>
                <a:cs typeface="Arial" pitchFamily="34" charset="0"/>
              </a:rPr>
              <a:t>development</a:t>
            </a:r>
            <a:r>
              <a:rPr lang="en-US" sz="2200" dirty="0" smtClean="0">
                <a:solidFill>
                  <a:srgbClr val="FFFFFF"/>
                </a:solidFill>
                <a:cs typeface="Arial" pitchFamily="34" charset="0"/>
              </a:rPr>
              <a:t>, (2) </a:t>
            </a:r>
            <a:r>
              <a:rPr lang="en-US" sz="2200" dirty="0" smtClean="0">
                <a:solidFill>
                  <a:srgbClr val="32CECA"/>
                </a:solidFill>
                <a:cs typeface="Arial" pitchFamily="34" charset="0"/>
              </a:rPr>
              <a:t>Strengthening </a:t>
            </a:r>
            <a:r>
              <a:rPr lang="en-US" sz="2200" dirty="0">
                <a:solidFill>
                  <a:srgbClr val="32CECA"/>
                </a:solidFill>
                <a:cs typeface="Arial" pitchFamily="34" charset="0"/>
              </a:rPr>
              <a:t>protection &amp;</a:t>
            </a:r>
            <a:r>
              <a:rPr lang="en-US" sz="2200" dirty="0" smtClean="0">
                <a:solidFill>
                  <a:srgbClr val="32CECA"/>
                </a:solidFill>
                <a:cs typeface="Arial" pitchFamily="34" charset="0"/>
              </a:rPr>
              <a:t> </a:t>
            </a:r>
            <a:r>
              <a:rPr lang="en-US" sz="2200" dirty="0">
                <a:solidFill>
                  <a:srgbClr val="32CECA"/>
                </a:solidFill>
                <a:cs typeface="Arial" pitchFamily="34" charset="0"/>
              </a:rPr>
              <a:t>promotion </a:t>
            </a:r>
            <a:r>
              <a:rPr lang="en-US" sz="2200" dirty="0" smtClean="0">
                <a:solidFill>
                  <a:srgbClr val="32CECA"/>
                </a:solidFill>
                <a:cs typeface="Arial" pitchFamily="34" charset="0"/>
              </a:rPr>
              <a:t>of </a:t>
            </a:r>
            <a:r>
              <a:rPr lang="en-US" sz="2200" dirty="0">
                <a:solidFill>
                  <a:srgbClr val="32CECA"/>
                </a:solidFill>
                <a:cs typeface="Arial" pitchFamily="34" charset="0"/>
              </a:rPr>
              <a:t>rights of persons with mental or intellectual disabilities</a:t>
            </a:r>
            <a:r>
              <a:rPr lang="en-US" sz="22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cs typeface="Arial" pitchFamily="34" charset="0"/>
              </a:rPr>
              <a:t>as a key priority.</a:t>
            </a:r>
            <a:endParaRPr lang="en-US" sz="2200" dirty="0">
              <a:solidFill>
                <a:srgbClr val="FFFFFF"/>
              </a:solidFill>
              <a:cs typeface="Arial" pitchFamily="34" charset="0"/>
            </a:endParaRPr>
          </a:p>
          <a:p>
            <a:endParaRPr lang="en-US" sz="22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0" y="2322186"/>
            <a:ext cx="4294798" cy="32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36" y="475185"/>
            <a:ext cx="8461364" cy="924475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United Nations Expert Group Meeting on Mental Well-being, Disability and Disaster Risk Reduction (2014)</a:t>
            </a:r>
            <a:endParaRPr lang="en-MY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06" y="1837425"/>
            <a:ext cx="4593654" cy="4576947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cs typeface="Arial" pitchFamily="34" charset="0"/>
              </a:rPr>
              <a:t>Recommended to </a:t>
            </a:r>
          </a:p>
          <a:p>
            <a:pPr marL="355600" indent="0">
              <a:buNone/>
            </a:pPr>
            <a:r>
              <a:rPr lang="en-US" sz="2200" dirty="0" smtClean="0">
                <a:solidFill>
                  <a:srgbClr val="FFFFFF"/>
                </a:solidFill>
                <a:cs typeface="Arial" pitchFamily="34" charset="0"/>
              </a:rPr>
              <a:t>(1) </a:t>
            </a:r>
            <a:r>
              <a:rPr lang="en-US" sz="2200" dirty="0" smtClean="0">
                <a:cs typeface="Arial" pitchFamily="34" charset="0"/>
              </a:rPr>
              <a:t>Recognize </a:t>
            </a:r>
            <a:r>
              <a:rPr lang="en-US" sz="2200" dirty="0" smtClean="0">
                <a:solidFill>
                  <a:srgbClr val="FFFFFF"/>
                </a:solidFill>
                <a:cs typeface="Arial" pitchFamily="34" charset="0"/>
              </a:rPr>
              <a:t>mental well-being &amp; disability</a:t>
            </a:r>
            <a:r>
              <a:rPr lang="en-US" sz="2200" dirty="0" smtClean="0">
                <a:solidFill>
                  <a:srgbClr val="32CECA"/>
                </a:solidFill>
                <a:cs typeface="Arial" pitchFamily="34" charset="0"/>
              </a:rPr>
              <a:t> as priority in DRR</a:t>
            </a:r>
            <a:endParaRPr lang="en-US" sz="2200" dirty="0" smtClean="0">
              <a:solidFill>
                <a:srgbClr val="FFFFFF"/>
              </a:solidFill>
              <a:cs typeface="Arial" pitchFamily="34" charset="0"/>
            </a:endParaRPr>
          </a:p>
          <a:p>
            <a:pPr marL="355600" indent="0">
              <a:buNone/>
            </a:pPr>
            <a:r>
              <a:rPr lang="en-US" sz="2200" dirty="0" smtClean="0">
                <a:solidFill>
                  <a:srgbClr val="FFFFFF"/>
                </a:solidFill>
                <a:cs typeface="Arial" pitchFamily="34" charset="0"/>
              </a:rPr>
              <a:t>(2) </a:t>
            </a:r>
            <a:r>
              <a:rPr lang="en-US" sz="2200" dirty="0" smtClean="0">
                <a:solidFill>
                  <a:srgbClr val="32CECA"/>
                </a:solidFill>
                <a:cs typeface="Arial" pitchFamily="34" charset="0"/>
              </a:rPr>
              <a:t>Include </a:t>
            </a:r>
            <a:r>
              <a:rPr lang="en-US" sz="2200" dirty="0" smtClean="0">
                <a:solidFill>
                  <a:srgbClr val="FFFFFF"/>
                </a:solidFill>
                <a:cs typeface="Arial" pitchFamily="34" charset="0"/>
              </a:rPr>
              <a:t>“mental well-being to optimize resilience” </a:t>
            </a:r>
            <a:r>
              <a:rPr lang="en-US" sz="2200" dirty="0" smtClean="0">
                <a:solidFill>
                  <a:srgbClr val="32CECA"/>
                </a:solidFill>
                <a:cs typeface="Arial" pitchFamily="34" charset="0"/>
              </a:rPr>
              <a:t>in HFA2</a:t>
            </a:r>
            <a:endParaRPr lang="en-US" sz="2200" dirty="0" smtClean="0">
              <a:solidFill>
                <a:srgbClr val="FFFFFF"/>
              </a:solidFill>
              <a:cs typeface="Arial" pitchFamily="34" charset="0"/>
            </a:endParaRPr>
          </a:p>
          <a:p>
            <a:pPr marL="355600" indent="0">
              <a:buNone/>
            </a:pPr>
            <a:r>
              <a:rPr lang="en-US" sz="2200" dirty="0" smtClean="0">
                <a:solidFill>
                  <a:srgbClr val="FFFFFF"/>
                </a:solidFill>
                <a:cs typeface="Arial" pitchFamily="34" charset="0"/>
              </a:rPr>
              <a:t>(3) </a:t>
            </a:r>
            <a:r>
              <a:rPr lang="en-US" sz="2200" dirty="0" smtClean="0">
                <a:solidFill>
                  <a:srgbClr val="32CECA"/>
                </a:solidFill>
                <a:cs typeface="Arial" pitchFamily="34" charset="0"/>
              </a:rPr>
              <a:t>Include </a:t>
            </a:r>
            <a:r>
              <a:rPr lang="en-US" sz="2200" dirty="0" smtClean="0">
                <a:solidFill>
                  <a:srgbClr val="FFFFFF"/>
                </a:solidFill>
                <a:cs typeface="Arial" pitchFamily="34" charset="0"/>
              </a:rPr>
              <a:t>mental disabilities </a:t>
            </a:r>
            <a:r>
              <a:rPr lang="en-US" sz="2200" dirty="0" smtClean="0">
                <a:solidFill>
                  <a:srgbClr val="32CECA"/>
                </a:solidFill>
                <a:cs typeface="Arial" pitchFamily="34" charset="0"/>
              </a:rPr>
              <a:t>in all disability-inclusive DRR</a:t>
            </a:r>
            <a:endParaRPr lang="en-US" sz="2200" dirty="0" smtClean="0">
              <a:solidFill>
                <a:srgbClr val="FFFFFF"/>
              </a:solidFill>
              <a:cs typeface="Arial" pitchFamily="34" charset="0"/>
            </a:endParaRPr>
          </a:p>
          <a:p>
            <a:pPr marL="355600" indent="0">
              <a:buNone/>
            </a:pPr>
            <a:r>
              <a:rPr lang="en-US" sz="2200" dirty="0" smtClean="0">
                <a:solidFill>
                  <a:srgbClr val="FFFFFF"/>
                </a:solidFill>
                <a:cs typeface="Arial" pitchFamily="34" charset="0"/>
              </a:rPr>
              <a:t>(4) Develop </a:t>
            </a:r>
            <a:r>
              <a:rPr lang="en-US" sz="2200" dirty="0" smtClean="0">
                <a:solidFill>
                  <a:srgbClr val="32CECA"/>
                </a:solidFill>
                <a:cs typeface="Arial" pitchFamily="34" charset="0"/>
              </a:rPr>
              <a:t>guidelines</a:t>
            </a:r>
            <a:r>
              <a:rPr lang="en-US" sz="2200" dirty="0" smtClean="0">
                <a:solidFill>
                  <a:srgbClr val="FFFFFF"/>
                </a:solidFill>
                <a:cs typeface="Arial" pitchFamily="34" charset="0"/>
              </a:rPr>
              <a:t> on mental well-being/disability in DRR</a:t>
            </a:r>
          </a:p>
          <a:p>
            <a:pPr marL="355600" indent="0">
              <a:buNone/>
            </a:pPr>
            <a:r>
              <a:rPr lang="en-US" sz="2200" dirty="0" smtClean="0">
                <a:solidFill>
                  <a:srgbClr val="FFFFFF"/>
                </a:solidFill>
                <a:cs typeface="Arial" pitchFamily="34" charset="0"/>
              </a:rPr>
              <a:t>(5) </a:t>
            </a:r>
            <a:r>
              <a:rPr lang="en-US" sz="2200" dirty="0">
                <a:solidFill>
                  <a:srgbClr val="32CECA"/>
                </a:solidFill>
                <a:cs typeface="Arial" pitchFamily="34" charset="0"/>
              </a:rPr>
              <a:t>E</a:t>
            </a:r>
            <a:r>
              <a:rPr lang="en-US" sz="2200" dirty="0" smtClean="0">
                <a:solidFill>
                  <a:srgbClr val="32CECA"/>
                </a:solidFill>
                <a:cs typeface="Arial" pitchFamily="34" charset="0"/>
              </a:rPr>
              <a:t>stablish multi-stakeholder focus group</a:t>
            </a:r>
            <a:r>
              <a:rPr lang="en-US" sz="2200" dirty="0" smtClean="0">
                <a:solidFill>
                  <a:srgbClr val="FFFFFF"/>
                </a:solidFill>
                <a:cs typeface="Arial" pitchFamily="34" charset="0"/>
              </a:rPr>
              <a:t> on mental well-being/disability in DRR</a:t>
            </a:r>
            <a:endParaRPr lang="en-US" sz="2200" dirty="0">
              <a:solidFill>
                <a:srgbClr val="FFFFFF"/>
              </a:solidFill>
              <a:cs typeface="Arial" pitchFamily="34" charset="0"/>
            </a:endParaRPr>
          </a:p>
          <a:p>
            <a:endParaRPr lang="en-US" sz="22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00" y="1755707"/>
            <a:ext cx="3085827" cy="4658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78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750" y="390525"/>
            <a:ext cx="8064500" cy="590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3600" dirty="0" smtClean="0">
                <a:solidFill>
                  <a:srgbClr val="00B0F0"/>
                </a:solidFill>
                <a:ea typeface="ＭＳ Ｐゴシック" charset="-128"/>
              </a:rPr>
              <a:t>Toward the Post-2015 Development Agenda</a:t>
            </a:r>
          </a:p>
        </p:txBody>
      </p:sp>
      <p:sp>
        <p:nvSpPr>
          <p:cNvPr id="186371" name="Content Placeholder 2"/>
          <p:cNvSpPr>
            <a:spLocks noGrp="1"/>
          </p:cNvSpPr>
          <p:nvPr>
            <p:ph idx="4294967295"/>
          </p:nvPr>
        </p:nvSpPr>
        <p:spPr>
          <a:xfrm>
            <a:off x="250265" y="1680585"/>
            <a:ext cx="8875059" cy="4821816"/>
          </a:xfrm>
        </p:spPr>
        <p:txBody>
          <a:bodyPr>
            <a:noAutofit/>
          </a:bodyPr>
          <a:lstStyle/>
          <a:p>
            <a:pPr marL="0">
              <a:lnSpc>
                <a:spcPts val="2400"/>
              </a:lnSpc>
              <a:spcBef>
                <a:spcPts val="0"/>
              </a:spcBef>
              <a:buSzTx/>
              <a:defRPr/>
            </a:pPr>
            <a:r>
              <a:rPr lang="en-US" altLang="ja-JP" sz="2300" dirty="0" smtClean="0">
                <a:ea typeface="ＭＳ Ｐゴシック" charset="-128"/>
              </a:rPr>
              <a:t>“There is emerging consensus that the </a:t>
            </a:r>
            <a:r>
              <a:rPr lang="en-US" altLang="ja-JP" sz="2300" dirty="0" smtClean="0">
                <a:solidFill>
                  <a:srgbClr val="32CECA"/>
                </a:solidFill>
                <a:ea typeface="ＭＳ Ｐゴシック" charset="-128"/>
              </a:rPr>
              <a:t>post-2015 agenda should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SzTx/>
              <a:buNone/>
              <a:tabLst>
                <a:tab pos="344488" algn="l"/>
              </a:tabLst>
              <a:defRPr/>
            </a:pPr>
            <a:r>
              <a:rPr lang="en-US" altLang="ja-JP" sz="2300" dirty="0" smtClean="0">
                <a:solidFill>
                  <a:srgbClr val="32CECA"/>
                </a:solidFill>
                <a:ea typeface="ＭＳ Ｐゴシック" charset="-128"/>
              </a:rPr>
              <a:t>	address</a:t>
            </a:r>
            <a:r>
              <a:rPr lang="en-US" altLang="ja-JP" sz="2300" dirty="0" smtClean="0">
                <a:ea typeface="ＭＳ Ｐゴシック" charset="-128"/>
              </a:rPr>
              <a:t> … the emerging burden of NCD, </a:t>
            </a:r>
            <a:r>
              <a:rPr lang="en-US" altLang="ja-JP" sz="2300" dirty="0" smtClean="0">
                <a:solidFill>
                  <a:srgbClr val="32CECA"/>
                </a:solidFill>
                <a:ea typeface="ＭＳ Ｐゴシック" charset="-128"/>
              </a:rPr>
              <a:t>including mental health</a:t>
            </a:r>
            <a:r>
              <a:rPr lang="en-US" altLang="ja-JP" sz="2300" dirty="0" smtClean="0">
                <a:ea typeface="ＭＳ Ｐゴシック" charset="-128"/>
              </a:rPr>
              <a:t>,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SzTx/>
              <a:buNone/>
              <a:tabLst>
                <a:tab pos="344488" algn="l"/>
              </a:tabLst>
              <a:defRPr/>
            </a:pPr>
            <a:r>
              <a:rPr lang="en-US" altLang="ja-JP" sz="2300" dirty="0">
                <a:ea typeface="ＭＳ Ｐゴシック" charset="-128"/>
              </a:rPr>
              <a:t>	</a:t>
            </a:r>
            <a:r>
              <a:rPr lang="en-US" altLang="ja-JP" sz="2300" dirty="0" smtClean="0">
                <a:ea typeface="ＭＳ Ｐゴシック" charset="-128"/>
              </a:rPr>
              <a:t>and injuries” (WHO &amp; WB, 2014)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SzTx/>
              <a:buNone/>
              <a:defRPr/>
            </a:pPr>
            <a:endParaRPr lang="en-US" altLang="ja-JP" sz="2300" dirty="0" smtClean="0">
              <a:ea typeface="ＭＳ Ｐゴシック" charset="-128"/>
            </a:endParaRPr>
          </a:p>
          <a:p>
            <a:pPr marL="0">
              <a:lnSpc>
                <a:spcPts val="2400"/>
              </a:lnSpc>
              <a:spcBef>
                <a:spcPts val="0"/>
              </a:spcBef>
              <a:buSzTx/>
              <a:defRPr/>
            </a:pPr>
            <a:r>
              <a:rPr lang="en-US" altLang="ja-JP" sz="2300" dirty="0" smtClean="0">
                <a:solidFill>
                  <a:srgbClr val="32CECA"/>
                </a:solidFill>
                <a:ea typeface="ＭＳ Ｐゴシック" charset="-128"/>
              </a:rPr>
              <a:t>Proposed Targets </a:t>
            </a:r>
            <a:r>
              <a:rPr lang="en-US" altLang="ja-JP" sz="2300" dirty="0" smtClean="0">
                <a:ea typeface="ＭＳ Ｐゴシック" charset="-128"/>
              </a:rPr>
              <a:t>for a Health-related </a:t>
            </a:r>
            <a:r>
              <a:rPr lang="en-US" altLang="ja-JP" sz="2300" dirty="0" smtClean="0">
                <a:solidFill>
                  <a:schemeClr val="accent6"/>
                </a:solidFill>
                <a:ea typeface="ＭＳ Ｐゴシック" charset="-128"/>
              </a:rPr>
              <a:t>Post-2015 Goal (SDGs): </a:t>
            </a:r>
          </a:p>
          <a:p>
            <a:pPr marL="0">
              <a:lnSpc>
                <a:spcPts val="2400"/>
              </a:lnSpc>
              <a:spcBef>
                <a:spcPts val="0"/>
              </a:spcBef>
              <a:buSzTx/>
              <a:buNone/>
              <a:tabLst>
                <a:tab pos="344488" algn="l"/>
              </a:tabLst>
              <a:defRPr/>
            </a:pPr>
            <a:r>
              <a:rPr lang="en-US" altLang="ja-JP" sz="2300" dirty="0" smtClean="0">
                <a:ea typeface="ＭＳ Ｐゴシック" charset="-128"/>
              </a:rPr>
              <a:t>	1</a:t>
            </a:r>
            <a:r>
              <a:rPr lang="en-US" altLang="ja-JP" sz="2300" dirty="0">
                <a:ea typeface="ＭＳ Ｐゴシック" charset="-128"/>
              </a:rPr>
              <a:t>. </a:t>
            </a:r>
            <a:r>
              <a:rPr lang="en-US" altLang="ja-JP" sz="2300" dirty="0" smtClean="0">
                <a:ea typeface="ＭＳ Ｐゴシック" charset="-128"/>
              </a:rPr>
              <a:t>Reduce maternal mortality  </a:t>
            </a:r>
          </a:p>
          <a:p>
            <a:pPr marL="0">
              <a:lnSpc>
                <a:spcPts val="2400"/>
              </a:lnSpc>
              <a:spcBef>
                <a:spcPts val="0"/>
              </a:spcBef>
              <a:buSzTx/>
              <a:buNone/>
              <a:tabLst>
                <a:tab pos="344488" algn="l"/>
              </a:tabLst>
              <a:defRPr/>
            </a:pPr>
            <a:r>
              <a:rPr lang="en-US" altLang="ja-JP" sz="2300" dirty="0">
                <a:ea typeface="ＭＳ Ｐゴシック" charset="-128"/>
              </a:rPr>
              <a:t>	</a:t>
            </a:r>
            <a:r>
              <a:rPr lang="en-US" altLang="ja-JP" sz="2300" dirty="0" smtClean="0">
                <a:ea typeface="ＭＳ Ｐゴシック" charset="-128"/>
              </a:rPr>
              <a:t>2. End newborn/&lt;5 child </a:t>
            </a:r>
            <a:r>
              <a:rPr lang="en-US" altLang="ja-JP" sz="2300" dirty="0">
                <a:ea typeface="ＭＳ Ｐゴシック" charset="-128"/>
              </a:rPr>
              <a:t>d</a:t>
            </a:r>
            <a:r>
              <a:rPr lang="en-US" altLang="ja-JP" sz="2300" dirty="0" smtClean="0">
                <a:ea typeface="ＭＳ Ｐゴシック" charset="-128"/>
              </a:rPr>
              <a:t>eaths</a:t>
            </a:r>
          </a:p>
          <a:p>
            <a:pPr marL="0">
              <a:lnSpc>
                <a:spcPts val="2400"/>
              </a:lnSpc>
              <a:spcBef>
                <a:spcPts val="0"/>
              </a:spcBef>
              <a:buSzTx/>
              <a:buNone/>
              <a:tabLst>
                <a:tab pos="344488" algn="l"/>
              </a:tabLst>
              <a:defRPr/>
            </a:pPr>
            <a:r>
              <a:rPr lang="en-US" altLang="ja-JP" sz="2300" dirty="0">
                <a:ea typeface="ＭＳ Ｐゴシック" charset="-128"/>
              </a:rPr>
              <a:t>	</a:t>
            </a:r>
            <a:r>
              <a:rPr lang="en-US" altLang="ja-JP" sz="2300" dirty="0" smtClean="0">
                <a:ea typeface="ＭＳ Ｐゴシック" charset="-128"/>
              </a:rPr>
              <a:t>3. End AIDS, tuberculosis, malaria &amp; other communicable D. epidemic</a:t>
            </a:r>
            <a:endParaRPr lang="en-US" altLang="ja-JP" sz="2300" dirty="0">
              <a:ea typeface="ＭＳ Ｐゴシック" charset="-128"/>
            </a:endParaRPr>
          </a:p>
          <a:p>
            <a:pPr marL="0" indent="-225425">
              <a:lnSpc>
                <a:spcPts val="2400"/>
              </a:lnSpc>
              <a:spcBef>
                <a:spcPts val="0"/>
              </a:spcBef>
              <a:buSzTx/>
              <a:buNone/>
              <a:tabLst>
                <a:tab pos="344488" algn="l"/>
              </a:tabLst>
              <a:defRPr/>
            </a:pPr>
            <a:r>
              <a:rPr lang="en-US" altLang="ja-JP" sz="2300" dirty="0" smtClean="0">
                <a:ea typeface="ＭＳ Ｐゴシック" charset="-128"/>
              </a:rPr>
              <a:t>	4. </a:t>
            </a:r>
            <a:r>
              <a:rPr lang="en-US" altLang="ja-JP" sz="2300" dirty="0" smtClean="0">
                <a:solidFill>
                  <a:srgbClr val="32CECA"/>
                </a:solidFill>
                <a:ea typeface="ＭＳ Ｐゴシック" charset="-128"/>
              </a:rPr>
              <a:t>Reduce NCD and promote mental health &amp; well-being</a:t>
            </a:r>
            <a:endParaRPr lang="en-US" altLang="ja-JP" sz="2300" dirty="0">
              <a:solidFill>
                <a:srgbClr val="32CECA"/>
              </a:solidFill>
              <a:ea typeface="ＭＳ Ｐゴシック" charset="-128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SzTx/>
              <a:buNone/>
              <a:tabLst>
                <a:tab pos="344488" algn="l"/>
              </a:tabLst>
              <a:defRPr/>
            </a:pPr>
            <a:r>
              <a:rPr lang="en-US" altLang="ja-JP" sz="2300" dirty="0">
                <a:solidFill>
                  <a:srgbClr val="32CECA"/>
                </a:solidFill>
                <a:ea typeface="ＭＳ Ｐゴシック" charset="-128"/>
              </a:rPr>
              <a:t>	</a:t>
            </a:r>
            <a:r>
              <a:rPr lang="en-US" altLang="ja-JP" sz="2300" dirty="0">
                <a:ea typeface="ＭＳ Ｐゴシック" charset="-128"/>
              </a:rPr>
              <a:t>5</a:t>
            </a:r>
            <a:r>
              <a:rPr lang="en-US" altLang="ja-JP" sz="2300" dirty="0" smtClean="0">
                <a:ea typeface="ＭＳ Ｐゴシック" charset="-128"/>
              </a:rPr>
              <a:t>. </a:t>
            </a:r>
            <a:r>
              <a:rPr lang="en-US" altLang="ja-JP" sz="2300" dirty="0" smtClean="0">
                <a:solidFill>
                  <a:srgbClr val="32CECA"/>
                </a:solidFill>
                <a:ea typeface="ＭＳ Ｐゴシック" charset="-128"/>
              </a:rPr>
              <a:t>Strengthen substance abuse prevention &amp; </a:t>
            </a:r>
            <a:r>
              <a:rPr lang="en-US" altLang="ja-JP" sz="2300" dirty="0" err="1" smtClean="0">
                <a:solidFill>
                  <a:srgbClr val="32CECA"/>
                </a:solidFill>
                <a:ea typeface="ＭＳ Ｐゴシック" charset="-128"/>
              </a:rPr>
              <a:t>tx</a:t>
            </a:r>
            <a:r>
              <a:rPr lang="en-US" altLang="ja-JP" sz="2300" dirty="0" smtClean="0">
                <a:solidFill>
                  <a:srgbClr val="32CECA"/>
                </a:solidFill>
                <a:ea typeface="ＭＳ Ｐゴシック" charset="-128"/>
              </a:rPr>
              <a:t>.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SzTx/>
              <a:buNone/>
              <a:tabLst>
                <a:tab pos="344488" algn="l"/>
              </a:tabLst>
              <a:defRPr/>
            </a:pPr>
            <a:r>
              <a:rPr lang="en-US" altLang="ja-JP" sz="2300" dirty="0">
                <a:ea typeface="ＭＳ Ｐゴシック" charset="-128"/>
              </a:rPr>
              <a:t>	</a:t>
            </a:r>
            <a:r>
              <a:rPr lang="en-US" altLang="ja-JP" sz="2300" dirty="0" smtClean="0">
                <a:ea typeface="ＭＳ Ｐゴシック" charset="-128"/>
              </a:rPr>
              <a:t>6. Halve injuries from traffic accident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SzTx/>
              <a:buNone/>
              <a:tabLst>
                <a:tab pos="344488" algn="l"/>
              </a:tabLst>
              <a:defRPr/>
            </a:pPr>
            <a:r>
              <a:rPr lang="en-US" altLang="ja-JP" sz="2300" dirty="0">
                <a:solidFill>
                  <a:srgbClr val="FF66FF"/>
                </a:solidFill>
                <a:ea typeface="ＭＳ Ｐゴシック" charset="-128"/>
              </a:rPr>
              <a:t>	</a:t>
            </a:r>
            <a:r>
              <a:rPr lang="en-US" altLang="ja-JP" sz="2300" dirty="0" smtClean="0">
                <a:ea typeface="ＭＳ Ｐゴシック" charset="-128"/>
              </a:rPr>
              <a:t>7. SRH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SzTx/>
              <a:buNone/>
              <a:tabLst>
                <a:tab pos="344488" algn="l"/>
              </a:tabLst>
              <a:defRPr/>
            </a:pPr>
            <a:r>
              <a:rPr lang="en-US" altLang="ja-JP" sz="2300" dirty="0">
                <a:ea typeface="ＭＳ Ｐゴシック" charset="-128"/>
              </a:rPr>
              <a:t>	</a:t>
            </a:r>
            <a:r>
              <a:rPr lang="en-US" altLang="ja-JP" sz="2300" dirty="0" smtClean="0">
                <a:ea typeface="ＭＳ Ｐゴシック" charset="-128"/>
              </a:rPr>
              <a:t>8. UHC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SzTx/>
              <a:buNone/>
              <a:tabLst>
                <a:tab pos="344488" algn="l"/>
              </a:tabLst>
              <a:defRPr/>
            </a:pPr>
            <a:r>
              <a:rPr lang="en-US" altLang="ja-JP" sz="2300" dirty="0">
                <a:ea typeface="ＭＳ Ｐゴシック" charset="-128"/>
              </a:rPr>
              <a:t>	</a:t>
            </a:r>
            <a:r>
              <a:rPr lang="en-US" altLang="ja-JP" sz="2300" dirty="0" smtClean="0">
                <a:ea typeface="ＭＳ Ｐゴシック" charset="-128"/>
              </a:rPr>
              <a:t>9. Reduce deaths &amp; illnesses from pollution</a:t>
            </a:r>
            <a:endParaRPr lang="en-US" altLang="ja-JP" sz="2300" dirty="0">
              <a:ea typeface="ＭＳ Ｐゴシック" charset="-128"/>
            </a:endParaRPr>
          </a:p>
        </p:txBody>
      </p:sp>
      <p:sp>
        <p:nvSpPr>
          <p:cNvPr id="15364" name="Footer Placeholder 3"/>
          <p:cNvSpPr txBox="1">
            <a:spLocks noGrp="1"/>
          </p:cNvSpPr>
          <p:nvPr/>
        </p:nvSpPr>
        <p:spPr bwMode="auto">
          <a:xfrm>
            <a:off x="2819400" y="6245225"/>
            <a:ext cx="3733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ja-JP" sz="140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42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38718" y="191394"/>
            <a:ext cx="4203385" cy="1066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ja-JP" sz="3200" dirty="0" smtClean="0">
                <a:solidFill>
                  <a:srgbClr val="00B0F0"/>
                </a:solidFill>
                <a:latin typeface="+mn-lt"/>
                <a:ea typeface="Arial Unicode MS" pitchFamily="50" charset="-128"/>
                <a:cs typeface="Arial Unicode MS" pitchFamily="50" charset="-128"/>
              </a:rPr>
              <a:t>The Way Forward  </a:t>
            </a:r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408793" y="1392559"/>
            <a:ext cx="8635586" cy="504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  <a:tabLst>
                <a:tab pos="228600" algn="l"/>
              </a:tabLst>
            </a:pPr>
            <a:r>
              <a:rPr lang="en-MY" altLang="ja-JP" sz="2400" dirty="0" smtClean="0">
                <a:latin typeface="+mj-lt"/>
                <a:ea typeface="Arial Unicode MS" pitchFamily="50" charset="-128"/>
                <a:cs typeface="Arial Unicode MS" pitchFamily="50" charset="-128"/>
              </a:rPr>
              <a:t>Mental health/well-being as part of </a:t>
            </a:r>
            <a:r>
              <a:rPr lang="en-MY" altLang="ja-JP" sz="2400" dirty="0" smtClean="0">
                <a:solidFill>
                  <a:srgbClr val="32CECA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 SDGs </a:t>
            </a:r>
            <a:r>
              <a:rPr lang="en-MY" altLang="ja-JP" sz="2400" dirty="0" smtClean="0">
                <a:solidFill>
                  <a:srgbClr val="FFFFFF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: Prepare for implementation</a:t>
            </a:r>
            <a:endParaRPr lang="en-MY" altLang="ja-JP" sz="2400" dirty="0" smtClean="0">
              <a:solidFill>
                <a:srgbClr val="32CECA"/>
              </a:solidFill>
              <a:latin typeface="+mj-lt"/>
              <a:ea typeface="Arial Unicode MS" pitchFamily="50" charset="-128"/>
              <a:cs typeface="Arial Unicode MS" pitchFamily="50" charset="-128"/>
            </a:endParaRPr>
          </a:p>
          <a:p>
            <a:pPr marL="514350" indent="-514350">
              <a:lnSpc>
                <a:spcPct val="60000"/>
              </a:lnSpc>
              <a:buFont typeface="+mj-lt"/>
              <a:buAutoNum type="arabicPeriod"/>
              <a:tabLst>
                <a:tab pos="228600" algn="l"/>
              </a:tabLst>
            </a:pPr>
            <a:endParaRPr lang="en-MY" altLang="ja-JP" sz="2400" dirty="0" smtClean="0">
              <a:solidFill>
                <a:srgbClr val="32CECA"/>
              </a:solidFill>
              <a:latin typeface="+mj-lt"/>
              <a:ea typeface="Arial Unicode MS" pitchFamily="50" charset="-128"/>
              <a:cs typeface="Arial Unicode MS" pitchFamily="50" charset="-128"/>
            </a:endParaRPr>
          </a:p>
          <a:p>
            <a:pPr marL="514350" indent="-514350">
              <a:buFont typeface="+mj-lt"/>
              <a:buAutoNum type="arabicPeriod"/>
              <a:tabLst>
                <a:tab pos="228600" algn="l"/>
              </a:tabLst>
            </a:pPr>
            <a:r>
              <a:rPr lang="en-MY" altLang="ja-JP" sz="2400" dirty="0">
                <a:solidFill>
                  <a:schemeClr val="tx1">
                    <a:lumMod val="95000"/>
                  </a:schemeClr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I</a:t>
            </a:r>
            <a:r>
              <a:rPr lang="en-MY" altLang="ja-JP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ntegrate </a:t>
            </a:r>
            <a:r>
              <a:rPr lang="en-MY" altLang="ja-JP" sz="2400" dirty="0" smtClean="0">
                <a:solidFill>
                  <a:srgbClr val="32CECA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mental health/well-being </a:t>
            </a:r>
            <a:r>
              <a:rPr lang="en-MY" altLang="ja-JP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into other development priorities, too (Disaster Risk Reduction: HFA2, etc.)</a:t>
            </a:r>
          </a:p>
          <a:p>
            <a:pPr marL="514350" indent="-514350">
              <a:lnSpc>
                <a:spcPct val="60000"/>
              </a:lnSpc>
              <a:buFont typeface="+mj-lt"/>
              <a:buAutoNum type="arabicPeriod"/>
              <a:tabLst>
                <a:tab pos="228600" algn="l"/>
              </a:tabLst>
            </a:pPr>
            <a:endParaRPr lang="en-MY" altLang="ja-JP" sz="2400" dirty="0" smtClean="0">
              <a:solidFill>
                <a:schemeClr val="tx1">
                  <a:lumMod val="95000"/>
                </a:schemeClr>
              </a:solidFill>
              <a:latin typeface="+mj-lt"/>
              <a:ea typeface="Arial Unicode MS" pitchFamily="50" charset="-128"/>
              <a:cs typeface="Arial Unicode MS" pitchFamily="50" charset="-128"/>
            </a:endParaRPr>
          </a:p>
          <a:p>
            <a:pPr marL="514350" indent="-514350">
              <a:buFont typeface="+mj-lt"/>
              <a:buAutoNum type="arabicPeriod"/>
              <a:tabLst>
                <a:tab pos="228600" algn="l"/>
              </a:tabLst>
            </a:pPr>
            <a:r>
              <a:rPr lang="en-MY" altLang="ja-JP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Do not leave behind rights of persons with </a:t>
            </a:r>
            <a:r>
              <a:rPr lang="en-MY" altLang="ja-JP" sz="2400" dirty="0" smtClean="0">
                <a:solidFill>
                  <a:srgbClr val="32CECA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mental or intellectual disabilities </a:t>
            </a:r>
            <a:r>
              <a:rPr lang="en-MY" altLang="ja-JP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in disability-inclusive development</a:t>
            </a:r>
          </a:p>
          <a:p>
            <a:pPr marL="514350" indent="-514350">
              <a:lnSpc>
                <a:spcPct val="60000"/>
              </a:lnSpc>
              <a:buFont typeface="+mj-lt"/>
              <a:buAutoNum type="arabicPeriod"/>
              <a:tabLst>
                <a:tab pos="228600" algn="l"/>
              </a:tabLst>
            </a:pPr>
            <a:endParaRPr lang="en-MY" altLang="ja-JP" sz="2400" dirty="0" smtClean="0">
              <a:solidFill>
                <a:schemeClr val="tx1">
                  <a:lumMod val="95000"/>
                </a:schemeClr>
              </a:solidFill>
              <a:latin typeface="+mj-lt"/>
              <a:ea typeface="Arial Unicode MS" pitchFamily="50" charset="-128"/>
              <a:cs typeface="Arial Unicode MS" pitchFamily="50" charset="-128"/>
            </a:endParaRPr>
          </a:p>
          <a:p>
            <a:pPr marL="514350" indent="-514350">
              <a:buFont typeface="+mj-lt"/>
              <a:buAutoNum type="arabicPeriod"/>
              <a:tabLst>
                <a:tab pos="228600" algn="l"/>
              </a:tabLst>
            </a:pPr>
            <a:r>
              <a:rPr lang="en-MY" altLang="ja-JP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Develop </a:t>
            </a:r>
            <a:r>
              <a:rPr lang="en-MY" altLang="ja-JP" sz="2400" dirty="0" smtClean="0">
                <a:solidFill>
                  <a:srgbClr val="32CECA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multi-stakeholder working group </a:t>
            </a:r>
            <a:r>
              <a:rPr lang="en-MY" altLang="ja-JP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in the UN system and develop guidelines as well as monitoring mechanism (indicators/SG report?)</a:t>
            </a:r>
          </a:p>
          <a:p>
            <a:pPr marL="514350" indent="-514350">
              <a:lnSpc>
                <a:spcPct val="60000"/>
              </a:lnSpc>
              <a:buFont typeface="+mj-lt"/>
              <a:buAutoNum type="arabicPeriod"/>
              <a:tabLst>
                <a:tab pos="228600" algn="l"/>
              </a:tabLst>
            </a:pPr>
            <a:endParaRPr lang="en-MY" altLang="ja-JP" sz="2400" dirty="0" smtClean="0">
              <a:solidFill>
                <a:schemeClr val="tx1">
                  <a:lumMod val="95000"/>
                </a:schemeClr>
              </a:solidFill>
              <a:latin typeface="+mj-lt"/>
              <a:ea typeface="Arial Unicode MS" pitchFamily="50" charset="-128"/>
              <a:cs typeface="Arial Unicode MS" pitchFamily="50" charset="-128"/>
            </a:endParaRPr>
          </a:p>
          <a:p>
            <a:pPr marL="514350" indent="-514350">
              <a:buFont typeface="+mj-lt"/>
              <a:buAutoNum type="arabicPeriod"/>
              <a:tabLst>
                <a:tab pos="228600" algn="l"/>
              </a:tabLst>
            </a:pPr>
            <a:r>
              <a:rPr lang="en-MY" altLang="ja-JP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Scale up </a:t>
            </a:r>
            <a:r>
              <a:rPr lang="en-MY" altLang="ja-JP" sz="2400" dirty="0" smtClean="0">
                <a:solidFill>
                  <a:srgbClr val="32CECA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knowledge sharing </a:t>
            </a:r>
            <a:r>
              <a:rPr lang="en-MY" altLang="ja-JP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(both success &amp; failure) among countries and </a:t>
            </a:r>
            <a:r>
              <a:rPr lang="en-MY" altLang="ja-JP" sz="2400" dirty="0" smtClean="0">
                <a:solidFill>
                  <a:srgbClr val="32CECA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capacity building</a:t>
            </a:r>
            <a:r>
              <a:rPr lang="en-MY" altLang="ja-JP" sz="2400" dirty="0" smtClean="0">
                <a:solidFill>
                  <a:schemeClr val="tx1">
                    <a:lumMod val="95000"/>
                  </a:schemeClr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1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 bwMode="auto">
          <a:xfrm>
            <a:off x="96822" y="328265"/>
            <a:ext cx="8961120" cy="69317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dirty="0" smtClean="0">
                <a:solidFill>
                  <a:srgbClr val="00B0F0"/>
                </a:solidFill>
                <a:ea typeface="MS PGothic" pitchFamily="34" charset="-128"/>
              </a:rPr>
              <a:t>Global Resources </a:t>
            </a:r>
            <a:br>
              <a:rPr lang="en-US" altLang="ja-JP" sz="3600" dirty="0" smtClean="0">
                <a:solidFill>
                  <a:srgbClr val="00B0F0"/>
                </a:solidFill>
                <a:ea typeface="MS PGothic" pitchFamily="34" charset="-128"/>
              </a:rPr>
            </a:br>
            <a:endParaRPr lang="en-US" altLang="ja-JP" sz="3600" dirty="0">
              <a:solidFill>
                <a:srgbClr val="00B0F0"/>
              </a:solidFill>
              <a:ea typeface="MS PGothic" pitchFamily="34" charset="-128"/>
            </a:endParaRPr>
          </a:p>
        </p:txBody>
      </p:sp>
      <p:pic>
        <p:nvPicPr>
          <p:cNvPr id="11272" name="Picture 8" descr="http://www.who.int/entity/hac/network/interagency/news/iasc_guidelines_mental_health_psychososi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757" y="2170631"/>
            <a:ext cx="871378" cy="142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673" y="3637047"/>
            <a:ext cx="1142628" cy="84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encrypted-tbn3.gstatic.com/images?q=tbn:ANd9GcR4EuzEouxMdLHObL0JFNlDF5xIuhFgKNP4Uu_GwQuayOtGe55H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57" y="4537301"/>
            <a:ext cx="792042" cy="1079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2280" y="1190594"/>
            <a:ext cx="6508377" cy="5780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/>
              <a:t>Mental Health Action Plan 2013-2020</a:t>
            </a:r>
          </a:p>
          <a:p>
            <a:r>
              <a:rPr lang="en-MY" sz="2400" dirty="0"/>
              <a:t>(WHO, 2014)</a:t>
            </a:r>
          </a:p>
          <a:p>
            <a:pPr>
              <a:lnSpc>
                <a:spcPct val="60000"/>
              </a:lnSpc>
            </a:pPr>
            <a:endParaRPr lang="en-MY" sz="2400" dirty="0" smtClean="0"/>
          </a:p>
          <a:p>
            <a:r>
              <a:rPr lang="en-MY" sz="2400" dirty="0" smtClean="0"/>
              <a:t>IASC </a:t>
            </a:r>
            <a:r>
              <a:rPr lang="en-MY" sz="2400" dirty="0"/>
              <a:t>G</a:t>
            </a:r>
            <a:r>
              <a:rPr lang="en-MY" sz="2400" dirty="0" smtClean="0"/>
              <a:t>uidelines </a:t>
            </a:r>
            <a:r>
              <a:rPr lang="en-MY" sz="2400" dirty="0"/>
              <a:t>on M</a:t>
            </a:r>
            <a:r>
              <a:rPr lang="en-MY" sz="2400" dirty="0" smtClean="0"/>
              <a:t>ental </a:t>
            </a:r>
            <a:r>
              <a:rPr lang="en-MY" sz="2400" dirty="0"/>
              <a:t>H</a:t>
            </a:r>
            <a:r>
              <a:rPr lang="en-MY" sz="2400" dirty="0" smtClean="0"/>
              <a:t>ealth </a:t>
            </a:r>
            <a:r>
              <a:rPr lang="en-MY" sz="2400" dirty="0"/>
              <a:t>and </a:t>
            </a:r>
            <a:endParaRPr lang="en-MY" sz="2400" dirty="0" smtClean="0"/>
          </a:p>
          <a:p>
            <a:r>
              <a:rPr lang="en-MY" sz="2400" dirty="0"/>
              <a:t>P</a:t>
            </a:r>
            <a:r>
              <a:rPr lang="en-MY" sz="2400" dirty="0" smtClean="0"/>
              <a:t>sychosocial Support </a:t>
            </a:r>
            <a:r>
              <a:rPr lang="en-MY" sz="2400" dirty="0"/>
              <a:t>in </a:t>
            </a:r>
            <a:r>
              <a:rPr lang="en-MY" sz="2400" dirty="0" smtClean="0"/>
              <a:t>Emergency Settings</a:t>
            </a:r>
            <a:endParaRPr lang="en-MY" sz="2400" dirty="0"/>
          </a:p>
          <a:p>
            <a:r>
              <a:rPr lang="en-US" sz="2400" dirty="0" smtClean="0"/>
              <a:t>(IASC, 2007) </a:t>
            </a:r>
            <a:endParaRPr lang="en-MY" sz="2400" dirty="0" smtClean="0"/>
          </a:p>
          <a:p>
            <a:pPr>
              <a:lnSpc>
                <a:spcPct val="60000"/>
              </a:lnSpc>
            </a:pPr>
            <a:endParaRPr lang="en-US" sz="2400" dirty="0" smtClean="0"/>
          </a:p>
          <a:p>
            <a:r>
              <a:rPr lang="en-MY" sz="2400" dirty="0" smtClean="0"/>
              <a:t>Mental </a:t>
            </a:r>
            <a:r>
              <a:rPr lang="en-MY" sz="2400" dirty="0"/>
              <a:t>Health Gap Action </a:t>
            </a:r>
            <a:r>
              <a:rPr lang="en-MY" sz="2400" dirty="0" smtClean="0"/>
              <a:t>Programme </a:t>
            </a:r>
          </a:p>
          <a:p>
            <a:r>
              <a:rPr lang="en-MY" sz="2400" dirty="0" smtClean="0"/>
              <a:t>(WHO, 2010)</a:t>
            </a:r>
            <a:endParaRPr lang="en-MY" sz="2400" dirty="0"/>
          </a:p>
          <a:p>
            <a:pPr>
              <a:lnSpc>
                <a:spcPct val="60000"/>
              </a:lnSpc>
            </a:pPr>
            <a:endParaRPr lang="en-US" sz="2400" dirty="0" smtClean="0"/>
          </a:p>
          <a:p>
            <a:r>
              <a:rPr lang="en-MY" sz="2400" dirty="0" smtClean="0"/>
              <a:t>Psychological First </a:t>
            </a:r>
            <a:r>
              <a:rPr lang="en-MY" sz="2400" dirty="0"/>
              <a:t>A</a:t>
            </a:r>
            <a:r>
              <a:rPr lang="en-MY" sz="2400" dirty="0" smtClean="0"/>
              <a:t>id</a:t>
            </a:r>
            <a:r>
              <a:rPr lang="en-MY" sz="2400" dirty="0"/>
              <a:t>: Guide for </a:t>
            </a:r>
            <a:r>
              <a:rPr lang="en-MY" sz="2400" dirty="0" smtClean="0"/>
              <a:t>Field </a:t>
            </a:r>
            <a:r>
              <a:rPr lang="en-MY" sz="2400" dirty="0"/>
              <a:t>W</a:t>
            </a:r>
            <a:r>
              <a:rPr lang="en-MY" sz="2400" dirty="0" smtClean="0"/>
              <a:t>orkers (WHO et. al., 2011)</a:t>
            </a:r>
          </a:p>
          <a:p>
            <a:pPr>
              <a:lnSpc>
                <a:spcPct val="60000"/>
              </a:lnSpc>
            </a:pPr>
            <a:endParaRPr lang="en-MY" sz="2400" dirty="0" smtClean="0"/>
          </a:p>
          <a:p>
            <a:r>
              <a:rPr lang="en-MY" sz="2400" dirty="0" smtClean="0"/>
              <a:t>Outcome Document of UN </a:t>
            </a:r>
            <a:r>
              <a:rPr lang="en-MY" sz="2400" dirty="0"/>
              <a:t>Expert Group Meeting on Mental Well-being, Disability and </a:t>
            </a:r>
            <a:r>
              <a:rPr lang="en-MY" sz="2400" dirty="0" smtClean="0"/>
              <a:t>Development (UN, UNU, 2013)</a:t>
            </a:r>
          </a:p>
          <a:p>
            <a:endParaRPr lang="en-MY" sz="2400" dirty="0"/>
          </a:p>
        </p:txBody>
      </p:sp>
      <p:pic>
        <p:nvPicPr>
          <p:cNvPr id="2" name="Picture 2" descr="http://www.who.int/entity/mental_health/publications/action_plan_publicati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57" y="869041"/>
            <a:ext cx="873272" cy="1242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sutsumi\AppData\Local\Microsoft\Windows\Temporary Internet Files\Content.Outlook\VCCRGSBW\FINAL-01 (2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2" y="5674964"/>
            <a:ext cx="1406939" cy="911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1516108" y="2540000"/>
            <a:ext cx="6692900" cy="106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2CECA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Thank you</a:t>
            </a:r>
            <a:endParaRPr lang="en-US" sz="3200" dirty="0">
              <a:solidFill>
                <a:srgbClr val="32CECA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76" y="1485900"/>
            <a:ext cx="5183469" cy="370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0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100181" y="506338"/>
            <a:ext cx="8943471" cy="1143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33CCFF"/>
                </a:solidFill>
              </a:rPr>
              <a:t>Number of Death / </a:t>
            </a:r>
            <a:r>
              <a:rPr lang="en-US" altLang="ja-JP" sz="3200" dirty="0" smtClean="0">
                <a:solidFill>
                  <a:srgbClr val="33CCFF"/>
                </a:solidFill>
              </a:rPr>
              <a:t>Year</a:t>
            </a:r>
            <a:endParaRPr lang="ja-JP" altLang="en-US" sz="3200" dirty="0" smtClean="0">
              <a:solidFill>
                <a:srgbClr val="33CC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1422" y="6262198"/>
            <a:ext cx="8082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ja-JP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Health Report, WHO 2001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altLang="ja-JP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en-US" altLang="ja-JP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on Violence </a:t>
            </a:r>
            <a:r>
              <a:rPr lang="en-US" altLang="ja-JP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Health</a:t>
            </a:r>
            <a:r>
              <a:rPr lang="en-US" altLang="ja-JP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WHO 2002</a:t>
            </a:r>
            <a:endParaRPr lang="ja-JP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81250362"/>
              </p:ext>
            </p:extLst>
          </p:nvPr>
        </p:nvGraphicFramePr>
        <p:xfrm>
          <a:off x="1061422" y="1639823"/>
          <a:ext cx="6684083" cy="444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17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0" y="440258"/>
            <a:ext cx="9144000" cy="1143000"/>
          </a:xfrm>
        </p:spPr>
        <p:txBody>
          <a:bodyPr>
            <a:normAutofit/>
          </a:bodyPr>
          <a:lstStyle/>
          <a:p>
            <a:pPr algn="ctr" eaLnBrk="1" fontAlgn="ctr" hangingPunct="1"/>
            <a:r>
              <a:rPr lang="en-US" altLang="ja-JP" sz="3200" dirty="0" smtClean="0">
                <a:solidFill>
                  <a:srgbClr val="33CCFF"/>
                </a:solidFill>
                <a:latin typeface="+mn-lt"/>
              </a:rPr>
              <a:t>Number of Death / Year</a:t>
            </a:r>
            <a:endParaRPr lang="ja-JP" altLang="en-US" sz="3200" dirty="0" smtClean="0">
              <a:solidFill>
                <a:srgbClr val="33CCFF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367" y="6104379"/>
            <a:ext cx="852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World AIDS Day Report 2011, UNAIDS 2011; </a:t>
            </a:r>
            <a:r>
              <a:rPr lang="en-MY" sz="1600" dirty="0"/>
              <a:t>World Malaria </a:t>
            </a:r>
            <a:r>
              <a:rPr lang="en-MY" sz="1600" dirty="0" smtClean="0"/>
              <a:t>Report 2012, </a:t>
            </a:r>
            <a:r>
              <a:rPr lang="en-MY" sz="1600" dirty="0"/>
              <a:t>WHO 2012; Maternal </a:t>
            </a:r>
            <a:r>
              <a:rPr lang="en-MY" sz="1600" dirty="0" smtClean="0"/>
              <a:t>Death Surveillance </a:t>
            </a:r>
            <a:r>
              <a:rPr lang="en-MY" sz="1600" dirty="0"/>
              <a:t>and </a:t>
            </a:r>
            <a:r>
              <a:rPr lang="en-MY" sz="1600" dirty="0" smtClean="0"/>
              <a:t>Response</a:t>
            </a:r>
            <a:r>
              <a:rPr lang="en-MY" sz="1600" dirty="0"/>
              <a:t>: </a:t>
            </a:r>
            <a:r>
              <a:rPr lang="en-MY" sz="1600" dirty="0" smtClean="0"/>
              <a:t>Technical </a:t>
            </a:r>
            <a:r>
              <a:rPr lang="en-MY" sz="1600" dirty="0"/>
              <a:t>G</a:t>
            </a:r>
            <a:r>
              <a:rPr lang="en-MY" sz="1600" dirty="0" smtClean="0"/>
              <a:t>uidance, WHO 2013; </a:t>
            </a:r>
            <a:r>
              <a:rPr lang="en-US" sz="1600" dirty="0" smtClean="0"/>
              <a:t>World Health Report 2001, WHO 2001 </a:t>
            </a:r>
            <a:endParaRPr lang="en-MY" sz="16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83375742"/>
              </p:ext>
            </p:extLst>
          </p:nvPr>
        </p:nvGraphicFramePr>
        <p:xfrm>
          <a:off x="1233543" y="17123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29543" y="2336800"/>
            <a:ext cx="1706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Suicide is </a:t>
            </a:r>
          </a:p>
          <a:p>
            <a:r>
              <a:rPr lang="en-US" sz="2200" i="1" dirty="0" smtClean="0">
                <a:solidFill>
                  <a:srgbClr val="32CECA"/>
                </a:solidFill>
              </a:rPr>
              <a:t>the leading cause of death </a:t>
            </a:r>
            <a:r>
              <a:rPr lang="en-US" sz="2200" i="1" dirty="0" smtClean="0">
                <a:solidFill>
                  <a:srgbClr val="FFFFFF"/>
                </a:solidFill>
              </a:rPr>
              <a:t>among</a:t>
            </a:r>
            <a:r>
              <a:rPr lang="en-US" sz="2200" i="1" dirty="0" smtClean="0">
                <a:solidFill>
                  <a:srgbClr val="32CECA"/>
                </a:solidFill>
              </a:rPr>
              <a:t> </a:t>
            </a:r>
          </a:p>
          <a:p>
            <a:r>
              <a:rPr lang="en-US" sz="2200" i="1" dirty="0" smtClean="0">
                <a:solidFill>
                  <a:srgbClr val="32CECA"/>
                </a:solidFill>
              </a:rPr>
              <a:t>young girls </a:t>
            </a:r>
          </a:p>
          <a:p>
            <a:r>
              <a:rPr lang="en-US" sz="2200" i="1" dirty="0" smtClean="0">
                <a:solidFill>
                  <a:srgbClr val="FFFFFF"/>
                </a:solidFill>
              </a:rPr>
              <a:t>in the world.</a:t>
            </a:r>
            <a:endParaRPr lang="en-US" sz="2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7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1071563" y="527125"/>
            <a:ext cx="7286625" cy="59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en-US" altLang="ja-JP" sz="3200" dirty="0" smtClean="0">
                <a:solidFill>
                  <a:srgbClr val="33CCFF"/>
                </a:solidFill>
                <a:ea typeface="ＭＳ Ｐゴシック" charset="-128"/>
                <a:cs typeface="Arial" charset="0"/>
              </a:rPr>
              <a:t>Facts</a:t>
            </a:r>
            <a:r>
              <a:rPr lang="ja-JP" altLang="en-US" sz="3200" dirty="0">
                <a:solidFill>
                  <a:srgbClr val="33CCFF"/>
                </a:solidFill>
                <a:ea typeface="ＭＳ Ｐゴシック" charset="-128"/>
                <a:cs typeface="Arial" charset="0"/>
              </a:rPr>
              <a:t>　</a:t>
            </a:r>
            <a:endParaRPr lang="en-US" altLang="ja-JP" sz="3200" dirty="0" smtClean="0">
              <a:solidFill>
                <a:srgbClr val="33CC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1268" name="Rectangle 3"/>
          <p:cNvSpPr txBox="1">
            <a:spLocks noChangeArrowheads="1"/>
          </p:cNvSpPr>
          <p:nvPr/>
        </p:nvSpPr>
        <p:spPr bwMode="auto">
          <a:xfrm>
            <a:off x="566314" y="1429791"/>
            <a:ext cx="8069686" cy="423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 dirty="0" smtClean="0">
                <a:solidFill>
                  <a:srgbClr val="32CECA"/>
                </a:solidFill>
                <a:ea typeface="+mj-ea"/>
              </a:rPr>
              <a:t>1 </a:t>
            </a:r>
            <a:r>
              <a:rPr lang="en-US" altLang="ja-JP" sz="2400" dirty="0">
                <a:solidFill>
                  <a:srgbClr val="32CECA"/>
                </a:solidFill>
                <a:ea typeface="+mj-ea"/>
              </a:rPr>
              <a:t>/</a:t>
            </a:r>
            <a:r>
              <a:rPr lang="en-US" altLang="ja-JP" sz="2400" dirty="0" smtClean="0">
                <a:solidFill>
                  <a:srgbClr val="32CECA"/>
                </a:solidFill>
                <a:ea typeface="+mj-ea"/>
              </a:rPr>
              <a:t> 2 </a:t>
            </a:r>
            <a:r>
              <a:rPr lang="en-US" altLang="ja-JP" sz="2400" dirty="0" smtClean="0">
                <a:ea typeface="+mj-ea"/>
              </a:rPr>
              <a:t>will experience </a:t>
            </a:r>
            <a:r>
              <a:rPr lang="en-US" altLang="ja-JP" sz="2400" dirty="0" smtClean="0">
                <a:solidFill>
                  <a:srgbClr val="32CECA"/>
                </a:solidFill>
                <a:ea typeface="+mj-ea"/>
              </a:rPr>
              <a:t>mental ill-health </a:t>
            </a:r>
            <a:r>
              <a:rPr lang="en-US" altLang="ja-JP" sz="2400" dirty="0" smtClean="0">
                <a:ea typeface="+mj-ea"/>
              </a:rPr>
              <a:t>in their life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 dirty="0" smtClean="0">
                <a:solidFill>
                  <a:srgbClr val="32CECA"/>
                </a:solidFill>
              </a:rPr>
              <a:t>1 / 5</a:t>
            </a:r>
            <a:r>
              <a:rPr lang="en-US" altLang="ja-JP" sz="2400" dirty="0" smtClean="0"/>
              <a:t> @ </a:t>
            </a:r>
            <a:r>
              <a:rPr lang="en-US" altLang="ja-JP" sz="2400" dirty="0">
                <a:solidFill>
                  <a:srgbClr val="32CECA"/>
                </a:solidFill>
              </a:rPr>
              <a:t>primary health care settings </a:t>
            </a:r>
            <a:r>
              <a:rPr lang="en-US" altLang="ja-JP" sz="2400" dirty="0"/>
              <a:t>have a mental </a:t>
            </a:r>
            <a:r>
              <a:rPr lang="en-US" altLang="ja-JP" sz="2400" dirty="0" smtClean="0"/>
              <a:t>disorder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 dirty="0" smtClean="0">
                <a:solidFill>
                  <a:srgbClr val="32CECA"/>
                </a:solidFill>
              </a:rPr>
              <a:t>80% </a:t>
            </a:r>
            <a:r>
              <a:rPr lang="en-US" altLang="ja-JP" sz="2400" dirty="0" smtClean="0"/>
              <a:t>of persons with serious mental disorders in developing countries </a:t>
            </a:r>
            <a:r>
              <a:rPr lang="en-US" altLang="ja-JP" sz="2400" dirty="0" smtClean="0">
                <a:solidFill>
                  <a:srgbClr val="32CECA"/>
                </a:solidFill>
              </a:rPr>
              <a:t>do not receive </a:t>
            </a:r>
            <a:r>
              <a:rPr lang="en-US" altLang="ja-JP" sz="2400" dirty="0" smtClean="0"/>
              <a:t>appropriate </a:t>
            </a:r>
            <a:r>
              <a:rPr lang="en-US" altLang="ja-JP" sz="2400" dirty="0" smtClean="0">
                <a:solidFill>
                  <a:srgbClr val="32CECA"/>
                </a:solidFill>
              </a:rPr>
              <a:t>treatment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 dirty="0"/>
              <a:t>Persons with severe mental </a:t>
            </a:r>
            <a:r>
              <a:rPr lang="en-US" altLang="ja-JP" sz="2400" dirty="0" smtClean="0"/>
              <a:t>disorders</a:t>
            </a:r>
            <a:r>
              <a:rPr lang="en-US" altLang="ja-JP" sz="2400" dirty="0" smtClean="0">
                <a:solidFill>
                  <a:srgbClr val="32CECA"/>
                </a:solidFill>
              </a:rPr>
              <a:t> </a:t>
            </a:r>
            <a:r>
              <a:rPr lang="en-US" altLang="ja-JP" sz="2400" dirty="0">
                <a:solidFill>
                  <a:srgbClr val="32CECA"/>
                </a:solidFill>
              </a:rPr>
              <a:t>die 20 years </a:t>
            </a:r>
            <a:r>
              <a:rPr lang="en-US" altLang="ja-JP" sz="2400" dirty="0" smtClean="0">
                <a:solidFill>
                  <a:srgbClr val="32CECA"/>
                </a:solidFill>
              </a:rPr>
              <a:t>earlier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 dirty="0" smtClean="0">
                <a:solidFill>
                  <a:srgbClr val="FFFFFF"/>
                </a:solidFill>
              </a:rPr>
              <a:t>Persons with mental or intellectual </a:t>
            </a:r>
            <a:r>
              <a:rPr lang="en-US" altLang="ja-JP" sz="2400" dirty="0" err="1" smtClean="0">
                <a:solidFill>
                  <a:srgbClr val="FFFFFF"/>
                </a:solidFill>
              </a:rPr>
              <a:t>disabilties</a:t>
            </a:r>
            <a:r>
              <a:rPr lang="en-US" altLang="ja-JP" sz="2400" dirty="0" smtClean="0">
                <a:solidFill>
                  <a:srgbClr val="FFFFFF"/>
                </a:solidFill>
              </a:rPr>
              <a:t> often experience severe </a:t>
            </a:r>
            <a:r>
              <a:rPr lang="en-US" altLang="ja-JP" sz="2400" dirty="0" smtClean="0">
                <a:solidFill>
                  <a:srgbClr val="32CECA"/>
                </a:solidFill>
              </a:rPr>
              <a:t>human rights violations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 smtClean="0">
                <a:solidFill>
                  <a:srgbClr val="32CECA"/>
                </a:solidFill>
              </a:rPr>
              <a:t>Depression</a:t>
            </a:r>
            <a:r>
              <a:rPr lang="en-US" altLang="ja-JP" sz="2400" smtClean="0"/>
              <a:t> </a:t>
            </a:r>
            <a:r>
              <a:rPr lang="en-US" altLang="ja-JP" sz="2400" dirty="0" smtClean="0"/>
              <a:t>is the </a:t>
            </a:r>
            <a:r>
              <a:rPr lang="en-US" altLang="ja-JP" sz="2400" dirty="0" smtClean="0">
                <a:solidFill>
                  <a:srgbClr val="32CECA"/>
                </a:solidFill>
              </a:rPr>
              <a:t>leading cause of disabilities </a:t>
            </a:r>
            <a:r>
              <a:rPr lang="en-US" altLang="ja-JP" sz="2400" dirty="0" smtClean="0"/>
              <a:t>(YLD)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 dirty="0" smtClean="0">
                <a:solidFill>
                  <a:srgbClr val="32CECA"/>
                </a:solidFill>
              </a:rPr>
              <a:t>Direct </a:t>
            </a:r>
            <a:r>
              <a:rPr lang="en-US" altLang="ja-JP" sz="2400" dirty="0">
                <a:solidFill>
                  <a:srgbClr val="32CECA"/>
                </a:solidFill>
              </a:rPr>
              <a:t>+ indirect cost </a:t>
            </a:r>
            <a:r>
              <a:rPr lang="en-US" altLang="ja-JP" sz="2400" dirty="0"/>
              <a:t>of </a:t>
            </a:r>
            <a:endParaRPr lang="en-US" altLang="ja-JP" sz="2400" dirty="0" smtClean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r>
              <a:rPr lang="en-US" altLang="ja-JP" sz="2400" dirty="0"/>
              <a:t>	</a:t>
            </a:r>
            <a:r>
              <a:rPr lang="en-US" altLang="ja-JP" sz="2400" dirty="0" smtClean="0"/>
              <a:t>mental </a:t>
            </a:r>
            <a:r>
              <a:rPr lang="en-US" altLang="ja-JP" sz="2400" dirty="0"/>
              <a:t>ill-health </a:t>
            </a:r>
            <a:r>
              <a:rPr lang="en-US" altLang="ja-JP" sz="2400" dirty="0">
                <a:solidFill>
                  <a:srgbClr val="32CECA"/>
                </a:solidFill>
              </a:rPr>
              <a:t>&gt; 4% of GDP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ja-JP" sz="2400" dirty="0" smtClean="0">
              <a:solidFill>
                <a:srgbClr val="32CEC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0679" y="6121094"/>
            <a:ext cx="588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World Health Report 2001, WHO 2001; World Report on Disability, WHO 2011; Making Mental Health Count, OECD 2014</a:t>
            </a:r>
            <a:endParaRPr lang="en-MY" sz="14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99" y="4555530"/>
            <a:ext cx="3046961" cy="160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7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80512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 smtClean="0">
                <a:solidFill>
                  <a:srgbClr val="33CCFF"/>
                </a:solidFill>
                <a:cs typeface="Arial" charset="0"/>
              </a:rPr>
              <a:t>Countries without </a:t>
            </a:r>
            <a:r>
              <a:rPr lang="en-US" sz="3200" dirty="0">
                <a:solidFill>
                  <a:srgbClr val="33CCFF"/>
                </a:solidFill>
                <a:cs typeface="Arial" charset="0"/>
              </a:rPr>
              <a:t>M</a:t>
            </a:r>
            <a:r>
              <a:rPr lang="en-US" sz="3200" dirty="0" smtClean="0">
                <a:solidFill>
                  <a:srgbClr val="33CCFF"/>
                </a:solidFill>
                <a:cs typeface="Arial" charset="0"/>
              </a:rPr>
              <a:t>ental </a:t>
            </a:r>
            <a:r>
              <a:rPr lang="en-US" sz="3200" dirty="0">
                <a:solidFill>
                  <a:srgbClr val="33CCFF"/>
                </a:solidFill>
                <a:cs typeface="Arial" charset="0"/>
              </a:rPr>
              <a:t>H</a:t>
            </a:r>
            <a:r>
              <a:rPr lang="en-US" sz="3200" dirty="0" smtClean="0">
                <a:solidFill>
                  <a:srgbClr val="33CCFF"/>
                </a:solidFill>
                <a:cs typeface="Arial" charset="0"/>
              </a:rPr>
              <a:t>ealth </a:t>
            </a:r>
            <a:r>
              <a:rPr lang="en-US" sz="3200" dirty="0">
                <a:solidFill>
                  <a:srgbClr val="33CCFF"/>
                </a:solidFill>
                <a:cs typeface="Arial" charset="0"/>
              </a:rPr>
              <a:t>P</a:t>
            </a:r>
            <a:r>
              <a:rPr lang="en-US" sz="3200" dirty="0" smtClean="0">
                <a:solidFill>
                  <a:srgbClr val="33CCFF"/>
                </a:solidFill>
                <a:cs typeface="Arial" charset="0"/>
              </a:rPr>
              <a:t>olicy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31398" y="6375581"/>
            <a:ext cx="390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Health Observatory WHO 2014</a:t>
            </a:r>
          </a:p>
        </p:txBody>
      </p:sp>
      <p:pic>
        <p:nvPicPr>
          <p:cNvPr id="5" name="コンテンツ プレースホルダー 3" descr="Global_MentalHealthPolicy_2011.png"/>
          <p:cNvPicPr>
            <a:picLocks noGrp="1"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14507" r="2143" b="18841"/>
          <a:stretch/>
        </p:blipFill>
        <p:spPr>
          <a:xfrm>
            <a:off x="352425" y="1218748"/>
            <a:ext cx="8547387" cy="447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45459" y="332423"/>
            <a:ext cx="7541110" cy="787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>
            <a:normAutofit fontScale="90000"/>
          </a:bodyPr>
          <a:lstStyle/>
          <a:p>
            <a:pPr eaLnBrk="1" hangingPunct="1"/>
            <a:r>
              <a:rPr lang="en-GB" altLang="ja-JP" sz="3200" dirty="0" smtClean="0">
                <a:solidFill>
                  <a:srgbClr val="00B0F0"/>
                </a:solidFill>
                <a:ea typeface="MS PGothic" pitchFamily="34" charset="-128"/>
              </a:rPr>
              <a:t>Budget Allocation for Mental Health in Health</a:t>
            </a:r>
            <a:endParaRPr lang="en-US" altLang="ja-JP" sz="1800" dirty="0">
              <a:solidFill>
                <a:srgbClr val="00B0F0"/>
              </a:solidFill>
              <a:ea typeface="MS PGothic" pitchFamily="34" charset="-128"/>
            </a:endParaRPr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2823" y="1290916"/>
            <a:ext cx="8355179" cy="474954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7823" y="6347138"/>
            <a:ext cx="424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Mental Health Atlas, 2011, </a:t>
            </a:r>
            <a:r>
              <a:rPr lang="en-US" dirty="0"/>
              <a:t>WHO </a:t>
            </a:r>
            <a:r>
              <a:rPr lang="en-US" dirty="0" smtClean="0"/>
              <a:t>2011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07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80512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 smtClean="0">
                <a:solidFill>
                  <a:srgbClr val="33CCFF"/>
                </a:solidFill>
                <a:cs typeface="Arial" charset="0"/>
              </a:rPr>
              <a:t>Number of Psychiatrists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29196" y="5858355"/>
            <a:ext cx="197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WHO 2011</a:t>
            </a:r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61" y="1300144"/>
            <a:ext cx="7078307" cy="4542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9161" y="6035752"/>
            <a:ext cx="562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2CECA"/>
                </a:solidFill>
              </a:rPr>
              <a:t>No psychiatrist in 40 countries</a:t>
            </a:r>
            <a:endParaRPr lang="en-US" sz="2400" dirty="0">
              <a:solidFill>
                <a:srgbClr val="32CE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750" y="390525"/>
            <a:ext cx="8064500" cy="590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3600" dirty="0" smtClean="0">
                <a:solidFill>
                  <a:srgbClr val="00B0F0"/>
                </a:solidFill>
                <a:ea typeface="ＭＳ Ｐゴシック" charset="-128"/>
              </a:rPr>
              <a:t>Past UN Efforts on </a:t>
            </a:r>
            <a:br>
              <a:rPr lang="en-US" altLang="ja-JP" sz="3600" dirty="0" smtClean="0">
                <a:solidFill>
                  <a:srgbClr val="00B0F0"/>
                </a:solidFill>
                <a:ea typeface="ＭＳ Ｐゴシック" charset="-128"/>
              </a:rPr>
            </a:br>
            <a:r>
              <a:rPr lang="en-US" altLang="ja-JP" sz="3600" dirty="0" smtClean="0">
                <a:solidFill>
                  <a:srgbClr val="00B0F0"/>
                </a:solidFill>
                <a:ea typeface="ＭＳ Ｐゴシック" charset="-128"/>
              </a:rPr>
              <a:t>Mental Well-being &amp; Disabilities 1 </a:t>
            </a:r>
          </a:p>
        </p:txBody>
      </p:sp>
      <p:sp>
        <p:nvSpPr>
          <p:cNvPr id="186371" name="Content Placeholder 2"/>
          <p:cNvSpPr>
            <a:spLocks noGrp="1"/>
          </p:cNvSpPr>
          <p:nvPr>
            <p:ph idx="4294967295"/>
          </p:nvPr>
        </p:nvSpPr>
        <p:spPr>
          <a:xfrm>
            <a:off x="882151" y="1559876"/>
            <a:ext cx="7922918" cy="4926998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en-US" altLang="ja-JP" sz="2400" dirty="0" smtClean="0">
                <a:latin typeface="+mj-lt"/>
                <a:ea typeface="ＭＳ Ｐゴシック" charset="-128"/>
              </a:rPr>
              <a:t>WHO Constitution (UN, 1946): </a:t>
            </a:r>
            <a:r>
              <a:rPr lang="en-US" altLang="ja-JP" sz="2400" i="1" dirty="0" smtClean="0">
                <a:solidFill>
                  <a:srgbClr val="32CECA"/>
                </a:solidFill>
                <a:latin typeface="+mj-lt"/>
                <a:ea typeface="ＭＳ Ｐゴシック" charset="-128"/>
              </a:rPr>
              <a:t>Definition of Health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en-US" altLang="ja-JP" sz="2400" dirty="0" smtClean="0">
                <a:latin typeface="+mj-lt"/>
                <a:ea typeface="ＭＳ Ｐゴシック" charset="-128"/>
              </a:rPr>
              <a:t>Int’l Covenant on Economic, Social and Cultural Rights (ICESCR) (UN, 1966): </a:t>
            </a:r>
            <a:r>
              <a:rPr lang="en-US" altLang="ja-JP" sz="2400" i="1" dirty="0" smtClean="0">
                <a:solidFill>
                  <a:srgbClr val="32CECA"/>
                </a:solidFill>
                <a:latin typeface="+mj-lt"/>
                <a:ea typeface="ＭＳ Ｐゴシック" charset="-128"/>
              </a:rPr>
              <a:t>Definition of Right to Health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en-US" altLang="ja-JP" sz="2400" dirty="0" smtClean="0">
                <a:solidFill>
                  <a:srgbClr val="32CECA"/>
                </a:solidFill>
                <a:latin typeface="+mj-lt"/>
                <a:ea typeface="ＭＳ Ｐゴシック" charset="-128"/>
              </a:rPr>
              <a:t>The Declarations on the Rights of Mentally Retarded Persons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SzTx/>
              <a:buNone/>
              <a:tabLst>
                <a:tab pos="171450" algn="l"/>
              </a:tabLst>
              <a:defRPr/>
            </a:pPr>
            <a:r>
              <a:rPr lang="en-US" altLang="ja-JP" sz="2400" dirty="0">
                <a:solidFill>
                  <a:srgbClr val="32CECA"/>
                </a:solidFill>
                <a:latin typeface="+mj-lt"/>
                <a:ea typeface="ＭＳ Ｐゴシック" charset="-128"/>
              </a:rPr>
              <a:t>	</a:t>
            </a:r>
            <a:r>
              <a:rPr lang="en-US" altLang="ja-JP" sz="2400" dirty="0" smtClean="0">
                <a:latin typeface="+mj-lt"/>
                <a:ea typeface="ＭＳ Ｐゴシック" charset="-128"/>
              </a:rPr>
              <a:t>(UN, 1971)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en-US" altLang="ja-JP" sz="2400" dirty="0" smtClean="0">
                <a:solidFill>
                  <a:srgbClr val="32CECA"/>
                </a:solidFill>
                <a:latin typeface="+mj-lt"/>
                <a:ea typeface="ＭＳ Ｐゴシック" charset="-128"/>
              </a:rPr>
              <a:t>The Principles for the Protection of Persons with Mental Illness and the Improvement of Mental Health </a:t>
            </a:r>
            <a:r>
              <a:rPr lang="en-US" altLang="ja-JP" sz="2400" smtClean="0">
                <a:solidFill>
                  <a:srgbClr val="32CECA"/>
                </a:solidFill>
                <a:latin typeface="+mj-lt"/>
                <a:ea typeface="ＭＳ Ｐゴシック" charset="-128"/>
              </a:rPr>
              <a:t>Care           </a:t>
            </a:r>
            <a:r>
              <a:rPr lang="en-US" altLang="ja-JP" sz="2400" smtClean="0">
                <a:latin typeface="+mj-lt"/>
                <a:ea typeface="ＭＳ Ｐゴシック" charset="-128"/>
              </a:rPr>
              <a:t>(</a:t>
            </a:r>
            <a:r>
              <a:rPr lang="en-US" altLang="ja-JP" sz="2400" dirty="0" smtClean="0">
                <a:latin typeface="+mj-lt"/>
                <a:ea typeface="ＭＳ Ｐゴシック" charset="-128"/>
              </a:rPr>
              <a:t>UN, 1991)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Tx/>
              <a:defRPr/>
            </a:pPr>
            <a:r>
              <a:rPr lang="en-US" altLang="ja-JP" sz="2400" dirty="0" smtClean="0">
                <a:latin typeface="+mj-lt"/>
                <a:ea typeface="ＭＳ Ｐゴシック" charset="-128"/>
              </a:rPr>
              <a:t>Convention on the Rights of Persons with Disabilities (UN, 2006) (incl. “ … </a:t>
            </a:r>
            <a:r>
              <a:rPr lang="en-US" altLang="ja-JP" sz="2400" dirty="0" smtClean="0">
                <a:solidFill>
                  <a:srgbClr val="32CECA"/>
                </a:solidFill>
                <a:latin typeface="+mj-lt"/>
                <a:ea typeface="ＭＳ Ｐゴシック" charset="-128"/>
              </a:rPr>
              <a:t>mental and intellectual impairments</a:t>
            </a:r>
            <a:r>
              <a:rPr lang="en-US" altLang="ja-JP" sz="2400" dirty="0" smtClean="0">
                <a:latin typeface="+mj-lt"/>
                <a:ea typeface="ＭＳ Ｐゴシック" charset="-128"/>
              </a:rPr>
              <a:t>”)</a:t>
            </a:r>
            <a:endParaRPr lang="en-US" altLang="ja-JP" sz="2400" dirty="0"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36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4088" y="2867025"/>
            <a:ext cx="2426507" cy="358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99843"/>
            <a:ext cx="6324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33CCFF"/>
                </a:solidFill>
              </a:rPr>
              <a:t>Right to Health</a:t>
            </a:r>
            <a:endParaRPr lang="ja-JP" altLang="en-US" sz="3200" dirty="0" smtClean="0">
              <a:solidFill>
                <a:srgbClr val="33CC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85875"/>
            <a:ext cx="8424863" cy="5159375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309688" algn="l"/>
              </a:tabLst>
            </a:pPr>
            <a:r>
              <a:rPr lang="en-US" altLang="ja-JP" sz="2400" dirty="0" smtClean="0">
                <a:solidFill>
                  <a:schemeClr val="tx1">
                    <a:lumMod val="95000"/>
                  </a:schemeClr>
                </a:solidFill>
              </a:rPr>
              <a:t>UN International Covenant on Economic, Social and Cultural Rights</a:t>
            </a:r>
            <a:r>
              <a:rPr lang="ja-JP" altLang="en-US" sz="2400" dirty="0" smtClean="0">
                <a:solidFill>
                  <a:schemeClr val="tx1">
                    <a:lumMod val="95000"/>
                  </a:schemeClr>
                </a:solidFill>
              </a:rPr>
              <a:t>（</a:t>
            </a:r>
            <a:r>
              <a:rPr lang="en-US" altLang="ja-JP" sz="2400" dirty="0" smtClean="0">
                <a:solidFill>
                  <a:schemeClr val="tx1">
                    <a:lumMod val="95000"/>
                  </a:schemeClr>
                </a:solidFill>
              </a:rPr>
              <a:t>ICESCR</a:t>
            </a:r>
            <a:r>
              <a:rPr lang="ja-JP" altLang="en-US" sz="2400" dirty="0" smtClean="0">
                <a:solidFill>
                  <a:schemeClr val="tx1">
                    <a:lumMod val="95000"/>
                  </a:schemeClr>
                </a:solidFill>
              </a:rPr>
              <a:t>）</a:t>
            </a:r>
            <a:r>
              <a:rPr lang="en-US" altLang="ja-JP" sz="2400" dirty="0" smtClean="0">
                <a:solidFill>
                  <a:schemeClr val="tx1">
                    <a:lumMod val="95000"/>
                  </a:schemeClr>
                </a:solidFill>
              </a:rPr>
              <a:t> (1966)</a:t>
            </a:r>
            <a:endParaRPr lang="ja-JP" alt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 eaLnBrk="1" hangingPunct="1">
              <a:lnSpc>
                <a:spcPts val="1800"/>
              </a:lnSpc>
              <a:buFontTx/>
              <a:buNone/>
              <a:tabLst>
                <a:tab pos="1309688" algn="l"/>
              </a:tabLst>
            </a:pPr>
            <a:r>
              <a:rPr lang="ja-JP" altLang="en-US" sz="2400" dirty="0" smtClean="0">
                <a:solidFill>
                  <a:srgbClr val="743EFA"/>
                </a:solidFill>
              </a:rPr>
              <a:t> </a:t>
            </a:r>
            <a:endParaRPr lang="en-MY" sz="2400" dirty="0" smtClean="0">
              <a:solidFill>
                <a:schemeClr val="bg1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309688" algn="l"/>
              </a:tabLst>
            </a:pPr>
            <a:r>
              <a:rPr lang="en-MY" sz="2400" dirty="0" smtClean="0"/>
              <a:t>“It </a:t>
            </a:r>
            <a:r>
              <a:rPr lang="en-MY" sz="2400" dirty="0"/>
              <a:t>is the right of everyone, </a:t>
            </a:r>
            <a:endParaRPr lang="en-MY" sz="2400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309688" algn="l"/>
              </a:tabLst>
            </a:pPr>
            <a:r>
              <a:rPr lang="en-MY" sz="2400" dirty="0" smtClean="0"/>
              <a:t>to </a:t>
            </a:r>
            <a:r>
              <a:rPr lang="en-MY" sz="2400" dirty="0"/>
              <a:t>enjoy </a:t>
            </a:r>
            <a:r>
              <a:rPr lang="en-MY" sz="2400" dirty="0" smtClean="0"/>
              <a:t>the </a:t>
            </a:r>
            <a:r>
              <a:rPr lang="en-MY" sz="2400" dirty="0"/>
              <a:t>highest attainable </a:t>
            </a:r>
            <a:endParaRPr lang="en-MY" sz="2400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309688" algn="l"/>
              </a:tabLst>
            </a:pPr>
            <a:r>
              <a:rPr lang="en-MY" sz="2400" dirty="0" smtClean="0"/>
              <a:t>standard </a:t>
            </a:r>
            <a:r>
              <a:rPr lang="en-MY" sz="2400" dirty="0"/>
              <a:t>of physical and </a:t>
            </a:r>
            <a:endParaRPr lang="en-MY" sz="2400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309688" algn="l"/>
              </a:tabLst>
            </a:pPr>
            <a:r>
              <a:rPr lang="en-MY" sz="2400" dirty="0" smtClean="0">
                <a:solidFill>
                  <a:srgbClr val="32CECA"/>
                </a:solidFill>
              </a:rPr>
              <a:t>mental health</a:t>
            </a:r>
            <a:r>
              <a:rPr lang="en-MY" sz="2400" dirty="0" smtClean="0"/>
              <a:t>”</a:t>
            </a:r>
            <a:r>
              <a:rPr lang="en-MY" sz="2400" dirty="0" smtClean="0">
                <a:solidFill>
                  <a:srgbClr val="FFFF00"/>
                </a:solidFill>
              </a:rPr>
              <a:t> </a:t>
            </a:r>
            <a:r>
              <a:rPr lang="en-MY" sz="2400" dirty="0" smtClean="0"/>
              <a:t>(</a:t>
            </a:r>
            <a:r>
              <a:rPr lang="en-US" altLang="ja-JP" sz="2400" dirty="0" smtClean="0"/>
              <a:t>Right to Health)</a:t>
            </a:r>
            <a:endParaRPr lang="en-US" altLang="ja-JP" sz="2400" dirty="0" smtClean="0"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309688" algn="l"/>
              </a:tabLst>
            </a:pPr>
            <a:r>
              <a:rPr lang="ja-JP" altLang="en-US" sz="2400" dirty="0" smtClean="0">
                <a:solidFill>
                  <a:schemeClr val="bg1"/>
                </a:solidFill>
                <a:cs typeface="Arial" charset="0"/>
              </a:rPr>
              <a:t>	</a:t>
            </a:r>
            <a:endParaRPr lang="en-US" altLang="ja-JP" sz="2400" dirty="0" smtClean="0">
              <a:solidFill>
                <a:schemeClr val="bg1"/>
              </a:solidFill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309688" algn="l"/>
              </a:tabLst>
            </a:pPr>
            <a:endParaRPr lang="en-US" altLang="ja-JP" sz="2400" dirty="0" smtClean="0">
              <a:solidFill>
                <a:schemeClr val="bg1"/>
              </a:solidFill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309688" algn="l"/>
              </a:tabLst>
            </a:pPr>
            <a:r>
              <a:rPr lang="en-US" altLang="ja-JP" sz="2400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US" altLang="ja-JP" sz="2400" dirty="0" smtClean="0">
                <a:solidFill>
                  <a:srgbClr val="CCFFFF"/>
                </a:solidFill>
                <a:cs typeface="Arial" charset="0"/>
              </a:rPr>
              <a:t>Definition of Right to Health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309688" algn="l"/>
              </a:tabLst>
            </a:pPr>
            <a:r>
              <a:rPr lang="en-US" altLang="ja-JP" sz="2400" dirty="0">
                <a:solidFill>
                  <a:srgbClr val="CCFFFF"/>
                </a:solidFill>
                <a:cs typeface="Arial" charset="0"/>
              </a:rPr>
              <a:t>	</a:t>
            </a:r>
            <a:r>
              <a:rPr lang="en-US" altLang="ja-JP" sz="2400" dirty="0" smtClean="0">
                <a:solidFill>
                  <a:srgbClr val="CCFFFF"/>
                </a:solidFill>
                <a:cs typeface="Arial" charset="0"/>
              </a:rPr>
              <a:t>also includes Mental Health </a:t>
            </a:r>
            <a:r>
              <a:rPr lang="ja-JP" altLang="en-US" sz="2800" b="1" dirty="0" smtClean="0">
                <a:solidFill>
                  <a:srgbClr val="CCFFFF"/>
                </a:solidFill>
                <a:cs typeface="Arial" charset="0"/>
              </a:rPr>
              <a:t>　</a:t>
            </a:r>
            <a:r>
              <a:rPr lang="ja-JP" altLang="en-US" sz="2800" b="1" dirty="0" smtClean="0">
                <a:solidFill>
                  <a:schemeClr val="bg1"/>
                </a:solidFill>
                <a:cs typeface="Arial" charset="0"/>
              </a:rPr>
              <a:t>　</a:t>
            </a:r>
            <a:r>
              <a:rPr lang="ja-JP" altLang="en-US" sz="2800" dirty="0" smtClean="0">
                <a:solidFill>
                  <a:schemeClr val="bg1"/>
                </a:solidFill>
                <a:cs typeface="Arial" charset="0"/>
              </a:rPr>
              <a:t>　　　　</a:t>
            </a:r>
            <a:endParaRPr lang="en-US" altLang="ja-JP" sz="28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755576" y="4794448"/>
            <a:ext cx="857255" cy="35719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none"/>
          <a:lstStyle/>
          <a:p>
            <a:pPr algn="ctr">
              <a:spcBef>
                <a:spcPct val="2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39750" y="2245619"/>
            <a:ext cx="7620000" cy="0"/>
          </a:xfrm>
          <a:prstGeom prst="line">
            <a:avLst/>
          </a:prstGeom>
          <a:noFill/>
          <a:ln w="31750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628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</TotalTime>
  <Words>2175</Words>
  <Application>Microsoft Office PowerPoint</Application>
  <PresentationFormat>画面に合わせる (4:3)</PresentationFormat>
  <Paragraphs>199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Arial Unicode MS</vt:lpstr>
      <vt:lpstr>ＭＳ Ｐゴシック</vt:lpstr>
      <vt:lpstr>ＭＳ Ｐゴシック</vt:lpstr>
      <vt:lpstr>Arial</vt:lpstr>
      <vt:lpstr>Calibri</vt:lpstr>
      <vt:lpstr>Office Theme</vt:lpstr>
      <vt:lpstr>Global Mental Health, Well-being &amp; Disability  A New Priority in SDGs and beyond</vt:lpstr>
      <vt:lpstr>Number of Death / Year</vt:lpstr>
      <vt:lpstr>Number of Death / Year</vt:lpstr>
      <vt:lpstr>PowerPoint プレゼンテーション</vt:lpstr>
      <vt:lpstr>Countries without Mental Health Policy</vt:lpstr>
      <vt:lpstr>Budget Allocation for Mental Health in Health</vt:lpstr>
      <vt:lpstr>Number of Psychiatrists</vt:lpstr>
      <vt:lpstr>Past UN Efforts on  Mental Well-being &amp; Disabilities 1 </vt:lpstr>
      <vt:lpstr>Right to Health</vt:lpstr>
      <vt:lpstr>Past UN Efforts on  Mental Well-being &amp; Disabilities 1 </vt:lpstr>
      <vt:lpstr>Past UN Efforts on  Mental Well-being &amp; Disabilities 2</vt:lpstr>
      <vt:lpstr>United Nations Expert Group Meeting on Mental Well-being, Disability and Development (2013)</vt:lpstr>
      <vt:lpstr>United Nations Expert Group Meeting on Mental Well-being, Disability and Disaster Risk Reduction (2014)</vt:lpstr>
      <vt:lpstr>Toward the Post-2015 Development Agenda</vt:lpstr>
      <vt:lpstr>The Way Forward  </vt:lpstr>
      <vt:lpstr>Global Resources 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and Health Sciences</dc:title>
  <dc:creator>堤 敦朗</dc:creator>
  <cp:lastModifiedBy>堤敦朗</cp:lastModifiedBy>
  <cp:revision>266</cp:revision>
  <cp:lastPrinted>2014-10-29T07:46:59Z</cp:lastPrinted>
  <dcterms:created xsi:type="dcterms:W3CDTF">2013-05-19T06:24:19Z</dcterms:created>
  <dcterms:modified xsi:type="dcterms:W3CDTF">2014-12-02T15:54:50Z</dcterms:modified>
</cp:coreProperties>
</file>