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57" r:id="rId4"/>
    <p:sldId id="266" r:id="rId5"/>
    <p:sldId id="260" r:id="rId6"/>
    <p:sldId id="267" r:id="rId7"/>
    <p:sldId id="262" r:id="rId8"/>
    <p:sldId id="263" r:id="rId9"/>
    <p:sldId id="259" r:id="rId10"/>
    <p:sldId id="270" r:id="rId11"/>
    <p:sldId id="26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KEDA" initials="T" lastIdx="1" clrIdx="0"/>
  <p:cmAuthor id="1" name="ilcastellosas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932E0-9F2E-E54C-A813-789B26FD1166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AAC0AD3F-FE64-254D-B1DB-0D45D61A988F}">
      <dgm:prSet phldrT="[Testo]"/>
      <dgm:spPr/>
      <dgm:t>
        <a:bodyPr/>
        <a:lstStyle/>
        <a:p>
          <a:r>
            <a:rPr lang="en-US" dirty="0" smtClean="0"/>
            <a:t>Portable light-emitting warning device</a:t>
          </a:r>
          <a:endParaRPr lang="en-US" dirty="0"/>
        </a:p>
      </dgm:t>
    </dgm:pt>
    <dgm:pt modelId="{5627692D-984B-BE4C-992D-BEE3B02CFD38}" type="parTrans" cxnId="{ED9CD63F-782B-AA4A-B620-FF1E9AAE5621}">
      <dgm:prSet/>
      <dgm:spPr/>
      <dgm:t>
        <a:bodyPr/>
        <a:lstStyle/>
        <a:p>
          <a:endParaRPr lang="en-US"/>
        </a:p>
      </dgm:t>
    </dgm:pt>
    <dgm:pt modelId="{DDC80823-B73C-854D-9BE1-2639A95B5C52}" type="sibTrans" cxnId="{ED9CD63F-782B-AA4A-B620-FF1E9AAE5621}">
      <dgm:prSet/>
      <dgm:spPr/>
      <dgm:t>
        <a:bodyPr/>
        <a:lstStyle/>
        <a:p>
          <a:endParaRPr lang="en-US"/>
        </a:p>
      </dgm:t>
    </dgm:pt>
    <dgm:pt modelId="{A7D0193C-7E70-0D44-AB95-106524954093}">
      <dgm:prSet phldrT="[Testo]"/>
      <dgm:spPr/>
      <dgm:t>
        <a:bodyPr/>
        <a:lstStyle/>
        <a:p>
          <a:r>
            <a:rPr lang="en-US" dirty="0" smtClean="0"/>
            <a:t>Wristwatch-type vibrating terminal </a:t>
          </a:r>
          <a:endParaRPr lang="en-US" dirty="0"/>
        </a:p>
      </dgm:t>
    </dgm:pt>
    <dgm:pt modelId="{E0B3D61F-01F4-D54B-8330-8903D534617D}" type="parTrans" cxnId="{E3A5F651-87BA-E446-AA05-E68A45A004C2}">
      <dgm:prSet/>
      <dgm:spPr/>
      <dgm:t>
        <a:bodyPr/>
        <a:lstStyle/>
        <a:p>
          <a:endParaRPr lang="en-US"/>
        </a:p>
      </dgm:t>
    </dgm:pt>
    <dgm:pt modelId="{EA48142E-B39D-244A-BC26-189AF6F5DB07}" type="sibTrans" cxnId="{E3A5F651-87BA-E446-AA05-E68A45A004C2}">
      <dgm:prSet/>
      <dgm:spPr/>
      <dgm:t>
        <a:bodyPr/>
        <a:lstStyle/>
        <a:p>
          <a:endParaRPr lang="en-US"/>
        </a:p>
      </dgm:t>
    </dgm:pt>
    <dgm:pt modelId="{5E5F38B0-1190-4248-8EB4-7C12E167EA56}">
      <dgm:prSet phldrT="[Testo]"/>
      <dgm:spPr/>
      <dgm:t>
        <a:bodyPr/>
        <a:lstStyle/>
        <a:p>
          <a:r>
            <a:rPr lang="en-US" dirty="0" smtClean="0"/>
            <a:t>Smartphones </a:t>
          </a:r>
          <a:endParaRPr lang="en-US" dirty="0"/>
        </a:p>
      </dgm:t>
    </dgm:pt>
    <dgm:pt modelId="{C290FDCC-30B3-9646-8A32-2C8272409B05}" type="parTrans" cxnId="{75812205-4C10-D047-BC6D-819ECEDE455C}">
      <dgm:prSet/>
      <dgm:spPr/>
      <dgm:t>
        <a:bodyPr/>
        <a:lstStyle/>
        <a:p>
          <a:endParaRPr lang="en-US"/>
        </a:p>
      </dgm:t>
    </dgm:pt>
    <dgm:pt modelId="{3AFCD352-C541-A842-A6C7-41FB259B368B}" type="sibTrans" cxnId="{75812205-4C10-D047-BC6D-819ECEDE455C}">
      <dgm:prSet/>
      <dgm:spPr/>
      <dgm:t>
        <a:bodyPr/>
        <a:lstStyle/>
        <a:p>
          <a:endParaRPr lang="en-US"/>
        </a:p>
      </dgm:t>
    </dgm:pt>
    <dgm:pt modelId="{D6E883C6-9EB9-6049-90E5-61B611EAE4D2}">
      <dgm:prSet phldrT="[Testo]"/>
      <dgm:spPr/>
      <dgm:t>
        <a:bodyPr/>
        <a:lstStyle/>
        <a:p>
          <a:r>
            <a:rPr lang="en-US" dirty="0" smtClean="0"/>
            <a:t>Text/emails</a:t>
          </a:r>
          <a:endParaRPr lang="en-US" dirty="0"/>
        </a:p>
      </dgm:t>
    </dgm:pt>
    <dgm:pt modelId="{682E6922-B61B-EE40-A94A-20BA811721D7}" type="parTrans" cxnId="{C6ACEECB-C0CF-7B4B-B3FD-1EBC1B3451FF}">
      <dgm:prSet/>
      <dgm:spPr/>
      <dgm:t>
        <a:bodyPr/>
        <a:lstStyle/>
        <a:p>
          <a:endParaRPr lang="en-US"/>
        </a:p>
      </dgm:t>
    </dgm:pt>
    <dgm:pt modelId="{D69B6894-3542-8442-AC08-E9C338034247}" type="sibTrans" cxnId="{C6ACEECB-C0CF-7B4B-B3FD-1EBC1B3451FF}">
      <dgm:prSet/>
      <dgm:spPr/>
      <dgm:t>
        <a:bodyPr/>
        <a:lstStyle/>
        <a:p>
          <a:endParaRPr lang="en-US"/>
        </a:p>
      </dgm:t>
    </dgm:pt>
    <dgm:pt modelId="{2A787D55-323A-3049-8F39-046A545E7D9D}">
      <dgm:prSet phldrT="[Testo]"/>
      <dgm:spPr/>
      <dgm:t>
        <a:bodyPr/>
        <a:lstStyle/>
        <a:p>
          <a:r>
            <a:rPr lang="en-US" dirty="0" smtClean="0"/>
            <a:t>Video/audio/phones</a:t>
          </a:r>
          <a:endParaRPr lang="en-US" dirty="0"/>
        </a:p>
      </dgm:t>
    </dgm:pt>
    <dgm:pt modelId="{8FEBA58B-C319-4340-B32E-5FF25ACA6F6D}" type="parTrans" cxnId="{A6E7BA84-F365-F84C-B10B-2E7446808A44}">
      <dgm:prSet/>
      <dgm:spPr/>
      <dgm:t>
        <a:bodyPr/>
        <a:lstStyle/>
        <a:p>
          <a:endParaRPr lang="en-US"/>
        </a:p>
      </dgm:t>
    </dgm:pt>
    <dgm:pt modelId="{1CAEA9F7-4569-CC43-A7A9-CA33577DEFFB}" type="sibTrans" cxnId="{A6E7BA84-F365-F84C-B10B-2E7446808A44}">
      <dgm:prSet/>
      <dgm:spPr/>
      <dgm:t>
        <a:bodyPr/>
        <a:lstStyle/>
        <a:p>
          <a:endParaRPr lang="en-US"/>
        </a:p>
      </dgm:t>
    </dgm:pt>
    <dgm:pt modelId="{A2BE771D-3289-CF4A-8582-AC0D15A17505}" type="pres">
      <dgm:prSet presAssocID="{893932E0-9F2E-E54C-A813-789B26FD1166}" presName="linearFlow" presStyleCnt="0">
        <dgm:presLayoutVars>
          <dgm:dir/>
          <dgm:resizeHandles val="exact"/>
        </dgm:presLayoutVars>
      </dgm:prSet>
      <dgm:spPr/>
    </dgm:pt>
    <dgm:pt modelId="{1DB588C3-7B28-F347-A8DF-48FC50EEEFFB}" type="pres">
      <dgm:prSet presAssocID="{AAC0AD3F-FE64-254D-B1DB-0D45D61A988F}" presName="composite" presStyleCnt="0"/>
      <dgm:spPr/>
    </dgm:pt>
    <dgm:pt modelId="{13AE7EE5-E973-8046-9566-7757BFE18519}" type="pres">
      <dgm:prSet presAssocID="{AAC0AD3F-FE64-254D-B1DB-0D45D61A988F}" presName="imgShp" presStyleLbl="fgImgPlac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0CA3F8A9-888B-1541-B494-A13214693C0B}" type="pres">
      <dgm:prSet presAssocID="{AAC0AD3F-FE64-254D-B1DB-0D45D61A988F}" presName="txShp" presStyleLbl="node1" presStyleIdx="0" presStyleCnt="5" custLinFactNeighborY="-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2CEDC-1558-8F42-A9A5-4BFB7C1BFBC2}" type="pres">
      <dgm:prSet presAssocID="{DDC80823-B73C-854D-9BE1-2639A95B5C52}" presName="spacing" presStyleCnt="0"/>
      <dgm:spPr/>
    </dgm:pt>
    <dgm:pt modelId="{B9719679-8635-9B47-B891-03CA87F971DA}" type="pres">
      <dgm:prSet presAssocID="{A7D0193C-7E70-0D44-AB95-106524954093}" presName="composite" presStyleCnt="0"/>
      <dgm:spPr/>
    </dgm:pt>
    <dgm:pt modelId="{8FDE2B67-18E2-0346-BE71-C76A0BC0DC8D}" type="pres">
      <dgm:prSet presAssocID="{A7D0193C-7E70-0D44-AB95-106524954093}" presName="imgShp" presStyleLbl="fgImgPlace1" presStyleIdx="1" presStyleCnt="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288DA0C-F39C-E24F-9997-AD8A4AE35612}" type="pres">
      <dgm:prSet presAssocID="{A7D0193C-7E70-0D44-AB95-106524954093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F8FB7-52A2-ED43-9965-F9858A9BEF78}" type="pres">
      <dgm:prSet presAssocID="{EA48142E-B39D-244A-BC26-189AF6F5DB07}" presName="spacing" presStyleCnt="0"/>
      <dgm:spPr/>
    </dgm:pt>
    <dgm:pt modelId="{C50B12EC-B046-2347-819D-095A681EA325}" type="pres">
      <dgm:prSet presAssocID="{5E5F38B0-1190-4248-8EB4-7C12E167EA56}" presName="composite" presStyleCnt="0"/>
      <dgm:spPr/>
    </dgm:pt>
    <dgm:pt modelId="{B371D07D-0229-7745-BC3A-C7061A50AFEF}" type="pres">
      <dgm:prSet presAssocID="{5E5F38B0-1190-4248-8EB4-7C12E167EA56}" presName="imgShp" presStyleLbl="fgImgPlace1" presStyleIdx="2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7EDBC3B-5352-C24B-9DB3-F9539CDECA45}" type="pres">
      <dgm:prSet presAssocID="{5E5F38B0-1190-4248-8EB4-7C12E167EA5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875DA-83F3-3646-913B-82DCD7A46664}" type="pres">
      <dgm:prSet presAssocID="{3AFCD352-C541-A842-A6C7-41FB259B368B}" presName="spacing" presStyleCnt="0"/>
      <dgm:spPr/>
    </dgm:pt>
    <dgm:pt modelId="{54B57A64-AF78-964C-9048-2BB4C21ECEA2}" type="pres">
      <dgm:prSet presAssocID="{D6E883C6-9EB9-6049-90E5-61B611EAE4D2}" presName="composite" presStyleCnt="0"/>
      <dgm:spPr/>
    </dgm:pt>
    <dgm:pt modelId="{99FE7195-F2BC-8346-91CC-4795222C669C}" type="pres">
      <dgm:prSet presAssocID="{D6E883C6-9EB9-6049-90E5-61B611EAE4D2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47D03C9-C940-8841-A458-807766C6B788}" type="pres">
      <dgm:prSet presAssocID="{D6E883C6-9EB9-6049-90E5-61B611EAE4D2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55468-21B9-1D41-9566-3DB5EB0F777A}" type="pres">
      <dgm:prSet presAssocID="{D69B6894-3542-8442-AC08-E9C338034247}" presName="spacing" presStyleCnt="0"/>
      <dgm:spPr/>
    </dgm:pt>
    <dgm:pt modelId="{A60FC77D-4B5B-1A4F-8782-7FAA46546556}" type="pres">
      <dgm:prSet presAssocID="{2A787D55-323A-3049-8F39-046A545E7D9D}" presName="composite" presStyleCnt="0"/>
      <dgm:spPr/>
    </dgm:pt>
    <dgm:pt modelId="{E17FCDFB-20B9-FD46-98A5-0308A7634366}" type="pres">
      <dgm:prSet presAssocID="{2A787D55-323A-3049-8F39-046A545E7D9D}" presName="imgShp" presStyleLbl="fgImgPlace1" presStyleIdx="4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7E14152-CA44-7A4B-BD47-0D77B1DE6AC9}" type="pres">
      <dgm:prSet presAssocID="{2A787D55-323A-3049-8F39-046A545E7D9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B58EA0-6DA4-5547-986D-D77B9534F1B5}" type="presOf" srcId="{5E5F38B0-1190-4248-8EB4-7C12E167EA56}" destId="{17EDBC3B-5352-C24B-9DB3-F9539CDECA45}" srcOrd="0" destOrd="0" presId="urn:microsoft.com/office/officeart/2005/8/layout/vList3"/>
    <dgm:cxn modelId="{75812205-4C10-D047-BC6D-819ECEDE455C}" srcId="{893932E0-9F2E-E54C-A813-789B26FD1166}" destId="{5E5F38B0-1190-4248-8EB4-7C12E167EA56}" srcOrd="2" destOrd="0" parTransId="{C290FDCC-30B3-9646-8A32-2C8272409B05}" sibTransId="{3AFCD352-C541-A842-A6C7-41FB259B368B}"/>
    <dgm:cxn modelId="{EC1E1886-835D-9A4B-9513-264F6937A19C}" type="presOf" srcId="{AAC0AD3F-FE64-254D-B1DB-0D45D61A988F}" destId="{0CA3F8A9-888B-1541-B494-A13214693C0B}" srcOrd="0" destOrd="0" presId="urn:microsoft.com/office/officeart/2005/8/layout/vList3"/>
    <dgm:cxn modelId="{604D589C-7765-1940-B225-B589E9976B22}" type="presOf" srcId="{D6E883C6-9EB9-6049-90E5-61B611EAE4D2}" destId="{D47D03C9-C940-8841-A458-807766C6B788}" srcOrd="0" destOrd="0" presId="urn:microsoft.com/office/officeart/2005/8/layout/vList3"/>
    <dgm:cxn modelId="{ED9CD63F-782B-AA4A-B620-FF1E9AAE5621}" srcId="{893932E0-9F2E-E54C-A813-789B26FD1166}" destId="{AAC0AD3F-FE64-254D-B1DB-0D45D61A988F}" srcOrd="0" destOrd="0" parTransId="{5627692D-984B-BE4C-992D-BEE3B02CFD38}" sibTransId="{DDC80823-B73C-854D-9BE1-2639A95B5C52}"/>
    <dgm:cxn modelId="{E3A5F651-87BA-E446-AA05-E68A45A004C2}" srcId="{893932E0-9F2E-E54C-A813-789B26FD1166}" destId="{A7D0193C-7E70-0D44-AB95-106524954093}" srcOrd="1" destOrd="0" parTransId="{E0B3D61F-01F4-D54B-8330-8903D534617D}" sibTransId="{EA48142E-B39D-244A-BC26-189AF6F5DB07}"/>
    <dgm:cxn modelId="{A6E7BA84-F365-F84C-B10B-2E7446808A44}" srcId="{893932E0-9F2E-E54C-A813-789B26FD1166}" destId="{2A787D55-323A-3049-8F39-046A545E7D9D}" srcOrd="4" destOrd="0" parTransId="{8FEBA58B-C319-4340-B32E-5FF25ACA6F6D}" sibTransId="{1CAEA9F7-4569-CC43-A7A9-CA33577DEFFB}"/>
    <dgm:cxn modelId="{BD4E02EB-CECE-ED48-9244-B5374AAE04EF}" type="presOf" srcId="{893932E0-9F2E-E54C-A813-789B26FD1166}" destId="{A2BE771D-3289-CF4A-8582-AC0D15A17505}" srcOrd="0" destOrd="0" presId="urn:microsoft.com/office/officeart/2005/8/layout/vList3"/>
    <dgm:cxn modelId="{CEB2A8FF-EF86-1342-8C70-38FB7007468F}" type="presOf" srcId="{A7D0193C-7E70-0D44-AB95-106524954093}" destId="{D288DA0C-F39C-E24F-9997-AD8A4AE35612}" srcOrd="0" destOrd="0" presId="urn:microsoft.com/office/officeart/2005/8/layout/vList3"/>
    <dgm:cxn modelId="{C6ACEECB-C0CF-7B4B-B3FD-1EBC1B3451FF}" srcId="{893932E0-9F2E-E54C-A813-789B26FD1166}" destId="{D6E883C6-9EB9-6049-90E5-61B611EAE4D2}" srcOrd="3" destOrd="0" parTransId="{682E6922-B61B-EE40-A94A-20BA811721D7}" sibTransId="{D69B6894-3542-8442-AC08-E9C338034247}"/>
    <dgm:cxn modelId="{DAC9E1EA-EA64-C748-83A9-F6027C31118D}" type="presOf" srcId="{2A787D55-323A-3049-8F39-046A545E7D9D}" destId="{E7E14152-CA44-7A4B-BD47-0D77B1DE6AC9}" srcOrd="0" destOrd="0" presId="urn:microsoft.com/office/officeart/2005/8/layout/vList3"/>
    <dgm:cxn modelId="{5F941442-306E-FB46-AC5C-51AAFDAD7A8A}" type="presParOf" srcId="{A2BE771D-3289-CF4A-8582-AC0D15A17505}" destId="{1DB588C3-7B28-F347-A8DF-48FC50EEEFFB}" srcOrd="0" destOrd="0" presId="urn:microsoft.com/office/officeart/2005/8/layout/vList3"/>
    <dgm:cxn modelId="{D430EBF0-D1B7-C949-9FED-4872FE1ADF8C}" type="presParOf" srcId="{1DB588C3-7B28-F347-A8DF-48FC50EEEFFB}" destId="{13AE7EE5-E973-8046-9566-7757BFE18519}" srcOrd="0" destOrd="0" presId="urn:microsoft.com/office/officeart/2005/8/layout/vList3"/>
    <dgm:cxn modelId="{496359CA-6341-6D44-A4DD-7258215F0DB2}" type="presParOf" srcId="{1DB588C3-7B28-F347-A8DF-48FC50EEEFFB}" destId="{0CA3F8A9-888B-1541-B494-A13214693C0B}" srcOrd="1" destOrd="0" presId="urn:microsoft.com/office/officeart/2005/8/layout/vList3"/>
    <dgm:cxn modelId="{3DF32A17-F37A-4448-957B-4266E58E2AE4}" type="presParOf" srcId="{A2BE771D-3289-CF4A-8582-AC0D15A17505}" destId="{CEB2CEDC-1558-8F42-A9A5-4BFB7C1BFBC2}" srcOrd="1" destOrd="0" presId="urn:microsoft.com/office/officeart/2005/8/layout/vList3"/>
    <dgm:cxn modelId="{15F4CD66-CA4C-B143-9A4D-DE61174B0B3A}" type="presParOf" srcId="{A2BE771D-3289-CF4A-8582-AC0D15A17505}" destId="{B9719679-8635-9B47-B891-03CA87F971DA}" srcOrd="2" destOrd="0" presId="urn:microsoft.com/office/officeart/2005/8/layout/vList3"/>
    <dgm:cxn modelId="{9BFE2816-A412-6D4A-8DAA-147D880EC8D1}" type="presParOf" srcId="{B9719679-8635-9B47-B891-03CA87F971DA}" destId="{8FDE2B67-18E2-0346-BE71-C76A0BC0DC8D}" srcOrd="0" destOrd="0" presId="urn:microsoft.com/office/officeart/2005/8/layout/vList3"/>
    <dgm:cxn modelId="{E0B1834C-C550-2C4F-9D15-600D1BF6818E}" type="presParOf" srcId="{B9719679-8635-9B47-B891-03CA87F971DA}" destId="{D288DA0C-F39C-E24F-9997-AD8A4AE35612}" srcOrd="1" destOrd="0" presId="urn:microsoft.com/office/officeart/2005/8/layout/vList3"/>
    <dgm:cxn modelId="{BC7E0AB9-D5E5-A245-9351-E2D71EC434B6}" type="presParOf" srcId="{A2BE771D-3289-CF4A-8582-AC0D15A17505}" destId="{30DF8FB7-52A2-ED43-9965-F9858A9BEF78}" srcOrd="3" destOrd="0" presId="urn:microsoft.com/office/officeart/2005/8/layout/vList3"/>
    <dgm:cxn modelId="{CA4B8E12-83A2-B340-9A23-CED438BD0588}" type="presParOf" srcId="{A2BE771D-3289-CF4A-8582-AC0D15A17505}" destId="{C50B12EC-B046-2347-819D-095A681EA325}" srcOrd="4" destOrd="0" presId="urn:microsoft.com/office/officeart/2005/8/layout/vList3"/>
    <dgm:cxn modelId="{CBAE3713-E9F3-734D-A62B-EE6F40BDD50D}" type="presParOf" srcId="{C50B12EC-B046-2347-819D-095A681EA325}" destId="{B371D07D-0229-7745-BC3A-C7061A50AFEF}" srcOrd="0" destOrd="0" presId="urn:microsoft.com/office/officeart/2005/8/layout/vList3"/>
    <dgm:cxn modelId="{739BA13A-43A2-CF4E-A8A3-524DF35B1520}" type="presParOf" srcId="{C50B12EC-B046-2347-819D-095A681EA325}" destId="{17EDBC3B-5352-C24B-9DB3-F9539CDECA45}" srcOrd="1" destOrd="0" presId="urn:microsoft.com/office/officeart/2005/8/layout/vList3"/>
    <dgm:cxn modelId="{C1B378C9-0B3A-A84C-AD69-B03AEAAF2EB7}" type="presParOf" srcId="{A2BE771D-3289-CF4A-8582-AC0D15A17505}" destId="{32E875DA-83F3-3646-913B-82DCD7A46664}" srcOrd="5" destOrd="0" presId="urn:microsoft.com/office/officeart/2005/8/layout/vList3"/>
    <dgm:cxn modelId="{868F6177-8813-5E48-AD45-F787AED9811E}" type="presParOf" srcId="{A2BE771D-3289-CF4A-8582-AC0D15A17505}" destId="{54B57A64-AF78-964C-9048-2BB4C21ECEA2}" srcOrd="6" destOrd="0" presId="urn:microsoft.com/office/officeart/2005/8/layout/vList3"/>
    <dgm:cxn modelId="{1325C60D-D44E-8048-8027-E8AAA7C7DEB1}" type="presParOf" srcId="{54B57A64-AF78-964C-9048-2BB4C21ECEA2}" destId="{99FE7195-F2BC-8346-91CC-4795222C669C}" srcOrd="0" destOrd="0" presId="urn:microsoft.com/office/officeart/2005/8/layout/vList3"/>
    <dgm:cxn modelId="{3BA21702-45D1-8B4B-AD98-AA5A76646049}" type="presParOf" srcId="{54B57A64-AF78-964C-9048-2BB4C21ECEA2}" destId="{D47D03C9-C940-8841-A458-807766C6B788}" srcOrd="1" destOrd="0" presId="urn:microsoft.com/office/officeart/2005/8/layout/vList3"/>
    <dgm:cxn modelId="{48C76D8F-B12B-764A-A7FB-C0B528BBA79E}" type="presParOf" srcId="{A2BE771D-3289-CF4A-8582-AC0D15A17505}" destId="{05B55468-21B9-1D41-9566-3DB5EB0F777A}" srcOrd="7" destOrd="0" presId="urn:microsoft.com/office/officeart/2005/8/layout/vList3"/>
    <dgm:cxn modelId="{9F0BF57F-EE59-F74E-A5A5-C7D74C1752A0}" type="presParOf" srcId="{A2BE771D-3289-CF4A-8582-AC0D15A17505}" destId="{A60FC77D-4B5B-1A4F-8782-7FAA46546556}" srcOrd="8" destOrd="0" presId="urn:microsoft.com/office/officeart/2005/8/layout/vList3"/>
    <dgm:cxn modelId="{449A9F6B-1461-8445-8B58-58D963905716}" type="presParOf" srcId="{A60FC77D-4B5B-1A4F-8782-7FAA46546556}" destId="{E17FCDFB-20B9-FD46-98A5-0308A7634366}" srcOrd="0" destOrd="0" presId="urn:microsoft.com/office/officeart/2005/8/layout/vList3"/>
    <dgm:cxn modelId="{B1C24686-7FC2-6D40-BE43-411050D67F3C}" type="presParOf" srcId="{A60FC77D-4B5B-1A4F-8782-7FAA46546556}" destId="{E7E14152-CA44-7A4B-BD47-0D77B1DE6A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3F8A9-888B-1541-B494-A13214693C0B}">
      <dsp:nvSpPr>
        <dsp:cNvPr id="0" name=""/>
        <dsp:cNvSpPr/>
      </dsp:nvSpPr>
      <dsp:spPr>
        <a:xfrm rot="10800000">
          <a:off x="1483258" y="0"/>
          <a:ext cx="5067300" cy="8276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496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Portable light-emitting warning device</a:t>
          </a:r>
          <a:endParaRPr lang="en-US" sz="2300" kern="1200" dirty="0"/>
        </a:p>
      </dsp:txBody>
      <dsp:txXfrm rot="10800000">
        <a:off x="1690166" y="0"/>
        <a:ext cx="4860392" cy="827633"/>
      </dsp:txXfrm>
    </dsp:sp>
    <dsp:sp modelId="{13AE7EE5-E973-8046-9566-7757BFE18519}">
      <dsp:nvSpPr>
        <dsp:cNvPr id="0" name=""/>
        <dsp:cNvSpPr/>
      </dsp:nvSpPr>
      <dsp:spPr>
        <a:xfrm>
          <a:off x="1069441" y="328"/>
          <a:ext cx="827633" cy="827633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88DA0C-F39C-E24F-9997-AD8A4AE35612}">
      <dsp:nvSpPr>
        <dsp:cNvPr id="0" name=""/>
        <dsp:cNvSpPr/>
      </dsp:nvSpPr>
      <dsp:spPr>
        <a:xfrm rot="10800000">
          <a:off x="1483258" y="1075016"/>
          <a:ext cx="5067300" cy="8276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496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Wristwatch-type vibrating terminal </a:t>
          </a:r>
          <a:endParaRPr lang="en-US" sz="2300" kern="1200" dirty="0"/>
        </a:p>
      </dsp:txBody>
      <dsp:txXfrm rot="10800000">
        <a:off x="1690166" y="1075016"/>
        <a:ext cx="4860392" cy="827633"/>
      </dsp:txXfrm>
    </dsp:sp>
    <dsp:sp modelId="{8FDE2B67-18E2-0346-BE71-C76A0BC0DC8D}">
      <dsp:nvSpPr>
        <dsp:cNvPr id="0" name=""/>
        <dsp:cNvSpPr/>
      </dsp:nvSpPr>
      <dsp:spPr>
        <a:xfrm>
          <a:off x="1069441" y="1075016"/>
          <a:ext cx="827633" cy="827633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EDBC3B-5352-C24B-9DB3-F9539CDECA45}">
      <dsp:nvSpPr>
        <dsp:cNvPr id="0" name=""/>
        <dsp:cNvSpPr/>
      </dsp:nvSpPr>
      <dsp:spPr>
        <a:xfrm rot="10800000">
          <a:off x="1483258" y="2149704"/>
          <a:ext cx="5067300" cy="8276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496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Smartphones </a:t>
          </a:r>
          <a:endParaRPr lang="en-US" sz="2300" kern="1200" dirty="0"/>
        </a:p>
      </dsp:txBody>
      <dsp:txXfrm rot="10800000">
        <a:off x="1690166" y="2149704"/>
        <a:ext cx="4860392" cy="827633"/>
      </dsp:txXfrm>
    </dsp:sp>
    <dsp:sp modelId="{B371D07D-0229-7745-BC3A-C7061A50AFEF}">
      <dsp:nvSpPr>
        <dsp:cNvPr id="0" name=""/>
        <dsp:cNvSpPr/>
      </dsp:nvSpPr>
      <dsp:spPr>
        <a:xfrm>
          <a:off x="1069441" y="2149704"/>
          <a:ext cx="827633" cy="827633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7D03C9-C940-8841-A458-807766C6B788}">
      <dsp:nvSpPr>
        <dsp:cNvPr id="0" name=""/>
        <dsp:cNvSpPr/>
      </dsp:nvSpPr>
      <dsp:spPr>
        <a:xfrm rot="10800000">
          <a:off x="1483258" y="3224392"/>
          <a:ext cx="5067300" cy="8276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496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Text/emails</a:t>
          </a:r>
          <a:endParaRPr lang="en-US" sz="2300" kern="1200" dirty="0"/>
        </a:p>
      </dsp:txBody>
      <dsp:txXfrm rot="10800000">
        <a:off x="1690166" y="3224392"/>
        <a:ext cx="4860392" cy="827633"/>
      </dsp:txXfrm>
    </dsp:sp>
    <dsp:sp modelId="{99FE7195-F2BC-8346-91CC-4795222C669C}">
      <dsp:nvSpPr>
        <dsp:cNvPr id="0" name=""/>
        <dsp:cNvSpPr/>
      </dsp:nvSpPr>
      <dsp:spPr>
        <a:xfrm>
          <a:off x="1069441" y="3224392"/>
          <a:ext cx="827633" cy="82763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E14152-CA44-7A4B-BD47-0D77B1DE6AC9}">
      <dsp:nvSpPr>
        <dsp:cNvPr id="0" name=""/>
        <dsp:cNvSpPr/>
      </dsp:nvSpPr>
      <dsp:spPr>
        <a:xfrm rot="10800000">
          <a:off x="1483258" y="4299080"/>
          <a:ext cx="5067300" cy="8276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496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Video/audio/phones</a:t>
          </a:r>
          <a:endParaRPr lang="en-US" sz="2300" kern="1200" dirty="0"/>
        </a:p>
      </dsp:txBody>
      <dsp:txXfrm rot="10800000">
        <a:off x="1690166" y="4299080"/>
        <a:ext cx="4860392" cy="827633"/>
      </dsp:txXfrm>
    </dsp:sp>
    <dsp:sp modelId="{E17FCDFB-20B9-FD46-98A5-0308A7634366}">
      <dsp:nvSpPr>
        <dsp:cNvPr id="0" name=""/>
        <dsp:cNvSpPr/>
      </dsp:nvSpPr>
      <dsp:spPr>
        <a:xfrm>
          <a:off x="1069441" y="4299080"/>
          <a:ext cx="827633" cy="827633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53B26-69EE-4FDD-9D0F-F04CF0BB1794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5AA4A4-C211-4F1C-A02D-9F9EA3A20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678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E13F5E-B66E-A34D-AFD7-E6DB6BEA450F}" type="datetimeFigureOut">
              <a:rPr lang="it-IT" smtClean="0"/>
              <a:t>03/12/2014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A9C16C-6C74-3D49-AA98-ADC82D10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C16C-6C74-3D49-AA98-ADC82D1031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9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C16C-6C74-3D49-AA98-ADC82D1031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9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light-emitting device is a system which alerts you in emergency situations. Lights can be of different colors according to the type of emergency. </a:t>
            </a:r>
          </a:p>
          <a:p>
            <a:r>
              <a:rPr lang="en-US" baseline="0" dirty="0" smtClean="0"/>
              <a:t>Similar to the light, the watch alerts you by vibrating.</a:t>
            </a:r>
          </a:p>
          <a:p>
            <a:r>
              <a:rPr lang="en-US" baseline="0" dirty="0" smtClean="0"/>
              <a:t>Smartphone’s applications have been developed to detect earthquakes. When a earthquake is about to strike, the app alerts you by ringing, vibrating or texting. </a:t>
            </a:r>
          </a:p>
          <a:p>
            <a:pPr defTabSz="465887">
              <a:defRPr/>
            </a:pPr>
            <a:r>
              <a:rPr lang="en-US" baseline="0" dirty="0" smtClean="0"/>
              <a:t>When available, send a text or email to communicate your position. Vocal messages can be sent by blind people.  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C16C-6C74-3D49-AA98-ADC82D1031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4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461" indent="-228587" defTabSz="4476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635" indent="-228587" defTabSz="4476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8811" indent="-228587" defTabSz="4476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5985" indent="-228587" defTabSz="4476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4B6F29A5-22C4-6049-B84B-E2DFC01B058B}" type="slidenum">
              <a:rPr lang="fr-CH" sz="1300">
                <a:cs typeface="Arial Unicode MS" charset="0"/>
              </a:rPr>
              <a:pPr>
                <a:defRPr/>
              </a:pPr>
              <a:t>9</a:t>
            </a:fld>
            <a:endParaRPr lang="fr-CH" sz="1300">
              <a:cs typeface="Arial Unicode MS" charset="0"/>
            </a:endParaRPr>
          </a:p>
        </p:txBody>
      </p:sp>
      <p:sp>
        <p:nvSpPr>
          <p:cNvPr id="1126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6438"/>
            <a:ext cx="4649787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126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4838"/>
            <a:ext cx="5605462" cy="417988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fr-FR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09" indent="-285734" eaLnBrk="0">
              <a:spcBef>
                <a:spcPct val="30000"/>
              </a:spcBef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937" indent="-228587" eaLnBrk="0">
              <a:spcBef>
                <a:spcPct val="30000"/>
              </a:spcBef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111" indent="-228587" eaLnBrk="0">
              <a:spcBef>
                <a:spcPct val="30000"/>
              </a:spcBef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87" indent="-228587" eaLnBrk="0">
              <a:spcBef>
                <a:spcPct val="30000"/>
              </a:spcBef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461" indent="-228587" defTabSz="4476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635" indent="-228587" defTabSz="4476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811" indent="-228587" defTabSz="4476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985" indent="-228587" defTabSz="4476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8441" algn="l"/>
                <a:tab pos="800056" algn="l"/>
                <a:tab pos="1201671" algn="l"/>
                <a:tab pos="1603286" algn="l"/>
                <a:tab pos="2004902" algn="l"/>
                <a:tab pos="2406517" algn="l"/>
                <a:tab pos="2806545" algn="l"/>
                <a:tab pos="3208160" algn="l"/>
                <a:tab pos="3609775" algn="l"/>
                <a:tab pos="4011391" algn="l"/>
                <a:tab pos="4413006" algn="l"/>
                <a:tab pos="4814622" algn="l"/>
                <a:tab pos="5214650" algn="l"/>
                <a:tab pos="5616264" algn="l"/>
                <a:tab pos="6017880" algn="l"/>
                <a:tab pos="6419495" algn="l"/>
                <a:tab pos="6821111" algn="l"/>
                <a:tab pos="7222726" algn="l"/>
                <a:tab pos="7622754" algn="l"/>
                <a:tab pos="8024369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fld id="{B65D517C-A54D-4F19-AE99-2E91307F45FE}" type="slidenum">
              <a:rPr lang="fr-CH" altLang="en-US" sz="1300">
                <a:ea typeface="Arial Unicode MS" pitchFamily="34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10</a:t>
            </a:fld>
            <a:endParaRPr lang="fr-CH" altLang="en-US" sz="13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6438"/>
            <a:ext cx="4649787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126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4838"/>
            <a:ext cx="5605462" cy="41798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03/12/2014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03/12/2014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alm@un.org" TargetMode="External"/><Relationship Id="rId2" Type="http://schemas.openxmlformats.org/officeDocument/2006/relationships/hyperlink" Target="http://www.wcdrr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8786518408_7453936928_z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r="8889" b="22128"/>
          <a:stretch/>
        </p:blipFill>
        <p:spPr>
          <a:xfrm>
            <a:off x="946597" y="1794694"/>
            <a:ext cx="6547329" cy="401557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3812" y="904110"/>
            <a:ext cx="7695478" cy="8905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 smtClean="0"/>
              <a:t>INTERNATIONAL DAY OF PERSONS WITH DISABILITIES 2014</a:t>
            </a:r>
            <a:br>
              <a:rPr lang="en-US" sz="3600" dirty="0" smtClean="0"/>
            </a:br>
            <a:r>
              <a:rPr lang="en-US" sz="3600" i="1" dirty="0" smtClean="0"/>
              <a:t>Inclusion Saves Lives</a:t>
            </a:r>
            <a:endParaRPr lang="en-US" sz="3600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46597" y="5182499"/>
            <a:ext cx="2588521" cy="476834"/>
          </a:xfrm>
        </p:spPr>
        <p:txBody>
          <a:bodyPr/>
          <a:lstStyle/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3327"/>
            <a:ext cx="8430611" cy="25527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090" y="5833138"/>
            <a:ext cx="2177523" cy="68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26880" y="293791"/>
            <a:ext cx="8098560" cy="55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5pPr>
            <a:lvl6pPr marL="25130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6pPr>
            <a:lvl7pPr marL="29702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7pPr>
            <a:lvl8pPr marL="34274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8pPr>
            <a:lvl9pPr marL="38846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fr-CH" altLang="en-US" sz="3600" b="1">
                <a:solidFill>
                  <a:srgbClr val="558ED5"/>
                </a:solidFill>
                <a:latin typeface="Helvetica Neue" charset="0"/>
              </a:rPr>
              <a:t>Provisional Programme</a:t>
            </a:r>
            <a:endParaRPr lang="fr-FR" altLang="en-US" sz="3400" b="1">
              <a:solidFill>
                <a:srgbClr val="558ED5"/>
              </a:solidFill>
              <a:latin typeface="Helvetica-Condensed-Bold" charset="0"/>
            </a:endParaRPr>
          </a:p>
        </p:txBody>
      </p:sp>
      <p:pic>
        <p:nvPicPr>
          <p:cNvPr id="7171" name="Image 3" descr="Room allocation SP 2102014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920" y="554459"/>
            <a:ext cx="12280320" cy="930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1" y="5792288"/>
            <a:ext cx="9142560" cy="1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734881" y="6486441"/>
            <a:ext cx="2437920" cy="41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1631" tIns="51264" rIns="81631" bIns="4081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7484">
              <a:defRPr/>
            </a:pPr>
            <a:r>
              <a:rPr lang="fr-CH" sz="1200" dirty="0">
                <a:solidFill>
                  <a:srgbClr val="666666"/>
                </a:solidFill>
                <a:latin typeface="Helvetica Neue" charset="0"/>
                <a:cs typeface="Helvetica-Light" charset="0"/>
              </a:rPr>
              <a:t>Resilient People. Resilient Planet</a:t>
            </a:r>
          </a:p>
        </p:txBody>
      </p:sp>
      <p:sp>
        <p:nvSpPr>
          <p:cNvPr id="7174" name="AutoShape 6"/>
          <p:cNvSpPr>
            <a:spLocks noChangeAspect="1" noChangeArrowheads="1"/>
          </p:cNvSpPr>
          <p:nvPr/>
        </p:nvSpPr>
        <p:spPr bwMode="auto">
          <a:xfrm>
            <a:off x="-131040" y="982184"/>
            <a:ext cx="11088001" cy="783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eaLnBrk="0"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spcAft>
                <a:spcPts val="1293"/>
              </a:spcAft>
              <a:tabLst>
                <a:tab pos="0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1pPr>
            <a:lvl2pPr eaLnBrk="0">
              <a:spcAft>
                <a:spcPts val="1032"/>
              </a:spcAft>
              <a:tabLst>
                <a:tab pos="0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 sz="25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2pPr>
            <a:lvl3pPr eaLnBrk="0">
              <a:spcAft>
                <a:spcPts val="771"/>
              </a:spcAft>
              <a:tabLst>
                <a:tab pos="0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 sz="2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3pPr>
            <a:lvl4pPr eaLnBrk="0">
              <a:spcAft>
                <a:spcPts val="522"/>
              </a:spcAft>
              <a:tabLst>
                <a:tab pos="0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4pPr>
            <a:lvl5pPr eaLnBrk="0">
              <a:spcAft>
                <a:spcPts val="261"/>
              </a:spcAft>
              <a:tabLst>
                <a:tab pos="0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5pPr>
            <a:lvl6pPr marL="2279554" indent="-205923" defTabSz="406086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6pPr>
            <a:lvl7pPr marL="2694280" indent="-205923" defTabSz="406086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7pPr>
            <a:lvl8pPr marL="3109006" indent="-205923" defTabSz="406086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8pPr>
            <a:lvl9pPr marL="3523732" indent="-205923" defTabSz="406086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</a:pPr>
            <a:endParaRPr lang="fr-CH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70353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52546" y="2158767"/>
            <a:ext cx="3892080" cy="1221874"/>
          </a:xfrm>
        </p:spPr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8163" y="3647761"/>
            <a:ext cx="6461760" cy="1530664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/>
              <a:t>See you in Sendai </a:t>
            </a:r>
          </a:p>
          <a:p>
            <a:pPr algn="ctr"/>
            <a:r>
              <a:rPr lang="en-US" sz="2600" dirty="0" smtClean="0">
                <a:hlinkClick r:id="rId2"/>
              </a:rPr>
              <a:t>www.wcdrr.org</a:t>
            </a:r>
            <a:r>
              <a:rPr lang="en-US" sz="2600" dirty="0" smtClean="0"/>
              <a:t> </a:t>
            </a:r>
          </a:p>
          <a:p>
            <a:pPr algn="ctr"/>
            <a:r>
              <a:rPr lang="en-US" sz="2600" dirty="0" smtClean="0">
                <a:hlinkClick r:id="rId3"/>
              </a:rPr>
              <a:t>palm@un.org</a:t>
            </a:r>
            <a:r>
              <a:rPr lang="en-US" sz="2600" dirty="0" smtClean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Immagine 3" descr="photo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58" y="367791"/>
            <a:ext cx="3550668" cy="177533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715" y="5833138"/>
            <a:ext cx="2177523" cy="68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987" y="283168"/>
            <a:ext cx="78002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UNISDR and the Hyogo Framework for Action </a:t>
            </a:r>
            <a:endParaRPr lang="en-US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rcRect t="2750" b="2750"/>
          <a:stretch>
            <a:fillRect/>
          </a:stretch>
        </p:blipFill>
        <p:spPr>
          <a:xfrm>
            <a:off x="1079507" y="1809750"/>
            <a:ext cx="6308203" cy="4117043"/>
          </a:xfrm>
        </p:spPr>
      </p:pic>
      <p:pic>
        <p:nvPicPr>
          <p:cNvPr id="7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3327"/>
            <a:ext cx="8430611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4987"/>
            <a:ext cx="7620000" cy="96127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Disasters and Disabilities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86264"/>
            <a:ext cx="7742086" cy="564950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Persons with disabilities are highly exposed to  disasters </a:t>
            </a:r>
          </a:p>
          <a:p>
            <a:endParaRPr lang="en-US" dirty="0" smtClean="0"/>
          </a:p>
          <a:p>
            <a:r>
              <a:rPr lang="en-US" dirty="0" smtClean="0"/>
              <a:t>The death rate of persons with disabilities in the 2011 Great East Japan Earthquake and Tsunami was more than double the rate of the entire population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earthquake in 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Haiti </a:t>
            </a:r>
            <a:r>
              <a:rPr lang="en-US" dirty="0"/>
              <a:t>in 2010 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disproportionally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affected </a:t>
            </a:r>
            <a:r>
              <a:rPr lang="en-US" dirty="0"/>
              <a:t>persons with 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disabilities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/>
              <a:t>Studies after Hurricane Katrina found that approximately one-third of those who did not leave their homes during the disaster had a disability.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Rettangolo 4"/>
          <p:cNvSpPr/>
          <p:nvPr/>
        </p:nvSpPr>
        <p:spPr>
          <a:xfrm>
            <a:off x="5607865" y="5390365"/>
            <a:ext cx="28337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© Benoit </a:t>
            </a:r>
            <a:r>
              <a:rPr lang="en-US" baseline="30000" dirty="0" err="1"/>
              <a:t>Marquet</a:t>
            </a:r>
            <a:r>
              <a:rPr lang="en-US" baseline="30000" dirty="0"/>
              <a:t>/Handicap International</a:t>
            </a:r>
            <a:endParaRPr lang="en-US" dirty="0"/>
          </a:p>
        </p:txBody>
      </p:sp>
      <p:pic>
        <p:nvPicPr>
          <p:cNvPr id="6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3327"/>
            <a:ext cx="8430611" cy="255270"/>
          </a:xfrm>
          <a:prstGeom prst="rect">
            <a:avLst/>
          </a:prstGeom>
        </p:spPr>
      </p:pic>
      <p:pic>
        <p:nvPicPr>
          <p:cNvPr id="7" name="Immagine 6" descr="India-Orissa-flooding-DRR-drill(500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26" y="2514116"/>
            <a:ext cx="4318692" cy="28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8892" y="360939"/>
            <a:ext cx="7942811" cy="1520899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Last year,</a:t>
            </a:r>
            <a:r>
              <a:rPr lang="en-US" dirty="0"/>
              <a:t> i</a:t>
            </a:r>
            <a:r>
              <a:rPr lang="en-US" dirty="0" smtClean="0"/>
              <a:t>n occasion of the International Day for Disaster Risk Reduction, UNISDR run the first</a:t>
            </a:r>
            <a:r>
              <a:rPr lang="en-US" dirty="0"/>
              <a:t>-ever UN global survey </a:t>
            </a:r>
            <a:r>
              <a:rPr lang="en-US" dirty="0" smtClean="0"/>
              <a:t>on </a:t>
            </a:r>
            <a:r>
              <a:rPr lang="en-US" dirty="0"/>
              <a:t>persons living with disabilities </a:t>
            </a:r>
            <a:r>
              <a:rPr lang="en-US" dirty="0" smtClean="0"/>
              <a:t>and </a:t>
            </a:r>
            <a:r>
              <a:rPr lang="en-US" dirty="0"/>
              <a:t>how they cope with </a:t>
            </a:r>
            <a:r>
              <a:rPr lang="en-US" dirty="0" smtClean="0"/>
              <a:t>disasters.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Immagine 3" descr="2013-iddr-survey--overview_52caa9ba48041_w15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4" y="1621746"/>
            <a:ext cx="3462404" cy="489584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55158" y="2019321"/>
            <a:ext cx="462845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200" dirty="0" smtClean="0"/>
              <a:t>5,717 </a:t>
            </a:r>
            <a:r>
              <a:rPr lang="en-US" sz="2200" dirty="0"/>
              <a:t>people from </a:t>
            </a:r>
            <a:r>
              <a:rPr lang="en-US" sz="2200" dirty="0" smtClean="0"/>
              <a:t>137 </a:t>
            </a:r>
            <a:r>
              <a:rPr lang="en-US" sz="2200" dirty="0"/>
              <a:t>countries</a:t>
            </a:r>
          </a:p>
          <a:p>
            <a:pPr marL="114300" indent="0">
              <a:buNone/>
            </a:pPr>
            <a:r>
              <a:rPr lang="en-US" sz="2200" dirty="0" smtClean="0"/>
              <a:t>took </a:t>
            </a:r>
            <a:r>
              <a:rPr lang="en-US" sz="2200" dirty="0"/>
              <a:t>the survey, helping UNISDR </a:t>
            </a:r>
          </a:p>
          <a:p>
            <a:pPr marL="114300" indent="0">
              <a:buNone/>
            </a:pPr>
            <a:r>
              <a:rPr lang="en-US" sz="2200" dirty="0"/>
              <a:t>to understand and address their needs. </a:t>
            </a:r>
            <a:endParaRPr lang="en-US" sz="2200" dirty="0" smtClean="0"/>
          </a:p>
          <a:p>
            <a:pPr marL="114300" indent="0">
              <a:buNone/>
            </a:pPr>
            <a:endParaRPr lang="en-US" sz="2200" dirty="0"/>
          </a:p>
          <a:p>
            <a:pPr marL="114300" indent="0">
              <a:buNone/>
            </a:pPr>
            <a:r>
              <a:rPr lang="en-US" sz="2200" dirty="0"/>
              <a:t>Evacuation </a:t>
            </a:r>
            <a:r>
              <a:rPr lang="en-US" sz="2200" dirty="0" smtClean="0"/>
              <a:t>challenge: </a:t>
            </a:r>
          </a:p>
          <a:p>
            <a:pPr marL="114300" indent="0">
              <a:buNone/>
            </a:pPr>
            <a:r>
              <a:rPr lang="en-US" sz="2200" dirty="0" smtClean="0">
                <a:solidFill>
                  <a:srgbClr val="BF4D00"/>
                </a:solidFill>
              </a:rPr>
              <a:t>- hearing</a:t>
            </a:r>
            <a:r>
              <a:rPr lang="en-US" sz="2200" dirty="0" smtClean="0"/>
              <a:t> </a:t>
            </a:r>
            <a:r>
              <a:rPr lang="en-US" sz="2200" dirty="0"/>
              <a:t>(39%</a:t>
            </a:r>
            <a:r>
              <a:rPr lang="en-US" sz="2200" dirty="0" smtClean="0"/>
              <a:t>)</a:t>
            </a:r>
          </a:p>
          <a:p>
            <a:pPr marL="114300" indent="0">
              <a:buNone/>
            </a:pPr>
            <a:r>
              <a:rPr lang="en-US" sz="2200" dirty="0" smtClean="0">
                <a:solidFill>
                  <a:srgbClr val="BF4D00"/>
                </a:solidFill>
              </a:rPr>
              <a:t>- seeing</a:t>
            </a:r>
            <a:r>
              <a:rPr lang="en-US" sz="2200" dirty="0" smtClean="0"/>
              <a:t> </a:t>
            </a:r>
            <a:r>
              <a:rPr lang="en-US" sz="2200" dirty="0"/>
              <a:t>(54%), </a:t>
            </a:r>
            <a:endParaRPr lang="en-US" sz="2200" dirty="0" smtClean="0"/>
          </a:p>
          <a:p>
            <a:pPr marL="114300" indent="0">
              <a:buNone/>
            </a:pPr>
            <a:r>
              <a:rPr lang="en-US" sz="2200" dirty="0" smtClean="0">
                <a:solidFill>
                  <a:srgbClr val="BF4D00"/>
                </a:solidFill>
              </a:rPr>
              <a:t>- walking </a:t>
            </a:r>
            <a:r>
              <a:rPr lang="en-US" sz="2200" dirty="0">
                <a:solidFill>
                  <a:srgbClr val="BF4D00"/>
                </a:solidFill>
              </a:rPr>
              <a:t>or climbing steps</a:t>
            </a:r>
            <a:r>
              <a:rPr lang="en-US" sz="2200" dirty="0"/>
              <a:t> (68%</a:t>
            </a:r>
            <a:r>
              <a:rPr lang="en-US" sz="2200" dirty="0" smtClean="0"/>
              <a:t>)</a:t>
            </a:r>
            <a:endParaRPr lang="en-US" sz="2200" dirty="0"/>
          </a:p>
          <a:p>
            <a:pPr marL="114300" indent="0">
              <a:buNone/>
            </a:pPr>
            <a:r>
              <a:rPr lang="en-US" sz="2200" dirty="0" smtClean="0">
                <a:solidFill>
                  <a:srgbClr val="BF4D00"/>
                </a:solidFill>
              </a:rPr>
              <a:t>- communicating </a:t>
            </a:r>
            <a:r>
              <a:rPr lang="en-US" sz="2200" dirty="0"/>
              <a:t>(45%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pic>
        <p:nvPicPr>
          <p:cNvPr id="6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3327"/>
            <a:ext cx="8430611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9508" y="251943"/>
            <a:ext cx="8201103" cy="182064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600" dirty="0" smtClean="0"/>
              <a:t>The needs of persons with disabilities should be included in disaster risk reduction planning at the community, national, and international level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23" y="1705745"/>
            <a:ext cx="7252467" cy="4986071"/>
          </a:xfrm>
          <a:prstGeom prst="rect">
            <a:avLst/>
          </a:prstGeom>
        </p:spPr>
      </p:pic>
      <p:pic>
        <p:nvPicPr>
          <p:cNvPr id="8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3327"/>
            <a:ext cx="8430611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92"/>
            <a:ext cx="7620000" cy="6395191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These challenges could be overcome with new technologies.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u="sng" dirty="0" smtClean="0"/>
              <a:t>Early warning systems &amp; Communication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3327"/>
            <a:ext cx="8430611" cy="255270"/>
          </a:xfrm>
          <a:prstGeom prst="rect">
            <a:avLst/>
          </a:prstGeom>
        </p:spPr>
      </p:pic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294998050"/>
              </p:ext>
            </p:extLst>
          </p:nvPr>
        </p:nvGraphicFramePr>
        <p:xfrm>
          <a:off x="457200" y="1316612"/>
          <a:ext cx="7620000" cy="5127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69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6072" y="1429052"/>
            <a:ext cx="8804442" cy="12024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Third World Conference on Disaster Risk Reduction</a:t>
            </a:r>
            <a:endParaRPr lang="en-US" sz="2800" dirty="0"/>
          </a:p>
        </p:txBody>
      </p:sp>
      <p:pic>
        <p:nvPicPr>
          <p:cNvPr id="4" name="Immagine 3" descr="phot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84" y="242222"/>
            <a:ext cx="3083144" cy="1541572"/>
          </a:xfrm>
          <a:prstGeom prst="rect">
            <a:avLst/>
          </a:prstGeom>
        </p:spPr>
      </p:pic>
      <p:pic>
        <p:nvPicPr>
          <p:cNvPr id="5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3327"/>
            <a:ext cx="8430611" cy="25527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76072" y="2635591"/>
            <a:ext cx="8009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UNISDR is promoting the inclusion of knowledge and experiences of persons with disabilities at the Third World Conference on Disaster Risk Reduction, Sendai 14-18 March 2015.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89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58537"/>
            <a:ext cx="8476513" cy="256384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UNISDR and </a:t>
            </a:r>
            <a:r>
              <a:rPr lang="en-US" sz="2000" dirty="0"/>
              <a:t>the Nippon Foundation </a:t>
            </a:r>
            <a:r>
              <a:rPr lang="en-US" sz="2000" dirty="0" smtClean="0"/>
              <a:t> </a:t>
            </a:r>
            <a:r>
              <a:rPr lang="en-US" sz="2000" dirty="0"/>
              <a:t>signed an </a:t>
            </a:r>
            <a:r>
              <a:rPr lang="en-US" sz="2000" dirty="0" smtClean="0"/>
              <a:t>agreement on 18 November 2014 </a:t>
            </a:r>
            <a:r>
              <a:rPr lang="en-US" sz="2000" dirty="0"/>
              <a:t>that will make the 3rd UN World Conference on Disaster Risk Reduction (WCDRR</a:t>
            </a:r>
            <a:r>
              <a:rPr lang="en-US" sz="2000" dirty="0">
                <a:solidFill>
                  <a:srgbClr val="40749B"/>
                </a:solidFill>
              </a:rPr>
              <a:t>) accessible and inclusive for persons with disabilities.</a:t>
            </a:r>
          </a:p>
          <a:p>
            <a:endParaRPr lang="en-US" sz="2000" dirty="0"/>
          </a:p>
          <a:p>
            <a:r>
              <a:rPr lang="en-US" sz="2000" dirty="0"/>
              <a:t>The agreement will provide real-time captioning in English and Japanese and international or Japanese sign language interpretation for various sessions of the conference. </a:t>
            </a:r>
            <a:endParaRPr lang="en-US" sz="2000" dirty="0" smtClean="0"/>
          </a:p>
          <a:p>
            <a:pPr marL="114300" indent="0">
              <a:buNone/>
            </a:pPr>
            <a:endParaRPr lang="en-US" sz="2000" dirty="0" smtClean="0"/>
          </a:p>
        </p:txBody>
      </p:sp>
      <p:pic>
        <p:nvPicPr>
          <p:cNvPr id="5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3327"/>
            <a:ext cx="8430611" cy="255270"/>
          </a:xfrm>
          <a:prstGeom prst="rect">
            <a:avLst/>
          </a:prstGeom>
        </p:spPr>
      </p:pic>
      <p:pic>
        <p:nvPicPr>
          <p:cNvPr id="2" name="Immagine 1" descr="15212753324_148a016a0d_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r="6952" b="10321"/>
          <a:stretch/>
        </p:blipFill>
        <p:spPr>
          <a:xfrm>
            <a:off x="2845376" y="2602865"/>
            <a:ext cx="5585235" cy="392585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00870" y="2977476"/>
            <a:ext cx="26445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en-US" sz="2000" dirty="0"/>
              <a:t>Accessibility will be prioritized for conference venues, </a:t>
            </a:r>
            <a:r>
              <a:rPr lang="en-US" sz="2000" dirty="0" smtClean="0"/>
              <a:t>transportations </a:t>
            </a:r>
            <a:r>
              <a:rPr lang="en-US" sz="2000" dirty="0"/>
              <a:t>and </a:t>
            </a:r>
            <a:r>
              <a:rPr lang="en-US" sz="2000" dirty="0" smtClean="0"/>
              <a:t>accommodations.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81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1"/>
          <p:cNvSpPr>
            <a:spLocks noChangeArrowheads="1"/>
          </p:cNvSpPr>
          <p:nvPr/>
        </p:nvSpPr>
        <p:spPr bwMode="auto">
          <a:xfrm>
            <a:off x="226973" y="222487"/>
            <a:ext cx="7958829" cy="601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In Sendai - Accessibility at the WCDRR</a:t>
            </a:r>
          </a:p>
          <a:p>
            <a:endParaRPr lang="en-US" sz="1900" dirty="0"/>
          </a:p>
          <a:p>
            <a:r>
              <a:rPr lang="en-US" sz="1900" dirty="0" smtClean="0"/>
              <a:t>In </a:t>
            </a:r>
            <a:r>
              <a:rPr lang="en-US" sz="1900" dirty="0"/>
              <a:t>accordance with the Convention on the Rights of Persons with Disabilities, reasonable accommodation will be provided for persons with disabilities. </a:t>
            </a:r>
            <a:endParaRPr lang="en-GB" sz="1900" dirty="0"/>
          </a:p>
          <a:p>
            <a:endParaRPr lang="en-US" sz="1900" b="1" dirty="0"/>
          </a:p>
          <a:p>
            <a:r>
              <a:rPr lang="en-US" sz="1900" b="1" dirty="0">
                <a:solidFill>
                  <a:schemeClr val="accent3">
                    <a:lumMod val="75000"/>
                  </a:schemeClr>
                </a:solidFill>
              </a:rPr>
              <a:t>Substantive accessibility</a:t>
            </a:r>
            <a:endParaRPr lang="en-GB" sz="19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456487" lvl="1"/>
            <a:r>
              <a:rPr lang="en-GB" sz="1900" dirty="0">
                <a:cs typeface="Arial" charset="0"/>
              </a:rPr>
              <a:t>- Disability inclusive sessions</a:t>
            </a:r>
          </a:p>
          <a:p>
            <a:pPr marL="456487" lvl="1"/>
            <a:r>
              <a:rPr lang="en-US" sz="1900" dirty="0">
                <a:cs typeface="Arial" charset="0"/>
              </a:rPr>
              <a:t>- Disability caucus identified as an “other important stakeholder group”</a:t>
            </a:r>
          </a:p>
          <a:p>
            <a:endParaRPr lang="en-US" sz="1900" b="1" dirty="0">
              <a:cs typeface="Arial" charset="0"/>
            </a:endParaRPr>
          </a:p>
          <a:p>
            <a:r>
              <a:rPr lang="en-US" sz="1900" b="1" dirty="0">
                <a:solidFill>
                  <a:srgbClr val="BF4D00"/>
                </a:solidFill>
                <a:cs typeface="Arial" charset="0"/>
              </a:rPr>
              <a:t>Information accessibility</a:t>
            </a:r>
          </a:p>
          <a:p>
            <a:pPr marL="456487" lvl="1"/>
            <a:r>
              <a:rPr lang="en-US" sz="1900" dirty="0">
                <a:cs typeface="Arial" charset="0"/>
              </a:rPr>
              <a:t>- Provide conference background &amp; outcome documents in accessible format </a:t>
            </a:r>
          </a:p>
          <a:p>
            <a:pPr marL="456487" lvl="1"/>
            <a:r>
              <a:rPr lang="en-US" sz="1900" dirty="0">
                <a:cs typeface="Arial" charset="0"/>
              </a:rPr>
              <a:t>- Emergency evacuation manual to be in accessible format </a:t>
            </a:r>
            <a:endParaRPr lang="en-GB" sz="1900" dirty="0">
              <a:cs typeface="Arial" charset="0"/>
            </a:endParaRPr>
          </a:p>
          <a:p>
            <a:pPr marL="456487" lvl="1"/>
            <a:r>
              <a:rPr lang="en-US" sz="1900" dirty="0">
                <a:cs typeface="Arial" charset="0"/>
              </a:rPr>
              <a:t>- Remote participation by persons unable to travel</a:t>
            </a:r>
          </a:p>
          <a:p>
            <a:pPr marL="456487" lvl="1"/>
            <a:r>
              <a:rPr lang="en-US" sz="1900" dirty="0">
                <a:cs typeface="Arial" charset="0"/>
              </a:rPr>
              <a:t>- Obtain AA rating for website from an independent audit</a:t>
            </a:r>
            <a:endParaRPr lang="en-GB" sz="1900" dirty="0">
              <a:cs typeface="Arial" charset="0"/>
            </a:endParaRPr>
          </a:p>
          <a:p>
            <a:endParaRPr lang="en-GB" sz="1900" b="1" dirty="0"/>
          </a:p>
          <a:p>
            <a:r>
              <a:rPr lang="en-GB" sz="1900" b="1" dirty="0">
                <a:solidFill>
                  <a:srgbClr val="BF4D00"/>
                </a:solidFill>
              </a:rPr>
              <a:t>Physical accessibility</a:t>
            </a:r>
          </a:p>
          <a:p>
            <a:pPr marL="456487" lvl="1"/>
            <a:r>
              <a:rPr lang="en-GB" sz="1900" dirty="0">
                <a:cs typeface="Arial" charset="0"/>
              </a:rPr>
              <a:t>- Accessible venues to ensure active participation</a:t>
            </a:r>
          </a:p>
          <a:p>
            <a:pPr marL="456487" lvl="1"/>
            <a:r>
              <a:rPr lang="en-GB" sz="1900" dirty="0">
                <a:cs typeface="Arial" charset="0"/>
              </a:rPr>
              <a:t>- Closed captioning to be provided for key sessions</a:t>
            </a:r>
          </a:p>
          <a:p>
            <a:pPr marL="456487" lvl="1"/>
            <a:r>
              <a:rPr lang="en-GB" sz="1900" dirty="0">
                <a:cs typeface="Arial" charset="0"/>
              </a:rPr>
              <a:t>- Logistical arrangements for travel of persons with disabilities</a:t>
            </a:r>
          </a:p>
        </p:txBody>
      </p:sp>
      <p:pic>
        <p:nvPicPr>
          <p:cNvPr id="10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3327"/>
            <a:ext cx="8430611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57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za">
  <a:themeElements>
    <a:clrScheme name="Funzionante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Adiacenz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z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Adiacenza.thmx</Template>
  <TotalTime>536</TotalTime>
  <Words>540</Words>
  <Application>Microsoft Office PowerPoint</Application>
  <PresentationFormat>On-screen Show (4:3)</PresentationFormat>
  <Paragraphs>79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Adiacenza</vt:lpstr>
      <vt:lpstr> INTERNATIONAL DAY OF PERSONS WITH DISABILITIES 2014 Inclusion Saves Lives</vt:lpstr>
      <vt:lpstr>UNISDR and the Hyogo Framework for Action </vt:lpstr>
      <vt:lpstr>Disasters and Disabilities</vt:lpstr>
      <vt:lpstr>PowerPoint Presentation</vt:lpstr>
      <vt:lpstr>PowerPoint Presentation</vt:lpstr>
      <vt:lpstr>PowerPoint Presentation</vt:lpstr>
      <vt:lpstr>Third World Conference on Disaster Risk Reduction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ilcastellosas</dc:creator>
  <cp:lastModifiedBy>Juerg Friedli</cp:lastModifiedBy>
  <cp:revision>58</cp:revision>
  <cp:lastPrinted>2014-12-03T13:46:30Z</cp:lastPrinted>
  <dcterms:created xsi:type="dcterms:W3CDTF">2014-11-25T19:55:05Z</dcterms:created>
  <dcterms:modified xsi:type="dcterms:W3CDTF">2014-12-03T13:58:46Z</dcterms:modified>
</cp:coreProperties>
</file>