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94" r:id="rId3"/>
    <p:sldId id="270" r:id="rId4"/>
    <p:sldId id="300" r:id="rId5"/>
    <p:sldId id="301" r:id="rId6"/>
    <p:sldId id="293" r:id="rId7"/>
    <p:sldId id="288" r:id="rId8"/>
    <p:sldId id="290" r:id="rId9"/>
    <p:sldId id="285" r:id="rId10"/>
    <p:sldId id="296" r:id="rId11"/>
    <p:sldId id="292" r:id="rId12"/>
    <p:sldId id="298" r:id="rId13"/>
    <p:sldId id="299" r:id="rId14"/>
    <p:sldId id="286" r:id="rId15"/>
    <p:sldId id="297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0ECFF"/>
    <a:srgbClr val="E6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4" autoAdjust="0"/>
    <p:restoredTop sz="99033" autoAdjust="0"/>
  </p:normalViewPr>
  <p:slideViewPr>
    <p:cSldViewPr snapToGrid="0" snapToObjects="1">
      <p:cViewPr>
        <p:scale>
          <a:sx n="100" d="100"/>
          <a:sy n="100" d="100"/>
        </p:scale>
        <p:origin x="-984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EFF7-3743-A74D-8DC2-D070613A9602}" type="datetimeFigureOut"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EC5D8-806B-3D46-A61F-D2C61EAD64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91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2B1E0-EE50-B541-8371-DF5748ED7CBE}" type="datetimeFigureOut"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5125B-186F-FD48-A5BE-DE9D5205C3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2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EAAA366F-B1DD-A541-95AE-67DC9818CB46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B4222-9389-074A-909F-E55A681530EC}" type="datetimeFigureOut"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D031C-5220-294A-B123-74EF527559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B4222-9389-074A-909F-E55A681530EC}" type="datetimeFigureOut"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D031C-5220-294A-B123-74EF527559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5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B4222-9389-074A-909F-E55A681530EC}" type="datetimeFigureOut"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D031C-5220-294A-B123-74EF527559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2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B4222-9389-074A-909F-E55A681530EC}" type="datetimeFigureOut"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D031C-5220-294A-B123-74EF527559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B4222-9389-074A-909F-E55A681530EC}" type="datetimeFigureOut"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D031C-5220-294A-B123-74EF527559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7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B4222-9389-074A-909F-E55A681530EC}" type="datetimeFigureOut"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D031C-5220-294A-B123-74EF527559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B4222-9389-074A-909F-E55A681530EC}" type="datetimeFigureOut"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D031C-5220-294A-B123-74EF527559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1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B4222-9389-074A-909F-E55A681530EC}" type="datetimeFigureOut"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D031C-5220-294A-B123-74EF527559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B4222-9389-074A-909F-E55A681530EC}" type="datetimeFigureOut"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D031C-5220-294A-B123-74EF527559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0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B4222-9389-074A-909F-E55A681530EC}" type="datetimeFigureOut"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D031C-5220-294A-B123-74EF527559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B4222-9389-074A-909F-E55A681530EC}" type="datetimeFigureOut"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FD031C-5220-294A-B123-74EF527559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5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9160"/>
            <a:ext cx="8229600" cy="4967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278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rgbClr val="215968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chemeClr val="accent5">
              <a:lumMod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200" kern="1200">
          <a:solidFill>
            <a:schemeClr val="accent5">
              <a:lumMod val="50000"/>
            </a:schemeClr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§"/>
        <a:defRPr sz="2000" kern="1200">
          <a:solidFill>
            <a:schemeClr val="accent5">
              <a:lumMod val="50000"/>
            </a:schemeClr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/>
          <p:cNvSpPr>
            <a:spLocks noChangeShapeType="1"/>
          </p:cNvSpPr>
          <p:nvPr/>
        </p:nvSpPr>
        <p:spPr bwMode="auto">
          <a:xfrm>
            <a:off x="2135188" y="1752600"/>
            <a:ext cx="1588" cy="13668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363788" y="1457471"/>
            <a:ext cx="6553200" cy="192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>
                <a:solidFill>
                  <a:schemeClr val="bg1"/>
                </a:solidFill>
              </a:rPr>
              <a:t>Mental Well-being and Disability: </a:t>
            </a:r>
            <a:r>
              <a:rPr lang="en-US" sz="3200" b="1">
                <a:solidFill>
                  <a:schemeClr val="bg1"/>
                </a:solidFill>
              </a:rPr>
              <a:t>Toward Accessible and Inclusive Sustainable Development Goals</a:t>
            </a:r>
            <a:endParaRPr lang="en-AU" sz="3200" b="1">
              <a:solidFill>
                <a:schemeClr val="bg1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363788" y="3764631"/>
            <a:ext cx="6553200" cy="243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  <a:latin typeface="+mn-lt"/>
                <a:cs typeface="Times New Roman" charset="0"/>
              </a:rPr>
              <a:t>Harry Minas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+mn-lt"/>
                <a:cs typeface="Times New Roman" charset="0"/>
              </a:rPr>
              <a:t>Head, Global and Cultural Mental Health Unit</a:t>
            </a:r>
            <a:br>
              <a:rPr lang="en-US" sz="1800">
                <a:solidFill>
                  <a:schemeClr val="bg1"/>
                </a:solidFill>
                <a:latin typeface="+mn-lt"/>
                <a:cs typeface="Times New Roman" charset="0"/>
              </a:rPr>
            </a:br>
            <a:r>
              <a:rPr lang="en-US" sz="1800">
                <a:solidFill>
                  <a:schemeClr val="bg1"/>
                </a:solidFill>
                <a:latin typeface="+mn-lt"/>
                <a:cs typeface="Times New Roman" charset="0"/>
              </a:rPr>
              <a:t>Centre for Mental Health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>
                <a:solidFill>
                  <a:schemeClr val="bg1"/>
                </a:solidFill>
                <a:latin typeface="+mn-lt"/>
                <a:cs typeface="Times New Roman" charset="0"/>
              </a:rPr>
              <a:t>Melbourne School of Population and Global Health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1800">
              <a:solidFill>
                <a:schemeClr val="bg1"/>
              </a:solidFill>
              <a:latin typeface="+mn-lt"/>
              <a:cs typeface="Times New Roman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1200">
              <a:solidFill>
                <a:schemeClr val="bg1"/>
              </a:solidFill>
              <a:latin typeface="+mn-lt"/>
              <a:cs typeface="Times New Roman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AU" sz="1400" i="1">
                <a:solidFill>
                  <a:srgbClr val="FFFFFF"/>
                </a:solidFill>
                <a:latin typeface="+mn-lt"/>
              </a:rPr>
              <a:t>UN New York</a:t>
            </a:r>
          </a:p>
          <a:p>
            <a:pPr>
              <a:lnSpc>
                <a:spcPct val="110000"/>
              </a:lnSpc>
              <a:defRPr/>
            </a:pPr>
            <a:r>
              <a:rPr lang="en-US" sz="1400" i="1">
                <a:solidFill>
                  <a:srgbClr val="FFFFFF"/>
                </a:solidFill>
              </a:rPr>
              <a:t>2 December 2014</a:t>
            </a:r>
          </a:p>
        </p:txBody>
      </p:sp>
      <p:pic>
        <p:nvPicPr>
          <p:cNvPr id="4101" name="Picture 6" descr="UOM-Rev3D_S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752600"/>
            <a:ext cx="13477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37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700"/>
            <a:ext cx="82296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The Asia Pacific Region is ready to act on a clear SDG mental health target… 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(as several regions are)</a:t>
            </a:r>
          </a:p>
          <a:p>
            <a:pPr marL="0" indent="0">
              <a:buNone/>
            </a:pPr>
            <a:endParaRPr lang="en-US" sz="2800">
              <a:solidFill>
                <a:schemeClr val="bg1"/>
              </a:solidFill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2600">
                <a:solidFill>
                  <a:schemeClr val="bg1"/>
                </a:solidFill>
              </a:rPr>
              <a:t>Regional organisations</a:t>
            </a:r>
          </a:p>
          <a:p>
            <a:pPr lvl="1">
              <a:spcBef>
                <a:spcPts val="1200"/>
              </a:spcBef>
              <a:buClr>
                <a:schemeClr val="bg1"/>
              </a:buClr>
            </a:pPr>
            <a:r>
              <a:rPr lang="en-US" sz="2600">
                <a:solidFill>
                  <a:schemeClr val="bg1"/>
                </a:solidFill>
              </a:rPr>
              <a:t>Asia Pacific Economic Cooperation Forum</a:t>
            </a:r>
          </a:p>
          <a:p>
            <a:pPr lvl="1">
              <a:spcBef>
                <a:spcPts val="1200"/>
              </a:spcBef>
              <a:buClr>
                <a:schemeClr val="bg1"/>
              </a:buClr>
            </a:pPr>
            <a:r>
              <a:rPr lang="en-US" sz="2600">
                <a:solidFill>
                  <a:schemeClr val="bg1"/>
                </a:solidFill>
              </a:rPr>
              <a:t>Association of South-East Asian Nations</a:t>
            </a:r>
          </a:p>
          <a:p>
            <a:pPr marL="400050" lvl="1" indent="0">
              <a:spcBef>
                <a:spcPts val="1200"/>
              </a:spcBef>
              <a:buClr>
                <a:schemeClr val="bg1"/>
              </a:buClr>
              <a:buNone/>
            </a:pPr>
            <a:r>
              <a:rPr lang="en-US" sz="2600">
                <a:solidFill>
                  <a:schemeClr val="bg1"/>
                </a:solidFill>
              </a:rPr>
              <a:t>National governments</a:t>
            </a:r>
          </a:p>
          <a:p>
            <a:pPr marL="400050" lvl="1" indent="0">
              <a:spcBef>
                <a:spcPts val="1200"/>
              </a:spcBef>
              <a:buClr>
                <a:schemeClr val="bg1"/>
              </a:buClr>
              <a:buNone/>
            </a:pPr>
            <a:r>
              <a:rPr lang="en-US" sz="2600">
                <a:solidFill>
                  <a:schemeClr val="bg1"/>
                </a:solidFill>
              </a:rPr>
              <a:t>Sub-national governments</a:t>
            </a:r>
            <a:endParaRPr lang="en-US" sz="3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</a:rPr>
              <a:t>A clear mental health target will focus, expand and accelerate such action</a:t>
            </a:r>
          </a:p>
        </p:txBody>
      </p:sp>
    </p:spTree>
    <p:extLst>
      <p:ext uri="{BB962C8B-B14F-4D97-AF65-F5344CB8AC3E}">
        <p14:creationId xmlns:p14="http://schemas.microsoft.com/office/powerpoint/2010/main" val="130414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FF"/>
                </a:solidFill>
              </a:rPr>
              <a:t>Open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360"/>
            <a:ext cx="8229600" cy="49670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>
                <a:solidFill>
                  <a:srgbClr val="FFFFFF"/>
                </a:solidFill>
              </a:rPr>
              <a:t>Goal 3: Ensure healthy lives and promote well-being for all at all ages</a:t>
            </a:r>
          </a:p>
          <a:p>
            <a:pPr marL="0" indent="0">
              <a:buNone/>
            </a:pPr>
            <a:endParaRPr lang="en-US" b="1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None/>
            </a:pPr>
            <a:r>
              <a:rPr lang="en-US" sz="3100">
                <a:solidFill>
                  <a:srgbClr val="FFFFFF"/>
                </a:solidFill>
              </a:rPr>
              <a:t>Target 3.4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en-US" sz="2900">
                <a:solidFill>
                  <a:srgbClr val="FFFFFF"/>
                </a:solidFill>
              </a:rPr>
              <a:t>By 2030 reduce by one-third premature mortality from non-communicable diseases (NCDs) through prevention and treatment, and promote mental health and wellbeing.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None/>
            </a:pPr>
            <a:r>
              <a:rPr lang="en-US" sz="3100">
                <a:solidFill>
                  <a:srgbClr val="FFFF00"/>
                </a:solidFill>
              </a:rPr>
              <a:t>Suggested revision of Target 3.4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en-US" sz="2900">
                <a:solidFill>
                  <a:srgbClr val="FFFF00"/>
                </a:solidFill>
              </a:rPr>
              <a:t>By 2030 reduce by one-third premature mortality and disability from non-communicable diseases (including mental disorders), through promotion, prevention, treatment, rehabilitation and social care, and protection of human rights.</a:t>
            </a:r>
          </a:p>
        </p:txBody>
      </p:sp>
    </p:spTree>
    <p:extLst>
      <p:ext uri="{BB962C8B-B14F-4D97-AF65-F5344CB8AC3E}">
        <p14:creationId xmlns:p14="http://schemas.microsoft.com/office/powerpoint/2010/main" val="329353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218501"/>
            <a:ext cx="8539940" cy="6486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>
                <a:solidFill>
                  <a:schemeClr val="bg1"/>
                </a:solidFill>
              </a:rPr>
              <a:t>www.</a:t>
            </a:r>
            <a:r>
              <a:rPr lang="en-US" sz="4800">
                <a:solidFill>
                  <a:schemeClr val="bg1"/>
                </a:solidFill>
              </a:rPr>
              <a:t>FundaMentalSDG</a:t>
            </a:r>
            <a:r>
              <a:rPr lang="en-US" sz="4000">
                <a:solidFill>
                  <a:schemeClr val="bg1"/>
                </a:solidFill>
              </a:rPr>
              <a:t>.org</a:t>
            </a:r>
          </a:p>
          <a:p>
            <a:pPr marL="0" indent="0">
              <a:buNone/>
            </a:pPr>
            <a:endParaRPr lang="en-US" sz="140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>
                <a:solidFill>
                  <a:schemeClr val="bg1"/>
                </a:solidFill>
              </a:rPr>
              <a:t>Target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>
                <a:solidFill>
                  <a:srgbClr val="FFFFFF"/>
                </a:solidFill>
                <a:effectLst/>
              </a:rPr>
              <a:t>‘The provision of mental and physical health and social care services for people with mental disorders, in parity with resources for services addressing physical health.’ </a:t>
            </a:r>
            <a:endParaRPr lang="en-US" sz="2000">
              <a:solidFill>
                <a:srgbClr val="FFFFFF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>
                <a:solidFill>
                  <a:schemeClr val="bg1"/>
                </a:solidFill>
              </a:rPr>
              <a:t>Indicators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>
                <a:solidFill>
                  <a:schemeClr val="bg1"/>
                </a:solidFill>
              </a:rPr>
              <a:t>1) To ensure that service coverage for people with severe mental disorders in each country will have increased to at least 20% by 2020 (including a community orientated package of interventions for people with psychosis; bipolar affective disorder; or moderate-severe depression).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>
                <a:solidFill>
                  <a:schemeClr val="bg1"/>
                </a:solidFill>
              </a:rPr>
              <a:t>2) To increase the amount invested in mental health to at least 5% of the total health budget by 2020, and to at least 10% by 2030 in each low and middle income country.</a:t>
            </a:r>
          </a:p>
        </p:txBody>
      </p:sp>
    </p:spTree>
    <p:extLst>
      <p:ext uri="{BB962C8B-B14F-4D97-AF65-F5344CB8AC3E}">
        <p14:creationId xmlns:p14="http://schemas.microsoft.com/office/powerpoint/2010/main" val="354870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G Report 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" y="152400"/>
            <a:ext cx="4895828" cy="65659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7000" y="152400"/>
            <a:ext cx="3733800" cy="5973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The proposed FundaMentalSDG target has been adopted by the UK All-Party Parliamentary Group on Mental Health as Recommendation 4 in its report (November 2014)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9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05300" y="3276600"/>
            <a:ext cx="1790700" cy="124460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Mental Health</a:t>
            </a:r>
          </a:p>
          <a:p>
            <a:pPr algn="ctr"/>
            <a:r>
              <a:rPr lang="en-US" sz="1600" b="1">
                <a:solidFill>
                  <a:srgbClr val="000000"/>
                </a:solidFill>
              </a:rPr>
              <a:t>SDG Target</a:t>
            </a:r>
          </a:p>
          <a:p>
            <a:pPr algn="ctr"/>
            <a:r>
              <a:rPr lang="en-US" sz="1600" b="1">
                <a:solidFill>
                  <a:srgbClr val="000000"/>
                </a:solidFill>
              </a:rPr>
              <a:t>and Indicators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5600" y="1282700"/>
            <a:ext cx="2882900" cy="736600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Increased political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attention and commitment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5600" y="2362200"/>
            <a:ext cx="2882900" cy="736600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Clear focus on measuring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and achieving the target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5600" y="4686300"/>
            <a:ext cx="2882900" cy="736600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More coherent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program of work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5600" y="5765800"/>
            <a:ext cx="2882900" cy="736600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Focus for collaborative action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across sectors, stakeholders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67500" y="1282700"/>
            <a:ext cx="2235200" cy="5219700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More coherent,  collaborative and focused action by:</a:t>
            </a:r>
            <a:endParaRPr lang="en-US" sz="1600">
              <a:solidFill>
                <a:srgbClr val="000000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1600">
                <a:solidFill>
                  <a:srgbClr val="000000"/>
                </a:solidFill>
              </a:rPr>
              <a:t>Governments</a:t>
            </a:r>
          </a:p>
          <a:p>
            <a:pPr algn="ctr">
              <a:spcBef>
                <a:spcPts val="1200"/>
              </a:spcBef>
            </a:pPr>
            <a:r>
              <a:rPr lang="en-US" sz="1600">
                <a:solidFill>
                  <a:srgbClr val="000000"/>
                </a:solidFill>
              </a:rPr>
              <a:t>Service providers</a:t>
            </a:r>
          </a:p>
          <a:p>
            <a:pPr algn="ctr">
              <a:spcBef>
                <a:spcPts val="1200"/>
              </a:spcBef>
            </a:pPr>
            <a:r>
              <a:rPr lang="en-US" sz="1600">
                <a:solidFill>
                  <a:srgbClr val="000000"/>
                </a:solidFill>
              </a:rPr>
              <a:t>Persons with mental disorder</a:t>
            </a:r>
          </a:p>
          <a:p>
            <a:pPr algn="ctr">
              <a:spcBef>
                <a:spcPts val="1200"/>
              </a:spcBef>
            </a:pPr>
            <a:r>
              <a:rPr lang="en-US" sz="1600">
                <a:solidFill>
                  <a:srgbClr val="000000"/>
                </a:solidFill>
              </a:rPr>
              <a:t>Civil society organisations</a:t>
            </a:r>
          </a:p>
          <a:p>
            <a:pPr algn="ctr">
              <a:spcBef>
                <a:spcPts val="1200"/>
              </a:spcBef>
            </a:pPr>
            <a:r>
              <a:rPr lang="en-US" sz="1600">
                <a:solidFill>
                  <a:srgbClr val="000000"/>
                </a:solidFill>
              </a:rPr>
              <a:t>Educators</a:t>
            </a:r>
          </a:p>
          <a:p>
            <a:pPr algn="ctr">
              <a:spcBef>
                <a:spcPts val="1200"/>
              </a:spcBef>
            </a:pPr>
            <a:r>
              <a:rPr lang="en-US" sz="1600">
                <a:solidFill>
                  <a:srgbClr val="000000"/>
                </a:solidFill>
              </a:rPr>
              <a:t>Researchers</a:t>
            </a:r>
          </a:p>
          <a:p>
            <a:pPr algn="ctr">
              <a:spcBef>
                <a:spcPts val="1200"/>
              </a:spcBef>
            </a:pPr>
            <a:r>
              <a:rPr lang="en-US" sz="1600">
                <a:solidFill>
                  <a:srgbClr val="000000"/>
                </a:solidFill>
              </a:rPr>
              <a:t>Multi- and Bilateral Donors / Aid Agencies</a:t>
            </a:r>
          </a:p>
          <a:p>
            <a:pPr algn="ctr">
              <a:spcBef>
                <a:spcPts val="1200"/>
              </a:spcBef>
            </a:pPr>
            <a:r>
              <a:rPr lang="en-US" sz="1600">
                <a:solidFill>
                  <a:srgbClr val="000000"/>
                </a:solidFill>
              </a:rPr>
              <a:t>Major Philanthropic Agencies</a:t>
            </a:r>
          </a:p>
          <a:p>
            <a:pPr algn="ctr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55600" y="3524250"/>
            <a:ext cx="2882900" cy="736600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Increased investment – from all sources</a:t>
            </a:r>
          </a:p>
        </p:txBody>
      </p:sp>
      <p:cxnSp>
        <p:nvCxnSpPr>
          <p:cNvPr id="6" name="Straight Arrow Connector 5"/>
          <p:cNvCxnSpPr>
            <a:stCxn id="3" idx="1"/>
            <a:endCxn id="4" idx="3"/>
          </p:cNvCxnSpPr>
          <p:nvPr/>
        </p:nvCxnSpPr>
        <p:spPr>
          <a:xfrm flipH="1" flipV="1">
            <a:off x="3238500" y="1651000"/>
            <a:ext cx="1066800" cy="224790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1"/>
            <a:endCxn id="5" idx="3"/>
          </p:cNvCxnSpPr>
          <p:nvPr/>
        </p:nvCxnSpPr>
        <p:spPr>
          <a:xfrm flipH="1" flipV="1">
            <a:off x="3238500" y="2730500"/>
            <a:ext cx="1066800" cy="116840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1"/>
            <a:endCxn id="109" idx="3"/>
          </p:cNvCxnSpPr>
          <p:nvPr/>
        </p:nvCxnSpPr>
        <p:spPr>
          <a:xfrm flipH="1" flipV="1">
            <a:off x="3238500" y="3892550"/>
            <a:ext cx="1066800" cy="635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1"/>
            <a:endCxn id="7" idx="3"/>
          </p:cNvCxnSpPr>
          <p:nvPr/>
        </p:nvCxnSpPr>
        <p:spPr>
          <a:xfrm flipH="1">
            <a:off x="3238500" y="3898900"/>
            <a:ext cx="1066800" cy="115570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" idx="1"/>
            <a:endCxn id="8" idx="3"/>
          </p:cNvCxnSpPr>
          <p:nvPr/>
        </p:nvCxnSpPr>
        <p:spPr>
          <a:xfrm flipH="1">
            <a:off x="3238500" y="3898900"/>
            <a:ext cx="1066800" cy="223520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" idx="3"/>
            <a:endCxn id="13" idx="1"/>
          </p:cNvCxnSpPr>
          <p:nvPr/>
        </p:nvCxnSpPr>
        <p:spPr>
          <a:xfrm flipV="1">
            <a:off x="6096000" y="3892550"/>
            <a:ext cx="571500" cy="635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Lesson from the MDGs</a:t>
            </a:r>
          </a:p>
        </p:txBody>
      </p:sp>
    </p:spTree>
    <p:extLst>
      <p:ext uri="{BB962C8B-B14F-4D97-AF65-F5344CB8AC3E}">
        <p14:creationId xmlns:p14="http://schemas.microsoft.com/office/powerpoint/2010/main" val="132899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Two Possible Mental Health Targets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1700" y="1320800"/>
            <a:ext cx="4038600" cy="5207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>
                <a:solidFill>
                  <a:srgbClr val="FFFFFF"/>
                </a:solidFill>
                <a:uFill>
                  <a:solidFill>
                    <a:srgbClr val="FFFF00"/>
                  </a:solidFill>
                </a:uFill>
              </a:rPr>
              <a:t>FundaMentalSDG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FFFF00"/>
              </a:buClr>
            </a:pPr>
            <a:r>
              <a:rPr lang="en-US">
                <a:solidFill>
                  <a:srgbClr val="FFFFFF"/>
                </a:solidFill>
              </a:rPr>
              <a:t>Provide mental and physical health and social care services for people with mental disorders, in parity with resources for services addressing physical health.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320800"/>
            <a:ext cx="4038600" cy="5207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>
                <a:solidFill>
                  <a:srgbClr val="FFFFFF"/>
                </a:solidFill>
                <a:uFill>
                  <a:solidFill>
                    <a:srgbClr val="FFFF00"/>
                  </a:solidFill>
                </a:uFill>
              </a:rPr>
              <a:t>Revised 3.4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FFFF00"/>
              </a:buClr>
            </a:pPr>
            <a:r>
              <a:rPr lang="en-US">
                <a:solidFill>
                  <a:srgbClr val="FFFFFF"/>
                </a:solidFill>
              </a:rPr>
              <a:t>By 2030 reduce by one-third premature mortality and disability from non-communicable diseases (including mental disorders) through promotion, prevention, treatment, rehabilitation and social care, and protection of human rights.</a:t>
            </a:r>
          </a:p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028700"/>
            <a:ext cx="8229600" cy="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99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HLP 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3529"/>
            <a:ext cx="9144000" cy="394447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78062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Thank you for your attention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 b="0">
                <a:solidFill>
                  <a:schemeClr val="bg1"/>
                </a:solidFill>
              </a:rPr>
              <a:t>Harry Minas</a:t>
            </a:r>
            <a:br>
              <a:rPr lang="en-US" b="0">
                <a:solidFill>
                  <a:schemeClr val="bg1"/>
                </a:solidFill>
              </a:rPr>
            </a:br>
            <a:r>
              <a:rPr lang="en-US" b="0">
                <a:solidFill>
                  <a:schemeClr val="bg1"/>
                </a:solidFill>
              </a:rPr>
              <a:t>h.minas@unimelb.edu.au</a:t>
            </a:r>
          </a:p>
        </p:txBody>
      </p:sp>
    </p:spTree>
    <p:extLst>
      <p:ext uri="{BB962C8B-B14F-4D97-AF65-F5344CB8AC3E}">
        <p14:creationId xmlns:p14="http://schemas.microsoft.com/office/powerpoint/2010/main" val="392940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943810" y="902368"/>
            <a:ext cx="2826085" cy="2435725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772830" y="514683"/>
            <a:ext cx="1561170" cy="77537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43728" y="3146568"/>
            <a:ext cx="1561170" cy="775370"/>
          </a:xfrm>
          <a:prstGeom prst="roundRect">
            <a:avLst/>
          </a:prstGeom>
          <a:solidFill>
            <a:srgbClr val="FFFF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Disability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7971" y="579202"/>
            <a:ext cx="144795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Mental Disorders</a:t>
            </a:r>
          </a:p>
        </p:txBody>
      </p:sp>
    </p:spTree>
    <p:extLst>
      <p:ext uri="{BB962C8B-B14F-4D97-AF65-F5344CB8AC3E}">
        <p14:creationId xmlns:p14="http://schemas.microsoft.com/office/powerpoint/2010/main" val="312958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LLs YLDs DALY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40613"/>
            <a:ext cx="8232066" cy="55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Why invest in mental health &amp; disability?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>
                <a:solidFill>
                  <a:srgbClr val="FFFFFF"/>
                </a:solidFill>
              </a:rPr>
              <a:t>The World Economic Forum estimates that chronic disease will cost the global economy more than US$47 trillion between 2010 and 2030. 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>
                <a:solidFill>
                  <a:srgbClr val="FFFFFF"/>
                </a:solidFill>
              </a:rPr>
              <a:t>One third (US$16 trillion) is attributed to mental disorders.</a:t>
            </a:r>
          </a:p>
          <a:p>
            <a:pPr lvl="1">
              <a:spcBef>
                <a:spcPts val="1200"/>
              </a:spcBef>
              <a:buClr>
                <a:schemeClr val="bg1"/>
              </a:buClr>
            </a:pPr>
            <a:r>
              <a:rPr lang="en-US" sz="2400">
                <a:solidFill>
                  <a:srgbClr val="FFFFFF"/>
                </a:solidFill>
              </a:rPr>
              <a:t>Most of this cost is due to persistent disability – direct treatment and social care and lost productivity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endParaRPr lang="en-US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>
                <a:solidFill>
                  <a:srgbClr val="FFFFFF"/>
                </a:solidFill>
              </a:rPr>
              <a:t>Reducing </a:t>
            </a:r>
            <a:r>
              <a:rPr lang="en-US">
                <a:solidFill>
                  <a:srgbClr val="FFFF00"/>
                </a:solidFill>
              </a:rPr>
              <a:t>premature mortality and disability </a:t>
            </a:r>
            <a:r>
              <a:rPr lang="en-US">
                <a:solidFill>
                  <a:srgbClr val="FFFFFF"/>
                </a:solidFill>
              </a:rPr>
              <a:t>from mental disorders by one third would save approximately US$5 trillion over 20 years.</a:t>
            </a:r>
          </a:p>
        </p:txBody>
      </p:sp>
    </p:spTree>
    <p:extLst>
      <p:ext uri="{BB962C8B-B14F-4D97-AF65-F5344CB8AC3E}">
        <p14:creationId xmlns:p14="http://schemas.microsoft.com/office/powerpoint/2010/main" val="407235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943810" y="902368"/>
            <a:ext cx="2826085" cy="2435725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957178" y="3665620"/>
            <a:ext cx="2826085" cy="2412481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334000" y="902368"/>
            <a:ext cx="2931696" cy="243171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347368" y="3661610"/>
            <a:ext cx="2931696" cy="2416491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772830" y="514683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463590" y="3126872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Non-Communicable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Disorders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783263" y="5690416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Poverty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43728" y="3146568"/>
            <a:ext cx="1561170" cy="7753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Disability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7971" y="579202"/>
            <a:ext cx="144795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Mental Disorders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705809" y="3514557"/>
            <a:ext cx="5757781" cy="401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51948" y="1290053"/>
            <a:ext cx="13368" cy="4400363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943810" y="902368"/>
            <a:ext cx="2826085" cy="2435725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957178" y="3665620"/>
            <a:ext cx="2826085" cy="2412481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334000" y="902368"/>
            <a:ext cx="2931696" cy="243171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347368" y="3661610"/>
            <a:ext cx="2931696" cy="2416491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" idx="2"/>
            <a:endCxn id="37" idx="0"/>
          </p:cNvCxnSpPr>
          <p:nvPr/>
        </p:nvCxnSpPr>
        <p:spPr>
          <a:xfrm flipH="1">
            <a:off x="4550480" y="1290053"/>
            <a:ext cx="2935" cy="338769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36" idx="1"/>
          </p:cNvCxnSpPr>
          <p:nvPr/>
        </p:nvCxnSpPr>
        <p:spPr>
          <a:xfrm flipV="1">
            <a:off x="1705809" y="3514557"/>
            <a:ext cx="223353" cy="401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772830" y="514683"/>
            <a:ext cx="1561170" cy="7753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463590" y="3126872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Non-Communicable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Disorders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93318" y="3146568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WHO NCDs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Action Plan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783263" y="5690416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Poverty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87013" y="4567623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UN SDGs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3728" y="3146568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Disability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929162" y="3126872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CRPD and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WHO Disability Action Plan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769895" y="1628822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WHO Mental Health Action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7971" y="579202"/>
            <a:ext cx="144795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Mental Disorders</a:t>
            </a:r>
          </a:p>
        </p:txBody>
      </p:sp>
      <p:cxnSp>
        <p:nvCxnSpPr>
          <p:cNvPr id="26" name="Straight Connector 25"/>
          <p:cNvCxnSpPr>
            <a:endCxn id="32" idx="0"/>
          </p:cNvCxnSpPr>
          <p:nvPr/>
        </p:nvCxnSpPr>
        <p:spPr>
          <a:xfrm>
            <a:off x="4560231" y="5342993"/>
            <a:ext cx="3617" cy="347423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254488" y="3519234"/>
            <a:ext cx="223353" cy="401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5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943810" y="902368"/>
            <a:ext cx="2826085" cy="2435725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957178" y="3665620"/>
            <a:ext cx="2826085" cy="2412481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334000" y="902368"/>
            <a:ext cx="2931696" cy="243171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347368" y="3661610"/>
            <a:ext cx="2931696" cy="2416491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313947" y="3902242"/>
            <a:ext cx="1316790" cy="1053066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513263" y="2052452"/>
            <a:ext cx="1236579" cy="107843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2513263" y="3902242"/>
            <a:ext cx="1236579" cy="1053066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313947" y="2052452"/>
            <a:ext cx="1364394" cy="1094116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51948" y="1290053"/>
            <a:ext cx="13368" cy="4400363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705809" y="3514557"/>
            <a:ext cx="5757781" cy="401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772830" y="514683"/>
            <a:ext cx="1561170" cy="7753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463590" y="3126872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Non-Communicable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Disorders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93318" y="3146568"/>
            <a:ext cx="1561170" cy="775370"/>
          </a:xfrm>
          <a:prstGeom prst="roundRect">
            <a:avLst/>
          </a:prstGeom>
          <a:solidFill>
            <a:srgbClr val="215968"/>
          </a:solidFill>
          <a:ln w="5715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WHO NCDs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Action Plan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783263" y="5690416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Poverty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87013" y="4567623"/>
            <a:ext cx="1561170" cy="775370"/>
          </a:xfrm>
          <a:prstGeom prst="roundRect">
            <a:avLst/>
          </a:prstGeom>
          <a:solidFill>
            <a:srgbClr val="215968"/>
          </a:solidFill>
          <a:ln w="5715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Mental Health Target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UN SDGs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3728" y="3146568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Disability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929162" y="3126872"/>
            <a:ext cx="1561170" cy="775370"/>
          </a:xfrm>
          <a:prstGeom prst="roundRect">
            <a:avLst/>
          </a:prstGeom>
          <a:solidFill>
            <a:srgbClr val="215968"/>
          </a:solidFill>
          <a:ln w="5715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CRPD and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WHO Disability Action Plan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749842" y="1606853"/>
            <a:ext cx="1561170" cy="775370"/>
          </a:xfrm>
          <a:prstGeom prst="roundRect">
            <a:avLst/>
          </a:prstGeom>
          <a:solidFill>
            <a:srgbClr val="215968"/>
          </a:solidFill>
          <a:ln w="5715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WHO Mental Health Action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7971" y="579202"/>
            <a:ext cx="144795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Mental Disorders</a:t>
            </a:r>
          </a:p>
        </p:txBody>
      </p:sp>
      <p:cxnSp>
        <p:nvCxnSpPr>
          <p:cNvPr id="6" name="Straight Connector 5"/>
          <p:cNvCxnSpPr>
            <a:stCxn id="37" idx="2"/>
            <a:endCxn id="33" idx="0"/>
          </p:cNvCxnSpPr>
          <p:nvPr/>
        </p:nvCxnSpPr>
        <p:spPr>
          <a:xfrm>
            <a:off x="4530427" y="2382223"/>
            <a:ext cx="37171" cy="218540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6" idx="3"/>
            <a:endCxn id="30" idx="1"/>
          </p:cNvCxnSpPr>
          <p:nvPr/>
        </p:nvCxnSpPr>
        <p:spPr>
          <a:xfrm>
            <a:off x="3490332" y="3514557"/>
            <a:ext cx="2202986" cy="19696"/>
          </a:xfrm>
          <a:prstGeom prst="line">
            <a:avLst/>
          </a:prstGeom>
          <a:ln w="5715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758808" y="2846059"/>
            <a:ext cx="1584158" cy="1376948"/>
          </a:xfrm>
          <a:prstGeom prst="ellipse">
            <a:avLst/>
          </a:prstGeom>
          <a:solidFill>
            <a:srgbClr val="215968"/>
          </a:solidFill>
          <a:ln w="5715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27971" y="3032755"/>
            <a:ext cx="14237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Governance</a:t>
            </a:r>
          </a:p>
          <a:p>
            <a:pPr algn="ctr"/>
            <a:r>
              <a:rPr lang="en-US" sz="1600" b="1">
                <a:solidFill>
                  <a:srgbClr val="FFFFFF"/>
                </a:solidFill>
              </a:rPr>
              <a:t>Investment</a:t>
            </a:r>
          </a:p>
          <a:p>
            <a:pPr algn="ctr"/>
            <a:r>
              <a:rPr lang="en-US" sz="1600" b="1">
                <a:solidFill>
                  <a:srgbClr val="FFFFFF"/>
                </a:solidFill>
              </a:rPr>
              <a:t>Leadership</a:t>
            </a:r>
          </a:p>
          <a:p>
            <a:pPr algn="ctr"/>
            <a:r>
              <a:rPr lang="en-US" sz="1600" b="1">
                <a:solidFill>
                  <a:srgbClr val="FFFFFF"/>
                </a:solidFill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90227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818346"/>
            <a:ext cx="8212417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APEC Health Asia Pacific 2020 strategy</a:t>
            </a:r>
          </a:p>
          <a:p>
            <a:endParaRPr lang="en-US" sz="2800" i="1">
              <a:solidFill>
                <a:schemeClr val="bg1"/>
              </a:solidFill>
            </a:endParaRPr>
          </a:p>
          <a:p>
            <a:pPr lvl="1"/>
            <a:r>
              <a:rPr lang="en-US" sz="2800" i="1">
                <a:solidFill>
                  <a:schemeClr val="bg1"/>
                </a:solidFill>
              </a:rPr>
              <a:t>“Recognizing that health is central to development;</a:t>
            </a:r>
          </a:p>
          <a:p>
            <a:pPr lvl="1"/>
            <a:r>
              <a:rPr lang="en-US" sz="2800" i="1">
                <a:solidFill>
                  <a:schemeClr val="bg1"/>
                </a:solidFill>
              </a:rPr>
              <a:t>that it is a prerequisite for, an outcome of, and </a:t>
            </a:r>
          </a:p>
          <a:p>
            <a:pPr lvl="1"/>
            <a:r>
              <a:rPr lang="en-US" sz="2800" i="1">
                <a:solidFill>
                  <a:schemeClr val="bg1"/>
                </a:solidFill>
              </a:rPr>
              <a:t>effective indicator of sustainable development; </a:t>
            </a:r>
          </a:p>
          <a:p>
            <a:pPr lvl="1"/>
            <a:r>
              <a:rPr lang="en-US" sz="2800" i="1">
                <a:solidFill>
                  <a:schemeClr val="bg1"/>
                </a:solidFill>
              </a:rPr>
              <a:t>that health and health equity are integral to </a:t>
            </a:r>
            <a:br>
              <a:rPr lang="en-US" sz="2800" i="1">
                <a:solidFill>
                  <a:schemeClr val="bg1"/>
                </a:solidFill>
              </a:rPr>
            </a:br>
            <a:r>
              <a:rPr lang="en-US" sz="2800" i="1">
                <a:solidFill>
                  <a:schemeClr val="bg1"/>
                </a:solidFill>
              </a:rPr>
              <a:t>public policies of all sectors; that the value of </a:t>
            </a:r>
          </a:p>
          <a:p>
            <a:pPr lvl="1"/>
            <a:r>
              <a:rPr lang="en-US" sz="2800" i="1">
                <a:solidFill>
                  <a:schemeClr val="bg1"/>
                </a:solidFill>
              </a:rPr>
              <a:t>health capital in an economy dwarfs any other </a:t>
            </a:r>
          </a:p>
          <a:p>
            <a:pPr lvl="1"/>
            <a:r>
              <a:rPr lang="en-US" sz="2800" i="1">
                <a:solidFill>
                  <a:schemeClr val="bg1"/>
                </a:solidFill>
              </a:rPr>
              <a:t>form of capital…”</a:t>
            </a:r>
          </a:p>
          <a:p>
            <a:endParaRPr lang="en-US" sz="2800" i="1">
              <a:solidFill>
                <a:schemeClr val="bg1"/>
              </a:solidFill>
            </a:endParaRPr>
          </a:p>
          <a:p>
            <a:r>
              <a:rPr lang="en-US" sz="2800" b="1">
                <a:solidFill>
                  <a:srgbClr val="FFFF00"/>
                </a:solidFill>
              </a:rPr>
              <a:t>APEC Roadmap to Promote Mental Wellness</a:t>
            </a:r>
          </a:p>
          <a:p>
            <a:r>
              <a:rPr lang="en-US" sz="2800" b="1">
                <a:solidFill>
                  <a:srgbClr val="FFFF00"/>
                </a:solidFill>
              </a:rPr>
              <a:t>in a Healthy Asia Pacific (2014-2020) </a:t>
            </a:r>
          </a:p>
          <a:p>
            <a:endParaRPr lang="en-US" sz="3200" i="1">
              <a:solidFill>
                <a:srgbClr val="FFFF00"/>
              </a:solidFill>
            </a:endParaRPr>
          </a:p>
        </p:txBody>
      </p:sp>
      <p:pic>
        <p:nvPicPr>
          <p:cNvPr id="3" name="Picture 2" descr="Screen Shot 2014-12-02 at 1.0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27001"/>
            <a:ext cx="2044700" cy="12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5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943810" y="902368"/>
            <a:ext cx="2826085" cy="2435725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957178" y="3665620"/>
            <a:ext cx="2826085" cy="2412481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334000" y="902368"/>
            <a:ext cx="2931696" cy="243171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347368" y="3661610"/>
            <a:ext cx="2931696" cy="2416491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313947" y="3902242"/>
            <a:ext cx="1316790" cy="1053066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513263" y="2052452"/>
            <a:ext cx="1236579" cy="107843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2513263" y="3902242"/>
            <a:ext cx="1236579" cy="1053066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313947" y="2052452"/>
            <a:ext cx="1364394" cy="1094116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51948" y="1290053"/>
            <a:ext cx="13368" cy="4400363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705809" y="3514557"/>
            <a:ext cx="5757781" cy="401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758808" y="2846059"/>
            <a:ext cx="1584158" cy="1376948"/>
          </a:xfrm>
          <a:prstGeom prst="ellipse">
            <a:avLst/>
          </a:prstGeom>
          <a:solidFill>
            <a:srgbClr val="215968"/>
          </a:solidFill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827971" y="3032755"/>
            <a:ext cx="14237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Governance</a:t>
            </a:r>
          </a:p>
          <a:p>
            <a:pPr algn="ctr"/>
            <a:r>
              <a:rPr lang="en-US" sz="1600" b="1">
                <a:solidFill>
                  <a:srgbClr val="FFFFFF"/>
                </a:solidFill>
              </a:rPr>
              <a:t>Investment</a:t>
            </a:r>
          </a:p>
          <a:p>
            <a:pPr algn="ctr"/>
            <a:r>
              <a:rPr lang="en-US" sz="1600" b="1">
                <a:solidFill>
                  <a:srgbClr val="FFFFFF"/>
                </a:solidFill>
              </a:rPr>
              <a:t>Leadership</a:t>
            </a:r>
          </a:p>
          <a:p>
            <a:pPr algn="ctr"/>
            <a:r>
              <a:rPr lang="en-US" sz="1600" b="1">
                <a:solidFill>
                  <a:srgbClr val="FFFFFF"/>
                </a:solidFill>
              </a:rPr>
              <a:t>Evidence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72830" y="514683"/>
            <a:ext cx="1561170" cy="7753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463590" y="3126872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Non-Communicable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Disorders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93318" y="3146568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WHO NCDs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Action Plan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783263" y="5690416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Poverty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87013" y="4567623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Mental Health Target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UN SDGs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3728" y="3146568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Disability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929162" y="3126872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CRPD and</a:t>
            </a:r>
          </a:p>
          <a:p>
            <a:pPr algn="ctr"/>
            <a:r>
              <a:rPr lang="en-US" sz="1600">
                <a:solidFill>
                  <a:srgbClr val="FFFFFF"/>
                </a:solidFill>
              </a:rPr>
              <a:t>WHO Disability Action Plan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749842" y="1606853"/>
            <a:ext cx="1561170" cy="775370"/>
          </a:xfrm>
          <a:prstGeom prst="roundRect">
            <a:avLst/>
          </a:prstGeom>
          <a:solidFill>
            <a:srgbClr val="21596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WHO Mental Health Action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7971" y="579202"/>
            <a:ext cx="144795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Mental Disorders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8528" y="535987"/>
            <a:ext cx="3384160" cy="2215991"/>
          </a:xfrm>
          <a:prstGeom prst="rect">
            <a:avLst/>
          </a:prstGeom>
          <a:noFill/>
          <a:ln w="31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Mental Health System</a:t>
            </a:r>
          </a:p>
          <a:p>
            <a:r>
              <a:rPr lang="en-US" sz="2400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Development in Vietnam</a:t>
            </a:r>
          </a:p>
          <a:p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Initiatives in:</a:t>
            </a:r>
          </a:p>
          <a:p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Governance</a:t>
            </a:r>
          </a:p>
          <a:p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Investment</a:t>
            </a:r>
          </a:p>
          <a:p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Leadership </a:t>
            </a:r>
          </a:p>
          <a:p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Evidence</a:t>
            </a:r>
            <a:endParaRPr lang="en-US" sz="1600" b="1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95588" y="514683"/>
            <a:ext cx="3086121" cy="21304"/>
          </a:xfrm>
          <a:prstGeom prst="line">
            <a:avLst/>
          </a:prstGeom>
          <a:ln w="762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7247" y="514683"/>
            <a:ext cx="11281" cy="2237295"/>
          </a:xfrm>
          <a:prstGeom prst="line">
            <a:avLst/>
          </a:prstGeom>
          <a:ln w="762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35685" y="535987"/>
            <a:ext cx="3158537" cy="584776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National Mental Health</a:t>
            </a:r>
          </a:p>
          <a:p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Strategy 2015-2020 (vision to 2030)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16010" y="2214223"/>
            <a:ext cx="2878212" cy="584776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National Strategy for Prevention </a:t>
            </a:r>
          </a:p>
          <a:p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and Control of NCDs 2014-2020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93318" y="4567623"/>
            <a:ext cx="3300904" cy="1323439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txBody>
          <a:bodyPr wrap="none" rtlCol="0">
            <a:spAutoFit/>
          </a:bodyPr>
          <a:lstStyle/>
          <a:p>
            <a:pPr marL="144000" indent="-144000">
              <a:buFont typeface="Arial"/>
              <a:buChar char="•"/>
            </a:pPr>
            <a:r>
              <a:rPr lang="en-AU" sz="1600">
                <a:solidFill>
                  <a:srgbClr val="215968"/>
                </a:solidFill>
              </a:rPr>
              <a:t>Health Information System </a:t>
            </a:r>
            <a:br>
              <a:rPr lang="en-AU" sz="1600">
                <a:solidFill>
                  <a:srgbClr val="215968"/>
                </a:solidFill>
              </a:rPr>
            </a:br>
            <a:r>
              <a:rPr lang="en-AU" sz="1600">
                <a:solidFill>
                  <a:srgbClr val="215968"/>
                </a:solidFill>
              </a:rPr>
              <a:t>Development Strategic Plan 2014</a:t>
            </a:r>
          </a:p>
          <a:p>
            <a:pPr marL="144000" indent="-144000">
              <a:buFont typeface="Arial"/>
              <a:buChar char="•"/>
            </a:pPr>
            <a:r>
              <a:rPr lang="en-AU" sz="1600">
                <a:solidFill>
                  <a:srgbClr val="215968"/>
                </a:solidFill>
                <a:effectLst/>
              </a:rPr>
              <a:t>National survey of mental health</a:t>
            </a:r>
            <a:br>
              <a:rPr lang="en-AU" sz="1600">
                <a:solidFill>
                  <a:srgbClr val="215968"/>
                </a:solidFill>
                <a:effectLst/>
              </a:rPr>
            </a:br>
            <a:r>
              <a:rPr lang="en-AU" sz="1600">
                <a:solidFill>
                  <a:srgbClr val="215968"/>
                </a:solidFill>
              </a:rPr>
              <a:t>and social care facilities/services</a:t>
            </a:r>
          </a:p>
          <a:p>
            <a:pPr marL="144000" indent="-144000">
              <a:buFont typeface="Arial"/>
              <a:buChar char="•"/>
            </a:pPr>
            <a:r>
              <a:rPr lang="en-AU" sz="1600">
                <a:solidFill>
                  <a:srgbClr val="215968"/>
                </a:solidFill>
                <a:effectLst/>
              </a:rPr>
              <a:t>Annual burden of disease estimates </a:t>
            </a:r>
            <a:endParaRPr lang="en-US">
              <a:solidFill>
                <a:srgbClr val="21596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3728" y="4567623"/>
            <a:ext cx="3346604" cy="1200329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Convention on the Rights of Persons with Disabilities (CRPD) ratified by the National Assembly</a:t>
            </a:r>
          </a:p>
          <a:p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28 November 2014</a:t>
            </a:r>
          </a:p>
        </p:txBody>
      </p:sp>
    </p:spTree>
    <p:extLst>
      <p:ext uri="{BB962C8B-B14F-4D97-AF65-F5344CB8AC3E}">
        <p14:creationId xmlns:p14="http://schemas.microsoft.com/office/powerpoint/2010/main" val="202931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628</Words>
  <Application>Microsoft Macintosh PowerPoint</Application>
  <PresentationFormat>On-screen Show (4:3)</PresentationFormat>
  <Paragraphs>144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Why invest in mental health &amp; disability?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Working Group</vt:lpstr>
      <vt:lpstr>PowerPoint Presentation</vt:lpstr>
      <vt:lpstr>PowerPoint Presentation</vt:lpstr>
      <vt:lpstr>Lesson from the MDGs</vt:lpstr>
      <vt:lpstr>Two Possible Mental Health Targets</vt:lpstr>
      <vt:lpstr>Thank you for your attention  Harry Minas h.minas@unimelb.edu.au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Minas</dc:creator>
  <cp:lastModifiedBy>Harry Minas</cp:lastModifiedBy>
  <cp:revision>317</cp:revision>
  <cp:lastPrinted>2014-11-29T21:52:27Z</cp:lastPrinted>
  <dcterms:created xsi:type="dcterms:W3CDTF">2014-11-22T22:46:13Z</dcterms:created>
  <dcterms:modified xsi:type="dcterms:W3CDTF">2014-12-02T15:59:10Z</dcterms:modified>
</cp:coreProperties>
</file>