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4" r:id="rId3"/>
    <p:sldId id="257" r:id="rId4"/>
    <p:sldId id="259" r:id="rId5"/>
    <p:sldId id="260" r:id="rId6"/>
    <p:sldId id="265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5280" autoAdjust="0"/>
  </p:normalViewPr>
  <p:slideViewPr>
    <p:cSldViewPr snapToGrid="0" snapToObjects="1">
      <p:cViewPr varScale="1">
        <p:scale>
          <a:sx n="45" d="100"/>
          <a:sy n="45" d="100"/>
        </p:scale>
        <p:origin x="-3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03B99-7F69-4848-AB10-0E6AA9E01B3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FACC2-F8D8-EF4E-B3D1-4769497C4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8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disabilities/world_report/2011/en/" TargetMode="External"/><Relationship Id="rId4" Type="http://schemas.openxmlformats.org/officeDocument/2006/relationships/hyperlink" Target="http://www.cbm.org/After-the-typhoon-448974.php" TargetMode="External"/><Relationship Id="rId5" Type="http://schemas.openxmlformats.org/officeDocument/2006/relationships/hyperlink" Target="http://www.cbm.org/World-DRR-conference-to-be-disability-inclusive-476011.php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cbm.org/ageing-and-disability-focal-points-providing-the-essential-link/" TargetMode="External"/><Relationship Id="rId4" Type="http://schemas.openxmlformats.org/officeDocument/2006/relationships/hyperlink" Target="http://japandailypress.com/j-alert-to-serve-as-early-warning-system-during-weather-emergencies-3138801/" TargetMode="External"/><Relationship Id="rId5" Type="http://schemas.openxmlformats.org/officeDocument/2006/relationships/hyperlink" Target="http://www.odihpn.org/humanitarian-exchange-magazine/issue-40/mobile-phone-based-cash-transfers-lessons-from-the-kenya-emergency-response" TargetMode="External"/><Relationship Id="rId6" Type="http://schemas.openxmlformats.org/officeDocument/2006/relationships/hyperlink" Target="http://www.telegraph.co.uk/finance/newsbysector/transport/farnborough-airshow/10967670/Disaster-drones-are-they-the-future-of-humanitarian-aid.htm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photos are CBM’s from Emergency</a:t>
            </a:r>
            <a:r>
              <a:rPr lang="en-US" baseline="0" dirty="0" smtClean="0"/>
              <a:t> Responses in Pakistan (2011) flood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Sanghar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City, Sindh</a:t>
            </a:r>
            <a:r>
              <a:rPr lang="en-US" baseline="0" dirty="0" smtClean="0"/>
              <a:t>) and the Philippines (2013) Typhoon </a:t>
            </a:r>
            <a:r>
              <a:rPr lang="en-US" baseline="0" dirty="0" err="1" smtClean="0"/>
              <a:t>Haiyan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FACC2-F8D8-EF4E-B3D1-4769497C46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99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When disasters/conflicts happen, CBM, with our partners, can identify people living with disabilities among the affected population and meet their immediate needs of food, water, shelter and healthcare.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After the initial emergency response, CBM remains in the affected area to support, plan and develop long-term </a:t>
            </a:r>
            <a:r>
              <a:rPr lang="en-US" dirty="0" err="1" smtClean="0">
                <a:effectLst/>
              </a:rPr>
              <a:t>programmes</a:t>
            </a:r>
            <a:r>
              <a:rPr lang="en-US" dirty="0" smtClean="0">
                <a:effectLst/>
              </a:rPr>
              <a:t> that promote the inclusion of persons with disabilities into all aspects of community life such as: 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Access to education and vocational training.</a:t>
            </a:r>
          </a:p>
          <a:p>
            <a:r>
              <a:rPr lang="en-US" dirty="0" smtClean="0">
                <a:effectLst/>
              </a:rPr>
              <a:t>Advocacy to ensure the voices of persons living with disabilities are heard and their needs are acted upon in planning and reconstruction.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Caption: Members of CBM Emergency Response Unit in the Philippines after Typhoon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Haiyan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being shown the database used to map most at-risk families and link them with mainstream services.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CBM/John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Javellana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FACC2-F8D8-EF4E-B3D1-4769497C46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3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Persons with disabilities are both a resource in building resilience and a group most at-risk during disasters. </a:t>
            </a:r>
            <a:endParaRPr lang="en-GB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Technology </a:t>
            </a:r>
            <a:r>
              <a:rPr lang="en-GB" dirty="0" smtClean="0"/>
              <a:t>is becoming increasingly important in all humanitarian action, so to ensure full inclusion and maximum resilience for all, it must be developed with emphasis on accessibility</a:t>
            </a:r>
            <a:r>
              <a:rPr lang="en-GB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Persons with disabilities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comprise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estimated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15% of the world’s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population</a:t>
            </a:r>
            <a:r>
              <a:rPr lang="en-GB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some of the people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most at-risk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during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disasters.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Persons with disabilities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also recognised as a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resource of knowledge and experience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can help build resilience of their communities. It is essential therefore, that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disabilities have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benefit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equally from technology as it develops.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Discrimination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Failure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develop technology in an inclusive, accessible way is discriminatory; it will exclude people with disabilities from lifesaving work and weaken communities as a whole.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 development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accessibility are mutually beneficial, and a barrier-free environment helps to ensure full and equal participation in society by all, regardless of age, gender or ability.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FACC2-F8D8-EF4E-B3D1-4769497C46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access in technology include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Assistive devices – from wheelchairs to screen readers, the capacity of specific assistive devices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 greater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independence and access to society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Smartphones and cellular data networks – increase access to mobile and online information for all users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– accessible websites allow all users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access 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share information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 environment – when planning incorporates the Principles of Universal Design, it is more accessible for everyone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FACC2-F8D8-EF4E-B3D1-4769497C46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96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early warning systems to resilient infrastructure, technology is playing an increasingly important role at all stages of humanitarian action.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in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DRR include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 of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database systems to ‘map’ most at-risk families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within communities and use of latest materials, software and design techniques when planning evacuation routes and emergency shelters.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disasters happen, technology is again invaluable, from traditional methods of warning messages via sirens, loudspeakers, radio and television, to internet, mobile phones and cutting-edge automated nationwide early warning systems, such as Japan’s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J-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alert</a:t>
            </a:r>
            <a:r>
              <a:rPr lang="en-GB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dirty="0" smtClean="0"/>
              <a:t>immediately warns </a:t>
            </a:r>
            <a:r>
              <a:rPr lang="en-GB" dirty="0" smtClean="0"/>
              <a:t>residents </a:t>
            </a:r>
            <a:r>
              <a:rPr lang="en-GB" dirty="0" smtClean="0"/>
              <a:t>of</a:t>
            </a:r>
            <a:r>
              <a:rPr lang="en-GB" baseline="0" dirty="0" smtClean="0"/>
              <a:t> a </a:t>
            </a:r>
            <a:r>
              <a:rPr lang="en-GB" dirty="0" smtClean="0"/>
              <a:t>tsunami</a:t>
            </a:r>
            <a:r>
              <a:rPr lang="en-GB" baseline="0" dirty="0" smtClean="0"/>
              <a:t> and</a:t>
            </a:r>
            <a:r>
              <a:rPr lang="en-GB" dirty="0" smtClean="0"/>
              <a:t> </a:t>
            </a:r>
            <a:r>
              <a:rPr lang="en-GB" dirty="0" smtClean="0"/>
              <a:t>massive </a:t>
            </a:r>
            <a:r>
              <a:rPr lang="en-GB" dirty="0" smtClean="0"/>
              <a:t>earthquake.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responding, fast and efficient information and communications technology (ICT) is essential, and during rebuilding greatest resilience is achieved by embracing latest expertise. Specifically,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mobile technology can facilitate cash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transfers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 Kenya)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although the use of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drones in humanitarian responses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in its infancy, its potential is clear.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media in particular is one technology which is rapidly being utilised as a channel for exchange of information and a tool to mobilise and coordinate people.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E.g., unified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hashtags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maps of immediate needs, and crowd-sourcing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FACC2-F8D8-EF4E-B3D1-4769497C46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33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Challenges: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emergency situations power and communication signals are often lost, rendering equipment temporarily unusable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who are most at risk are often the poorest in their communities, so may have least access to latest devices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Recommendations: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Ensuring that technology used in humanitarian action is developed in an accessible way will mean that people with disabilities can fully participate in DRR measures and emergency responses. Thus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accessible technology must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reliable and affordable. Only with full inclusion in this way can community resilience and disaster relief and recovery work reach their full potential.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Include persons with disabilities in all phases of the DRR processes and technological </a:t>
            </a:r>
            <a:r>
              <a:rPr lang="en-US" smtClean="0"/>
              <a:t>development</a:t>
            </a:r>
            <a:r>
              <a:rPr lang="en-US" baseline="0" smtClean="0"/>
              <a:t> in DRR</a:t>
            </a:r>
            <a:r>
              <a:rPr lang="en-US" smtClean="0"/>
              <a:t>:</a:t>
            </a:r>
            <a:r>
              <a:rPr lang="en-US" baseline="0" smtClean="0"/>
              <a:t> </a:t>
            </a:r>
            <a:r>
              <a:rPr lang="en-US" dirty="0" smtClean="0"/>
              <a:t>from policy-making of ICT accessibility to the implementation and monitoring of accessible websites.</a:t>
            </a:r>
          </a:p>
          <a:p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Strengthen research and development on accessible technological solutions</a:t>
            </a:r>
            <a:r>
              <a:rPr lang="en-US" baseline="0" dirty="0" smtClean="0"/>
              <a:t> </a:t>
            </a:r>
            <a:r>
              <a:rPr lang="en-US" dirty="0" smtClean="0"/>
              <a:t>for persons with disabilities in DRR planning and implementation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FACC2-F8D8-EF4E-B3D1-4769497C46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6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FACC2-F8D8-EF4E-B3D1-4769497C46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0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24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4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0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0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3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62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9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6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2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8E596-2611-8644-BAA5-32ABFB1F92E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D11A-6DB7-4F43-BE28-59D33581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2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hyperlink" Target="http://www.cbm.org/" TargetMode="External"/><Relationship Id="rId5" Type="http://schemas.openxmlformats.org/officeDocument/2006/relationships/hyperlink" Target="mailto:elizabeth.lockwood@cbm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Elizabeth Lockwood</a:t>
            </a:r>
          </a:p>
          <a:p>
            <a:r>
              <a:rPr lang="en-US" dirty="0" smtClean="0"/>
              <a:t>CBM International</a:t>
            </a:r>
          </a:p>
          <a:p>
            <a:r>
              <a:rPr lang="en-US" dirty="0" smtClean="0"/>
              <a:t>December 3, 2014</a:t>
            </a:r>
            <a:endParaRPr lang="en-US" dirty="0"/>
          </a:p>
        </p:txBody>
      </p:sp>
      <p:pic>
        <p:nvPicPr>
          <p:cNvPr id="4" name="Picture 3" descr="PHL-13-0106.JPG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The promise of technology, DRR and persons with disabilities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163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emergency response</a:t>
            </a:r>
            <a:endParaRPr lang="en-US" dirty="0"/>
          </a:p>
        </p:txBody>
      </p:sp>
      <p:pic>
        <p:nvPicPr>
          <p:cNvPr id="4" name="Content Placeholder 3" descr="C:\Users\Gordon\Desktop\PHL-14-1774-lpr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8" b="873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67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L-14-2159.JPG"/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Persons with disabilities are a resource in building resilience</a:t>
            </a:r>
          </a:p>
          <a:p>
            <a:r>
              <a:rPr lang="en-US" dirty="0" smtClean="0"/>
              <a:t>Persons with disabilities are most at-risk during disasters</a:t>
            </a:r>
          </a:p>
          <a:p>
            <a:r>
              <a:rPr lang="en-US" dirty="0" smtClean="0"/>
              <a:t>Accessible technology is necessary for full inclusion and maximum resilience for 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0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ty05.JPG"/>
          <p:cNvPicPr>
            <a:picLocks noChangeAspect="1"/>
          </p:cNvPicPr>
          <p:nvPr/>
        </p:nvPicPr>
        <p:blipFill>
          <a:blip r:embed="rId3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Accessible Technology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Assistive devices</a:t>
            </a:r>
          </a:p>
          <a:p>
            <a:r>
              <a:rPr lang="en-US" dirty="0" smtClean="0"/>
              <a:t>Smartphones and cellular data networks</a:t>
            </a:r>
          </a:p>
          <a:p>
            <a:r>
              <a:rPr lang="en-US" dirty="0" smtClean="0"/>
              <a:t>Internet</a:t>
            </a:r>
          </a:p>
          <a:p>
            <a:r>
              <a:rPr lang="en-US" dirty="0" smtClean="0"/>
              <a:t>Built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7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L-13-0230.JPG"/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Technology in DRR and  </a:t>
            </a:r>
            <a:r>
              <a:rPr lang="en-GB" b="1" dirty="0"/>
              <a:t>Emergency Response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Examples</a:t>
            </a:r>
          </a:p>
          <a:p>
            <a:r>
              <a:rPr lang="en-US" dirty="0" smtClean="0"/>
              <a:t>Database systems to “map” most at-risk families within communities</a:t>
            </a:r>
          </a:p>
          <a:p>
            <a:r>
              <a:rPr lang="en-US" dirty="0" smtClean="0"/>
              <a:t>Warning systems via sirens, loudspeakers, radio, TV, Internet, mobile phones, and J-alert</a:t>
            </a:r>
          </a:p>
          <a:p>
            <a:r>
              <a:rPr lang="en-US" dirty="0" smtClean="0"/>
              <a:t>ICT during response, mobile phones for cash transfers and drones</a:t>
            </a:r>
          </a:p>
          <a:p>
            <a:r>
              <a:rPr lang="en-US" dirty="0" smtClean="0"/>
              <a:t>Social media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70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ty20.jpg"/>
          <p:cNvPicPr>
            <a:picLocks noChangeAspect="1"/>
          </p:cNvPicPr>
          <p:nvPr/>
        </p:nvPicPr>
        <p:blipFill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&amp;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Challenges</a:t>
            </a:r>
          </a:p>
          <a:p>
            <a:r>
              <a:rPr lang="en-US" dirty="0" smtClean="0"/>
              <a:t>Power and communication signals are often lost</a:t>
            </a:r>
          </a:p>
          <a:p>
            <a:r>
              <a:rPr lang="en-US" dirty="0" smtClean="0"/>
              <a:t>Equipment temporarily unusable</a:t>
            </a:r>
          </a:p>
          <a:p>
            <a:r>
              <a:rPr lang="en-US" dirty="0" smtClean="0"/>
              <a:t>Most at-risk often have least access to latest devices</a:t>
            </a:r>
          </a:p>
          <a:p>
            <a:pPr marL="0" indent="0">
              <a:buNone/>
            </a:pPr>
            <a:r>
              <a:rPr lang="en-US" b="1" dirty="0" smtClean="0"/>
              <a:t>Way Forward</a:t>
            </a:r>
          </a:p>
          <a:p>
            <a:r>
              <a:rPr lang="en-US" dirty="0"/>
              <a:t>Ensure that technology is accessible, reliable and affordable for all</a:t>
            </a:r>
          </a:p>
          <a:p>
            <a:pPr lvl="0"/>
            <a:r>
              <a:rPr lang="en-US" dirty="0"/>
              <a:t>Include persons with disabilities in all DRR phases</a:t>
            </a:r>
          </a:p>
          <a:p>
            <a:pPr lvl="0"/>
            <a:r>
              <a:rPr lang="en-US" dirty="0"/>
              <a:t>Strengthen research and development on accessible technological solutions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0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L-13-0223.jpg"/>
          <p:cNvPicPr>
            <a:picLocks noChangeAspect="1"/>
          </p:cNvPicPr>
          <p:nvPr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059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“</a:t>
            </a:r>
            <a:r>
              <a:rPr lang="en-GB" dirty="0"/>
              <a:t>Persons with </a:t>
            </a:r>
            <a:r>
              <a:rPr lang="en-GB" dirty="0" smtClean="0"/>
              <a:t>disabilities </a:t>
            </a:r>
            <a:r>
              <a:rPr lang="en-GB" dirty="0"/>
              <a:t>are an essential resource in building community resilience. CBM calls for accessibility to be prioritised in the development of all technology used in humanitarian action.</a:t>
            </a:r>
            <a:r>
              <a:rPr lang="en-GB" dirty="0" smtClean="0"/>
              <a:t>”</a:t>
            </a:r>
          </a:p>
          <a:p>
            <a:pPr marL="0" indent="0">
              <a:buNone/>
            </a:pPr>
            <a:r>
              <a:rPr lang="en-US" dirty="0" smtClean="0"/>
              <a:t> - </a:t>
            </a:r>
            <a:r>
              <a:rPr lang="en-GB" b="1" dirty="0" err="1" smtClean="0"/>
              <a:t>Valérie</a:t>
            </a:r>
            <a:r>
              <a:rPr lang="en-GB" b="1" dirty="0" smtClean="0"/>
              <a:t> </a:t>
            </a:r>
            <a:r>
              <a:rPr lang="en-GB" b="1" dirty="0" err="1" smtClean="0"/>
              <a:t>Scherrer</a:t>
            </a:r>
            <a:r>
              <a:rPr lang="en-GB" b="1" dirty="0" smtClean="0"/>
              <a:t>, Director Emergency Response Unit, CBM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More information: </a:t>
            </a:r>
            <a:r>
              <a:rPr lang="en-US" dirty="0" smtClean="0">
                <a:hlinkClick r:id="rId4"/>
              </a:rPr>
              <a:t>http://www.cbm.org/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Contact:</a:t>
            </a:r>
            <a:r>
              <a:rPr lang="en-US" dirty="0"/>
              <a:t> </a:t>
            </a:r>
            <a:r>
              <a:rPr lang="en-US" dirty="0" smtClean="0">
                <a:hlinkClick r:id="rId5"/>
              </a:rPr>
              <a:t>elizabeth.lockwood@cbm.org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1038</Words>
  <Application>Microsoft Macintosh PowerPoint</Application>
  <PresentationFormat>On-screen Show (4:3)</PresentationFormat>
  <Paragraphs>86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The promise of technology, DRR and persons with disabilities </vt:lpstr>
      <vt:lpstr>Inclusive emergency response</vt:lpstr>
      <vt:lpstr>Background</vt:lpstr>
      <vt:lpstr>Accessible Technology Examples</vt:lpstr>
      <vt:lpstr>Technology in DRR and  Emergency Response </vt:lpstr>
      <vt:lpstr>Challenges &amp; Recommendations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promise of technology, DRR and persons with disabilities </dc:title>
  <dc:creator>ELIZABETH LOCKWOOD</dc:creator>
  <cp:lastModifiedBy>ELIZABETH LOCKWOOD</cp:lastModifiedBy>
  <cp:revision>35</cp:revision>
  <dcterms:created xsi:type="dcterms:W3CDTF">2014-11-29T20:30:41Z</dcterms:created>
  <dcterms:modified xsi:type="dcterms:W3CDTF">2014-12-02T21:02:50Z</dcterms:modified>
</cp:coreProperties>
</file>