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331" r:id="rId3"/>
    <p:sldId id="375" r:id="rId4"/>
    <p:sldId id="364" r:id="rId5"/>
    <p:sldId id="382" r:id="rId6"/>
    <p:sldId id="354" r:id="rId7"/>
    <p:sldId id="392" r:id="rId8"/>
    <p:sldId id="367" r:id="rId9"/>
    <p:sldId id="371" r:id="rId10"/>
    <p:sldId id="372" r:id="rId11"/>
    <p:sldId id="365" r:id="rId12"/>
    <p:sldId id="379" r:id="rId13"/>
    <p:sldId id="393" r:id="rId14"/>
    <p:sldId id="394" r:id="rId15"/>
    <p:sldId id="383" r:id="rId16"/>
    <p:sldId id="369" r:id="rId17"/>
    <p:sldId id="381" r:id="rId18"/>
    <p:sldId id="395" r:id="rId19"/>
    <p:sldId id="377" r:id="rId20"/>
    <p:sldId id="396" r:id="rId21"/>
    <p:sldId id="391" r:id="rId22"/>
    <p:sldId id="397" r:id="rId23"/>
    <p:sldId id="400" r:id="rId24"/>
    <p:sldId id="398" r:id="rId25"/>
    <p:sldId id="386" r:id="rId26"/>
    <p:sldId id="399" r:id="rId27"/>
    <p:sldId id="309" r:id="rId28"/>
  </p:sldIdLst>
  <p:sldSz cx="9144000" cy="6858000" type="screen4x3"/>
  <p:notesSz cx="7099300" cy="10234613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05" autoAdjust="0"/>
    <p:restoredTop sz="94660"/>
  </p:normalViewPr>
  <p:slideViewPr>
    <p:cSldViewPr>
      <p:cViewPr>
        <p:scale>
          <a:sx n="50" d="100"/>
          <a:sy n="50" d="100"/>
        </p:scale>
        <p:origin x="-1452" y="-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8350"/>
            <a:ext cx="5118100" cy="3836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3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6616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300" b="0" i="0" u="none" strike="noStrike" cap="none" baseline="0"/>
              <a:t>*</a:t>
            </a: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spAutoFit/>
          </a:bodyPr>
          <a:lstStyle/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spAutoFit/>
          </a:bodyPr>
          <a:lstStyle/>
          <a:p>
            <a:pPr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994B75-8DEE-49AA-89A7-3343554B877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460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>
                <a:solidFill>
                  <a:schemeClr val="dk1"/>
                </a:solidFill>
              </a:defRPr>
            </a:lvl1pPr>
            <a:lvl2pPr marL="639763" indent="-15716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marL="1004888" indent="-160337" algn="l" rtl="0">
              <a:spcBef>
                <a:spcPts val="360"/>
              </a:spcBef>
              <a:spcAft>
                <a:spcPts val="0"/>
              </a:spcAft>
              <a:buClr>
                <a:srgbClr val="726056"/>
              </a:buClr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279525" indent="-177800" algn="l" rtl="0">
              <a:spcBef>
                <a:spcPts val="320"/>
              </a:spcBef>
              <a:spcAft>
                <a:spcPts val="0"/>
              </a:spcAft>
              <a:buClr>
                <a:srgbClr val="4C5A6A"/>
              </a:buClr>
              <a:buFont typeface="Arial"/>
              <a:buChar char="•"/>
              <a:defRPr sz="1600">
                <a:solidFill>
                  <a:schemeClr val="dk1"/>
                </a:solidFill>
              </a:defRPr>
            </a:lvl4pPr>
            <a:lvl5pPr marL="1554163" indent="-179387" algn="l" rtl="0">
              <a:spcBef>
                <a:spcPts val="280"/>
              </a:spcBef>
              <a:spcAft>
                <a:spcPts val="0"/>
              </a:spcAft>
              <a:buClr>
                <a:srgbClr val="808DA0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5pPr>
            <a:lvl6pPr marL="1737360" indent="-133985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dk1"/>
                </a:solidFill>
              </a:defRPr>
            </a:lvl6pPr>
            <a:lvl7pPr marL="1920240" indent="-139064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7pPr>
            <a:lvl8pPr marL="2103120" indent="-131445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8pPr>
            <a:lvl9pPr marL="2286000" indent="-136525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 rot="5400000">
            <a:off x="1866899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460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>
                <a:solidFill>
                  <a:schemeClr val="dk1"/>
                </a:solidFill>
              </a:defRPr>
            </a:lvl1pPr>
            <a:lvl2pPr marL="639763" indent="-15716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marL="1004888" indent="-160337" algn="l" rtl="0">
              <a:spcBef>
                <a:spcPts val="360"/>
              </a:spcBef>
              <a:spcAft>
                <a:spcPts val="0"/>
              </a:spcAft>
              <a:buClr>
                <a:srgbClr val="726056"/>
              </a:buClr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279525" indent="-177800" algn="l" rtl="0">
              <a:spcBef>
                <a:spcPts val="320"/>
              </a:spcBef>
              <a:spcAft>
                <a:spcPts val="0"/>
              </a:spcAft>
              <a:buClr>
                <a:srgbClr val="4C5A6A"/>
              </a:buClr>
              <a:buFont typeface="Arial"/>
              <a:buChar char="•"/>
              <a:defRPr sz="1600">
                <a:solidFill>
                  <a:schemeClr val="dk1"/>
                </a:solidFill>
              </a:defRPr>
            </a:lvl4pPr>
            <a:lvl5pPr marL="1554163" indent="-179387" algn="l" rtl="0">
              <a:spcBef>
                <a:spcPts val="280"/>
              </a:spcBef>
              <a:spcAft>
                <a:spcPts val="0"/>
              </a:spcAft>
              <a:buClr>
                <a:srgbClr val="808DA0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5pPr>
            <a:lvl6pPr marL="1737360" indent="-133985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dk1"/>
                </a:solidFill>
              </a:defRPr>
            </a:lvl6pPr>
            <a:lvl7pPr marL="1920240" indent="-139064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7pPr>
            <a:lvl8pPr marL="2103120" indent="-131445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8pPr>
            <a:lvl9pPr marL="2286000" indent="-136525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defRPr sz="2200" b="1">
                <a:solidFill>
                  <a:schemeClr val="dk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bracketPair">
            <a:avLst/>
          </a:prstGeom>
          <a:noFill/>
          <a:ln w="19050" cap="rnd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buNone/>
              <a:defRPr sz="16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defRPr sz="22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04798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buNone/>
              <a:defRPr sz="16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460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>
                <a:solidFill>
                  <a:schemeClr val="dk1"/>
                </a:solidFill>
              </a:defRPr>
            </a:lvl1pPr>
            <a:lvl2pPr marL="639763" indent="-15716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marL="1004888" indent="-160337" algn="l" rtl="0">
              <a:spcBef>
                <a:spcPts val="360"/>
              </a:spcBef>
              <a:spcAft>
                <a:spcPts val="0"/>
              </a:spcAft>
              <a:buClr>
                <a:srgbClr val="726056"/>
              </a:buClr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279525" indent="-177800" algn="l" rtl="0">
              <a:spcBef>
                <a:spcPts val="320"/>
              </a:spcBef>
              <a:spcAft>
                <a:spcPts val="0"/>
              </a:spcAft>
              <a:buClr>
                <a:srgbClr val="4C5A6A"/>
              </a:buClr>
              <a:buFont typeface="Arial"/>
              <a:buChar char="•"/>
              <a:defRPr sz="1600">
                <a:solidFill>
                  <a:schemeClr val="dk1"/>
                </a:solidFill>
              </a:defRPr>
            </a:lvl4pPr>
            <a:lvl5pPr marL="1554163" indent="-179387" algn="l" rtl="0">
              <a:spcBef>
                <a:spcPts val="280"/>
              </a:spcBef>
              <a:spcAft>
                <a:spcPts val="0"/>
              </a:spcAft>
              <a:buClr>
                <a:srgbClr val="808DA0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5pPr>
            <a:lvl6pPr marL="1737360" indent="-133985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dk1"/>
                </a:solidFill>
              </a:defRPr>
            </a:lvl6pPr>
            <a:lvl7pPr marL="1920240" indent="-139064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7pPr>
            <a:lvl8pPr marL="2103120" indent="-131445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8pPr>
            <a:lvl9pPr marL="2286000" indent="-136525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3600" b="0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5D5D66"/>
              </a:buClr>
              <a:buNone/>
              <a:defRPr sz="2000">
                <a:solidFill>
                  <a:srgbClr val="5D5D66"/>
                </a:solidFill>
              </a:defRPr>
            </a:lvl1pPr>
            <a:lvl2pPr marL="457200" indent="0" rtl="0">
              <a:buClr>
                <a:srgbClr val="5D5D66"/>
              </a:buClr>
              <a:buNone/>
              <a:defRPr sz="1800">
                <a:solidFill>
                  <a:srgbClr val="5D5D66"/>
                </a:solidFill>
              </a:defRPr>
            </a:lvl2pPr>
            <a:lvl3pPr marL="914400" indent="0" rtl="0">
              <a:buClr>
                <a:srgbClr val="5D5D66"/>
              </a:buClr>
              <a:buNone/>
              <a:defRPr sz="1600">
                <a:solidFill>
                  <a:srgbClr val="5D5D66"/>
                </a:solidFill>
              </a:defRPr>
            </a:lvl3pPr>
            <a:lvl4pPr marL="1371600" indent="0" rtl="0">
              <a:buClr>
                <a:srgbClr val="5D5D66"/>
              </a:buClr>
              <a:buNone/>
              <a:defRPr sz="1400">
                <a:solidFill>
                  <a:srgbClr val="5D5D66"/>
                </a:solidFill>
              </a:defRPr>
            </a:lvl4pPr>
            <a:lvl5pPr marL="1828800" indent="0" rtl="0">
              <a:buClr>
                <a:srgbClr val="5D5D66"/>
              </a:buClr>
              <a:buNone/>
              <a:defRPr sz="1400">
                <a:solidFill>
                  <a:srgbClr val="5D5D66"/>
                </a:solidFill>
              </a:defRPr>
            </a:lvl5pPr>
            <a:lvl6pPr marL="2286000" indent="0" rtl="0">
              <a:buClr>
                <a:srgbClr val="5D5D66"/>
              </a:buClr>
              <a:buNone/>
              <a:defRPr sz="1400">
                <a:solidFill>
                  <a:srgbClr val="5D5D66"/>
                </a:solidFill>
              </a:defRPr>
            </a:lvl6pPr>
            <a:lvl7pPr marL="2743200" indent="0" rtl="0">
              <a:buClr>
                <a:srgbClr val="5D5D66"/>
              </a:buClr>
              <a:buNone/>
              <a:defRPr sz="1400">
                <a:solidFill>
                  <a:srgbClr val="5D5D66"/>
                </a:solidFill>
              </a:defRPr>
            </a:lvl7pPr>
            <a:lvl8pPr marL="3200400" indent="0" rtl="0">
              <a:buClr>
                <a:srgbClr val="5D5D66"/>
              </a:buClr>
              <a:buNone/>
              <a:defRPr sz="1400">
                <a:solidFill>
                  <a:srgbClr val="5D5D66"/>
                </a:solidFill>
              </a:defRPr>
            </a:lvl8pPr>
            <a:lvl9pPr marL="3657600" indent="0" rtl="0">
              <a:buClr>
                <a:srgbClr val="5D5D66"/>
              </a:buClr>
              <a:buNone/>
              <a:defRPr sz="1400">
                <a:solidFill>
                  <a:srgbClr val="5D5D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460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>
                <a:solidFill>
                  <a:schemeClr val="dk1"/>
                </a:solidFill>
              </a:defRPr>
            </a:lvl1pPr>
            <a:lvl2pPr marL="639763" indent="-15716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marL="1004888" indent="-160337" algn="l" rtl="0">
              <a:spcBef>
                <a:spcPts val="360"/>
              </a:spcBef>
              <a:spcAft>
                <a:spcPts val="0"/>
              </a:spcAft>
              <a:buClr>
                <a:srgbClr val="726056"/>
              </a:buClr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279525" indent="-177800" algn="l" rtl="0">
              <a:spcBef>
                <a:spcPts val="320"/>
              </a:spcBef>
              <a:spcAft>
                <a:spcPts val="0"/>
              </a:spcAft>
              <a:buClr>
                <a:srgbClr val="4C5A6A"/>
              </a:buClr>
              <a:buFont typeface="Arial"/>
              <a:buChar char="•"/>
              <a:defRPr sz="1600">
                <a:solidFill>
                  <a:schemeClr val="dk1"/>
                </a:solidFill>
              </a:defRPr>
            </a:lvl4pPr>
            <a:lvl5pPr marL="1554163" indent="-179387" algn="l" rtl="0">
              <a:spcBef>
                <a:spcPts val="280"/>
              </a:spcBef>
              <a:spcAft>
                <a:spcPts val="0"/>
              </a:spcAft>
              <a:buClr>
                <a:srgbClr val="808DA0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5pPr>
            <a:lvl6pPr marL="1737360" indent="-133985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dk1"/>
                </a:solidFill>
              </a:defRPr>
            </a:lvl6pPr>
            <a:lvl7pPr marL="1920240" indent="-139064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7pPr>
            <a:lvl8pPr marL="2103120" indent="-131445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8pPr>
            <a:lvl9pPr marL="2286000" indent="-136525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460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9763" marR="0" indent="-15716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indent="-160337" algn="l" rtl="0">
              <a:spcBef>
                <a:spcPts val="360"/>
              </a:spcBef>
              <a:spcAft>
                <a:spcPts val="0"/>
              </a:spcAft>
              <a:buClr>
                <a:srgbClr val="726056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indent="-177800" algn="l" rtl="0">
              <a:spcBef>
                <a:spcPts val="320"/>
              </a:spcBef>
              <a:spcAft>
                <a:spcPts val="0"/>
              </a:spcAft>
              <a:buClr>
                <a:srgbClr val="4C5A6A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54163" marR="0" indent="-179387" algn="l" rtl="0">
              <a:spcBef>
                <a:spcPts val="280"/>
              </a:spcBef>
              <a:spcAft>
                <a:spcPts val="0"/>
              </a:spcAft>
              <a:buClr>
                <a:srgbClr val="808DA0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37360" marR="0" indent="-133985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indent="-139064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03120" marR="0" indent="-131445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36525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4"/>
          </a:xfrm>
          <a:prstGeom prst="rect">
            <a:avLst/>
          </a:prstGeom>
          <a:noFill/>
          <a:ln w="19050" cap="rnd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7086600" y="6019800"/>
            <a:ext cx="1485899" cy="563562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6" r:id="rId6"/>
    <p:sldLayoutId id="2147483657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ate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lobalaccessibilitynew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066800" y="631141"/>
            <a:ext cx="6172199" cy="2492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CA" sz="4400" b="1" dirty="0" smtClean="0">
                <a:solidFill>
                  <a:schemeClr val="dk1"/>
                </a:solidFill>
              </a:rPr>
              <a:t>Enabling work environments</a:t>
            </a:r>
            <a:r>
              <a:rPr lang="en-CA" sz="4000" b="1" dirty="0" smtClean="0">
                <a:solidFill>
                  <a:schemeClr val="dk1"/>
                </a:solidFill>
              </a:rPr>
              <a:t/>
            </a:r>
            <a:br>
              <a:rPr lang="en-CA" sz="4000" b="1" dirty="0" smtClean="0">
                <a:solidFill>
                  <a:schemeClr val="dk1"/>
                </a:solidFill>
              </a:rPr>
            </a:br>
            <a:r>
              <a:rPr lang="x-none" sz="2000" b="0" i="0" u="none" strike="noStrike" cap="small" baseline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presented by</a:t>
            </a:r>
            <a:r>
              <a:rPr lang="en-CA" sz="2000" b="0" i="0" u="none" strike="noStrike" cap="small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CA" sz="2000" b="0" i="0" u="none" strike="noStrike" cap="small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small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small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x-none" sz="2800" b="1" i="0" u="none" strike="noStrike" cap="small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idx="1"/>
          </p:nvPr>
        </p:nvSpPr>
        <p:spPr>
          <a:xfrm>
            <a:off x="2195736" y="2348880"/>
            <a:ext cx="3744416" cy="9951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11430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Betty Dion</a:t>
            </a:r>
          </a:p>
          <a:p>
            <a:pPr marL="0" marR="0" lvl="0" indent="11430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</a:rPr>
              <a:t>Founder</a:t>
            </a:r>
            <a:endParaRPr lang="x-none"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64"/>
          <p:cNvSpPr txBox="1">
            <a:spLocks/>
          </p:cNvSpPr>
          <p:nvPr/>
        </p:nvSpPr>
        <p:spPr>
          <a:xfrm>
            <a:off x="1060082" y="2511769"/>
            <a:ext cx="6172199" cy="38779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2"/>
              </a:buClr>
              <a:buSzPct val="25000"/>
              <a:buFont typeface="Arial"/>
              <a:buNone/>
            </a:pPr>
            <a:r>
              <a:rPr lang="en-CA" sz="1800" dirty="0" smtClean="0"/>
              <a:t/>
            </a:r>
            <a:br>
              <a:rPr lang="en-CA" sz="1800" dirty="0" smtClean="0"/>
            </a:br>
            <a:endParaRPr lang="en-CA" sz="1800" dirty="0" smtClean="0"/>
          </a:p>
          <a:p>
            <a:pPr algn="ctr">
              <a:buClr>
                <a:schemeClr val="dk2"/>
              </a:buClr>
              <a:buSzPct val="25000"/>
              <a:buFont typeface="Arial"/>
              <a:buNone/>
            </a:pPr>
            <a:endParaRPr lang="en-CA" sz="1800" b="1" dirty="0" smtClean="0">
              <a:solidFill>
                <a:srgbClr val="000000"/>
              </a:solidFill>
            </a:endParaRPr>
          </a:p>
          <a:p>
            <a:pPr algn="ctr">
              <a:buClr>
                <a:schemeClr val="dk2"/>
              </a:buClr>
              <a:buSzPct val="25000"/>
              <a:buFont typeface="Arial"/>
              <a:buNone/>
            </a:pPr>
            <a:r>
              <a:rPr lang="x-none" sz="2400" b="1" smtClean="0">
                <a:solidFill>
                  <a:srgbClr val="000000"/>
                </a:solidFill>
              </a:rPr>
              <a:t>The Global Alliance on Accessible </a:t>
            </a:r>
            <a:br>
              <a:rPr lang="x-none" sz="2400" b="1" smtClean="0">
                <a:solidFill>
                  <a:srgbClr val="000000"/>
                </a:solidFill>
              </a:rPr>
            </a:br>
            <a:r>
              <a:rPr lang="x-none" sz="2400" b="1" smtClean="0">
                <a:solidFill>
                  <a:srgbClr val="000000"/>
                </a:solidFill>
              </a:rPr>
              <a:t>Technology and Environments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x-none" sz="2400" b="1" smtClean="0">
                <a:solidFill>
                  <a:srgbClr val="000000"/>
                </a:solidFill>
              </a:rPr>
              <a:t>(GAATES)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algn="ctr">
              <a:buClr>
                <a:schemeClr val="dk2"/>
              </a:buClr>
              <a:buSzPct val="25000"/>
              <a:buFont typeface="Arial"/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ctr"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December 3, 2014.</a:t>
            </a:r>
          </a:p>
          <a:p>
            <a:pPr algn="ctr"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United Nations</a:t>
            </a:r>
          </a:p>
          <a:p>
            <a:pPr algn="ctr"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New York </a:t>
            </a:r>
            <a:endParaRPr lang="en-US" sz="2400" b="1" dirty="0">
              <a:solidFill>
                <a:srgbClr val="000000"/>
              </a:solidFill>
            </a:endParaRPr>
          </a:p>
          <a:p>
            <a:pPr algn="ctr">
              <a:buClr>
                <a:schemeClr val="dk2"/>
              </a:buClr>
              <a:buSzPct val="25000"/>
              <a:buFont typeface="Arial"/>
              <a:buNone/>
            </a:pPr>
            <a:endParaRPr lang="x-none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Enablers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lvl="1" indent="0">
              <a:spcBef>
                <a:spcPts val="440"/>
              </a:spcBef>
              <a:buClr>
                <a:schemeClr val="accent1"/>
              </a:buClr>
              <a:buNone/>
            </a:pPr>
            <a:r>
              <a:rPr lang="en-CA" dirty="0"/>
              <a:t>Reasonable Accommodation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76" y="2636913"/>
            <a:ext cx="5406611" cy="358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0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Benefits of Sustainable Employment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pPr marL="196850" indent="0">
              <a:buNone/>
            </a:pPr>
            <a:r>
              <a:rPr lang="en-CA" dirty="0" smtClean="0"/>
              <a:t>Promoting Well Being of the Work Place</a:t>
            </a:r>
          </a:p>
          <a:p>
            <a:endParaRPr lang="en-CA" dirty="0"/>
          </a:p>
          <a:p>
            <a:pPr marL="196850" indent="0">
              <a:buNone/>
            </a:pPr>
            <a:r>
              <a:rPr lang="en-CA" dirty="0" smtClean="0"/>
              <a:t>Positive Disability Awareness Raising</a:t>
            </a:r>
          </a:p>
          <a:p>
            <a:endParaRPr lang="en-CA" dirty="0"/>
          </a:p>
          <a:p>
            <a:pPr marL="196850" indent="0">
              <a:buNone/>
            </a:pPr>
            <a:r>
              <a:rPr lang="en-CA" dirty="0" smtClean="0"/>
              <a:t>Increased </a:t>
            </a:r>
            <a:r>
              <a:rPr lang="en-CA" dirty="0" smtClean="0"/>
              <a:t>Employment </a:t>
            </a:r>
            <a:r>
              <a:rPr lang="en-CA" dirty="0" smtClean="0"/>
              <a:t>of Persons with Disabilities</a:t>
            </a:r>
          </a:p>
          <a:p>
            <a:endParaRPr lang="en-CA" dirty="0"/>
          </a:p>
          <a:p>
            <a:pPr marL="196850" indent="0">
              <a:buNone/>
            </a:pPr>
            <a:r>
              <a:rPr lang="en-CA" dirty="0" smtClean="0"/>
              <a:t>Economic </a:t>
            </a:r>
            <a:r>
              <a:rPr lang="en-CA" dirty="0" smtClean="0"/>
              <a:t>Independence</a:t>
            </a:r>
            <a:endParaRPr lang="en-CA" dirty="0" smtClean="0"/>
          </a:p>
          <a:p>
            <a:endParaRPr lang="en-CA" dirty="0"/>
          </a:p>
          <a:p>
            <a:pPr marL="196850" indent="0">
              <a:buNone/>
            </a:pPr>
            <a:r>
              <a:rPr lang="en-CA" dirty="0" smtClean="0"/>
              <a:t>Reduced Dependency on the State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10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Well Being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indent="0">
              <a:buNone/>
            </a:pPr>
            <a:r>
              <a:rPr lang="en-CA" dirty="0" smtClean="0"/>
              <a:t>Safe Workplace</a:t>
            </a:r>
          </a:p>
          <a:p>
            <a:endParaRPr lang="en-CA" dirty="0"/>
          </a:p>
          <a:p>
            <a:pPr marL="196850" indent="0">
              <a:buNone/>
            </a:pPr>
            <a:r>
              <a:rPr lang="en-CA" dirty="0" smtClean="0"/>
              <a:t>Emergency</a:t>
            </a:r>
          </a:p>
          <a:p>
            <a:pPr marL="196850" indent="0">
              <a:buNone/>
            </a:pPr>
            <a:r>
              <a:rPr lang="en-CA" dirty="0" smtClean="0"/>
              <a:t>Preparedness</a:t>
            </a:r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4173958" cy="424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Awareness </a:t>
            </a:r>
            <a:r>
              <a:rPr lang="en-CA" dirty="0" smtClean="0"/>
              <a:t>Raising</a:t>
            </a:r>
            <a:endParaRPr lang="en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5544616" cy="458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7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Economic Independence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4968552" cy="50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Reduced Dependence on the State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pPr marL="196850" indent="0">
              <a:buNone/>
            </a:pPr>
            <a:r>
              <a:rPr lang="en-CA" sz="3600" dirty="0" err="1" smtClean="0"/>
              <a:t>Jenita</a:t>
            </a:r>
            <a:endParaRPr lang="en-CA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434109" cy="447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2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Addressing Obstacles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indent="0">
              <a:buNone/>
            </a:pPr>
            <a:r>
              <a:rPr lang="en-CA" dirty="0" smtClean="0"/>
              <a:t> </a:t>
            </a:r>
            <a:r>
              <a:rPr lang="en-CA" sz="4800" dirty="0" smtClean="0"/>
              <a:t>Cost </a:t>
            </a:r>
          </a:p>
          <a:p>
            <a:pPr marL="196850" indent="0">
              <a:buNone/>
            </a:pPr>
            <a:r>
              <a:rPr lang="en-CA" sz="3600" dirty="0" smtClean="0"/>
              <a:t>Assistive </a:t>
            </a:r>
            <a:r>
              <a:rPr lang="en-CA" sz="3600" dirty="0" smtClean="0"/>
              <a:t>Technologies</a:t>
            </a:r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/>
          <a:srcRect l="7897" r="7118"/>
          <a:stretch/>
        </p:blipFill>
        <p:spPr bwMode="auto">
          <a:xfrm>
            <a:off x="749772" y="3212976"/>
            <a:ext cx="2448272" cy="327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Content Placeholder 3" descr="screen magnifier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2262970"/>
            <a:ext cx="1872208" cy="2198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1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indent="0">
              <a:buNone/>
            </a:pPr>
            <a:r>
              <a:rPr lang="en-CA" sz="2800" dirty="0" smtClean="0"/>
              <a:t>Universal </a:t>
            </a:r>
            <a:r>
              <a:rPr lang="en-CA" sz="2800" dirty="0"/>
              <a:t>Design </a:t>
            </a:r>
            <a:endParaRPr lang="en-CA" sz="2800" dirty="0" smtClean="0"/>
          </a:p>
          <a:p>
            <a:pPr marL="196850" indent="0">
              <a:buNone/>
            </a:pPr>
            <a:r>
              <a:rPr lang="en-CA" sz="2800" dirty="0" smtClean="0"/>
              <a:t>Workplace  </a:t>
            </a:r>
            <a:r>
              <a:rPr lang="en-CA" sz="2800" dirty="0"/>
              <a:t>(1%)</a:t>
            </a:r>
          </a:p>
          <a:p>
            <a:endParaRPr lang="en-CA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3600400" cy="477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5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Future is Technology</a:t>
            </a:r>
          </a:p>
        </p:txBody>
      </p:sp>
      <p:pic>
        <p:nvPicPr>
          <p:cNvPr id="3" name="Picture 2" descr="NPR Accessible Radio.png" title="NPR accessible Radi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4"/>
            <a:ext cx="5868988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5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Automatic </a:t>
            </a:r>
            <a:r>
              <a:rPr lang="en-US" altLang="en-US" dirty="0"/>
              <a:t>Door Openers, Security Systems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2400" dirty="0" smtClean="0"/>
          </a:p>
        </p:txBody>
      </p:sp>
      <p:pic>
        <p:nvPicPr>
          <p:cNvPr id="4" name="Picture 6" descr="automatic door opener integrated with a proximity rea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905000"/>
            <a:ext cx="2514600" cy="377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automatic door opener integrated with a proximity r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412776"/>
            <a:ext cx="2944349" cy="44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1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3048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GAATES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44824"/>
            <a:ext cx="7181800" cy="480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2400" b="1" dirty="0" smtClean="0"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1" dirty="0" smtClean="0">
                <a:cs typeface="Arial" charset="0"/>
              </a:rPr>
              <a:t>The Global Alliance on Accessible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1" dirty="0" smtClean="0">
                <a:cs typeface="Arial" charset="0"/>
              </a:rPr>
              <a:t>Technologies and Environments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cs typeface="Arial" charset="0"/>
              </a:rPr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cs typeface="Arial" charset="0"/>
              </a:rPr>
              <a:t>  GAATES is the leading international organization dedicated to the promotion of accessibility of electronic and communication technologies, accessibility of the built environment and inclusive disaster risk reduction.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cs typeface="Arial" charset="0"/>
              </a:rPr>
              <a:t>	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1" dirty="0" smtClean="0">
                <a:cs typeface="Arial" charset="0"/>
              </a:rPr>
              <a:t>www.GAATES.org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3886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1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</a:rPr>
              <a:t>Smart Phone Technologies</a:t>
            </a:r>
            <a:br>
              <a:rPr lang="en-US" altLang="en-US" sz="4400" dirty="0">
                <a:solidFill>
                  <a:schemeClr val="tx1"/>
                </a:solidFill>
              </a:rPr>
            </a:br>
            <a:r>
              <a:rPr lang="en-US" altLang="en-US" sz="4400" dirty="0">
                <a:solidFill>
                  <a:schemeClr val="tx1"/>
                </a:solidFill>
              </a:rPr>
              <a:t> Mobile Phones</a:t>
            </a:r>
            <a:endParaRPr lang="en-CA" dirty="0"/>
          </a:p>
        </p:txBody>
      </p:sp>
      <p:pic>
        <p:nvPicPr>
          <p:cNvPr id="3" name="Content Placeholder 3" descr="android accessibility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772816"/>
            <a:ext cx="5543550" cy="44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Accessibility of Mobile Phones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dirty="0"/>
              <a:t>Voice Over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/>
              <a:t>Zoom 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/>
              <a:t>Large Text 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/>
              <a:t>Invert Colors 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/>
              <a:t>Hearing Aids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/>
              <a:t>Guided Access 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/>
              <a:t>Assistive Touch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 err="1"/>
              <a:t>Facetime</a:t>
            </a:r>
            <a:endParaRPr lang="en-US" altLang="en-US" dirty="0"/>
          </a:p>
          <a:p>
            <a:pPr>
              <a:buFont typeface="Arial" pitchFamily="34" charset="0"/>
              <a:buChar char="•"/>
            </a:pPr>
            <a:r>
              <a:rPr lang="en-US" altLang="en-US" dirty="0"/>
              <a:t>Siri </a:t>
            </a:r>
          </a:p>
          <a:p>
            <a:endParaRPr lang="en-CA" dirty="0"/>
          </a:p>
        </p:txBody>
      </p:sp>
      <p:pic>
        <p:nvPicPr>
          <p:cNvPr id="6" name="Picture 5" descr="facetime.jpeg" title="IPhone facetime"/>
          <p:cNvPicPr>
            <a:picLocks noChangeAspect="1"/>
          </p:cNvPicPr>
          <p:nvPr/>
        </p:nvPicPr>
        <p:blipFill rotWithShape="1">
          <a:blip r:embed="rId2"/>
          <a:srcRect b="8351"/>
          <a:stretch/>
        </p:blipFill>
        <p:spPr>
          <a:xfrm>
            <a:off x="4211960" y="1196752"/>
            <a:ext cx="2590948" cy="47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Assistive Technologies in Communication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12115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8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Scanners</a:t>
            </a:r>
            <a:endParaRPr lang="en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040560" cy="300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Personal Environmental Control</a:t>
            </a:r>
            <a:endParaRPr lang="en-CA" dirty="0"/>
          </a:p>
        </p:txBody>
      </p:sp>
      <p:pic>
        <p:nvPicPr>
          <p:cNvPr id="3" name="Content Placeholder 3" descr="http://assistive-technology.co.uk/uploads/resized/uploads/images/Home-Control-300x200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964" y="1916832"/>
            <a:ext cx="6120680" cy="382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Interactive Signage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 smtClean="0"/>
              <a:t>                                             </a:t>
            </a:r>
            <a:r>
              <a:rPr lang="en-US" altLang="en-US" sz="2800" dirty="0" smtClean="0"/>
              <a:t>Proposed </a:t>
            </a:r>
            <a:r>
              <a:rPr lang="en-US" altLang="en-US" sz="2800" dirty="0"/>
              <a:t>wireless </a:t>
            </a:r>
            <a:r>
              <a:rPr lang="en-US" altLang="en-US" sz="2800" dirty="0" smtClean="0"/>
              <a:t>                                                             				</a:t>
            </a:r>
            <a:r>
              <a:rPr lang="en-US" altLang="en-US" sz="2800" dirty="0" smtClean="0"/>
              <a:t> communication </a:t>
            </a:r>
            <a:r>
              <a:rPr lang="en-US" altLang="en-US" sz="2800" dirty="0"/>
              <a:t>and </a:t>
            </a:r>
            <a:r>
              <a:rPr lang="en-US" altLang="en-US" sz="2800" dirty="0" smtClean="0"/>
              <a:t>					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wayfinding</a:t>
            </a:r>
            <a:endParaRPr lang="en-US" altLang="en-US" sz="28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marL="0" indent="0" eaLnBrk="1" hangingPunct="1"/>
            <a:endParaRPr lang="en-US" altLang="en-US" sz="2400" dirty="0"/>
          </a:p>
          <a:p>
            <a:r>
              <a:rPr lang="en-CA" dirty="0" smtClean="0"/>
              <a:t>    </a:t>
            </a:r>
          </a:p>
          <a:p>
            <a:endParaRPr lang="en-CA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47800"/>
            <a:ext cx="3071813" cy="2871788"/>
          </a:xfrm>
          <a:noFill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2198" y="4869160"/>
            <a:ext cx="4479898" cy="1661814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3071813" cy="2871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8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Building Technologies</a:t>
            </a:r>
            <a:endParaRPr lang="en-CA" dirty="0"/>
          </a:p>
        </p:txBody>
      </p:sp>
      <p:pic>
        <p:nvPicPr>
          <p:cNvPr id="3" name="Content Placeholder 3" descr="http://www.kmccontrols.com/images/misc/BAS-Behind-the-Scenes2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40768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4600" b="0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idx="1"/>
          </p:nvPr>
        </p:nvSpPr>
        <p:spPr>
          <a:xfrm>
            <a:off x="457200" y="1295400"/>
            <a:ext cx="7619999" cy="46781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GAATES website: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3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www.GAATES.org</a:t>
            </a:r>
          </a:p>
          <a:p>
            <a:endParaRPr lang="x-none" sz="3200" b="0" i="0" u="sng" strike="noStrike" cap="none" baseline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200" dirty="0">
                <a:hlinkClick r:id="rId4"/>
              </a:rPr>
              <a:t>www.GlobalAccessibilityNews.com</a:t>
            </a:r>
            <a:endParaRPr lang="en-US" sz="3200" dirty="0"/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32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32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www.Facebook.com/GAATES   </a:t>
            </a:r>
            <a:endParaRPr lang="x-none"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32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Twitter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GAATES_GAN 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Employment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indent="0">
              <a:buNone/>
            </a:pPr>
            <a:r>
              <a:rPr lang="en-CA" sz="2800" dirty="0" smtClean="0"/>
              <a:t>Key Element of Sustainable Development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5112568" cy="37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0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Enabling Work Environment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392488" cy="490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 </a:t>
            </a:r>
            <a:r>
              <a:rPr lang="en-CA" dirty="0" smtClean="0"/>
              <a:t>CRPD – Guiding Development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indent="0">
              <a:buNone/>
            </a:pPr>
            <a:endParaRPr lang="en-CA" dirty="0" smtClean="0"/>
          </a:p>
          <a:p>
            <a:pPr marL="196850" indent="0">
              <a:buNone/>
            </a:pPr>
            <a:r>
              <a:rPr lang="en-CA" dirty="0" smtClean="0"/>
              <a:t>Article </a:t>
            </a:r>
            <a:r>
              <a:rPr lang="en-CA" dirty="0" smtClean="0"/>
              <a:t> 27 Work and Employment</a:t>
            </a:r>
            <a:endParaRPr lang="en-CA" dirty="0"/>
          </a:p>
          <a:p>
            <a:pPr marL="196850" indent="0">
              <a:buNone/>
            </a:pPr>
            <a:endParaRPr lang="en-CA" dirty="0" smtClean="0"/>
          </a:p>
          <a:p>
            <a:pPr marL="196850" indent="0">
              <a:buNone/>
            </a:pPr>
            <a:r>
              <a:rPr lang="en-CA" dirty="0" smtClean="0"/>
              <a:t>Article 2 General Obligation </a:t>
            </a:r>
            <a:r>
              <a:rPr lang="en-CA" dirty="0" smtClean="0"/>
              <a:t>– Universal Design</a:t>
            </a:r>
          </a:p>
          <a:p>
            <a:pPr marL="196850" indent="0">
              <a:buNone/>
            </a:pPr>
            <a:endParaRPr lang="en-CA" dirty="0" smtClean="0"/>
          </a:p>
          <a:p>
            <a:pPr marL="196850" indent="0">
              <a:buNone/>
            </a:pPr>
            <a:r>
              <a:rPr lang="en-CA" dirty="0" smtClean="0"/>
              <a:t>Article 9 – </a:t>
            </a:r>
            <a:r>
              <a:rPr lang="en-CA" dirty="0" smtClean="0"/>
              <a:t>Accessibility</a:t>
            </a:r>
            <a:endParaRPr lang="en-CA" dirty="0" smtClean="0"/>
          </a:p>
          <a:p>
            <a:pPr marL="196850" indent="0">
              <a:buNone/>
            </a:pPr>
            <a:endParaRPr lang="en-CA" dirty="0"/>
          </a:p>
          <a:p>
            <a:pPr marL="196850" indent="0">
              <a:buNone/>
            </a:pPr>
            <a:r>
              <a:rPr lang="en-CA" dirty="0" smtClean="0"/>
              <a:t>Article </a:t>
            </a:r>
            <a:r>
              <a:rPr lang="en-CA" dirty="0" smtClean="0"/>
              <a:t>11 – Situations of Risk and Humanitarian Emergencies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69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Enablers  - </a:t>
            </a:r>
            <a:r>
              <a:rPr lang="en-CA" dirty="0" smtClean="0"/>
              <a:t>Technologies</a:t>
            </a:r>
            <a:r>
              <a:rPr lang="en-CA" dirty="0" smtClean="0"/>
              <a:t>: Leveling the Playing Field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844824"/>
            <a:ext cx="7128792" cy="4555976"/>
          </a:xfrm>
        </p:spPr>
        <p:txBody>
          <a:bodyPr/>
          <a:lstStyle/>
          <a:p>
            <a:pPr marL="196850" indent="0">
              <a:buNone/>
            </a:pPr>
            <a:r>
              <a:rPr lang="en-CA" b="1" dirty="0" smtClean="0"/>
              <a:t>For Persons with Disabilities</a:t>
            </a:r>
          </a:p>
          <a:p>
            <a:pPr marL="196850" indent="0">
              <a:buNone/>
            </a:pPr>
            <a:endParaRPr lang="en-CA" b="1" dirty="0"/>
          </a:p>
          <a:p>
            <a:pPr marL="196850" indent="0">
              <a:buNone/>
            </a:pPr>
            <a:endParaRPr lang="en-CA" b="1" dirty="0" smtClean="0"/>
          </a:p>
          <a:p>
            <a:pPr marL="196850" indent="0">
              <a:buNone/>
            </a:pPr>
            <a:endParaRPr lang="en-CA" b="1" dirty="0"/>
          </a:p>
          <a:p>
            <a:pPr marL="196850" indent="0">
              <a:buNone/>
            </a:pPr>
            <a:endParaRPr lang="en-CA" b="1" dirty="0" smtClean="0"/>
          </a:p>
          <a:p>
            <a:pPr marL="196850" indent="0">
              <a:buNone/>
            </a:pPr>
            <a:endParaRPr lang="en-CA" b="1" dirty="0"/>
          </a:p>
          <a:p>
            <a:pPr marL="196850" indent="0">
              <a:buNone/>
            </a:pPr>
            <a:r>
              <a:rPr lang="en-CA" b="1" dirty="0" smtClean="0"/>
              <a:t>                                               For Persons without                                                         				   Disabilities</a:t>
            </a:r>
            <a:endParaRPr lang="en-CA" dirty="0"/>
          </a:p>
        </p:txBody>
      </p:sp>
      <p:pic>
        <p:nvPicPr>
          <p:cNvPr id="6" name="Picture 5" descr="SL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01113"/>
            <a:ext cx="3240360" cy="264746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63" y="1844824"/>
            <a:ext cx="3474918" cy="148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9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Enabler  - Mobile Phones- </a:t>
            </a:r>
            <a:br>
              <a:rPr lang="en-US" dirty="0"/>
            </a:br>
            <a:r>
              <a:rPr lang="en-US" dirty="0"/>
              <a:t>Audio and Text </a:t>
            </a:r>
            <a:endParaRPr lang="en-CA" dirty="0"/>
          </a:p>
        </p:txBody>
      </p:sp>
      <p:pic>
        <p:nvPicPr>
          <p:cNvPr id="3" name="Picture 2" descr="Sample early disaster warning Cellphone  (Source:KDDI)" title="Sample early disaster warning -  Cellphone  (Source:KDDI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2" y="1700808"/>
            <a:ext cx="3888432" cy="4437112"/>
          </a:xfrm>
          <a:prstGeom prst="rect">
            <a:avLst/>
          </a:prstGeom>
        </p:spPr>
      </p:pic>
      <p:pic>
        <p:nvPicPr>
          <p:cNvPr id="4" name="Picture 3" descr="facetime.jpeg" title="IPhone facetime"/>
          <p:cNvPicPr>
            <a:picLocks noChangeAspect="1"/>
          </p:cNvPicPr>
          <p:nvPr/>
        </p:nvPicPr>
        <p:blipFill rotWithShape="1">
          <a:blip r:embed="rId3"/>
          <a:srcRect b="8351"/>
          <a:stretch/>
        </p:blipFill>
        <p:spPr>
          <a:xfrm>
            <a:off x="4997872" y="1844824"/>
            <a:ext cx="1942876" cy="35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Enablers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indent="0">
              <a:buNone/>
            </a:pPr>
            <a:r>
              <a:rPr lang="en-CA" dirty="0" smtClean="0"/>
              <a:t>Universal Design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43529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3621123" cy="270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Enablers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indent="0">
              <a:buNone/>
            </a:pPr>
            <a:r>
              <a:rPr lang="en-CA" dirty="0" smtClean="0"/>
              <a:t>Information and</a:t>
            </a:r>
          </a:p>
          <a:p>
            <a:pPr marL="196850" indent="0">
              <a:buNone/>
            </a:pPr>
            <a:endParaRPr lang="en-CA" dirty="0"/>
          </a:p>
          <a:p>
            <a:pPr marL="196850" indent="0">
              <a:buNone/>
            </a:pPr>
            <a:r>
              <a:rPr lang="en-CA" dirty="0" smtClean="0"/>
              <a:t>Communication</a:t>
            </a:r>
          </a:p>
          <a:p>
            <a:pPr marL="196850" indent="0">
              <a:buNone/>
            </a:pPr>
            <a:endParaRPr lang="en-CA" dirty="0"/>
          </a:p>
          <a:p>
            <a:pPr marL="196850" indent="0">
              <a:buNone/>
            </a:pPr>
            <a:r>
              <a:rPr lang="en-CA" dirty="0" smtClean="0"/>
              <a:t>Technologies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5" descr="blind%20man%20at%20computer%20with%20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914400"/>
            <a:ext cx="37671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Adjacency 1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FFFFFF"/>
      </a:accent3>
      <a:accent4>
        <a:srgbClr val="93A299"/>
      </a:accent4>
      <a:accent5>
        <a:srgbClr val="AD8F67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234</Words>
  <Application>Microsoft Office PowerPoint</Application>
  <PresentationFormat>On-screen Show (4:3)</PresentationFormat>
  <Paragraphs>121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/>
      <vt:lpstr>Enabling work environments presented by  </vt:lpstr>
      <vt:lpstr>GAATES</vt:lpstr>
      <vt:lpstr> Employment</vt:lpstr>
      <vt:lpstr>Enabling Work Environment</vt:lpstr>
      <vt:lpstr>UN CRPD – Guiding Development</vt:lpstr>
      <vt:lpstr>Enablers  - Technologies: Leveling the Playing Field</vt:lpstr>
      <vt:lpstr>Enabler  - Mobile Phones-  Audio and Text </vt:lpstr>
      <vt:lpstr>Enablers</vt:lpstr>
      <vt:lpstr>Enablers</vt:lpstr>
      <vt:lpstr>Enablers</vt:lpstr>
      <vt:lpstr>Benefits of Sustainable Employment </vt:lpstr>
      <vt:lpstr>Well Being</vt:lpstr>
      <vt:lpstr>Awareness Raising</vt:lpstr>
      <vt:lpstr>Economic Independence</vt:lpstr>
      <vt:lpstr>Reduced Dependence on the State</vt:lpstr>
      <vt:lpstr>Addressing Obstacles</vt:lpstr>
      <vt:lpstr>Costs</vt:lpstr>
      <vt:lpstr>The Future is Technology</vt:lpstr>
      <vt:lpstr>Automatic Door Openers, Security Systems</vt:lpstr>
      <vt:lpstr>Smart Phone Technologies  Mobile Phones</vt:lpstr>
      <vt:lpstr>Accessibility of Mobile Phones</vt:lpstr>
      <vt:lpstr>Assistive Technologies in Communication</vt:lpstr>
      <vt:lpstr>Scanners</vt:lpstr>
      <vt:lpstr>Personal Environmental Control</vt:lpstr>
      <vt:lpstr>Interactive Signage</vt:lpstr>
      <vt:lpstr>Building Technologies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use of ICTs for Accessible Education (UNESCO)presented byThe Global Alliance on Accessible  Technology and Environments(GAATES)</dc:title>
  <dc:creator>Admin</dc:creator>
  <cp:lastModifiedBy>Betty</cp:lastModifiedBy>
  <cp:revision>94</cp:revision>
  <dcterms:modified xsi:type="dcterms:W3CDTF">2014-12-02T14:17:49Z</dcterms:modified>
</cp:coreProperties>
</file>