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692" r:id="rId1"/>
  </p:sldMasterIdLst>
  <p:notesMasterIdLst>
    <p:notesMasterId r:id="rId13"/>
  </p:notesMasterIdLst>
  <p:handoutMasterIdLst>
    <p:handoutMasterId r:id="rId14"/>
  </p:handoutMasterIdLst>
  <p:sldIdLst>
    <p:sldId id="256" r:id="rId2"/>
    <p:sldId id="509" r:id="rId3"/>
    <p:sldId id="497" r:id="rId4"/>
    <p:sldId id="505" r:id="rId5"/>
    <p:sldId id="508" r:id="rId6"/>
    <p:sldId id="506" r:id="rId7"/>
    <p:sldId id="507" r:id="rId8"/>
    <p:sldId id="510" r:id="rId9"/>
    <p:sldId id="512" r:id="rId10"/>
    <p:sldId id="440" r:id="rId11"/>
    <p:sldId id="454" r:id="rId12"/>
  </p:sldIdLst>
  <p:sldSz cx="9144000" cy="6858000" type="screen4x3"/>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5BDE485E-6DF2-ED4C-BF81-0AE1ACEA2D7E}">
          <p14:sldIdLst>
            <p14:sldId id="256"/>
            <p14:sldId id="509"/>
            <p14:sldId id="497"/>
            <p14:sldId id="505"/>
            <p14:sldId id="508"/>
            <p14:sldId id="506"/>
            <p14:sldId id="507"/>
            <p14:sldId id="510"/>
            <p14:sldId id="512"/>
            <p14:sldId id="440"/>
            <p14:sldId id="454"/>
          </p14:sldIdLst>
        </p14:section>
      </p14:sectionLst>
    </p:ext>
    <p:ext uri="{EFAFB233-063F-42B5-8137-9DF3F51BA10A}">
      <p15:sldGuideLst xmlns:p15="http://schemas.microsoft.com/office/powerpoint/2012/main">
        <p15:guide id="1" orient="horz" pos="2160">
          <p15:clr>
            <a:srgbClr val="A4A3A4"/>
          </p15:clr>
        </p15:guide>
        <p15:guide id="2" pos="288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2CECA"/>
    <a:srgbClr val="CC99FF"/>
    <a:srgbClr val="861A58"/>
    <a:srgbClr val="FF66FF"/>
    <a:srgbClr val="003366"/>
    <a:srgbClr val="8A828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853" autoAdjust="0"/>
    <p:restoredTop sz="64971" autoAdjust="0"/>
  </p:normalViewPr>
  <p:slideViewPr>
    <p:cSldViewPr snapToGrid="0" snapToObjects="1">
      <p:cViewPr varScale="1">
        <p:scale>
          <a:sx n="56" d="100"/>
          <a:sy n="56" d="100"/>
        </p:scale>
        <p:origin x="1872" y="42"/>
      </p:cViewPr>
      <p:guideLst>
        <p:guide orient="horz" pos="2160"/>
        <p:guide pos="288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9613" cy="492845"/>
          </a:xfrm>
          <a:prstGeom prst="rect">
            <a:avLst/>
          </a:prstGeom>
        </p:spPr>
        <p:txBody>
          <a:bodyPr vert="horz" lIns="90288" tIns="45144" rIns="90288" bIns="45144" rtlCol="0"/>
          <a:lstStyle>
            <a:lvl1pPr algn="l">
              <a:defRPr sz="1200"/>
            </a:lvl1pPr>
          </a:lstStyle>
          <a:p>
            <a:endParaRPr lang="en-MY"/>
          </a:p>
        </p:txBody>
      </p:sp>
      <p:sp>
        <p:nvSpPr>
          <p:cNvPr id="3" name="Date Placeholder 2"/>
          <p:cNvSpPr>
            <a:spLocks noGrp="1"/>
          </p:cNvSpPr>
          <p:nvPr>
            <p:ph type="dt" sz="quarter" idx="1"/>
          </p:nvPr>
        </p:nvSpPr>
        <p:spPr>
          <a:xfrm>
            <a:off x="3816151" y="0"/>
            <a:ext cx="2918048" cy="492845"/>
          </a:xfrm>
          <a:prstGeom prst="rect">
            <a:avLst/>
          </a:prstGeom>
        </p:spPr>
        <p:txBody>
          <a:bodyPr vert="horz" lIns="90288" tIns="45144" rIns="90288" bIns="45144" rtlCol="0"/>
          <a:lstStyle>
            <a:lvl1pPr algn="r">
              <a:defRPr sz="1200"/>
            </a:lvl1pPr>
          </a:lstStyle>
          <a:p>
            <a:fld id="{67B67B1E-8B07-42EF-A04F-9FA5024A0FFB}" type="datetimeFigureOut">
              <a:rPr lang="en-MY" smtClean="0"/>
              <a:t>15/3/2015</a:t>
            </a:fld>
            <a:endParaRPr lang="en-MY"/>
          </a:p>
        </p:txBody>
      </p:sp>
      <p:sp>
        <p:nvSpPr>
          <p:cNvPr id="4" name="Footer Placeholder 3"/>
          <p:cNvSpPr>
            <a:spLocks noGrp="1"/>
          </p:cNvSpPr>
          <p:nvPr>
            <p:ph type="ftr" sz="quarter" idx="2"/>
          </p:nvPr>
        </p:nvSpPr>
        <p:spPr>
          <a:xfrm>
            <a:off x="0" y="9371900"/>
            <a:ext cx="2919613" cy="492845"/>
          </a:xfrm>
          <a:prstGeom prst="rect">
            <a:avLst/>
          </a:prstGeom>
        </p:spPr>
        <p:txBody>
          <a:bodyPr vert="horz" lIns="90288" tIns="45144" rIns="90288" bIns="45144" rtlCol="0" anchor="b"/>
          <a:lstStyle>
            <a:lvl1pPr algn="l">
              <a:defRPr sz="1200"/>
            </a:lvl1pPr>
          </a:lstStyle>
          <a:p>
            <a:endParaRPr lang="en-MY"/>
          </a:p>
        </p:txBody>
      </p:sp>
      <p:sp>
        <p:nvSpPr>
          <p:cNvPr id="5" name="Slide Number Placeholder 4"/>
          <p:cNvSpPr>
            <a:spLocks noGrp="1"/>
          </p:cNvSpPr>
          <p:nvPr>
            <p:ph type="sldNum" sz="quarter" idx="3"/>
          </p:nvPr>
        </p:nvSpPr>
        <p:spPr>
          <a:xfrm>
            <a:off x="3816151" y="9371900"/>
            <a:ext cx="2918048" cy="492845"/>
          </a:xfrm>
          <a:prstGeom prst="rect">
            <a:avLst/>
          </a:prstGeom>
        </p:spPr>
        <p:txBody>
          <a:bodyPr vert="horz" lIns="90288" tIns="45144" rIns="90288" bIns="45144" rtlCol="0" anchor="b"/>
          <a:lstStyle>
            <a:lvl1pPr algn="r">
              <a:defRPr sz="1200"/>
            </a:lvl1pPr>
          </a:lstStyle>
          <a:p>
            <a:fld id="{5E041007-D2F4-43C5-8926-1AA167F27F7B}" type="slidenum">
              <a:rPr lang="en-MY" smtClean="0"/>
              <a:t>‹#›</a:t>
            </a:fld>
            <a:endParaRPr lang="en-MY"/>
          </a:p>
        </p:txBody>
      </p:sp>
    </p:spTree>
    <p:extLst>
      <p:ext uri="{BB962C8B-B14F-4D97-AF65-F5344CB8AC3E}">
        <p14:creationId xmlns:p14="http://schemas.microsoft.com/office/powerpoint/2010/main" val="38835554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18830" cy="493315"/>
          </a:xfrm>
          <a:prstGeom prst="rect">
            <a:avLst/>
          </a:prstGeom>
        </p:spPr>
        <p:txBody>
          <a:bodyPr vert="horz" lIns="90288" tIns="45144" rIns="90288" bIns="45144" rtlCol="0"/>
          <a:lstStyle>
            <a:lvl1pPr algn="l">
              <a:defRPr sz="1200"/>
            </a:lvl1pPr>
          </a:lstStyle>
          <a:p>
            <a:endParaRPr lang="en-MY"/>
          </a:p>
        </p:txBody>
      </p:sp>
      <p:sp>
        <p:nvSpPr>
          <p:cNvPr id="3" name="Date Placeholder 2"/>
          <p:cNvSpPr>
            <a:spLocks noGrp="1"/>
          </p:cNvSpPr>
          <p:nvPr>
            <p:ph type="dt" idx="1"/>
          </p:nvPr>
        </p:nvSpPr>
        <p:spPr>
          <a:xfrm>
            <a:off x="3815374" y="1"/>
            <a:ext cx="2918830" cy="493315"/>
          </a:xfrm>
          <a:prstGeom prst="rect">
            <a:avLst/>
          </a:prstGeom>
        </p:spPr>
        <p:txBody>
          <a:bodyPr vert="horz" lIns="90288" tIns="45144" rIns="90288" bIns="45144" rtlCol="0"/>
          <a:lstStyle>
            <a:lvl1pPr algn="r">
              <a:defRPr sz="1200"/>
            </a:lvl1pPr>
          </a:lstStyle>
          <a:p>
            <a:fld id="{E379E685-0A64-4C78-B409-29B57E746D58}" type="datetimeFigureOut">
              <a:rPr lang="en-MY" smtClean="0"/>
              <a:t>15/3/2015</a:t>
            </a:fld>
            <a:endParaRPr lang="en-MY"/>
          </a:p>
        </p:txBody>
      </p:sp>
      <p:sp>
        <p:nvSpPr>
          <p:cNvPr id="4" name="Slide Image Placeholder 3"/>
          <p:cNvSpPr>
            <a:spLocks noGrp="1" noRot="1" noChangeAspect="1"/>
          </p:cNvSpPr>
          <p:nvPr>
            <p:ph type="sldImg" idx="2"/>
          </p:nvPr>
        </p:nvSpPr>
        <p:spPr>
          <a:xfrm>
            <a:off x="901700" y="739775"/>
            <a:ext cx="4933950" cy="3700463"/>
          </a:xfrm>
          <a:prstGeom prst="rect">
            <a:avLst/>
          </a:prstGeom>
          <a:noFill/>
          <a:ln w="12700">
            <a:solidFill>
              <a:prstClr val="black"/>
            </a:solidFill>
          </a:ln>
        </p:spPr>
        <p:txBody>
          <a:bodyPr vert="horz" lIns="90288" tIns="45144" rIns="90288" bIns="45144" rtlCol="0" anchor="ctr"/>
          <a:lstStyle/>
          <a:p>
            <a:endParaRPr lang="en-MY"/>
          </a:p>
        </p:txBody>
      </p:sp>
      <p:sp>
        <p:nvSpPr>
          <p:cNvPr id="5" name="Notes Placeholder 4"/>
          <p:cNvSpPr>
            <a:spLocks noGrp="1"/>
          </p:cNvSpPr>
          <p:nvPr>
            <p:ph type="body" sz="quarter" idx="3"/>
          </p:nvPr>
        </p:nvSpPr>
        <p:spPr>
          <a:xfrm>
            <a:off x="673577" y="4686499"/>
            <a:ext cx="5388610" cy="4439841"/>
          </a:xfrm>
          <a:prstGeom prst="rect">
            <a:avLst/>
          </a:prstGeom>
        </p:spPr>
        <p:txBody>
          <a:bodyPr vert="horz" lIns="90288" tIns="45144" rIns="90288" bIns="45144"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6" name="Footer Placeholder 5"/>
          <p:cNvSpPr>
            <a:spLocks noGrp="1"/>
          </p:cNvSpPr>
          <p:nvPr>
            <p:ph type="ftr" sz="quarter" idx="4"/>
          </p:nvPr>
        </p:nvSpPr>
        <p:spPr>
          <a:xfrm>
            <a:off x="1" y="9371286"/>
            <a:ext cx="2918830" cy="493315"/>
          </a:xfrm>
          <a:prstGeom prst="rect">
            <a:avLst/>
          </a:prstGeom>
        </p:spPr>
        <p:txBody>
          <a:bodyPr vert="horz" lIns="90288" tIns="45144" rIns="90288" bIns="45144" rtlCol="0" anchor="b"/>
          <a:lstStyle>
            <a:lvl1pPr algn="l">
              <a:defRPr sz="1200"/>
            </a:lvl1pPr>
          </a:lstStyle>
          <a:p>
            <a:endParaRPr lang="en-MY"/>
          </a:p>
        </p:txBody>
      </p:sp>
      <p:sp>
        <p:nvSpPr>
          <p:cNvPr id="7" name="Slide Number Placeholder 6"/>
          <p:cNvSpPr>
            <a:spLocks noGrp="1"/>
          </p:cNvSpPr>
          <p:nvPr>
            <p:ph type="sldNum" sz="quarter" idx="5"/>
          </p:nvPr>
        </p:nvSpPr>
        <p:spPr>
          <a:xfrm>
            <a:off x="3815374" y="9371286"/>
            <a:ext cx="2918830" cy="493315"/>
          </a:xfrm>
          <a:prstGeom prst="rect">
            <a:avLst/>
          </a:prstGeom>
        </p:spPr>
        <p:txBody>
          <a:bodyPr vert="horz" lIns="90288" tIns="45144" rIns="90288" bIns="45144" rtlCol="0" anchor="b"/>
          <a:lstStyle>
            <a:lvl1pPr algn="r">
              <a:defRPr sz="1200"/>
            </a:lvl1pPr>
          </a:lstStyle>
          <a:p>
            <a:fld id="{66F9CFAA-EE92-4004-9E26-A3FEAEB9365C}" type="slidenum">
              <a:rPr lang="en-MY" smtClean="0"/>
              <a:t>‹#›</a:t>
            </a:fld>
            <a:endParaRPr lang="en-MY"/>
          </a:p>
        </p:txBody>
      </p:sp>
    </p:spTree>
    <p:extLst>
      <p:ext uri="{BB962C8B-B14F-4D97-AF65-F5344CB8AC3E}">
        <p14:creationId xmlns:p14="http://schemas.microsoft.com/office/powerpoint/2010/main" val="92715860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ja-JP" altLang="en-US" dirty="0" smtClean="0"/>
              <a:t>河村先生、ありがとうございます。国連大学の堤敦朗と申します。新たな優先課題としての防災における精神保健、</a:t>
            </a:r>
            <a:r>
              <a:rPr lang="en-US" altLang="ja-JP" dirty="0" smtClean="0"/>
              <a:t>Mental</a:t>
            </a:r>
            <a:r>
              <a:rPr lang="ja-JP" altLang="en-US" dirty="0" smtClean="0"/>
              <a:t> </a:t>
            </a:r>
            <a:r>
              <a:rPr lang="en-US" altLang="ja-JP" dirty="0" smtClean="0"/>
              <a:t>well-being</a:t>
            </a:r>
            <a:r>
              <a:rPr lang="ja-JP" altLang="en-US" dirty="0" smtClean="0"/>
              <a:t>と障害</a:t>
            </a:r>
            <a:r>
              <a:rPr lang="ja-JP" altLang="en-US" baseline="0" dirty="0" smtClean="0"/>
              <a:t>の今後に向けてというテーマでお話をさせていただきます。</a:t>
            </a:r>
            <a:endParaRPr lang="en-US" dirty="0"/>
          </a:p>
        </p:txBody>
      </p:sp>
      <p:sp>
        <p:nvSpPr>
          <p:cNvPr id="4" name="Slide Number Placeholder 3"/>
          <p:cNvSpPr>
            <a:spLocks noGrp="1"/>
          </p:cNvSpPr>
          <p:nvPr>
            <p:ph type="sldNum" sz="quarter" idx="10"/>
          </p:nvPr>
        </p:nvSpPr>
        <p:spPr/>
        <p:txBody>
          <a:bodyPr/>
          <a:lstStyle/>
          <a:p>
            <a:fld id="{66F9CFAA-EE92-4004-9E26-A3FEAEB9365C}" type="slidenum">
              <a:rPr lang="en-MY" smtClean="0"/>
              <a:t>1</a:t>
            </a:fld>
            <a:endParaRPr lang="en-MY"/>
          </a:p>
        </p:txBody>
      </p:sp>
    </p:spTree>
    <p:extLst>
      <p:ext uri="{BB962C8B-B14F-4D97-AF65-F5344CB8AC3E}">
        <p14:creationId xmlns:p14="http://schemas.microsoft.com/office/powerpoint/2010/main" val="10685918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スライド イメージ プレースホルダー 1"/>
          <p:cNvSpPr>
            <a:spLocks noGrp="1" noRot="1" noChangeAspect="1" noTextEdit="1"/>
          </p:cNvSpPr>
          <p:nvPr>
            <p:ph type="sldImg"/>
          </p:nvPr>
        </p:nvSpPr>
        <p:spPr>
          <a:xfrm>
            <a:off x="901700" y="739775"/>
            <a:ext cx="4933950" cy="3700463"/>
          </a:xfrm>
          <a:ln/>
        </p:spPr>
      </p:sp>
      <p:sp>
        <p:nvSpPr>
          <p:cNvPr id="56323" name="ノート プレースホルダー 2"/>
          <p:cNvSpPr>
            <a:spLocks noGrp="1"/>
          </p:cNvSpPr>
          <p:nvPr>
            <p:ph type="body" idx="1"/>
          </p:nvPr>
        </p:nvSpPr>
        <p:spPr>
          <a:noFill/>
        </p:spPr>
        <p:txBody>
          <a:bodyPr/>
          <a:lstStyle/>
          <a:p>
            <a:r>
              <a:rPr kumimoji="1" lang="ja-JP" altLang="en-US" dirty="0" smtClean="0">
                <a:latin typeface="Arial" pitchFamily="34" charset="0"/>
                <a:cs typeface="Arial" pitchFamily="34" charset="0"/>
              </a:rPr>
              <a:t>最後のスライドです。こちらは、いくつかのリソースです。</a:t>
            </a:r>
            <a:r>
              <a:rPr kumimoji="1" lang="en-US" altLang="ja-JP" dirty="0" smtClean="0">
                <a:latin typeface="Arial" pitchFamily="34" charset="0"/>
                <a:cs typeface="Arial" pitchFamily="34" charset="0"/>
              </a:rPr>
              <a:t>IASC</a:t>
            </a:r>
            <a:r>
              <a:rPr kumimoji="1" lang="ja-JP" altLang="en-US" dirty="0" smtClean="0">
                <a:latin typeface="Arial" pitchFamily="34" charset="0"/>
                <a:cs typeface="Arial" pitchFamily="34" charset="0"/>
              </a:rPr>
              <a:t>に関しては、先ほど簡単に触れさせていただきましたが、ウェブサイトからも</a:t>
            </a:r>
            <a:r>
              <a:rPr kumimoji="1" lang="en-US" altLang="ja-JP" dirty="0" smtClean="0">
                <a:latin typeface="Arial" pitchFamily="34" charset="0"/>
                <a:cs typeface="Arial" pitchFamily="34" charset="0"/>
              </a:rPr>
              <a:t>DL</a:t>
            </a:r>
            <a:r>
              <a:rPr kumimoji="1" lang="ja-JP" altLang="en-US" dirty="0" smtClean="0">
                <a:latin typeface="Arial" pitchFamily="34" charset="0"/>
                <a:cs typeface="Arial" pitchFamily="34" charset="0"/>
              </a:rPr>
              <a:t>可能ですし、厚労省の国立精神保健研究所から日本語訳も</a:t>
            </a:r>
            <a:r>
              <a:rPr kumimoji="1" lang="en-US" altLang="ja-JP" dirty="0" smtClean="0">
                <a:latin typeface="Arial" pitchFamily="34" charset="0"/>
                <a:cs typeface="Arial" pitchFamily="34" charset="0"/>
              </a:rPr>
              <a:t>DL</a:t>
            </a:r>
            <a:r>
              <a:rPr kumimoji="1" lang="ja-JP" altLang="en-US" dirty="0" smtClean="0">
                <a:latin typeface="Arial" pitchFamily="34" charset="0"/>
                <a:cs typeface="Arial" pitchFamily="34" charset="0"/>
              </a:rPr>
              <a:t>でておりますので、ご覧いただけると幸いです。それからこれとこれは</a:t>
            </a:r>
            <a:r>
              <a:rPr kumimoji="1" lang="ja-JP" altLang="en-US" dirty="0" err="1" smtClean="0">
                <a:latin typeface="Arial" pitchFamily="34" charset="0"/>
                <a:cs typeface="Arial" pitchFamily="34" charset="0"/>
              </a:rPr>
              <a:t>も</a:t>
            </a:r>
            <a:r>
              <a:rPr kumimoji="1" lang="ja-JP" altLang="en-US" dirty="0" smtClean="0">
                <a:latin typeface="Arial" pitchFamily="34" charset="0"/>
                <a:cs typeface="Arial" pitchFamily="34" charset="0"/>
              </a:rPr>
              <a:t>、発表でのべた国連専門家会議の成果文書です。</a:t>
            </a:r>
            <a:r>
              <a:rPr kumimoji="1" lang="en-US" altLang="ja-JP" dirty="0" smtClean="0">
                <a:latin typeface="Arial" pitchFamily="34" charset="0"/>
                <a:cs typeface="Arial" pitchFamily="34" charset="0"/>
              </a:rPr>
              <a:t>WHO</a:t>
            </a:r>
            <a:r>
              <a:rPr kumimoji="1" lang="ja-JP" altLang="en-US" dirty="0" err="1" smtClean="0">
                <a:latin typeface="Arial" pitchFamily="34" charset="0"/>
                <a:cs typeface="Arial" pitchFamily="34" charset="0"/>
              </a:rPr>
              <a:t>は専</a:t>
            </a:r>
            <a:r>
              <a:rPr kumimoji="1" lang="ja-JP" altLang="en-US" dirty="0" smtClean="0">
                <a:latin typeface="Arial" pitchFamily="34" charset="0"/>
                <a:cs typeface="Arial" pitchFamily="34" charset="0"/>
              </a:rPr>
              <a:t>門機関として素晴らしい仕事をしており、</a:t>
            </a:r>
            <a:r>
              <a:rPr kumimoji="1" lang="en-US" altLang="ja-JP" dirty="0" err="1" smtClean="0">
                <a:latin typeface="Arial" pitchFamily="34" charset="0"/>
                <a:cs typeface="Arial" pitchFamily="34" charset="0"/>
              </a:rPr>
              <a:t>MHActionPlan</a:t>
            </a:r>
            <a:r>
              <a:rPr kumimoji="1" lang="ja-JP" altLang="en-US" dirty="0" smtClean="0">
                <a:latin typeface="Arial" pitchFamily="34" charset="0"/>
                <a:cs typeface="Arial" pitchFamily="34" charset="0"/>
              </a:rPr>
              <a:t>は今後の世界保健総会で可決された精神保健の目標です。</a:t>
            </a:r>
            <a:r>
              <a:rPr kumimoji="1" lang="en-US" altLang="ja-JP" dirty="0" smtClean="0">
                <a:latin typeface="Arial" pitchFamily="34" charset="0"/>
                <a:cs typeface="Arial" pitchFamily="34" charset="0"/>
              </a:rPr>
              <a:t>MHGAP</a:t>
            </a:r>
            <a:r>
              <a:rPr kumimoji="1" lang="ja-JP" altLang="en-US" dirty="0" smtClean="0">
                <a:latin typeface="Arial" pitchFamily="34" charset="0"/>
                <a:cs typeface="Arial" pitchFamily="34" charset="0"/>
              </a:rPr>
              <a:t>はリソースが少ないところでも、ヘルスワーカーなのででも適切な訓練のあとに実施可能な治療パーッケージです。また、</a:t>
            </a:r>
            <a:r>
              <a:rPr kumimoji="1" lang="en-US" altLang="ja-JP" dirty="0" smtClean="0">
                <a:latin typeface="Arial" pitchFamily="34" charset="0"/>
                <a:cs typeface="Arial" pitchFamily="34" charset="0"/>
              </a:rPr>
              <a:t>PFA</a:t>
            </a:r>
            <a:r>
              <a:rPr kumimoji="1" lang="ja-JP" altLang="en-US" dirty="0" smtClean="0">
                <a:latin typeface="Arial" pitchFamily="34" charset="0"/>
                <a:cs typeface="Arial" pitchFamily="34" charset="0"/>
              </a:rPr>
              <a:t>心理的応急処置のガイドラインは、フィールドで働く方々ができるような心理社会的ガイドラインで、ハイチでも災害後の四川でも使われましたし、日本でも広く普及しつつあります。</a:t>
            </a:r>
          </a:p>
        </p:txBody>
      </p:sp>
      <p:sp>
        <p:nvSpPr>
          <p:cNvPr id="56324" name="ヘッダー プレースホルダー 3"/>
          <p:cNvSpPr>
            <a:spLocks noGrp="1"/>
          </p:cNvSpPr>
          <p:nvPr>
            <p:ph type="hdr" sz="quarter"/>
          </p:nvPr>
        </p:nvSpPr>
        <p:spPr>
          <a:noFill/>
        </p:spPr>
        <p:txBody>
          <a:bodyPr/>
          <a:lstStyle>
            <a:lvl1pPr defTabSz="916987" eaLnBrk="0" hangingPunct="0">
              <a:defRPr sz="2000" b="1">
                <a:solidFill>
                  <a:srgbClr val="000066"/>
                </a:solidFill>
                <a:latin typeface="Arial" pitchFamily="34" charset="0"/>
                <a:cs typeface="Arial" pitchFamily="34" charset="0"/>
              </a:defRPr>
            </a:lvl1pPr>
            <a:lvl2pPr marL="733589" indent="-282150" defTabSz="916987" eaLnBrk="0" hangingPunct="0">
              <a:defRPr sz="2000" b="1">
                <a:solidFill>
                  <a:srgbClr val="000066"/>
                </a:solidFill>
                <a:latin typeface="Arial" pitchFamily="34" charset="0"/>
                <a:cs typeface="Arial" pitchFamily="34" charset="0"/>
              </a:defRPr>
            </a:lvl2pPr>
            <a:lvl3pPr marL="1128598" indent="-225720" defTabSz="916987" eaLnBrk="0" hangingPunct="0">
              <a:defRPr sz="2000" b="1">
                <a:solidFill>
                  <a:srgbClr val="000066"/>
                </a:solidFill>
                <a:latin typeface="Arial" pitchFamily="34" charset="0"/>
                <a:cs typeface="Arial" pitchFamily="34" charset="0"/>
              </a:defRPr>
            </a:lvl3pPr>
            <a:lvl4pPr marL="1580037" indent="-225720" defTabSz="916987" eaLnBrk="0" hangingPunct="0">
              <a:defRPr sz="2000" b="1">
                <a:solidFill>
                  <a:srgbClr val="000066"/>
                </a:solidFill>
                <a:latin typeface="Arial" pitchFamily="34" charset="0"/>
                <a:cs typeface="Arial" pitchFamily="34" charset="0"/>
              </a:defRPr>
            </a:lvl4pPr>
            <a:lvl5pPr marL="2031477" indent="-225720" defTabSz="916987" eaLnBrk="0" hangingPunct="0">
              <a:defRPr sz="2000" b="1">
                <a:solidFill>
                  <a:srgbClr val="000066"/>
                </a:solidFill>
                <a:latin typeface="Arial" pitchFamily="34" charset="0"/>
                <a:cs typeface="Arial" pitchFamily="34" charset="0"/>
              </a:defRPr>
            </a:lvl5pPr>
            <a:lvl6pPr marL="2482916" indent="-225720" defTabSz="916987" eaLnBrk="0" fontAlgn="base" hangingPunct="0">
              <a:spcBef>
                <a:spcPct val="0"/>
              </a:spcBef>
              <a:spcAft>
                <a:spcPct val="0"/>
              </a:spcAft>
              <a:buClr>
                <a:srgbClr val="1E7FB8"/>
              </a:buClr>
              <a:defRPr sz="2000" b="1">
                <a:solidFill>
                  <a:srgbClr val="000066"/>
                </a:solidFill>
                <a:latin typeface="Arial" pitchFamily="34" charset="0"/>
                <a:cs typeface="Arial" pitchFamily="34" charset="0"/>
              </a:defRPr>
            </a:lvl6pPr>
            <a:lvl7pPr marL="2934355" indent="-225720" defTabSz="916987" eaLnBrk="0" fontAlgn="base" hangingPunct="0">
              <a:spcBef>
                <a:spcPct val="0"/>
              </a:spcBef>
              <a:spcAft>
                <a:spcPct val="0"/>
              </a:spcAft>
              <a:buClr>
                <a:srgbClr val="1E7FB8"/>
              </a:buClr>
              <a:defRPr sz="2000" b="1">
                <a:solidFill>
                  <a:srgbClr val="000066"/>
                </a:solidFill>
                <a:latin typeface="Arial" pitchFamily="34" charset="0"/>
                <a:cs typeface="Arial" pitchFamily="34" charset="0"/>
              </a:defRPr>
            </a:lvl7pPr>
            <a:lvl8pPr marL="3385795" indent="-225720" defTabSz="916987" eaLnBrk="0" fontAlgn="base" hangingPunct="0">
              <a:spcBef>
                <a:spcPct val="0"/>
              </a:spcBef>
              <a:spcAft>
                <a:spcPct val="0"/>
              </a:spcAft>
              <a:buClr>
                <a:srgbClr val="1E7FB8"/>
              </a:buClr>
              <a:defRPr sz="2000" b="1">
                <a:solidFill>
                  <a:srgbClr val="000066"/>
                </a:solidFill>
                <a:latin typeface="Arial" pitchFamily="34" charset="0"/>
                <a:cs typeface="Arial" pitchFamily="34" charset="0"/>
              </a:defRPr>
            </a:lvl8pPr>
            <a:lvl9pPr marL="3837234" indent="-225720" defTabSz="916987" eaLnBrk="0" fontAlgn="base" hangingPunct="0">
              <a:spcBef>
                <a:spcPct val="0"/>
              </a:spcBef>
              <a:spcAft>
                <a:spcPct val="0"/>
              </a:spcAft>
              <a:buClr>
                <a:srgbClr val="1E7FB8"/>
              </a:buClr>
              <a:defRPr sz="2000" b="1">
                <a:solidFill>
                  <a:srgbClr val="000066"/>
                </a:solidFill>
                <a:latin typeface="Arial" pitchFamily="34" charset="0"/>
                <a:cs typeface="Arial" pitchFamily="34" charset="0"/>
              </a:defRPr>
            </a:lvl9pPr>
          </a:lstStyle>
          <a:p>
            <a:pPr eaLnBrk="1" hangingPunct="1"/>
            <a:r>
              <a:rPr lang="en-US" altLang="ja-JP" sz="1200" b="0">
                <a:solidFill>
                  <a:schemeClr val="tx1"/>
                </a:solidFill>
              </a:rPr>
              <a:t>World Health Organization</a:t>
            </a:r>
          </a:p>
        </p:txBody>
      </p:sp>
      <p:sp>
        <p:nvSpPr>
          <p:cNvPr id="56325" name="日付プレースホルダー 4"/>
          <p:cNvSpPr>
            <a:spLocks noGrp="1"/>
          </p:cNvSpPr>
          <p:nvPr>
            <p:ph type="dt" sz="quarter" idx="1"/>
          </p:nvPr>
        </p:nvSpPr>
        <p:spPr>
          <a:noFill/>
        </p:spPr>
        <p:txBody>
          <a:bodyPr/>
          <a:lstStyle>
            <a:lvl1pPr defTabSz="916987" eaLnBrk="0" hangingPunct="0">
              <a:defRPr sz="2000" b="1">
                <a:solidFill>
                  <a:srgbClr val="000066"/>
                </a:solidFill>
                <a:latin typeface="Arial" pitchFamily="34" charset="0"/>
                <a:cs typeface="Arial" pitchFamily="34" charset="0"/>
              </a:defRPr>
            </a:lvl1pPr>
            <a:lvl2pPr marL="733589" indent="-282150" defTabSz="916987" eaLnBrk="0" hangingPunct="0">
              <a:defRPr sz="2000" b="1">
                <a:solidFill>
                  <a:srgbClr val="000066"/>
                </a:solidFill>
                <a:latin typeface="Arial" pitchFamily="34" charset="0"/>
                <a:cs typeface="Arial" pitchFamily="34" charset="0"/>
              </a:defRPr>
            </a:lvl2pPr>
            <a:lvl3pPr marL="1128598" indent="-225720" defTabSz="916987" eaLnBrk="0" hangingPunct="0">
              <a:defRPr sz="2000" b="1">
                <a:solidFill>
                  <a:srgbClr val="000066"/>
                </a:solidFill>
                <a:latin typeface="Arial" pitchFamily="34" charset="0"/>
                <a:cs typeface="Arial" pitchFamily="34" charset="0"/>
              </a:defRPr>
            </a:lvl3pPr>
            <a:lvl4pPr marL="1580037" indent="-225720" defTabSz="916987" eaLnBrk="0" hangingPunct="0">
              <a:defRPr sz="2000" b="1">
                <a:solidFill>
                  <a:srgbClr val="000066"/>
                </a:solidFill>
                <a:latin typeface="Arial" pitchFamily="34" charset="0"/>
                <a:cs typeface="Arial" pitchFamily="34" charset="0"/>
              </a:defRPr>
            </a:lvl4pPr>
            <a:lvl5pPr marL="2031477" indent="-225720" defTabSz="916987" eaLnBrk="0" hangingPunct="0">
              <a:defRPr sz="2000" b="1">
                <a:solidFill>
                  <a:srgbClr val="000066"/>
                </a:solidFill>
                <a:latin typeface="Arial" pitchFamily="34" charset="0"/>
                <a:cs typeface="Arial" pitchFamily="34" charset="0"/>
              </a:defRPr>
            </a:lvl5pPr>
            <a:lvl6pPr marL="2482916" indent="-225720" defTabSz="916987" eaLnBrk="0" fontAlgn="base" hangingPunct="0">
              <a:spcBef>
                <a:spcPct val="0"/>
              </a:spcBef>
              <a:spcAft>
                <a:spcPct val="0"/>
              </a:spcAft>
              <a:buClr>
                <a:srgbClr val="1E7FB8"/>
              </a:buClr>
              <a:defRPr sz="2000" b="1">
                <a:solidFill>
                  <a:srgbClr val="000066"/>
                </a:solidFill>
                <a:latin typeface="Arial" pitchFamily="34" charset="0"/>
                <a:cs typeface="Arial" pitchFamily="34" charset="0"/>
              </a:defRPr>
            </a:lvl6pPr>
            <a:lvl7pPr marL="2934355" indent="-225720" defTabSz="916987" eaLnBrk="0" fontAlgn="base" hangingPunct="0">
              <a:spcBef>
                <a:spcPct val="0"/>
              </a:spcBef>
              <a:spcAft>
                <a:spcPct val="0"/>
              </a:spcAft>
              <a:buClr>
                <a:srgbClr val="1E7FB8"/>
              </a:buClr>
              <a:defRPr sz="2000" b="1">
                <a:solidFill>
                  <a:srgbClr val="000066"/>
                </a:solidFill>
                <a:latin typeface="Arial" pitchFamily="34" charset="0"/>
                <a:cs typeface="Arial" pitchFamily="34" charset="0"/>
              </a:defRPr>
            </a:lvl7pPr>
            <a:lvl8pPr marL="3385795" indent="-225720" defTabSz="916987" eaLnBrk="0" fontAlgn="base" hangingPunct="0">
              <a:spcBef>
                <a:spcPct val="0"/>
              </a:spcBef>
              <a:spcAft>
                <a:spcPct val="0"/>
              </a:spcAft>
              <a:buClr>
                <a:srgbClr val="1E7FB8"/>
              </a:buClr>
              <a:defRPr sz="2000" b="1">
                <a:solidFill>
                  <a:srgbClr val="000066"/>
                </a:solidFill>
                <a:latin typeface="Arial" pitchFamily="34" charset="0"/>
                <a:cs typeface="Arial" pitchFamily="34" charset="0"/>
              </a:defRPr>
            </a:lvl8pPr>
            <a:lvl9pPr marL="3837234" indent="-225720" defTabSz="916987" eaLnBrk="0" fontAlgn="base" hangingPunct="0">
              <a:spcBef>
                <a:spcPct val="0"/>
              </a:spcBef>
              <a:spcAft>
                <a:spcPct val="0"/>
              </a:spcAft>
              <a:buClr>
                <a:srgbClr val="1E7FB8"/>
              </a:buClr>
              <a:defRPr sz="2000" b="1">
                <a:solidFill>
                  <a:srgbClr val="000066"/>
                </a:solidFill>
                <a:latin typeface="Arial" pitchFamily="34" charset="0"/>
                <a:cs typeface="Arial" pitchFamily="34" charset="0"/>
              </a:defRPr>
            </a:lvl9pPr>
          </a:lstStyle>
          <a:p>
            <a:pPr eaLnBrk="1" hangingPunct="1"/>
            <a:fld id="{BEF706FF-D74D-4B8A-A2B7-B2E1FA797B19}" type="datetime3">
              <a:rPr lang="en-US" altLang="ja-JP" sz="1200" b="0">
                <a:solidFill>
                  <a:schemeClr val="tx1"/>
                </a:solidFill>
              </a:rPr>
              <a:pPr eaLnBrk="1" hangingPunct="1"/>
              <a:t>15 March 2015</a:t>
            </a:fld>
            <a:endParaRPr lang="en-US" altLang="ja-JP" sz="1200" b="0">
              <a:solidFill>
                <a:schemeClr val="tx1"/>
              </a:solidFill>
            </a:endParaRPr>
          </a:p>
        </p:txBody>
      </p:sp>
      <p:sp>
        <p:nvSpPr>
          <p:cNvPr id="56326" name="スライド番号プレースホルダー 5"/>
          <p:cNvSpPr>
            <a:spLocks noGrp="1"/>
          </p:cNvSpPr>
          <p:nvPr>
            <p:ph type="sldNum" sz="quarter" idx="5"/>
          </p:nvPr>
        </p:nvSpPr>
        <p:spPr>
          <a:noFill/>
        </p:spPr>
        <p:txBody>
          <a:bodyPr/>
          <a:lstStyle>
            <a:lvl1pPr defTabSz="916987" eaLnBrk="0" hangingPunct="0">
              <a:defRPr sz="2000" b="1">
                <a:solidFill>
                  <a:srgbClr val="000066"/>
                </a:solidFill>
                <a:latin typeface="Arial" pitchFamily="34" charset="0"/>
                <a:cs typeface="Arial" pitchFamily="34" charset="0"/>
              </a:defRPr>
            </a:lvl1pPr>
            <a:lvl2pPr marL="733589" indent="-282150" defTabSz="916987" eaLnBrk="0" hangingPunct="0">
              <a:defRPr sz="2000" b="1">
                <a:solidFill>
                  <a:srgbClr val="000066"/>
                </a:solidFill>
                <a:latin typeface="Arial" pitchFamily="34" charset="0"/>
                <a:cs typeface="Arial" pitchFamily="34" charset="0"/>
              </a:defRPr>
            </a:lvl2pPr>
            <a:lvl3pPr marL="1128598" indent="-225720" defTabSz="916987" eaLnBrk="0" hangingPunct="0">
              <a:defRPr sz="2000" b="1">
                <a:solidFill>
                  <a:srgbClr val="000066"/>
                </a:solidFill>
                <a:latin typeface="Arial" pitchFamily="34" charset="0"/>
                <a:cs typeface="Arial" pitchFamily="34" charset="0"/>
              </a:defRPr>
            </a:lvl3pPr>
            <a:lvl4pPr marL="1580037" indent="-225720" defTabSz="916987" eaLnBrk="0" hangingPunct="0">
              <a:defRPr sz="2000" b="1">
                <a:solidFill>
                  <a:srgbClr val="000066"/>
                </a:solidFill>
                <a:latin typeface="Arial" pitchFamily="34" charset="0"/>
                <a:cs typeface="Arial" pitchFamily="34" charset="0"/>
              </a:defRPr>
            </a:lvl4pPr>
            <a:lvl5pPr marL="2031477" indent="-225720" defTabSz="916987" eaLnBrk="0" hangingPunct="0">
              <a:defRPr sz="2000" b="1">
                <a:solidFill>
                  <a:srgbClr val="000066"/>
                </a:solidFill>
                <a:latin typeface="Arial" pitchFamily="34" charset="0"/>
                <a:cs typeface="Arial" pitchFamily="34" charset="0"/>
              </a:defRPr>
            </a:lvl5pPr>
            <a:lvl6pPr marL="2482916" indent="-225720" defTabSz="916987" eaLnBrk="0" fontAlgn="base" hangingPunct="0">
              <a:spcBef>
                <a:spcPct val="0"/>
              </a:spcBef>
              <a:spcAft>
                <a:spcPct val="0"/>
              </a:spcAft>
              <a:buClr>
                <a:srgbClr val="1E7FB8"/>
              </a:buClr>
              <a:defRPr sz="2000" b="1">
                <a:solidFill>
                  <a:srgbClr val="000066"/>
                </a:solidFill>
                <a:latin typeface="Arial" pitchFamily="34" charset="0"/>
                <a:cs typeface="Arial" pitchFamily="34" charset="0"/>
              </a:defRPr>
            </a:lvl6pPr>
            <a:lvl7pPr marL="2934355" indent="-225720" defTabSz="916987" eaLnBrk="0" fontAlgn="base" hangingPunct="0">
              <a:spcBef>
                <a:spcPct val="0"/>
              </a:spcBef>
              <a:spcAft>
                <a:spcPct val="0"/>
              </a:spcAft>
              <a:buClr>
                <a:srgbClr val="1E7FB8"/>
              </a:buClr>
              <a:defRPr sz="2000" b="1">
                <a:solidFill>
                  <a:srgbClr val="000066"/>
                </a:solidFill>
                <a:latin typeface="Arial" pitchFamily="34" charset="0"/>
                <a:cs typeface="Arial" pitchFamily="34" charset="0"/>
              </a:defRPr>
            </a:lvl7pPr>
            <a:lvl8pPr marL="3385795" indent="-225720" defTabSz="916987" eaLnBrk="0" fontAlgn="base" hangingPunct="0">
              <a:spcBef>
                <a:spcPct val="0"/>
              </a:spcBef>
              <a:spcAft>
                <a:spcPct val="0"/>
              </a:spcAft>
              <a:buClr>
                <a:srgbClr val="1E7FB8"/>
              </a:buClr>
              <a:defRPr sz="2000" b="1">
                <a:solidFill>
                  <a:srgbClr val="000066"/>
                </a:solidFill>
                <a:latin typeface="Arial" pitchFamily="34" charset="0"/>
                <a:cs typeface="Arial" pitchFamily="34" charset="0"/>
              </a:defRPr>
            </a:lvl8pPr>
            <a:lvl9pPr marL="3837234" indent="-225720" defTabSz="916987" eaLnBrk="0" fontAlgn="base" hangingPunct="0">
              <a:spcBef>
                <a:spcPct val="0"/>
              </a:spcBef>
              <a:spcAft>
                <a:spcPct val="0"/>
              </a:spcAft>
              <a:buClr>
                <a:srgbClr val="1E7FB8"/>
              </a:buClr>
              <a:defRPr sz="2000" b="1">
                <a:solidFill>
                  <a:srgbClr val="000066"/>
                </a:solidFill>
                <a:latin typeface="Arial" pitchFamily="34" charset="0"/>
                <a:cs typeface="Arial" pitchFamily="34" charset="0"/>
              </a:defRPr>
            </a:lvl9pPr>
          </a:lstStyle>
          <a:p>
            <a:pPr eaLnBrk="1" hangingPunct="1"/>
            <a:fld id="{299B890E-D661-4C89-9143-F1E5FDA32BC3}" type="slidenum">
              <a:rPr lang="en-US" altLang="ja-JP" sz="1200" b="0">
                <a:solidFill>
                  <a:schemeClr val="tx1"/>
                </a:solidFill>
              </a:rPr>
              <a:pPr eaLnBrk="1" hangingPunct="1"/>
              <a:t>10</a:t>
            </a:fld>
            <a:endParaRPr lang="en-US" altLang="ja-JP" sz="1200" b="0">
              <a:solidFill>
                <a:schemeClr val="tx1"/>
              </a:solidFill>
            </a:endParaRPr>
          </a:p>
        </p:txBody>
      </p:sp>
    </p:spTree>
    <p:extLst>
      <p:ext uri="{BB962C8B-B14F-4D97-AF65-F5344CB8AC3E}">
        <p14:creationId xmlns:p14="http://schemas.microsoft.com/office/powerpoint/2010/main" val="26093708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ja-JP" dirty="0" smtClean="0"/>
              <a:t>HFA2</a:t>
            </a:r>
            <a:r>
              <a:rPr lang="ja-JP" altLang="en-US" dirty="0" smtClean="0"/>
              <a:t>に含めることは一つも目標ではありましたが、いままさにスタート地点に立っていると思います。</a:t>
            </a:r>
            <a:endParaRPr lang="en-US" altLang="ja-JP" dirty="0" smtClean="0"/>
          </a:p>
          <a:p>
            <a:r>
              <a:rPr lang="ja-JP" altLang="en-US" dirty="0" smtClean="0"/>
              <a:t>やるべきこと、やりたいこと、本当にたくさんありますが、ひとつづつ皆様と協力して、実際にアクションとして実現していけるように努力を重ねたいと思います。</a:t>
            </a:r>
            <a:endParaRPr lang="en-US" altLang="ja-JP" dirty="0" smtClean="0"/>
          </a:p>
          <a:p>
            <a:r>
              <a:rPr lang="ja-JP" altLang="en-US" dirty="0" smtClean="0"/>
              <a:t>みなさまのご指導をお願いいたします。</a:t>
            </a:r>
            <a:endParaRPr lang="en-US" altLang="ja-JP" dirty="0" smtClean="0"/>
          </a:p>
          <a:p>
            <a:r>
              <a:rPr lang="ja-JP" altLang="en-US" dirty="0" smtClean="0"/>
              <a:t>ありがとうございます。</a:t>
            </a:r>
            <a:endParaRPr lang="en-US" dirty="0"/>
          </a:p>
        </p:txBody>
      </p:sp>
      <p:sp>
        <p:nvSpPr>
          <p:cNvPr id="4" name="Slide Number Placeholder 3"/>
          <p:cNvSpPr>
            <a:spLocks noGrp="1"/>
          </p:cNvSpPr>
          <p:nvPr>
            <p:ph type="sldNum" sz="quarter" idx="10"/>
          </p:nvPr>
        </p:nvSpPr>
        <p:spPr/>
        <p:txBody>
          <a:bodyPr/>
          <a:lstStyle/>
          <a:p>
            <a:fld id="{66F9CFAA-EE92-4004-9E26-A3FEAEB9365C}" type="slidenum">
              <a:rPr lang="en-MY" smtClean="0"/>
              <a:t>11</a:t>
            </a:fld>
            <a:endParaRPr lang="en-MY"/>
          </a:p>
        </p:txBody>
      </p:sp>
    </p:spTree>
    <p:extLst>
      <p:ext uri="{BB962C8B-B14F-4D97-AF65-F5344CB8AC3E}">
        <p14:creationId xmlns:p14="http://schemas.microsoft.com/office/powerpoint/2010/main" val="25659621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スライド イメージ プレースホルダ 1"/>
          <p:cNvSpPr>
            <a:spLocks noGrp="1" noRot="1" noChangeAspect="1" noTextEdit="1"/>
          </p:cNvSpPr>
          <p:nvPr>
            <p:ph type="sldImg"/>
          </p:nvPr>
        </p:nvSpPr>
        <p:spPr>
          <a:ln/>
        </p:spPr>
      </p:sp>
      <p:sp>
        <p:nvSpPr>
          <p:cNvPr id="40963"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kumimoji="1" lang="ja-JP" altLang="en-US" dirty="0" smtClean="0"/>
              <a:t>では、防災における精神的なウェルビーイングと、精神障害や知的障害、</a:t>
            </a:r>
            <a:r>
              <a:rPr kumimoji="1" lang="en-US" altLang="ja-JP" dirty="0" smtClean="0"/>
              <a:t>Psychosocial</a:t>
            </a:r>
            <a:r>
              <a:rPr kumimoji="1" lang="ja-JP" altLang="en-US" dirty="0" smtClean="0"/>
              <a:t> </a:t>
            </a:r>
            <a:r>
              <a:rPr kumimoji="1" lang="en-US" altLang="ja-JP" dirty="0" smtClean="0"/>
              <a:t>disability</a:t>
            </a:r>
            <a:r>
              <a:rPr kumimoji="1" lang="ja-JP" altLang="en-US" dirty="0" smtClean="0"/>
              <a:t>についてですが、なぜこれが必要かと言いますと、さきほど川上先生がお話しされましたが、災害がおきますと、みなさんご存じのとおり精神的な苦しみや心理社会的なストレスを感じる方がおおくいらっしゃいます。これは、もちろん精神障害になるということではなくてですね、多くの方は家族からの支援や、芸術や地域とのつながりだったり、そういたったものから、レジリエンスで自然と回復される方がほとんどなのですが、精神的な苦しみを最初に感じるのは当然でそれから自然と回復される方が多いのですが、そうではない方、精神的な苦しみが長くつづいてしまう方もいらっしゃいますし、治療を必要される方もいらっしゃいます。中にはそれが長期化して障害を抱える方もいらっしゃいます。つまり、防災における精神的なウェル</a:t>
            </a:r>
            <a:r>
              <a:rPr kumimoji="1" lang="en-US" altLang="ja-JP" dirty="0" smtClean="0"/>
              <a:t>―</a:t>
            </a:r>
            <a:r>
              <a:rPr kumimoji="1" lang="ja-JP" altLang="en-US" dirty="0" smtClean="0"/>
              <a:t>ビーイングや精神障害や知的障害は、防災の枠組みのなかでももっと考えられなくてはならないわけです。また、精神的な部分というのは、身体保健や命、生きるか死ぬかというというところにも大きな関係があるし、生活の質</a:t>
            </a:r>
            <a:r>
              <a:rPr kumimoji="1" lang="en-US" altLang="ja-JP" dirty="0" smtClean="0"/>
              <a:t>QOL</a:t>
            </a:r>
            <a:r>
              <a:rPr kumimoji="1" lang="ja-JP" altLang="en-US" dirty="0" err="1" smtClean="0"/>
              <a:t>にも</a:t>
            </a:r>
            <a:r>
              <a:rPr kumimoji="1" lang="ja-JP" altLang="en-US" dirty="0" smtClean="0"/>
              <a:t>関係があります。災害におけるレジリエンスを考えると、精神的かつ心理社会的側面は、復興していくためのモティベーション、未来へのモチベーションの根幹となるでしょうし、人間は感情の生き物ですから、災害に対する準備の段階から復興に至るすべての防災の過程に精神的ウェルビーイングの視点が重要といえると思います。</a:t>
            </a:r>
            <a:endParaRPr kumimoji="1" lang="en-US" altLang="ja-JP" dirty="0" smtClean="0"/>
          </a:p>
          <a:p>
            <a:endParaRPr kumimoji="1" lang="en-US" altLang="ja-JP" dirty="0" smtClean="0"/>
          </a:p>
          <a:p>
            <a:r>
              <a:rPr kumimoji="1" lang="ja-JP" altLang="en-US" dirty="0" smtClean="0"/>
              <a:t>また、精神障害や知的障害をもっていらっしゃる方は、ともすれば防災の枠組みの中で、どうしても多くの場合、周辺化されることが多くったわけです。もしくは、そのニーズが満たされないこともあったといことで、適切な支援が届かなかったこともある</a:t>
            </a:r>
            <a:r>
              <a:rPr kumimoji="1" lang="ja-JP" altLang="en-US" dirty="0" err="1" smtClean="0"/>
              <a:t>ちう</a:t>
            </a:r>
            <a:r>
              <a:rPr kumimoji="1" lang="ja-JP" altLang="en-US" dirty="0" smtClean="0"/>
              <a:t>ことで、それによって、これまでの研究によると、何度も引用されておりますが、災害における死亡率が高く、他の疾病をもっとしまう率、健康を害する率が高いというのがあります。それに限らず、他のバリアに直面する割合も高いということで、これは、すべての人たちをインクルーシブな防災という意味でも、対策が必要というわけです。</a:t>
            </a:r>
          </a:p>
        </p:txBody>
      </p:sp>
      <p:sp>
        <p:nvSpPr>
          <p:cNvPr id="40964"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33589" indent="-282150" eaLnBrk="0" hangingPunct="0">
              <a:defRPr>
                <a:solidFill>
                  <a:schemeClr val="tx1"/>
                </a:solidFill>
                <a:latin typeface="Arial" pitchFamily="34" charset="0"/>
                <a:cs typeface="Arial" pitchFamily="34" charset="0"/>
              </a:defRPr>
            </a:lvl2pPr>
            <a:lvl3pPr marL="1128598" indent="-225720" eaLnBrk="0" hangingPunct="0">
              <a:defRPr>
                <a:solidFill>
                  <a:schemeClr val="tx1"/>
                </a:solidFill>
                <a:latin typeface="Arial" pitchFamily="34" charset="0"/>
                <a:cs typeface="Arial" pitchFamily="34" charset="0"/>
              </a:defRPr>
            </a:lvl3pPr>
            <a:lvl4pPr marL="1580037" indent="-225720" eaLnBrk="0" hangingPunct="0">
              <a:defRPr>
                <a:solidFill>
                  <a:schemeClr val="tx1"/>
                </a:solidFill>
                <a:latin typeface="Arial" pitchFamily="34" charset="0"/>
                <a:cs typeface="Arial" pitchFamily="34" charset="0"/>
              </a:defRPr>
            </a:lvl4pPr>
            <a:lvl5pPr marL="2031477" indent="-225720" eaLnBrk="0" hangingPunct="0">
              <a:defRPr>
                <a:solidFill>
                  <a:schemeClr val="tx1"/>
                </a:solidFill>
                <a:latin typeface="Arial" pitchFamily="34" charset="0"/>
                <a:cs typeface="Arial" pitchFamily="34" charset="0"/>
              </a:defRPr>
            </a:lvl5pPr>
            <a:lvl6pPr marL="2482916" indent="-225720" eaLnBrk="0" fontAlgn="base" hangingPunct="0">
              <a:spcBef>
                <a:spcPct val="0"/>
              </a:spcBef>
              <a:spcAft>
                <a:spcPct val="0"/>
              </a:spcAft>
              <a:defRPr>
                <a:solidFill>
                  <a:schemeClr val="tx1"/>
                </a:solidFill>
                <a:latin typeface="Arial" pitchFamily="34" charset="0"/>
                <a:cs typeface="Arial" pitchFamily="34" charset="0"/>
              </a:defRPr>
            </a:lvl6pPr>
            <a:lvl7pPr marL="2934355" indent="-225720" eaLnBrk="0" fontAlgn="base" hangingPunct="0">
              <a:spcBef>
                <a:spcPct val="0"/>
              </a:spcBef>
              <a:spcAft>
                <a:spcPct val="0"/>
              </a:spcAft>
              <a:defRPr>
                <a:solidFill>
                  <a:schemeClr val="tx1"/>
                </a:solidFill>
                <a:latin typeface="Arial" pitchFamily="34" charset="0"/>
                <a:cs typeface="Arial" pitchFamily="34" charset="0"/>
              </a:defRPr>
            </a:lvl7pPr>
            <a:lvl8pPr marL="3385795" indent="-225720" eaLnBrk="0" fontAlgn="base" hangingPunct="0">
              <a:spcBef>
                <a:spcPct val="0"/>
              </a:spcBef>
              <a:spcAft>
                <a:spcPct val="0"/>
              </a:spcAft>
              <a:defRPr>
                <a:solidFill>
                  <a:schemeClr val="tx1"/>
                </a:solidFill>
                <a:latin typeface="Arial" pitchFamily="34" charset="0"/>
                <a:cs typeface="Arial" pitchFamily="34" charset="0"/>
              </a:defRPr>
            </a:lvl8pPr>
            <a:lvl9pPr marL="3837234" indent="-22572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F7FD0D43-1E4D-4FCE-8505-17562849D141}" type="slidenum">
              <a:rPr lang="en-US" altLang="ja-JP"/>
              <a:pPr eaLnBrk="1" hangingPunct="1"/>
              <a:t>2</a:t>
            </a:fld>
            <a:endParaRPr lang="en-US" altLang="ja-JP"/>
          </a:p>
        </p:txBody>
      </p:sp>
    </p:spTree>
    <p:extLst>
      <p:ext uri="{BB962C8B-B14F-4D97-AF65-F5344CB8AC3E}">
        <p14:creationId xmlns:p14="http://schemas.microsoft.com/office/powerpoint/2010/main" val="28194738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スライド イメージ プレースホルダ 1"/>
          <p:cNvSpPr>
            <a:spLocks noGrp="1" noRot="1" noChangeAspect="1" noTextEdit="1"/>
          </p:cNvSpPr>
          <p:nvPr>
            <p:ph type="sldImg"/>
          </p:nvPr>
        </p:nvSpPr>
        <p:spPr>
          <a:ln/>
        </p:spPr>
      </p:sp>
      <p:sp>
        <p:nvSpPr>
          <p:cNvPr id="40963"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kumimoji="1" lang="ja-JP" altLang="en-US" baseline="0" dirty="0" smtClean="0"/>
              <a:t>そこで</a:t>
            </a:r>
            <a:r>
              <a:rPr kumimoji="1" lang="ja-JP" altLang="en-US" baseline="0" dirty="0" smtClean="0"/>
              <a:t>、国連</a:t>
            </a:r>
            <a:r>
              <a:rPr kumimoji="1" lang="ja-JP" altLang="en-US" baseline="0" dirty="0" smtClean="0"/>
              <a:t>としては何がなされてきたかということなんですが、ここの書かせていただいた以外の様々な素晴らしい取り組みもありますが、大きなものとしては、</a:t>
            </a:r>
            <a:r>
              <a:rPr kumimoji="1" lang="en-US" altLang="ja-JP" baseline="0" dirty="0" smtClean="0"/>
              <a:t>IASC</a:t>
            </a:r>
            <a:r>
              <a:rPr kumimoji="1" lang="ja-JP" altLang="en-US" baseline="0" dirty="0" smtClean="0"/>
              <a:t>という機関間常設委員会という、国連や国際</a:t>
            </a:r>
            <a:r>
              <a:rPr kumimoji="1" lang="en-US" altLang="ja-JP" baseline="0" dirty="0" smtClean="0"/>
              <a:t>NGO</a:t>
            </a:r>
            <a:r>
              <a:rPr kumimoji="1" lang="ja-JP" altLang="en-US" baseline="0" dirty="0" smtClean="0"/>
              <a:t>などが共同</a:t>
            </a:r>
            <a:r>
              <a:rPr kumimoji="1" lang="ja-JP" altLang="en-US" baseline="0" dirty="0" err="1" smtClean="0"/>
              <a:t>でですね</a:t>
            </a:r>
            <a:r>
              <a:rPr kumimoji="1" lang="ja-JP" altLang="en-US" baseline="0" dirty="0" smtClean="0"/>
              <a:t>、災害があった際に、活動や支援に重なりがでないようにでるとか、ギャップがないように、</a:t>
            </a:r>
            <a:r>
              <a:rPr kumimoji="1" lang="en-US" altLang="ja-JP" baseline="0" dirty="0" smtClean="0"/>
              <a:t>OCHA</a:t>
            </a:r>
            <a:r>
              <a:rPr kumimoji="1" lang="ja-JP" altLang="en-US" baseline="0" dirty="0" smtClean="0"/>
              <a:t>人道問題調整事務所の枠組みのもと精神保健と心理社会的支援のガイドラインが作成されました。これは、ハイチであるとか、アジアの津波後にも導入され、様々なところで使われています。</a:t>
            </a:r>
            <a:r>
              <a:rPr kumimoji="1" lang="en-US" altLang="ja-JP" baseline="0" dirty="0" smtClean="0"/>
              <a:t>2010</a:t>
            </a:r>
            <a:r>
              <a:rPr kumimoji="1" lang="ja-JP" altLang="en-US" baseline="0" dirty="0" smtClean="0"/>
              <a:t>年には、伊東さんと井筒先生を中心として、メンタルを防災を含む開発に含めていくべきであるというたいへん重要な政策文書を発表しました。</a:t>
            </a:r>
            <a:r>
              <a:rPr kumimoji="1" lang="en-US" altLang="ja-JP" baseline="0" dirty="0" smtClean="0"/>
              <a:t>UNHP</a:t>
            </a:r>
            <a:r>
              <a:rPr kumimoji="1" lang="ja-JP" altLang="en-US" baseline="0" dirty="0" smtClean="0"/>
              <a:t>からみせますが、このように大きな流れをつくってきました。それを、フォーローする形で、</a:t>
            </a:r>
            <a:r>
              <a:rPr kumimoji="1" lang="en-US" altLang="ja-JP" baseline="0" dirty="0" smtClean="0"/>
              <a:t>2013</a:t>
            </a:r>
            <a:r>
              <a:rPr kumimoji="1" lang="ja-JP" altLang="en-US" baseline="0" dirty="0" smtClean="0"/>
              <a:t>には、マレーシアで</a:t>
            </a:r>
            <a:r>
              <a:rPr kumimoji="1" lang="en-US" altLang="ja-JP" baseline="0" dirty="0" smtClean="0"/>
              <a:t>UNU</a:t>
            </a:r>
            <a:r>
              <a:rPr kumimoji="1" lang="ja-JP" altLang="en-US" baseline="0" dirty="0" smtClean="0"/>
              <a:t>と国連と東京大学、本日川上先生がさきほど素晴らしい発表をされましたが、共同で開発における精神的ウェル</a:t>
            </a:r>
            <a:r>
              <a:rPr kumimoji="1" lang="en-US" altLang="ja-JP" baseline="0" dirty="0" smtClean="0"/>
              <a:t>―</a:t>
            </a:r>
            <a:r>
              <a:rPr kumimoji="1" lang="ja-JP" altLang="en-US" baseline="0" dirty="0" smtClean="0"/>
              <a:t>ビー</a:t>
            </a:r>
            <a:r>
              <a:rPr kumimoji="1" lang="ja-JP" altLang="en-US" baseline="0" dirty="0" err="1" smtClean="0"/>
              <a:t>ぐと</a:t>
            </a:r>
            <a:r>
              <a:rPr kumimoji="1" lang="ja-JP" altLang="en-US" baseline="0" dirty="0" smtClean="0"/>
              <a:t>障害に関する国連で初めての会議を行いました。井筒先生や河村先生にも参加いただきました。この成果文書でにおいても、防災を含む開発に精神障害や精神保健を統合していくべきだという勧告を出しました。</a:t>
            </a:r>
            <a:r>
              <a:rPr kumimoji="1" lang="en-US" altLang="ja-JP" baseline="0" dirty="0" smtClean="0"/>
              <a:t>2013</a:t>
            </a:r>
            <a:r>
              <a:rPr kumimoji="1" lang="ja-JP" altLang="en-US" baseline="0" dirty="0" smtClean="0"/>
              <a:t>年に障害にハイレベル会議が</a:t>
            </a:r>
            <a:r>
              <a:rPr kumimoji="1" lang="en-US" altLang="ja-JP" baseline="0" dirty="0" smtClean="0"/>
              <a:t>NY</a:t>
            </a:r>
            <a:r>
              <a:rPr kumimoji="1" lang="ja-JP" altLang="en-US" baseline="0" dirty="0" smtClean="0"/>
              <a:t>で行われましたが、その中においても精神障害や精神的ウェル</a:t>
            </a:r>
            <a:r>
              <a:rPr kumimoji="1" lang="en-US" altLang="ja-JP" baseline="0" dirty="0" smtClean="0"/>
              <a:t>―</a:t>
            </a:r>
            <a:r>
              <a:rPr kumimoji="1" lang="ja-JP" altLang="en-US" baseline="0" dirty="0" smtClean="0"/>
              <a:t>ビーイングや防災について議論されました。そして、</a:t>
            </a:r>
            <a:r>
              <a:rPr kumimoji="1" lang="en-US" altLang="ja-JP" baseline="0" dirty="0" smtClean="0"/>
              <a:t>2014</a:t>
            </a:r>
            <a:r>
              <a:rPr kumimoji="1" lang="ja-JP" altLang="en-US" baseline="0" dirty="0" smtClean="0"/>
              <a:t>年、昨年ですが、東京にて、国連、</a:t>
            </a:r>
            <a:r>
              <a:rPr kumimoji="1" lang="en-US" altLang="ja-JP" baseline="0" dirty="0" smtClean="0"/>
              <a:t>UNU</a:t>
            </a:r>
            <a:r>
              <a:rPr kumimoji="1" lang="ja-JP" altLang="en-US" baseline="0" dirty="0" err="1" smtClean="0"/>
              <a:t>、</a:t>
            </a:r>
            <a:r>
              <a:rPr kumimoji="1" lang="en-US" altLang="ja-JP" baseline="0" dirty="0" smtClean="0"/>
              <a:t>WBG</a:t>
            </a:r>
            <a:r>
              <a:rPr kumimoji="1" lang="ja-JP" altLang="en-US" baseline="0" dirty="0" err="1" smtClean="0"/>
              <a:t>、</a:t>
            </a:r>
            <a:r>
              <a:rPr kumimoji="1" lang="ja-JP" altLang="en-US" baseline="0" dirty="0" smtClean="0"/>
              <a:t>そして厚生労働省の精神保健研究所との共催で、「防災における精神的ルビーイングと障害についてのこれもまた国連で初めての専門家会議」が行われました。とくに</a:t>
            </a:r>
            <a:r>
              <a:rPr kumimoji="1" lang="en-US" altLang="ja-JP" baseline="0" dirty="0" smtClean="0"/>
              <a:t>2</a:t>
            </a:r>
            <a:r>
              <a:rPr kumimoji="1" lang="ja-JP" altLang="en-US" baseline="0" dirty="0" err="1" smtClean="0"/>
              <a:t>つの</a:t>
            </a:r>
            <a:r>
              <a:rPr kumimoji="1" lang="ja-JP" altLang="en-US" baseline="0" dirty="0" smtClean="0"/>
              <a:t>国連専門家会議の成果は、</a:t>
            </a:r>
            <a:r>
              <a:rPr kumimoji="1" lang="en-US" altLang="ja-JP" baseline="0" dirty="0" smtClean="0"/>
              <a:t>HFA2</a:t>
            </a:r>
            <a:r>
              <a:rPr kumimoji="1" lang="ja-JP" altLang="en-US" baseline="0" dirty="0" smtClean="0"/>
              <a:t>と言われていますが、まさに本大会で議論採択されるだろう</a:t>
            </a:r>
            <a:r>
              <a:rPr kumimoji="1" lang="en-US" altLang="ja-JP" baseline="0" dirty="0" smtClean="0"/>
              <a:t>2015</a:t>
            </a:r>
            <a:r>
              <a:rPr kumimoji="1" lang="ja-JP" altLang="en-US" baseline="0" dirty="0" smtClean="0"/>
              <a:t>年以降の</a:t>
            </a:r>
            <a:r>
              <a:rPr kumimoji="1" lang="en-US" altLang="ja-JP" baseline="0" dirty="0" smtClean="0"/>
              <a:t>DRR</a:t>
            </a:r>
            <a:r>
              <a:rPr kumimoji="1" lang="ja-JP" altLang="en-US" baseline="0" dirty="0" smtClean="0"/>
              <a:t>に精神的ウェル</a:t>
            </a:r>
            <a:r>
              <a:rPr kumimoji="1" lang="en-US" altLang="ja-JP" baseline="0" dirty="0" smtClean="0"/>
              <a:t>―</a:t>
            </a:r>
            <a:r>
              <a:rPr kumimoji="1" lang="ja-JP" altLang="en-US" baseline="0" dirty="0" smtClean="0"/>
              <a:t>ビーイングを含めていくことを、今年の</a:t>
            </a:r>
            <a:r>
              <a:rPr kumimoji="1" lang="en-US" altLang="ja-JP" baseline="0" dirty="0" smtClean="0"/>
              <a:t>9</a:t>
            </a:r>
            <a:r>
              <a:rPr kumimoji="1" lang="ja-JP" altLang="en-US" baseline="0" dirty="0" smtClean="0"/>
              <a:t>月に</a:t>
            </a:r>
            <a:r>
              <a:rPr kumimoji="1" lang="en-US" altLang="ja-JP" baseline="0" dirty="0" smtClean="0"/>
              <a:t>NY</a:t>
            </a:r>
            <a:r>
              <a:rPr kumimoji="1" lang="ja-JP" altLang="en-US" baseline="0" dirty="0" smtClean="0"/>
              <a:t>で採択される予定である</a:t>
            </a:r>
            <a:r>
              <a:rPr kumimoji="1" lang="en-US" altLang="ja-JP" baseline="0" dirty="0" smtClean="0"/>
              <a:t>2015</a:t>
            </a:r>
            <a:r>
              <a:rPr kumimoji="1" lang="ja-JP" altLang="en-US" baseline="0" dirty="0" smtClean="0"/>
              <a:t>年以降の持続可能な開発目標（</a:t>
            </a:r>
            <a:r>
              <a:rPr kumimoji="1" lang="en-US" altLang="ja-JP" baseline="0" dirty="0" smtClean="0"/>
              <a:t>SDG</a:t>
            </a:r>
            <a:r>
              <a:rPr kumimoji="1" lang="ja-JP" altLang="en-US" baseline="0" dirty="0" smtClean="0"/>
              <a:t>ｓ）といわれてますが、世界の優先課題にしていくための大きな力となったわけです。</a:t>
            </a:r>
            <a:endParaRPr kumimoji="1" lang="en-US" altLang="ja-JP" baseline="0" dirty="0" smtClean="0"/>
          </a:p>
        </p:txBody>
      </p:sp>
      <p:sp>
        <p:nvSpPr>
          <p:cNvPr id="40964"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33589" indent="-282150" eaLnBrk="0" hangingPunct="0">
              <a:defRPr>
                <a:solidFill>
                  <a:schemeClr val="tx1"/>
                </a:solidFill>
                <a:latin typeface="Arial" pitchFamily="34" charset="0"/>
                <a:cs typeface="Arial" pitchFamily="34" charset="0"/>
              </a:defRPr>
            </a:lvl2pPr>
            <a:lvl3pPr marL="1128598" indent="-225720" eaLnBrk="0" hangingPunct="0">
              <a:defRPr>
                <a:solidFill>
                  <a:schemeClr val="tx1"/>
                </a:solidFill>
                <a:latin typeface="Arial" pitchFamily="34" charset="0"/>
                <a:cs typeface="Arial" pitchFamily="34" charset="0"/>
              </a:defRPr>
            </a:lvl3pPr>
            <a:lvl4pPr marL="1580037" indent="-225720" eaLnBrk="0" hangingPunct="0">
              <a:defRPr>
                <a:solidFill>
                  <a:schemeClr val="tx1"/>
                </a:solidFill>
                <a:latin typeface="Arial" pitchFamily="34" charset="0"/>
                <a:cs typeface="Arial" pitchFamily="34" charset="0"/>
              </a:defRPr>
            </a:lvl4pPr>
            <a:lvl5pPr marL="2031477" indent="-225720" eaLnBrk="0" hangingPunct="0">
              <a:defRPr>
                <a:solidFill>
                  <a:schemeClr val="tx1"/>
                </a:solidFill>
                <a:latin typeface="Arial" pitchFamily="34" charset="0"/>
                <a:cs typeface="Arial" pitchFamily="34" charset="0"/>
              </a:defRPr>
            </a:lvl5pPr>
            <a:lvl6pPr marL="2482916" indent="-225720" eaLnBrk="0" fontAlgn="base" hangingPunct="0">
              <a:spcBef>
                <a:spcPct val="0"/>
              </a:spcBef>
              <a:spcAft>
                <a:spcPct val="0"/>
              </a:spcAft>
              <a:defRPr>
                <a:solidFill>
                  <a:schemeClr val="tx1"/>
                </a:solidFill>
                <a:latin typeface="Arial" pitchFamily="34" charset="0"/>
                <a:cs typeface="Arial" pitchFamily="34" charset="0"/>
              </a:defRPr>
            </a:lvl6pPr>
            <a:lvl7pPr marL="2934355" indent="-225720" eaLnBrk="0" fontAlgn="base" hangingPunct="0">
              <a:spcBef>
                <a:spcPct val="0"/>
              </a:spcBef>
              <a:spcAft>
                <a:spcPct val="0"/>
              </a:spcAft>
              <a:defRPr>
                <a:solidFill>
                  <a:schemeClr val="tx1"/>
                </a:solidFill>
                <a:latin typeface="Arial" pitchFamily="34" charset="0"/>
                <a:cs typeface="Arial" pitchFamily="34" charset="0"/>
              </a:defRPr>
            </a:lvl7pPr>
            <a:lvl8pPr marL="3385795" indent="-225720" eaLnBrk="0" fontAlgn="base" hangingPunct="0">
              <a:spcBef>
                <a:spcPct val="0"/>
              </a:spcBef>
              <a:spcAft>
                <a:spcPct val="0"/>
              </a:spcAft>
              <a:defRPr>
                <a:solidFill>
                  <a:schemeClr val="tx1"/>
                </a:solidFill>
                <a:latin typeface="Arial" pitchFamily="34" charset="0"/>
                <a:cs typeface="Arial" pitchFamily="34" charset="0"/>
              </a:defRPr>
            </a:lvl8pPr>
            <a:lvl9pPr marL="3837234" indent="-22572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F7FD0D43-1E4D-4FCE-8505-17562849D141}" type="slidenum">
              <a:rPr lang="en-US" altLang="ja-JP"/>
              <a:pPr eaLnBrk="1" hangingPunct="1"/>
              <a:t>3</a:t>
            </a:fld>
            <a:endParaRPr lang="en-US" altLang="ja-JP"/>
          </a:p>
        </p:txBody>
      </p:sp>
    </p:spTree>
    <p:extLst>
      <p:ext uri="{BB962C8B-B14F-4D97-AF65-F5344CB8AC3E}">
        <p14:creationId xmlns:p14="http://schemas.microsoft.com/office/powerpoint/2010/main" val="6694859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ja-JP" altLang="en-US" dirty="0" smtClean="0"/>
              <a:t>防災という観点では、特に東京でおこなわれた防災における精神的ウェルビーイングと障害に関する国連専門家会議を紹介したいと思います。これは、会議の成果文書のキーリコメンデーションですが、</a:t>
            </a:r>
            <a:endParaRPr lang="en-US" altLang="ja-JP" dirty="0" smtClean="0"/>
          </a:p>
          <a:p>
            <a:r>
              <a:rPr lang="ja-JP" altLang="en-US" dirty="0" smtClean="0"/>
              <a:t>（１）すべての防災のプログラムなどに精神的ウェルビーイングを含めていくこと、（２）しっかりと実施していくためには、インディケーター・指標を作る必要がありモニタリングする必要があります。（３）、そしてすべての過程に必ず精神障害知的障害者を含めていくこと、（４）実際の実施のためのガイドライン策定、（５）平和や安全、開発や人事などあらゆる関連する分野においても、精神的ウェルビーイングを含めていくこと、（６）あとは、仕事や活動の重なりがおっこらず効果的な実施をするために関係機関があつまって議論したり共同でガイドラインを作成できるようなグループをつくる必要があると、</a:t>
            </a:r>
            <a:r>
              <a:rPr lang="ja-JP" altLang="en-US" dirty="0" err="1" smtClean="0"/>
              <a:t>ざくっ</a:t>
            </a:r>
            <a:r>
              <a:rPr lang="ja-JP" altLang="en-US" dirty="0" smtClean="0"/>
              <a:t>とした枠組みですが、このような韓国がおこなわれました。</a:t>
            </a:r>
            <a:endParaRPr lang="en-US" dirty="0"/>
          </a:p>
        </p:txBody>
      </p:sp>
      <p:sp>
        <p:nvSpPr>
          <p:cNvPr id="4" name="Slide Number Placeholder 3"/>
          <p:cNvSpPr>
            <a:spLocks noGrp="1"/>
          </p:cNvSpPr>
          <p:nvPr>
            <p:ph type="sldNum" sz="quarter" idx="10"/>
          </p:nvPr>
        </p:nvSpPr>
        <p:spPr/>
        <p:txBody>
          <a:bodyPr/>
          <a:lstStyle/>
          <a:p>
            <a:fld id="{66F9CFAA-EE92-4004-9E26-A3FEAEB9365C}" type="slidenum">
              <a:rPr lang="en-MY" smtClean="0"/>
              <a:t>4</a:t>
            </a:fld>
            <a:endParaRPr lang="en-MY"/>
          </a:p>
        </p:txBody>
      </p:sp>
    </p:spTree>
    <p:extLst>
      <p:ext uri="{BB962C8B-B14F-4D97-AF65-F5344CB8AC3E}">
        <p14:creationId xmlns:p14="http://schemas.microsoft.com/office/powerpoint/2010/main" val="3302540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まさに今回の国連防災世界会議で採択される枠組み</a:t>
            </a:r>
            <a:r>
              <a:rPr kumimoji="1" lang="ja-JP" altLang="en-US" dirty="0" smtClean="0"/>
              <a:t>、最終のドラフト</a:t>
            </a:r>
            <a:r>
              <a:rPr kumimoji="1" lang="ja-JP" altLang="en-US" dirty="0" smtClean="0"/>
              <a:t>では以下のように記載されています。下の</a:t>
            </a:r>
            <a:r>
              <a:rPr kumimoji="1" lang="en-US" altLang="ja-JP" dirty="0" smtClean="0"/>
              <a:t>HFA2</a:t>
            </a:r>
            <a:r>
              <a:rPr kumimoji="1" lang="ja-JP" altLang="en-US" dirty="0" smtClean="0"/>
              <a:t>において、「心理社会的支援や精神保健サービスを提供できる回復スキームを強化する」とあります。</a:t>
            </a:r>
            <a:r>
              <a:rPr kumimoji="1" lang="en-US" altLang="ja-JP" dirty="0" smtClean="0"/>
              <a:t>HFA1</a:t>
            </a:r>
            <a:r>
              <a:rPr kumimoji="1" lang="ja-JP" altLang="en-US" dirty="0" err="1" smtClean="0"/>
              <a:t>、</a:t>
            </a:r>
            <a:r>
              <a:rPr kumimoji="1" lang="ja-JP" altLang="en-US" dirty="0" smtClean="0"/>
              <a:t>これは</a:t>
            </a:r>
            <a:r>
              <a:rPr kumimoji="1" lang="en-US" altLang="ja-JP" dirty="0" smtClean="0"/>
              <a:t>2005</a:t>
            </a:r>
            <a:r>
              <a:rPr kumimoji="1" lang="ja-JP" altLang="en-US" dirty="0" smtClean="0"/>
              <a:t>年に兵庫県の神戸市で行われたのですが、その際には、特定のグルールに対する心理社会的トレーニングを行うというかなり狭義な文言でしたが、</a:t>
            </a:r>
            <a:r>
              <a:rPr kumimoji="1" lang="en-US" altLang="ja-JP" dirty="0" smtClean="0"/>
              <a:t>HFA2</a:t>
            </a:r>
            <a:r>
              <a:rPr kumimoji="1" lang="ja-JP" altLang="en-US" dirty="0" smtClean="0"/>
              <a:t>はより包括的な文言となっており、すべての人を対象となっており、より適用が広くなり理解が広がったということができます。最終的にこれが採択されることを願っているところです。</a:t>
            </a:r>
            <a:endParaRPr kumimoji="1" lang="ja-JP" altLang="en-US" dirty="0"/>
          </a:p>
        </p:txBody>
      </p:sp>
      <p:sp>
        <p:nvSpPr>
          <p:cNvPr id="4" name="スライド番号プレースホルダー 3"/>
          <p:cNvSpPr>
            <a:spLocks noGrp="1"/>
          </p:cNvSpPr>
          <p:nvPr>
            <p:ph type="sldNum" sz="quarter" idx="10"/>
          </p:nvPr>
        </p:nvSpPr>
        <p:spPr/>
        <p:txBody>
          <a:bodyPr/>
          <a:lstStyle/>
          <a:p>
            <a:fld id="{66F9CFAA-EE92-4004-9E26-A3FEAEB9365C}" type="slidenum">
              <a:rPr lang="en-MY" smtClean="0"/>
              <a:t>5</a:t>
            </a:fld>
            <a:endParaRPr lang="en-MY"/>
          </a:p>
        </p:txBody>
      </p:sp>
    </p:spTree>
    <p:extLst>
      <p:ext uri="{BB962C8B-B14F-4D97-AF65-F5344CB8AC3E}">
        <p14:creationId xmlns:p14="http://schemas.microsoft.com/office/powerpoint/2010/main" val="37614973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ja-JP" altLang="en-US" baseline="0" dirty="0" smtClean="0"/>
              <a:t>また、関連するものとして簡単に触れたいのですが、今年で終了するミレニアム開発目標（</a:t>
            </a:r>
            <a:r>
              <a:rPr lang="en-US" altLang="ja-JP" baseline="0" dirty="0" smtClean="0"/>
              <a:t>MDG</a:t>
            </a:r>
            <a:r>
              <a:rPr lang="ja-JP" altLang="en-US" baseline="0" dirty="0" smtClean="0"/>
              <a:t>ｓ）には</a:t>
            </a:r>
            <a:r>
              <a:rPr lang="en-US" altLang="ja-JP" baseline="0" dirty="0" smtClean="0"/>
              <a:t>8</a:t>
            </a:r>
            <a:r>
              <a:rPr lang="ja-JP" altLang="en-US" baseline="0" dirty="0" err="1" smtClean="0"/>
              <a:t>つの</a:t>
            </a:r>
            <a:r>
              <a:rPr lang="ja-JP" altLang="en-US" baseline="0" dirty="0" smtClean="0"/>
              <a:t>大きな目標がありましたが、ご存じのとおり、精神的ウェル</a:t>
            </a:r>
            <a:r>
              <a:rPr lang="en-US" altLang="ja-JP" baseline="0" dirty="0" smtClean="0"/>
              <a:t>―</a:t>
            </a:r>
            <a:r>
              <a:rPr lang="ja-JP" altLang="en-US" baseline="0" dirty="0" smtClean="0"/>
              <a:t>ビーイングは含まれておりませんでした。しかしながら、</a:t>
            </a:r>
            <a:r>
              <a:rPr lang="en-US" altLang="ja-JP" baseline="0" dirty="0" smtClean="0"/>
              <a:t>2015</a:t>
            </a:r>
            <a:r>
              <a:rPr lang="ja-JP" altLang="en-US" baseline="0" dirty="0" smtClean="0"/>
              <a:t>年以降の開発目標（</a:t>
            </a:r>
            <a:r>
              <a:rPr lang="en-US" altLang="ja-JP" baseline="0" dirty="0" smtClean="0"/>
              <a:t>SDG</a:t>
            </a:r>
            <a:r>
              <a:rPr lang="ja-JP" altLang="en-US" baseline="0" dirty="0" smtClean="0"/>
              <a:t>ｓ）に関する最近の事務総長レポートにおいても、精神的ウェルビーイングが含められております。</a:t>
            </a:r>
            <a:endParaRPr lang="en-US" baseline="0" dirty="0" smtClean="0"/>
          </a:p>
        </p:txBody>
      </p:sp>
      <p:sp>
        <p:nvSpPr>
          <p:cNvPr id="4" name="Slide Number Placeholder 3"/>
          <p:cNvSpPr>
            <a:spLocks noGrp="1"/>
          </p:cNvSpPr>
          <p:nvPr>
            <p:ph type="sldNum" sz="quarter" idx="10"/>
          </p:nvPr>
        </p:nvSpPr>
        <p:spPr/>
        <p:txBody>
          <a:bodyPr/>
          <a:lstStyle/>
          <a:p>
            <a:fld id="{66F9CFAA-EE92-4004-9E26-A3FEAEB9365C}" type="slidenum">
              <a:rPr lang="en-MY" smtClean="0"/>
              <a:t>6</a:t>
            </a:fld>
            <a:endParaRPr lang="en-MY"/>
          </a:p>
        </p:txBody>
      </p:sp>
    </p:spTree>
    <p:extLst>
      <p:ext uri="{BB962C8B-B14F-4D97-AF65-F5344CB8AC3E}">
        <p14:creationId xmlns:p14="http://schemas.microsoft.com/office/powerpoint/2010/main" val="16756149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ja-JP" altLang="en-US" dirty="0" smtClean="0"/>
              <a:t>実際の目標においても、明確に精神保健について述べられております。文言は今後交渉でどうなるかはまだわからないのですが、どちらにせよ、大きな流れとして精神的ウェルビーイングは世界の優先課題になりつつあるということができるとおもいます。</a:t>
            </a:r>
            <a:endParaRPr lang="en-US" baseline="0" dirty="0" smtClean="0"/>
          </a:p>
        </p:txBody>
      </p:sp>
      <p:sp>
        <p:nvSpPr>
          <p:cNvPr id="4" name="Slide Number Placeholder 3"/>
          <p:cNvSpPr>
            <a:spLocks noGrp="1"/>
          </p:cNvSpPr>
          <p:nvPr>
            <p:ph type="sldNum" sz="quarter" idx="10"/>
          </p:nvPr>
        </p:nvSpPr>
        <p:spPr/>
        <p:txBody>
          <a:bodyPr/>
          <a:lstStyle/>
          <a:p>
            <a:fld id="{66F9CFAA-EE92-4004-9E26-A3FEAEB9365C}" type="slidenum">
              <a:rPr lang="en-MY" smtClean="0"/>
              <a:t>7</a:t>
            </a:fld>
            <a:endParaRPr lang="en-MY"/>
          </a:p>
        </p:txBody>
      </p:sp>
    </p:spTree>
    <p:extLst>
      <p:ext uri="{BB962C8B-B14F-4D97-AF65-F5344CB8AC3E}">
        <p14:creationId xmlns:p14="http://schemas.microsoft.com/office/powerpoint/2010/main" val="8527552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ja-JP" altLang="en-US" dirty="0" smtClean="0"/>
              <a:t>今後の行うべきアクションとしては、先ほど専門家会議のレコメンデーションを具体的に落としていくことが大事だと思いますが、そこに書かれていない具体的なところとしては、国連機関や政府としては（１）心理社会的支援のリソースがどこにあるのかと明確にし、（２）あと</a:t>
            </a:r>
            <a:r>
              <a:rPr lang="ja-JP" altLang="en-US" dirty="0" smtClean="0"/>
              <a:t>、国際</a:t>
            </a:r>
            <a:r>
              <a:rPr lang="ja-JP" altLang="en-US" dirty="0" smtClean="0"/>
              <a:t>機関、政府にしても政府の研究機関にしてもいろいろなデータをとることがあると思いますが</a:t>
            </a:r>
            <a:r>
              <a:rPr lang="ja-JP" altLang="en-US" dirty="0" smtClean="0"/>
              <a:t>、秋山さんから仁川戦略や「</a:t>
            </a:r>
            <a:r>
              <a:rPr lang="en-US" altLang="ja-JP" dirty="0" smtClean="0"/>
              <a:t>get counted to count</a:t>
            </a:r>
            <a:r>
              <a:rPr lang="ja-JP" altLang="en-US" dirty="0" smtClean="0"/>
              <a:t>」という話もありましたが、障害</a:t>
            </a:r>
            <a:r>
              <a:rPr lang="ja-JP" altLang="en-US" dirty="0" smtClean="0"/>
              <a:t>に関するデータもしっかりとっていくことで、</a:t>
            </a:r>
            <a:r>
              <a:rPr lang="en-US" altLang="ja-JP" dirty="0" smtClean="0"/>
              <a:t>GAP</a:t>
            </a:r>
            <a:r>
              <a:rPr lang="ja-JP" altLang="en-US" dirty="0" smtClean="0"/>
              <a:t>を埋めていく努力が必要となります。また（３）あと、政策決定者の</a:t>
            </a:r>
            <a:r>
              <a:rPr lang="en-US" altLang="ja-JP" dirty="0" smtClean="0"/>
              <a:t>DRR</a:t>
            </a:r>
            <a:r>
              <a:rPr lang="ja-JP" altLang="en-US" dirty="0" smtClean="0"/>
              <a:t>における精神的ウェルビーイングの重要性を理解してもらう努力、（４）そして午前中にいろんな国における様々なプラクティスについての発表がありましたが、そういう経験を共有していくことが、まず求められていると思います。また、そのような活動を通して（５）国連の場でももっと総会などで議論されていくことが期待されます。</a:t>
            </a:r>
            <a:endParaRPr lang="en-US" dirty="0"/>
          </a:p>
        </p:txBody>
      </p:sp>
      <p:sp>
        <p:nvSpPr>
          <p:cNvPr id="4" name="Slide Number Placeholder 3"/>
          <p:cNvSpPr>
            <a:spLocks noGrp="1"/>
          </p:cNvSpPr>
          <p:nvPr>
            <p:ph type="sldNum" sz="quarter" idx="10"/>
          </p:nvPr>
        </p:nvSpPr>
        <p:spPr/>
        <p:txBody>
          <a:bodyPr/>
          <a:lstStyle/>
          <a:p>
            <a:fld id="{66F9CFAA-EE92-4004-9E26-A3FEAEB9365C}" type="slidenum">
              <a:rPr lang="en-MY" smtClean="0"/>
              <a:t>8</a:t>
            </a:fld>
            <a:endParaRPr lang="en-MY"/>
          </a:p>
        </p:txBody>
      </p:sp>
    </p:spTree>
    <p:extLst>
      <p:ext uri="{BB962C8B-B14F-4D97-AF65-F5344CB8AC3E}">
        <p14:creationId xmlns:p14="http://schemas.microsoft.com/office/powerpoint/2010/main" val="27846350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ja-JP" altLang="en-US" dirty="0" smtClean="0"/>
              <a:t>また、市民社会、われわれ個人として何を</a:t>
            </a:r>
            <a:r>
              <a:rPr lang="ja-JP" altLang="en-US" dirty="0" err="1" smtClean="0"/>
              <a:t>すべきかと</a:t>
            </a:r>
            <a:r>
              <a:rPr lang="ja-JP" altLang="en-US" dirty="0" smtClean="0"/>
              <a:t>いうことですが、当然なのですが、メンタル・心理社会的ウェルビーイングの重要性を広めていくことが重要です。まさにこのようなパブリックフォーラムも重要な役割を果たしていると思います。また、精神知的障害を含む障害者、また家族などの支援者の役割を高めて、地域をエンパワーしていくことが肝要であると思います。</a:t>
            </a:r>
            <a:endParaRPr lang="en-US" dirty="0" smtClean="0"/>
          </a:p>
          <a:p>
            <a:endParaRPr lang="en-US" dirty="0"/>
          </a:p>
        </p:txBody>
      </p:sp>
      <p:sp>
        <p:nvSpPr>
          <p:cNvPr id="4" name="Slide Number Placeholder 3"/>
          <p:cNvSpPr>
            <a:spLocks noGrp="1"/>
          </p:cNvSpPr>
          <p:nvPr>
            <p:ph type="sldNum" sz="quarter" idx="10"/>
          </p:nvPr>
        </p:nvSpPr>
        <p:spPr/>
        <p:txBody>
          <a:bodyPr/>
          <a:lstStyle/>
          <a:p>
            <a:fld id="{66F9CFAA-EE92-4004-9E26-A3FEAEB9365C}" type="slidenum">
              <a:rPr lang="en-MY" smtClean="0"/>
              <a:t>9</a:t>
            </a:fld>
            <a:endParaRPr lang="en-MY"/>
          </a:p>
        </p:txBody>
      </p:sp>
    </p:spTree>
    <p:extLst>
      <p:ext uri="{BB962C8B-B14F-4D97-AF65-F5344CB8AC3E}">
        <p14:creationId xmlns:p14="http://schemas.microsoft.com/office/powerpoint/2010/main" val="14019619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MY"/>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MY"/>
          </a:p>
        </p:txBody>
      </p:sp>
      <p:sp>
        <p:nvSpPr>
          <p:cNvPr id="4" name="Date Placeholder 3"/>
          <p:cNvSpPr>
            <a:spLocks noGrp="1"/>
          </p:cNvSpPr>
          <p:nvPr>
            <p:ph type="dt" sz="half" idx="10"/>
          </p:nvPr>
        </p:nvSpPr>
        <p:spPr/>
        <p:txBody>
          <a:bodyPr/>
          <a:lstStyle/>
          <a:p>
            <a:fld id="{9D1D110F-3F4E-48D9-B8AA-5D0E825AFDBA}" type="datetime1">
              <a:rPr lang="en-US" smtClean="0"/>
              <a:pPr/>
              <a:t>3/15/2015</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spTree>
    <p:extLst>
      <p:ext uri="{BB962C8B-B14F-4D97-AF65-F5344CB8AC3E}">
        <p14:creationId xmlns:p14="http://schemas.microsoft.com/office/powerpoint/2010/main" val="1267163259"/>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MY"/>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Date Placeholder 3"/>
          <p:cNvSpPr>
            <a:spLocks noGrp="1"/>
          </p:cNvSpPr>
          <p:nvPr>
            <p:ph type="dt" sz="half" idx="10"/>
          </p:nvPr>
        </p:nvSpPr>
        <p:spPr/>
        <p:txBody>
          <a:bodyPr/>
          <a:lstStyle/>
          <a:p>
            <a:fld id="{9D1D110F-3F4E-48D9-B8AA-5D0E825AFDBA}" type="datetime1">
              <a:rPr lang="en-US" smtClean="0"/>
              <a:pPr/>
              <a:t>3/15/2015</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spTree>
    <p:extLst>
      <p:ext uri="{BB962C8B-B14F-4D97-AF65-F5344CB8AC3E}">
        <p14:creationId xmlns:p14="http://schemas.microsoft.com/office/powerpoint/2010/main" val="623887080"/>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MY"/>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Date Placeholder 3"/>
          <p:cNvSpPr>
            <a:spLocks noGrp="1"/>
          </p:cNvSpPr>
          <p:nvPr>
            <p:ph type="dt" sz="half" idx="10"/>
          </p:nvPr>
        </p:nvSpPr>
        <p:spPr/>
        <p:txBody>
          <a:bodyPr/>
          <a:lstStyle/>
          <a:p>
            <a:fld id="{9D1D110F-3F4E-48D9-B8AA-5D0E825AFDBA}" type="datetime1">
              <a:rPr lang="en-US" smtClean="0"/>
              <a:pPr/>
              <a:t>3/15/2015</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spTree>
    <p:extLst>
      <p:ext uri="{BB962C8B-B14F-4D97-AF65-F5344CB8AC3E}">
        <p14:creationId xmlns:p14="http://schemas.microsoft.com/office/powerpoint/2010/main" val="1001051254"/>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MY"/>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Date Placeholder 3"/>
          <p:cNvSpPr>
            <a:spLocks noGrp="1"/>
          </p:cNvSpPr>
          <p:nvPr>
            <p:ph type="dt" sz="half" idx="10"/>
          </p:nvPr>
        </p:nvSpPr>
        <p:spPr/>
        <p:txBody>
          <a:bodyPr/>
          <a:lstStyle/>
          <a:p>
            <a:fld id="{9D1D110F-3F4E-48D9-B8AA-5D0E825AFDBA}" type="datetime1">
              <a:rPr lang="en-US" smtClean="0"/>
              <a:pPr/>
              <a:t>3/15/2015</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spTree>
    <p:extLst>
      <p:ext uri="{BB962C8B-B14F-4D97-AF65-F5344CB8AC3E}">
        <p14:creationId xmlns:p14="http://schemas.microsoft.com/office/powerpoint/2010/main" val="971266148"/>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MY"/>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D1D110F-3F4E-48D9-B8AA-5D0E825AFDBA}" type="datetime1">
              <a:rPr lang="en-US" smtClean="0"/>
              <a:pPr/>
              <a:t>3/15/2015</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spTree>
    <p:extLst>
      <p:ext uri="{BB962C8B-B14F-4D97-AF65-F5344CB8AC3E}">
        <p14:creationId xmlns:p14="http://schemas.microsoft.com/office/powerpoint/2010/main" val="2201950965"/>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MY"/>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5" name="Date Placeholder 4"/>
          <p:cNvSpPr>
            <a:spLocks noGrp="1"/>
          </p:cNvSpPr>
          <p:nvPr>
            <p:ph type="dt" sz="half" idx="10"/>
          </p:nvPr>
        </p:nvSpPr>
        <p:spPr/>
        <p:txBody>
          <a:bodyPr/>
          <a:lstStyle/>
          <a:p>
            <a:fld id="{9D1D110F-3F4E-48D9-B8AA-5D0E825AFDBA}" type="datetime1">
              <a:rPr lang="en-US" smtClean="0"/>
              <a:pPr/>
              <a:t>3/15/2015</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87D7A59-36E2-48B9-B146-C1E59501F63F}" type="slidenum">
              <a:rPr lang="en-US" smtClean="0"/>
              <a:pPr/>
              <a:t>‹#›</a:t>
            </a:fld>
            <a:endParaRPr lang="en-US"/>
          </a:p>
        </p:txBody>
      </p:sp>
    </p:spTree>
    <p:extLst>
      <p:ext uri="{BB962C8B-B14F-4D97-AF65-F5344CB8AC3E}">
        <p14:creationId xmlns:p14="http://schemas.microsoft.com/office/powerpoint/2010/main" val="3649173551"/>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MY"/>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7" name="Date Placeholder 6"/>
          <p:cNvSpPr>
            <a:spLocks noGrp="1"/>
          </p:cNvSpPr>
          <p:nvPr>
            <p:ph type="dt" sz="half" idx="10"/>
          </p:nvPr>
        </p:nvSpPr>
        <p:spPr/>
        <p:txBody>
          <a:bodyPr/>
          <a:lstStyle/>
          <a:p>
            <a:fld id="{9D1D110F-3F4E-48D9-B8AA-5D0E825AFDBA}" type="datetime1">
              <a:rPr lang="en-US" smtClean="0"/>
              <a:pPr/>
              <a:t>3/15/2015</a:t>
            </a:fld>
            <a:endParaRPr lang="en-US"/>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87D7A59-36E2-48B9-B146-C1E59501F63F}" type="slidenum">
              <a:rPr lang="en-US" smtClean="0"/>
              <a:pPr/>
              <a:t>‹#›</a:t>
            </a:fld>
            <a:endParaRPr lang="en-US"/>
          </a:p>
        </p:txBody>
      </p:sp>
    </p:spTree>
    <p:extLst>
      <p:ext uri="{BB962C8B-B14F-4D97-AF65-F5344CB8AC3E}">
        <p14:creationId xmlns:p14="http://schemas.microsoft.com/office/powerpoint/2010/main" val="2645441450"/>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MY"/>
          </a:p>
        </p:txBody>
      </p:sp>
      <p:sp>
        <p:nvSpPr>
          <p:cNvPr id="3" name="Date Placeholder 2"/>
          <p:cNvSpPr>
            <a:spLocks noGrp="1"/>
          </p:cNvSpPr>
          <p:nvPr>
            <p:ph type="dt" sz="half" idx="10"/>
          </p:nvPr>
        </p:nvSpPr>
        <p:spPr/>
        <p:txBody>
          <a:bodyPr/>
          <a:lstStyle/>
          <a:p>
            <a:fld id="{9D1D110F-3F4E-48D9-B8AA-5D0E825AFDBA}" type="datetime1">
              <a:rPr lang="en-US" smtClean="0"/>
              <a:pPr/>
              <a:t>3/15/2015</a:t>
            </a:fld>
            <a:endParaRPr lang="en-US"/>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87D7A59-36E2-48B9-B146-C1E59501F63F}" type="slidenum">
              <a:rPr lang="en-US" smtClean="0"/>
              <a:pPr/>
              <a:t>‹#›</a:t>
            </a:fld>
            <a:endParaRPr lang="en-US"/>
          </a:p>
        </p:txBody>
      </p:sp>
    </p:spTree>
    <p:extLst>
      <p:ext uri="{BB962C8B-B14F-4D97-AF65-F5344CB8AC3E}">
        <p14:creationId xmlns:p14="http://schemas.microsoft.com/office/powerpoint/2010/main" val="592912358"/>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1D110F-3F4E-48D9-B8AA-5D0E825AFDBA}" type="datetime1">
              <a:rPr lang="en-US" smtClean="0"/>
              <a:pPr/>
              <a:t>3/15/2015</a:t>
            </a:fld>
            <a:endParaRPr lang="en-US"/>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87D7A59-36E2-48B9-B146-C1E59501F63F}" type="slidenum">
              <a:rPr lang="en-US" smtClean="0"/>
              <a:pPr/>
              <a:t>‹#›</a:t>
            </a:fld>
            <a:endParaRPr lang="en-US"/>
          </a:p>
        </p:txBody>
      </p:sp>
    </p:spTree>
    <p:extLst>
      <p:ext uri="{BB962C8B-B14F-4D97-AF65-F5344CB8AC3E}">
        <p14:creationId xmlns:p14="http://schemas.microsoft.com/office/powerpoint/2010/main" val="3993028803"/>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MY"/>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1D110F-3F4E-48D9-B8AA-5D0E825AFDBA}" type="datetime1">
              <a:rPr lang="en-US" smtClean="0"/>
              <a:pPr/>
              <a:t>3/15/2015</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87D7A59-36E2-48B9-B146-C1E59501F63F}" type="slidenum">
              <a:rPr lang="en-US" smtClean="0"/>
              <a:pPr/>
              <a:t>‹#›</a:t>
            </a:fld>
            <a:endParaRPr lang="en-US"/>
          </a:p>
        </p:txBody>
      </p:sp>
    </p:spTree>
    <p:extLst>
      <p:ext uri="{BB962C8B-B14F-4D97-AF65-F5344CB8AC3E}">
        <p14:creationId xmlns:p14="http://schemas.microsoft.com/office/powerpoint/2010/main" val="2889789433"/>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MY"/>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MY"/>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1D110F-3F4E-48D9-B8AA-5D0E825AFDBA}" type="datetime1">
              <a:rPr lang="en-US" smtClean="0"/>
              <a:pPr/>
              <a:t>3/15/2015</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87D7A59-36E2-48B9-B146-C1E59501F63F}" type="slidenum">
              <a:rPr lang="en-US" smtClean="0"/>
              <a:pPr/>
              <a:t>‹#›</a:t>
            </a:fld>
            <a:endParaRPr lang="en-US"/>
          </a:p>
        </p:txBody>
      </p:sp>
    </p:spTree>
    <p:extLst>
      <p:ext uri="{BB962C8B-B14F-4D97-AF65-F5344CB8AC3E}">
        <p14:creationId xmlns:p14="http://schemas.microsoft.com/office/powerpoint/2010/main" val="3880379880"/>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75000"/>
            <a:lumOff val="25000"/>
            <a:alpha val="92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MY"/>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1D110F-3F4E-48D9-B8AA-5D0E825AFDBA}" type="datetime1">
              <a:rPr lang="en-US" smtClean="0"/>
              <a:pPr/>
              <a:t>3/15/2015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7D7A59-36E2-48B9-B146-C1E59501F63F}" type="slidenum">
              <a:rPr lang="en-US" smtClean="0"/>
              <a:pPr/>
              <a:t>‹#›</a:t>
            </a:fld>
            <a:endParaRPr lang="en-US"/>
          </a:p>
        </p:txBody>
      </p:sp>
    </p:spTree>
    <p:extLst>
      <p:ext uri="{BB962C8B-B14F-4D97-AF65-F5344CB8AC3E}">
        <p14:creationId xmlns:p14="http://schemas.microsoft.com/office/powerpoint/2010/main" val="3240877229"/>
      </p:ext>
    </p:extLst>
  </p:cSld>
  <p:clrMap bg1="dk1" tx1="lt1" bg2="dk2" tx2="lt2" accent1="accent1" accent2="accent2" accent3="accent3" accent4="accent4" accent5="accent5" accent6="accent6" hlink="hlink" folHlink="folHlink"/>
  <p:sldLayoutIdLst>
    <p:sldLayoutId id="2147484693" r:id="rId1"/>
    <p:sldLayoutId id="2147484694" r:id="rId2"/>
    <p:sldLayoutId id="2147484695" r:id="rId3"/>
    <p:sldLayoutId id="2147484696" r:id="rId4"/>
    <p:sldLayoutId id="2147484697" r:id="rId5"/>
    <p:sldLayoutId id="2147484698" r:id="rId6"/>
    <p:sldLayoutId id="2147484699" r:id="rId7"/>
    <p:sldLayoutId id="2147484700" r:id="rId8"/>
    <p:sldLayoutId id="2147484701" r:id="rId9"/>
    <p:sldLayoutId id="2147484702" r:id="rId10"/>
    <p:sldLayoutId id="2147484703"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jpeg"/><Relationship Id="rId7" Type="http://schemas.openxmlformats.org/officeDocument/2006/relationships/image" Target="../media/image9.jpe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17470" y="808487"/>
            <a:ext cx="8538299" cy="2677981"/>
          </a:xfrm>
        </p:spPr>
        <p:txBody>
          <a:bodyPr>
            <a:normAutofit/>
          </a:bodyPr>
          <a:lstStyle/>
          <a:p>
            <a:pPr>
              <a:lnSpc>
                <a:spcPts val="3100"/>
              </a:lnSpc>
            </a:pPr>
            <a:r>
              <a:rPr lang="en-US" altLang="ja-JP" sz="3200" i="1" dirty="0" smtClean="0">
                <a:solidFill>
                  <a:schemeClr val="bg2">
                    <a:lumMod val="40000"/>
                    <a:lumOff val="60000"/>
                  </a:schemeClr>
                </a:solidFill>
                <a:latin typeface="+mn-lt"/>
              </a:rPr>
              <a:t>Steps forward: </a:t>
            </a:r>
            <a:r>
              <a:rPr lang="en-US" altLang="ja-JP" sz="3200" dirty="0" smtClean="0">
                <a:solidFill>
                  <a:schemeClr val="bg2">
                    <a:lumMod val="40000"/>
                    <a:lumOff val="60000"/>
                  </a:schemeClr>
                </a:solidFill>
                <a:latin typeface="+mn-lt"/>
              </a:rPr>
              <a:t/>
            </a:r>
            <a:br>
              <a:rPr lang="en-US" altLang="ja-JP" sz="3200" dirty="0" smtClean="0">
                <a:solidFill>
                  <a:schemeClr val="bg2">
                    <a:lumMod val="40000"/>
                    <a:lumOff val="60000"/>
                  </a:schemeClr>
                </a:solidFill>
                <a:latin typeface="+mn-lt"/>
              </a:rPr>
            </a:br>
            <a:r>
              <a:rPr lang="en-US" altLang="ja-JP" sz="3200" dirty="0" smtClean="0">
                <a:solidFill>
                  <a:schemeClr val="bg2">
                    <a:lumMod val="40000"/>
                    <a:lumOff val="60000"/>
                  </a:schemeClr>
                </a:solidFill>
                <a:latin typeface="+mn-lt"/>
              </a:rPr>
              <a:t>Integrating</a:t>
            </a:r>
            <a:r>
              <a:rPr lang="ja-JP" altLang="en-US" sz="3200" dirty="0" smtClean="0">
                <a:solidFill>
                  <a:schemeClr val="bg2">
                    <a:lumMod val="40000"/>
                    <a:lumOff val="60000"/>
                  </a:schemeClr>
                </a:solidFill>
                <a:latin typeface="+mn-lt"/>
              </a:rPr>
              <a:t> </a:t>
            </a:r>
            <a:r>
              <a:rPr lang="en-US" altLang="ja-JP" sz="3200" dirty="0" smtClean="0">
                <a:solidFill>
                  <a:schemeClr val="bg2">
                    <a:lumMod val="40000"/>
                    <a:lumOff val="60000"/>
                  </a:schemeClr>
                </a:solidFill>
                <a:latin typeface="+mn-lt"/>
              </a:rPr>
              <a:t>Mental Well-being </a:t>
            </a:r>
            <a:r>
              <a:rPr lang="en-US" altLang="ja-JP" sz="3200" dirty="0">
                <a:solidFill>
                  <a:schemeClr val="bg2">
                    <a:lumMod val="40000"/>
                    <a:lumOff val="60000"/>
                  </a:schemeClr>
                </a:solidFill>
                <a:latin typeface="+mn-lt"/>
              </a:rPr>
              <a:t>&amp;</a:t>
            </a:r>
            <a:r>
              <a:rPr lang="en-US" altLang="ja-JP" sz="3200" dirty="0" smtClean="0">
                <a:solidFill>
                  <a:schemeClr val="bg2">
                    <a:lumMod val="40000"/>
                    <a:lumOff val="60000"/>
                  </a:schemeClr>
                </a:solidFill>
                <a:latin typeface="+mn-lt"/>
              </a:rPr>
              <a:t> Disability in DRR</a:t>
            </a:r>
            <a:br>
              <a:rPr lang="en-US" altLang="ja-JP" sz="3200" dirty="0" smtClean="0">
                <a:solidFill>
                  <a:schemeClr val="bg2">
                    <a:lumMod val="40000"/>
                    <a:lumOff val="60000"/>
                  </a:schemeClr>
                </a:solidFill>
                <a:latin typeface="+mn-lt"/>
              </a:rPr>
            </a:br>
            <a:r>
              <a:rPr lang="en-US" altLang="ja-JP" sz="3200" dirty="0" smtClean="0">
                <a:solidFill>
                  <a:schemeClr val="bg2">
                    <a:lumMod val="40000"/>
                    <a:lumOff val="60000"/>
                  </a:schemeClr>
                </a:solidFill>
                <a:latin typeface="+mn-lt"/>
              </a:rPr>
              <a:t>A</a:t>
            </a:r>
            <a:r>
              <a:rPr lang="ja-JP" altLang="en-US" sz="3200" dirty="0">
                <a:solidFill>
                  <a:schemeClr val="bg2">
                    <a:lumMod val="40000"/>
                    <a:lumOff val="60000"/>
                  </a:schemeClr>
                </a:solidFill>
                <a:latin typeface="+mn-lt"/>
              </a:rPr>
              <a:t> </a:t>
            </a:r>
            <a:r>
              <a:rPr lang="en-US" altLang="ja-JP" sz="3200" dirty="0" smtClean="0">
                <a:solidFill>
                  <a:schemeClr val="bg2">
                    <a:lumMod val="40000"/>
                    <a:lumOff val="60000"/>
                  </a:schemeClr>
                </a:solidFill>
                <a:latin typeface="+mn-lt"/>
              </a:rPr>
              <a:t>New Priority</a:t>
            </a:r>
            <a:r>
              <a:rPr lang="en-US" altLang="ja-JP" sz="2800" dirty="0" smtClean="0">
                <a:latin typeface="+mn-lt"/>
              </a:rPr>
              <a:t/>
            </a:r>
            <a:br>
              <a:rPr lang="en-US" altLang="ja-JP" sz="2800" dirty="0" smtClean="0">
                <a:latin typeface="+mn-lt"/>
              </a:rPr>
            </a:br>
            <a:r>
              <a:rPr lang="en-US" altLang="ja-JP" sz="2400" dirty="0" smtClean="0">
                <a:latin typeface="+mn-lt"/>
              </a:rPr>
              <a:t/>
            </a:r>
            <a:br>
              <a:rPr lang="en-US" altLang="ja-JP" sz="2400" dirty="0" smtClean="0">
                <a:latin typeface="+mn-lt"/>
              </a:rPr>
            </a:br>
            <a:r>
              <a:rPr lang="en-US" altLang="ja-JP" sz="2400" dirty="0" smtClean="0"/>
              <a:t>WCDRR Public Forum: </a:t>
            </a:r>
            <a:br>
              <a:rPr lang="en-US" altLang="ja-JP" sz="2400" dirty="0" smtClean="0"/>
            </a:br>
            <a:r>
              <a:rPr lang="en-US" altLang="ja-JP" sz="2400" dirty="0" smtClean="0"/>
              <a:t>Taking Action towards a </a:t>
            </a:r>
            <a:r>
              <a:rPr lang="en-US" altLang="ja-JP" sz="2400" dirty="0" err="1" smtClean="0"/>
              <a:t>DiDRR</a:t>
            </a:r>
            <a:r>
              <a:rPr lang="en-US" altLang="ja-JP" sz="2400" dirty="0" smtClean="0"/>
              <a:t> Framework  and its Implementation</a:t>
            </a:r>
            <a:endParaRPr kumimoji="1" lang="ja-JP" altLang="en-US" sz="2400" dirty="0">
              <a:solidFill>
                <a:schemeClr val="accent3">
                  <a:lumMod val="20000"/>
                  <a:lumOff val="80000"/>
                </a:schemeClr>
              </a:solidFill>
            </a:endParaRPr>
          </a:p>
        </p:txBody>
      </p:sp>
      <p:sp>
        <p:nvSpPr>
          <p:cNvPr id="3" name="サブタイトル 2"/>
          <p:cNvSpPr>
            <a:spLocks noGrp="1"/>
          </p:cNvSpPr>
          <p:nvPr>
            <p:ph type="subTitle" idx="1"/>
          </p:nvPr>
        </p:nvSpPr>
        <p:spPr>
          <a:xfrm>
            <a:off x="238013" y="3851655"/>
            <a:ext cx="8378190" cy="1373621"/>
          </a:xfrm>
        </p:spPr>
        <p:txBody>
          <a:bodyPr>
            <a:noAutofit/>
          </a:bodyPr>
          <a:lstStyle/>
          <a:p>
            <a:pPr>
              <a:lnSpc>
                <a:spcPct val="70000"/>
              </a:lnSpc>
            </a:pPr>
            <a:r>
              <a:rPr kumimoji="1" lang="en-US" altLang="ja-JP" sz="2400" dirty="0" err="1" smtClean="0">
                <a:solidFill>
                  <a:srgbClr val="32CECA"/>
                </a:solidFill>
              </a:rPr>
              <a:t>Atsuro</a:t>
            </a:r>
            <a:r>
              <a:rPr kumimoji="1" lang="en-US" altLang="ja-JP" sz="2400" dirty="0" smtClean="0">
                <a:solidFill>
                  <a:srgbClr val="32CECA"/>
                </a:solidFill>
              </a:rPr>
              <a:t> </a:t>
            </a:r>
            <a:r>
              <a:rPr kumimoji="1" lang="en-US" altLang="ja-JP" sz="2400" dirty="0" err="1" smtClean="0">
                <a:solidFill>
                  <a:srgbClr val="32CECA"/>
                </a:solidFill>
              </a:rPr>
              <a:t>Tsutsumi</a:t>
            </a:r>
            <a:r>
              <a:rPr kumimoji="1" lang="en-US" altLang="ja-JP" sz="2400" dirty="0" smtClean="0">
                <a:solidFill>
                  <a:srgbClr val="32CECA"/>
                </a:solidFill>
              </a:rPr>
              <a:t>, Ph.D., United Nations University</a:t>
            </a:r>
          </a:p>
          <a:p>
            <a:pPr>
              <a:lnSpc>
                <a:spcPct val="70000"/>
              </a:lnSpc>
            </a:pPr>
            <a:r>
              <a:rPr kumimoji="1" lang="en-US" altLang="ja-JP" sz="2400" dirty="0" smtClean="0">
                <a:solidFill>
                  <a:srgbClr val="32CECA"/>
                </a:solidFill>
              </a:rPr>
              <a:t>Takashi Izutsu, Ph.D., World Bank Group </a:t>
            </a:r>
          </a:p>
          <a:p>
            <a:pPr>
              <a:lnSpc>
                <a:spcPct val="70000"/>
              </a:lnSpc>
            </a:pPr>
            <a:r>
              <a:rPr kumimoji="1" lang="en-US" altLang="ja-JP" sz="2400" dirty="0" smtClean="0">
                <a:solidFill>
                  <a:srgbClr val="32CECA"/>
                </a:solidFill>
              </a:rPr>
              <a:t>Akiko Ito, United Nations</a:t>
            </a:r>
          </a:p>
        </p:txBody>
      </p:sp>
      <p:pic>
        <p:nvPicPr>
          <p:cNvPr id="4" name="Picture 11"/>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41799" y="4949582"/>
            <a:ext cx="9256836" cy="381683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17067522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2"/>
          <p:cNvSpPr>
            <a:spLocks noGrp="1"/>
          </p:cNvSpPr>
          <p:nvPr>
            <p:ph type="title"/>
          </p:nvPr>
        </p:nvSpPr>
        <p:spPr bwMode="auto">
          <a:xfrm>
            <a:off x="96822" y="51531"/>
            <a:ext cx="8961120" cy="69317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0147" tIns="40074" rIns="80147" bIns="40074" numCol="1" anchor="t" anchorCtr="0" compatLnSpc="1">
            <a:prstTxWarp prst="textNoShape">
              <a:avLst/>
            </a:prstTxWarp>
            <a:noAutofit/>
          </a:bodyPr>
          <a:lstStyle/>
          <a:p>
            <a:r>
              <a:rPr lang="en-US" altLang="ja-JP" sz="3600" dirty="0" smtClean="0">
                <a:solidFill>
                  <a:srgbClr val="00B0F0"/>
                </a:solidFill>
                <a:ea typeface="MS PGothic" pitchFamily="34" charset="-128"/>
              </a:rPr>
              <a:t>Global Resources </a:t>
            </a:r>
            <a:br>
              <a:rPr lang="en-US" altLang="ja-JP" sz="3600" dirty="0" smtClean="0">
                <a:solidFill>
                  <a:srgbClr val="00B0F0"/>
                </a:solidFill>
                <a:ea typeface="MS PGothic" pitchFamily="34" charset="-128"/>
              </a:rPr>
            </a:br>
            <a:endParaRPr lang="en-US" altLang="ja-JP" sz="3600" dirty="0">
              <a:solidFill>
                <a:srgbClr val="00B0F0"/>
              </a:solidFill>
              <a:ea typeface="MS PGothic" pitchFamily="34" charset="-128"/>
            </a:endParaRPr>
          </a:p>
        </p:txBody>
      </p:sp>
      <p:pic>
        <p:nvPicPr>
          <p:cNvPr id="11272" name="Picture 8" descr="http://www.who.int/entity/hac/network/interagency/news/iasc_guidelines_mental_health_psychososial.jpg"/>
          <p:cNvPicPr>
            <a:picLocks noChangeAspect="1" noChangeArrowheads="1"/>
          </p:cNvPicPr>
          <p:nvPr/>
        </p:nvPicPr>
        <p:blipFill>
          <a:blip r:embed="rId3"/>
          <a:srcRect/>
          <a:stretch>
            <a:fillRect/>
          </a:stretch>
        </p:blipFill>
        <p:spPr bwMode="auto">
          <a:xfrm>
            <a:off x="559914" y="529055"/>
            <a:ext cx="765881" cy="1256713"/>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10" name="Picture 9" descr="ig"/>
          <p:cNvPicPr>
            <a:picLocks noChangeAspect="1" noChangeArrowheads="1"/>
          </p:cNvPicPr>
          <p:nvPr/>
        </p:nvPicPr>
        <p:blipFill>
          <a:blip r:embed="rId4"/>
          <a:srcRect/>
          <a:stretch>
            <a:fillRect/>
          </a:stretch>
        </p:blipFill>
        <p:spPr bwMode="auto">
          <a:xfrm>
            <a:off x="351715" y="5015321"/>
            <a:ext cx="984629" cy="728096"/>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0" name="Picture 2" descr="https://encrypted-tbn3.gstatic.com/images?q=tbn:ANd9GcR4EuzEouxMdLHObL0JFNlDF5xIuhFgKNP4Uu_GwQuayOtGe55H"/>
          <p:cNvPicPr>
            <a:picLocks noChangeAspect="1" noChangeArrowheads="1"/>
          </p:cNvPicPr>
          <p:nvPr/>
        </p:nvPicPr>
        <p:blipFill>
          <a:blip r:embed="rId5" cstate="email">
            <a:extLst>
              <a:ext uri="{28A0092B-C50C-407E-A947-70E740481C1C}">
                <a14:useLocalDpi xmlns:a14="http://schemas.microsoft.com/office/drawing/2010/main" val="0"/>
              </a:ext>
            </a:extLst>
          </a:blip>
          <a:srcRect/>
          <a:stretch>
            <a:fillRect/>
          </a:stretch>
        </p:blipFill>
        <p:spPr bwMode="auto">
          <a:xfrm>
            <a:off x="641097" y="5832487"/>
            <a:ext cx="666690" cy="90836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388972" y="830958"/>
            <a:ext cx="7668970" cy="6130909"/>
          </a:xfrm>
          <a:prstGeom prst="rect">
            <a:avLst/>
          </a:prstGeom>
          <a:noFill/>
        </p:spPr>
        <p:txBody>
          <a:bodyPr wrap="square" rtlCol="0">
            <a:spAutoFit/>
          </a:bodyPr>
          <a:lstStyle/>
          <a:p>
            <a:r>
              <a:rPr lang="en-MY" altLang="ja-JP" sz="2400" dirty="0"/>
              <a:t>IASC Guidelines on Mental Health and </a:t>
            </a:r>
          </a:p>
          <a:p>
            <a:r>
              <a:rPr lang="en-MY" altLang="ja-JP" sz="2400" dirty="0"/>
              <a:t>Psychosocial Support in Emergency </a:t>
            </a:r>
            <a:r>
              <a:rPr lang="en-MY" altLang="ja-JP" sz="2400" dirty="0" smtClean="0"/>
              <a:t>Settings</a:t>
            </a:r>
            <a:r>
              <a:rPr lang="ja-JP" altLang="en-US" sz="2400" dirty="0"/>
              <a:t> </a:t>
            </a:r>
            <a:r>
              <a:rPr lang="en-US" altLang="ja-JP" sz="2400" dirty="0" smtClean="0"/>
              <a:t>(IASC</a:t>
            </a:r>
            <a:r>
              <a:rPr lang="en-US" altLang="ja-JP" sz="2400" dirty="0"/>
              <a:t>, 2007) </a:t>
            </a:r>
            <a:endParaRPr lang="en-MY" altLang="ja-JP" sz="2400" dirty="0"/>
          </a:p>
          <a:p>
            <a:endParaRPr lang="en-MY" sz="1000" dirty="0" smtClean="0"/>
          </a:p>
          <a:p>
            <a:endParaRPr lang="en-MY" sz="1000" dirty="0" smtClean="0"/>
          </a:p>
          <a:p>
            <a:endParaRPr lang="en-MY" sz="1000" dirty="0" smtClean="0"/>
          </a:p>
          <a:p>
            <a:r>
              <a:rPr lang="en-MY" altLang="ja-JP" sz="2400" dirty="0" smtClean="0"/>
              <a:t>Outcome </a:t>
            </a:r>
            <a:r>
              <a:rPr lang="en-MY" altLang="ja-JP" sz="2400" dirty="0"/>
              <a:t>Document of UN Expert Group Meeting on Mental Well-being, Disability and Development (UN, UNU, 2013</a:t>
            </a:r>
            <a:r>
              <a:rPr lang="en-MY" altLang="ja-JP" sz="2400" dirty="0" smtClean="0"/>
              <a:t>)</a:t>
            </a:r>
            <a:endParaRPr lang="en-US" sz="2400" dirty="0" smtClean="0"/>
          </a:p>
          <a:p>
            <a:endParaRPr lang="en-MY" altLang="ja-JP" sz="1000" dirty="0" smtClean="0"/>
          </a:p>
          <a:p>
            <a:r>
              <a:rPr lang="en-MY" altLang="ja-JP" sz="2400" dirty="0" smtClean="0"/>
              <a:t>Report </a:t>
            </a:r>
            <a:r>
              <a:rPr lang="en-MY" altLang="ja-JP" sz="2400" dirty="0"/>
              <a:t>of UN Expert Group Meeting on Mental Well-being, Disability and Disaster Risk Reduction (UN, UNU, 2014)</a:t>
            </a:r>
          </a:p>
          <a:p>
            <a:endParaRPr lang="en-MY" sz="1000" dirty="0"/>
          </a:p>
          <a:p>
            <a:endParaRPr lang="en-MY" sz="1000" dirty="0"/>
          </a:p>
          <a:p>
            <a:endParaRPr lang="en-MY" sz="1000" dirty="0" smtClean="0"/>
          </a:p>
          <a:p>
            <a:r>
              <a:rPr lang="en-MY" altLang="ja-JP" sz="2400" dirty="0"/>
              <a:t>Mental Health Action Plan 2013-2020(WHO, 2014)</a:t>
            </a:r>
          </a:p>
          <a:p>
            <a:endParaRPr lang="en-MY" sz="1000" dirty="0"/>
          </a:p>
          <a:p>
            <a:endParaRPr lang="en-MY" sz="1000" dirty="0" smtClean="0"/>
          </a:p>
          <a:p>
            <a:endParaRPr lang="en-MY" sz="1000" dirty="0"/>
          </a:p>
          <a:p>
            <a:endParaRPr lang="en-MY" sz="1000" dirty="0" smtClean="0"/>
          </a:p>
          <a:p>
            <a:r>
              <a:rPr lang="en-MY" sz="2400" dirty="0" smtClean="0"/>
              <a:t>Mental </a:t>
            </a:r>
            <a:r>
              <a:rPr lang="en-MY" sz="2400" dirty="0"/>
              <a:t>Health Gap Action </a:t>
            </a:r>
            <a:r>
              <a:rPr lang="en-MY" sz="2400" dirty="0" smtClean="0"/>
              <a:t>Programme (WHO, 2010)</a:t>
            </a:r>
          </a:p>
          <a:p>
            <a:endParaRPr lang="en-MY" sz="1000" dirty="0" smtClean="0"/>
          </a:p>
          <a:p>
            <a:endParaRPr lang="en-MY" sz="1000" dirty="0"/>
          </a:p>
          <a:p>
            <a:r>
              <a:rPr lang="en-MY" sz="2400" dirty="0" smtClean="0"/>
              <a:t>Psychological First </a:t>
            </a:r>
            <a:r>
              <a:rPr lang="en-MY" sz="2400" dirty="0"/>
              <a:t>A</a:t>
            </a:r>
            <a:r>
              <a:rPr lang="en-MY" sz="2400" dirty="0" smtClean="0"/>
              <a:t>id</a:t>
            </a:r>
            <a:r>
              <a:rPr lang="en-MY" sz="2400" dirty="0"/>
              <a:t>: Guide for </a:t>
            </a:r>
            <a:r>
              <a:rPr lang="en-MY" sz="2400" dirty="0" smtClean="0"/>
              <a:t>Field </a:t>
            </a:r>
            <a:r>
              <a:rPr lang="en-MY" sz="2400" dirty="0"/>
              <a:t>W</a:t>
            </a:r>
            <a:r>
              <a:rPr lang="en-MY" sz="2400" dirty="0" smtClean="0"/>
              <a:t>orkers (WHO et. al., 2011)</a:t>
            </a:r>
          </a:p>
          <a:p>
            <a:pPr>
              <a:lnSpc>
                <a:spcPct val="60000"/>
              </a:lnSpc>
            </a:pPr>
            <a:endParaRPr lang="en-MY" sz="2400" dirty="0" smtClean="0"/>
          </a:p>
          <a:p>
            <a:endParaRPr lang="en-MY" sz="800" dirty="0"/>
          </a:p>
        </p:txBody>
      </p:sp>
      <p:pic>
        <p:nvPicPr>
          <p:cNvPr id="2" name="Picture 2" descr="http://www.who.int/entity/mental_health/publications/action_plan_publication.jpg"/>
          <p:cNvPicPr>
            <a:picLocks noChangeAspect="1" noChangeArrowheads="1"/>
          </p:cNvPicPr>
          <p:nvPr/>
        </p:nvPicPr>
        <p:blipFill>
          <a:blip r:embed="rId6" cstate="email">
            <a:extLst>
              <a:ext uri="{28A0092B-C50C-407E-A947-70E740481C1C}">
                <a14:useLocalDpi xmlns:a14="http://schemas.microsoft.com/office/drawing/2010/main" val="0"/>
              </a:ext>
            </a:extLst>
          </a:blip>
          <a:srcRect/>
          <a:stretch>
            <a:fillRect/>
          </a:stretch>
        </p:blipFill>
        <p:spPr bwMode="auto">
          <a:xfrm>
            <a:off x="612542" y="3896413"/>
            <a:ext cx="723801" cy="1029838"/>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C:\Users\tsutsumi\AppData\Local\Microsoft\Windows\Temporary Internet Files\Content.Outlook\VCCRGSBW\FINAL-01 (2).jpg"/>
          <p:cNvPicPr>
            <a:picLocks noChangeAspect="1" noChangeArrowheads="1"/>
          </p:cNvPicPr>
          <p:nvPr/>
        </p:nvPicPr>
        <p:blipFill>
          <a:blip r:embed="rId7" cstate="email">
            <a:extLst>
              <a:ext uri="{28A0092B-C50C-407E-A947-70E740481C1C}">
                <a14:useLocalDpi xmlns:a14="http://schemas.microsoft.com/office/drawing/2010/main" val="0"/>
              </a:ext>
            </a:extLst>
          </a:blip>
          <a:srcRect/>
          <a:stretch>
            <a:fillRect/>
          </a:stretch>
        </p:blipFill>
        <p:spPr bwMode="auto">
          <a:xfrm>
            <a:off x="239475" y="1956725"/>
            <a:ext cx="1149497" cy="744753"/>
          </a:xfrm>
          <a:prstGeom prst="rect">
            <a:avLst/>
          </a:prstGeom>
          <a:noFill/>
          <a:extLst>
            <a:ext uri="{909E8E84-426E-40DD-AFC4-6F175D3DCCD1}">
              <a14:hiddenFill xmlns:a14="http://schemas.microsoft.com/office/drawing/2010/main">
                <a:solidFill>
                  <a:srgbClr val="FFFFFF"/>
                </a:solidFill>
              </a14:hiddenFill>
            </a:ext>
          </a:extLst>
        </p:spPr>
      </p:pic>
      <p:pic>
        <p:nvPicPr>
          <p:cNvPr id="4" name="図 3"/>
          <p:cNvPicPr>
            <a:picLocks noChangeAspect="1"/>
          </p:cNvPicPr>
          <p:nvPr/>
        </p:nvPicPr>
        <p:blipFill>
          <a:blip r:embed="rId8"/>
          <a:stretch>
            <a:fillRect/>
          </a:stretch>
        </p:blipFill>
        <p:spPr>
          <a:xfrm>
            <a:off x="724332" y="2808964"/>
            <a:ext cx="633052" cy="969474"/>
          </a:xfrm>
          <a:prstGeom prst="rect">
            <a:avLst/>
          </a:prstGeom>
        </p:spPr>
      </p:pic>
    </p:spTree>
    <p:extLst>
      <p:ext uri="{BB962C8B-B14F-4D97-AF65-F5344CB8AC3E}">
        <p14:creationId xmlns:p14="http://schemas.microsoft.com/office/powerpoint/2010/main" val="8157106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ctrTitle"/>
          </p:nvPr>
        </p:nvSpPr>
        <p:spPr>
          <a:xfrm>
            <a:off x="-1516108" y="2540000"/>
            <a:ext cx="6692900" cy="1066800"/>
          </a:xfrm>
        </p:spPr>
        <p:txBody>
          <a:bodyPr>
            <a:normAutofit/>
          </a:bodyPr>
          <a:lstStyle/>
          <a:p>
            <a:r>
              <a:rPr lang="en-US" sz="3200" dirty="0" smtClean="0">
                <a:solidFill>
                  <a:srgbClr val="32CECA"/>
                </a:solidFill>
                <a:latin typeface="Arial Unicode MS" pitchFamily="50" charset="-128"/>
                <a:ea typeface="Arial Unicode MS" pitchFamily="50" charset="-128"/>
                <a:cs typeface="Arial Unicode MS" pitchFamily="50" charset="-128"/>
              </a:rPr>
              <a:t>Thank you</a:t>
            </a:r>
            <a:endParaRPr lang="en-US" sz="3200" dirty="0">
              <a:solidFill>
                <a:srgbClr val="32CECA"/>
              </a:solidFill>
              <a:latin typeface="Arial Unicode MS" pitchFamily="50" charset="-128"/>
              <a:ea typeface="Arial Unicode MS" pitchFamily="50" charset="-128"/>
              <a:cs typeface="Arial Unicode MS" pitchFamily="50" charset="-128"/>
            </a:endParaRPr>
          </a:p>
        </p:txBody>
      </p:sp>
      <p:pic>
        <p:nvPicPr>
          <p:cNvPr id="4"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27476" y="1485900"/>
            <a:ext cx="5183469" cy="37091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680596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35465" y="458257"/>
            <a:ext cx="8906932" cy="590550"/>
          </a:xfrm>
        </p:spPr>
        <p:txBody>
          <a:bodyPr>
            <a:normAutofit fontScale="90000"/>
          </a:bodyPr>
          <a:lstStyle/>
          <a:p>
            <a:pPr>
              <a:defRPr/>
            </a:pPr>
            <a:r>
              <a:rPr lang="en-US" altLang="ja-JP" sz="3600" dirty="0">
                <a:solidFill>
                  <a:srgbClr val="00B0F0"/>
                </a:solidFill>
                <a:ea typeface="ＭＳ Ｐゴシック" charset="-128"/>
              </a:rPr>
              <a:t>M</a:t>
            </a:r>
            <a:r>
              <a:rPr lang="en-US" altLang="ja-JP" sz="3600" dirty="0" smtClean="0">
                <a:solidFill>
                  <a:srgbClr val="00B0F0"/>
                </a:solidFill>
                <a:ea typeface="ＭＳ Ｐゴシック" charset="-128"/>
              </a:rPr>
              <a:t>ental</a:t>
            </a:r>
            <a:r>
              <a:rPr lang="ja-JP" altLang="en-US" sz="3600" dirty="0" smtClean="0">
                <a:solidFill>
                  <a:srgbClr val="00B0F0"/>
                </a:solidFill>
                <a:ea typeface="ＭＳ Ｐゴシック" charset="-128"/>
              </a:rPr>
              <a:t> </a:t>
            </a:r>
            <a:r>
              <a:rPr lang="en-US" altLang="ja-JP" sz="3600" dirty="0">
                <a:solidFill>
                  <a:srgbClr val="00B0F0"/>
                </a:solidFill>
                <a:ea typeface="ＭＳ Ｐゴシック" charset="-128"/>
              </a:rPr>
              <a:t>W</a:t>
            </a:r>
            <a:r>
              <a:rPr lang="en-US" altLang="ja-JP" sz="3600" dirty="0" smtClean="0">
                <a:solidFill>
                  <a:srgbClr val="00B0F0"/>
                </a:solidFill>
                <a:ea typeface="ＭＳ Ｐゴシック" charset="-128"/>
              </a:rPr>
              <a:t>ell-being</a:t>
            </a:r>
            <a:r>
              <a:rPr lang="ja-JP" altLang="en-US" sz="3600" dirty="0" smtClean="0">
                <a:solidFill>
                  <a:srgbClr val="00B0F0"/>
                </a:solidFill>
                <a:ea typeface="ＭＳ Ｐゴシック" charset="-128"/>
              </a:rPr>
              <a:t> </a:t>
            </a:r>
            <a:r>
              <a:rPr lang="en-US" altLang="ja-JP" sz="3600" dirty="0">
                <a:solidFill>
                  <a:srgbClr val="00B0F0"/>
                </a:solidFill>
                <a:ea typeface="ＭＳ Ｐゴシック" charset="-128"/>
              </a:rPr>
              <a:t>&amp;</a:t>
            </a:r>
            <a:r>
              <a:rPr lang="ja-JP" altLang="en-US" sz="3600" dirty="0" smtClean="0">
                <a:solidFill>
                  <a:srgbClr val="00B0F0"/>
                </a:solidFill>
                <a:ea typeface="ＭＳ Ｐゴシック" charset="-128"/>
              </a:rPr>
              <a:t> </a:t>
            </a:r>
            <a:r>
              <a:rPr lang="en-US" altLang="ja-JP" sz="3600" dirty="0">
                <a:solidFill>
                  <a:srgbClr val="00B0F0"/>
                </a:solidFill>
                <a:ea typeface="ＭＳ Ｐゴシック" charset="-128"/>
              </a:rPr>
              <a:t>D</a:t>
            </a:r>
            <a:r>
              <a:rPr lang="en-US" altLang="ja-JP" sz="3600" dirty="0" smtClean="0">
                <a:solidFill>
                  <a:srgbClr val="00B0F0"/>
                </a:solidFill>
                <a:ea typeface="ＭＳ Ｐゴシック" charset="-128"/>
              </a:rPr>
              <a:t>isability</a:t>
            </a:r>
            <a:r>
              <a:rPr lang="ja-JP" altLang="en-US" sz="3600" dirty="0" smtClean="0">
                <a:solidFill>
                  <a:srgbClr val="00B0F0"/>
                </a:solidFill>
                <a:ea typeface="ＭＳ Ｐゴシック" charset="-128"/>
              </a:rPr>
              <a:t> </a:t>
            </a:r>
            <a:r>
              <a:rPr lang="en-US" altLang="ja-JP" sz="3600" dirty="0" smtClean="0">
                <a:solidFill>
                  <a:srgbClr val="00B0F0"/>
                </a:solidFill>
                <a:ea typeface="ＭＳ Ｐゴシック" charset="-128"/>
              </a:rPr>
              <a:t>in</a:t>
            </a:r>
            <a:r>
              <a:rPr lang="ja-JP" altLang="en-US" sz="3600" dirty="0" smtClean="0">
                <a:solidFill>
                  <a:srgbClr val="00B0F0"/>
                </a:solidFill>
                <a:ea typeface="ＭＳ Ｐゴシック" charset="-128"/>
              </a:rPr>
              <a:t> </a:t>
            </a:r>
            <a:r>
              <a:rPr lang="en-US" altLang="ja-JP" sz="3600" dirty="0" smtClean="0">
                <a:solidFill>
                  <a:srgbClr val="00B0F0"/>
                </a:solidFill>
                <a:ea typeface="ＭＳ Ｐゴシック" charset="-128"/>
              </a:rPr>
              <a:t>DRR</a:t>
            </a:r>
          </a:p>
        </p:txBody>
      </p:sp>
      <p:pic>
        <p:nvPicPr>
          <p:cNvPr id="4" name="Picture 13"/>
          <p:cNvPicPr>
            <a:picLocks noChangeAspect="1" noChangeArrowheads="1"/>
          </p:cNvPicPr>
          <p:nvPr/>
        </p:nvPicPr>
        <p:blipFill>
          <a:blip r:embed="rId3" cstate="print"/>
          <a:srcRect/>
          <a:stretch>
            <a:fillRect/>
          </a:stretch>
        </p:blipFill>
        <p:spPr bwMode="auto">
          <a:xfrm>
            <a:off x="7303477" y="3304885"/>
            <a:ext cx="2099733" cy="3103348"/>
          </a:xfrm>
          <a:prstGeom prst="rect">
            <a:avLst/>
          </a:prstGeom>
          <a:noFill/>
          <a:ln w="9525">
            <a:noFill/>
            <a:miter lim="800000"/>
            <a:headEnd/>
            <a:tailEnd/>
          </a:ln>
        </p:spPr>
      </p:pic>
      <p:sp>
        <p:nvSpPr>
          <p:cNvPr id="186371" name="Content Placeholder 2"/>
          <p:cNvSpPr>
            <a:spLocks noGrp="1"/>
          </p:cNvSpPr>
          <p:nvPr>
            <p:ph idx="4294967295"/>
          </p:nvPr>
        </p:nvSpPr>
        <p:spPr>
          <a:xfrm>
            <a:off x="135465" y="1381505"/>
            <a:ext cx="7320412" cy="5026728"/>
          </a:xfrm>
        </p:spPr>
        <p:txBody>
          <a:bodyPr>
            <a:noAutofit/>
          </a:bodyPr>
          <a:lstStyle/>
          <a:p>
            <a:r>
              <a:rPr lang="en-GB" altLang="ja-JP" sz="2800" dirty="0" smtClean="0"/>
              <a:t>After disasters, people may experience immense </a:t>
            </a:r>
            <a:r>
              <a:rPr lang="en-GB" altLang="ja-JP" sz="2800" dirty="0" smtClean="0">
                <a:solidFill>
                  <a:srgbClr val="32CECA"/>
                </a:solidFill>
              </a:rPr>
              <a:t>mental/psychosocial sufferings</a:t>
            </a:r>
          </a:p>
          <a:p>
            <a:pPr marL="0" indent="0">
              <a:buNone/>
            </a:pPr>
            <a:r>
              <a:rPr lang="en-GB" altLang="ja-JP" sz="2800" dirty="0">
                <a:solidFill>
                  <a:srgbClr val="32CECA"/>
                </a:solidFill>
              </a:rPr>
              <a:t>	</a:t>
            </a:r>
            <a:r>
              <a:rPr lang="en-GB" altLang="ja-JP" sz="2800" dirty="0" smtClean="0">
                <a:sym typeface="Wingdings" panose="05000000000000000000" pitchFamily="2" charset="2"/>
              </a:rPr>
              <a:t> psychological aspects play key roles in 	determining physical health &amp; survival, 	QOL, resilience, motivation, ability to 	prepare/recover/reconstruct</a:t>
            </a:r>
            <a:endParaRPr lang="en-GB" altLang="ja-JP" sz="2800" dirty="0" smtClean="0"/>
          </a:p>
          <a:p>
            <a:pPr marL="514350" indent="-514350">
              <a:lnSpc>
                <a:spcPts val="1500"/>
              </a:lnSpc>
              <a:buFont typeface="+mj-lt"/>
              <a:buAutoNum type="arabicPeriod"/>
            </a:pPr>
            <a:endParaRPr lang="en-GB" altLang="ja-JP" sz="2800" dirty="0" smtClean="0">
              <a:solidFill>
                <a:srgbClr val="32CECA"/>
              </a:solidFill>
            </a:endParaRPr>
          </a:p>
          <a:p>
            <a:r>
              <a:rPr lang="en-GB" altLang="ja-JP" sz="2800" dirty="0" smtClean="0">
                <a:solidFill>
                  <a:srgbClr val="32CECA"/>
                </a:solidFill>
              </a:rPr>
              <a:t>Rights of persons </a:t>
            </a:r>
            <a:r>
              <a:rPr lang="en-GB" altLang="ja-JP" sz="2800" dirty="0">
                <a:solidFill>
                  <a:srgbClr val="32CECA"/>
                </a:solidFill>
              </a:rPr>
              <a:t>with mental or intellectual </a:t>
            </a:r>
            <a:r>
              <a:rPr lang="en-GB" altLang="ja-JP" sz="2800" dirty="0" smtClean="0">
                <a:solidFill>
                  <a:srgbClr val="32CECA"/>
                </a:solidFill>
              </a:rPr>
              <a:t>disabilities </a:t>
            </a:r>
            <a:r>
              <a:rPr lang="en-GB" altLang="ja-JP" sz="2800" dirty="0" smtClean="0"/>
              <a:t>tend to be marginalized in DRR</a:t>
            </a:r>
          </a:p>
          <a:p>
            <a:pPr marL="0" indent="0">
              <a:buNone/>
            </a:pPr>
            <a:r>
              <a:rPr lang="en-GB" altLang="ja-JP" sz="2800" dirty="0"/>
              <a:t>	</a:t>
            </a:r>
            <a:r>
              <a:rPr lang="en-GB" altLang="ja-JP" sz="2800" dirty="0">
                <a:sym typeface="Wingdings" panose="05000000000000000000" pitchFamily="2" charset="2"/>
              </a:rPr>
              <a:t>  </a:t>
            </a:r>
            <a:r>
              <a:rPr lang="en-GB" altLang="ja-JP" sz="2800" dirty="0" smtClean="0">
                <a:sym typeface="Wingdings" panose="05000000000000000000" pitchFamily="2" charset="2"/>
              </a:rPr>
              <a:t>Higher mortality/morbidity </a:t>
            </a:r>
          </a:p>
          <a:p>
            <a:pPr marL="0" indent="0">
              <a:buNone/>
            </a:pPr>
            <a:r>
              <a:rPr lang="en-GB" altLang="ja-JP" sz="2800" dirty="0">
                <a:sym typeface="Wingdings" panose="05000000000000000000" pitchFamily="2" charset="2"/>
              </a:rPr>
              <a:t>	</a:t>
            </a:r>
            <a:r>
              <a:rPr lang="en-GB" altLang="ja-JP" sz="2800" dirty="0" smtClean="0">
                <a:sym typeface="Wingdings" panose="05000000000000000000" pitchFamily="2" charset="2"/>
              </a:rPr>
              <a:t>      More barriers</a:t>
            </a:r>
            <a:endParaRPr lang="en-GB" altLang="ja-JP" sz="2800" dirty="0" smtClean="0"/>
          </a:p>
        </p:txBody>
      </p:sp>
    </p:spTree>
    <p:extLst>
      <p:ext uri="{BB962C8B-B14F-4D97-AF65-F5344CB8AC3E}">
        <p14:creationId xmlns:p14="http://schemas.microsoft.com/office/powerpoint/2010/main" val="5055309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39750" y="390525"/>
            <a:ext cx="8064500" cy="590550"/>
          </a:xfrm>
        </p:spPr>
        <p:txBody>
          <a:bodyPr>
            <a:normAutofit fontScale="90000"/>
          </a:bodyPr>
          <a:lstStyle/>
          <a:p>
            <a:pPr>
              <a:defRPr/>
            </a:pPr>
            <a:r>
              <a:rPr lang="en-US" altLang="ja-JP" sz="3600" dirty="0" smtClean="0">
                <a:solidFill>
                  <a:srgbClr val="00B0F0"/>
                </a:solidFill>
                <a:ea typeface="ＭＳ Ｐゴシック" charset="-128"/>
              </a:rPr>
              <a:t>Major UN </a:t>
            </a:r>
            <a:r>
              <a:rPr lang="en-US" altLang="ja-JP" sz="3600" dirty="0">
                <a:solidFill>
                  <a:srgbClr val="00B0F0"/>
                </a:solidFill>
                <a:ea typeface="ＭＳ Ｐゴシック" charset="-128"/>
              </a:rPr>
              <a:t>Efforts on </a:t>
            </a:r>
            <a:br>
              <a:rPr lang="en-US" altLang="ja-JP" sz="3600" dirty="0">
                <a:solidFill>
                  <a:srgbClr val="00B0F0"/>
                </a:solidFill>
                <a:ea typeface="ＭＳ Ｐゴシック" charset="-128"/>
              </a:rPr>
            </a:br>
            <a:r>
              <a:rPr lang="en-US" altLang="ja-JP" sz="3600" dirty="0">
                <a:solidFill>
                  <a:srgbClr val="00B0F0"/>
                </a:solidFill>
                <a:ea typeface="ＭＳ Ｐゴシック" charset="-128"/>
              </a:rPr>
              <a:t>Mental Well-being &amp; Disabilities </a:t>
            </a:r>
            <a:r>
              <a:rPr lang="en-US" altLang="ja-JP" sz="3600" dirty="0" smtClean="0">
                <a:solidFill>
                  <a:srgbClr val="00B0F0"/>
                </a:solidFill>
                <a:ea typeface="ＭＳ Ｐゴシック" charset="-128"/>
              </a:rPr>
              <a:t>in DRR</a:t>
            </a:r>
          </a:p>
        </p:txBody>
      </p:sp>
      <p:sp>
        <p:nvSpPr>
          <p:cNvPr id="186371" name="Content Placeholder 2"/>
          <p:cNvSpPr>
            <a:spLocks noGrp="1"/>
          </p:cNvSpPr>
          <p:nvPr>
            <p:ph idx="4294967295"/>
          </p:nvPr>
        </p:nvSpPr>
        <p:spPr>
          <a:xfrm>
            <a:off x="355002" y="1577880"/>
            <a:ext cx="8619665" cy="5009187"/>
          </a:xfrm>
        </p:spPr>
        <p:txBody>
          <a:bodyPr>
            <a:noAutofit/>
          </a:bodyPr>
          <a:lstStyle/>
          <a:p>
            <a:pPr marL="171450" indent="-171450">
              <a:spcBef>
                <a:spcPts val="0"/>
              </a:spcBef>
            </a:pPr>
            <a:r>
              <a:rPr lang="en-US" altLang="ja-JP" sz="2300" dirty="0" smtClean="0">
                <a:solidFill>
                  <a:srgbClr val="32CECA"/>
                </a:solidFill>
                <a:ea typeface="ＭＳ Ｐゴシック" charset="-128"/>
              </a:rPr>
              <a:t>IASC Guidelines </a:t>
            </a:r>
            <a:r>
              <a:rPr lang="en-US" altLang="ja-JP" sz="2300" dirty="0">
                <a:solidFill>
                  <a:srgbClr val="32CECA"/>
                </a:solidFill>
                <a:ea typeface="ＭＳ Ｐゴシック" charset="-128"/>
              </a:rPr>
              <a:t>on Mental Health </a:t>
            </a:r>
            <a:r>
              <a:rPr lang="en-US" altLang="ja-JP" sz="2300" dirty="0" smtClean="0">
                <a:solidFill>
                  <a:srgbClr val="32CECA"/>
                </a:solidFill>
                <a:ea typeface="ＭＳ Ｐゴシック" charset="-128"/>
              </a:rPr>
              <a:t>&amp; </a:t>
            </a:r>
            <a:r>
              <a:rPr lang="en-US" altLang="ja-JP" sz="2300" dirty="0">
                <a:solidFill>
                  <a:srgbClr val="32CECA"/>
                </a:solidFill>
                <a:ea typeface="ＭＳ Ｐゴシック" charset="-128"/>
              </a:rPr>
              <a:t>Psychosocial Support in Emergency Settings </a:t>
            </a:r>
            <a:r>
              <a:rPr lang="en-US" altLang="ja-JP" sz="2300" dirty="0" smtClean="0">
                <a:solidFill>
                  <a:srgbClr val="32CECA"/>
                </a:solidFill>
                <a:ea typeface="ＭＳ Ｐゴシック" charset="-128"/>
              </a:rPr>
              <a:t>  </a:t>
            </a:r>
            <a:r>
              <a:rPr lang="en-US" altLang="ja-JP" sz="2300" dirty="0" smtClean="0">
                <a:ea typeface="ＭＳ Ｐゴシック" charset="-128"/>
              </a:rPr>
              <a:t>(</a:t>
            </a:r>
            <a:r>
              <a:rPr lang="en-US" altLang="ja-JP" sz="2300" dirty="0">
                <a:ea typeface="ＭＳ Ｐゴシック" charset="-128"/>
              </a:rPr>
              <a:t>IASC, 2007</a:t>
            </a:r>
            <a:r>
              <a:rPr lang="en-US" altLang="ja-JP" sz="2300" dirty="0" smtClean="0">
                <a:ea typeface="ＭＳ Ｐゴシック" charset="-128"/>
              </a:rPr>
              <a:t>) </a:t>
            </a:r>
          </a:p>
          <a:p>
            <a:pPr marL="182563" indent="-182563">
              <a:spcBef>
                <a:spcPts val="0"/>
              </a:spcBef>
              <a:buNone/>
            </a:pPr>
            <a:r>
              <a:rPr lang="en-US" altLang="ja-JP" sz="2300" dirty="0" smtClean="0">
                <a:ea typeface="ＭＳ Ｐゴシック" charset="-128"/>
              </a:rPr>
              <a:t>	(OCHA, UNICEF, UNHCR, UNESCO, UNFPA, WFP, WHO + NGOs)</a:t>
            </a:r>
            <a:endParaRPr lang="en-US" altLang="ja-JP" sz="2300" dirty="0">
              <a:ea typeface="ＭＳ Ｐゴシック" charset="-128"/>
            </a:endParaRPr>
          </a:p>
          <a:p>
            <a:pPr marL="171450" indent="-171450">
              <a:lnSpc>
                <a:spcPct val="90000"/>
              </a:lnSpc>
              <a:spcBef>
                <a:spcPts val="1200"/>
              </a:spcBef>
            </a:pPr>
            <a:r>
              <a:rPr lang="en-US" sz="2300" dirty="0">
                <a:solidFill>
                  <a:srgbClr val="32CECA"/>
                </a:solidFill>
              </a:rPr>
              <a:t>UN-WHO Policy Analysis on </a:t>
            </a:r>
            <a:r>
              <a:rPr lang="en-US" sz="2300" dirty="0" smtClean="0">
                <a:solidFill>
                  <a:srgbClr val="32CECA"/>
                </a:solidFill>
              </a:rPr>
              <a:t>Mental </a:t>
            </a:r>
            <a:r>
              <a:rPr lang="en-US" sz="2300" dirty="0">
                <a:solidFill>
                  <a:srgbClr val="32CECA"/>
                </a:solidFill>
              </a:rPr>
              <a:t>Health </a:t>
            </a:r>
            <a:r>
              <a:rPr lang="en-US" sz="2300" dirty="0" smtClean="0">
                <a:solidFill>
                  <a:srgbClr val="32CECA"/>
                </a:solidFill>
              </a:rPr>
              <a:t>&amp; </a:t>
            </a:r>
            <a:r>
              <a:rPr lang="en-US" sz="2300" dirty="0">
                <a:solidFill>
                  <a:srgbClr val="32CECA"/>
                </a:solidFill>
              </a:rPr>
              <a:t>Development </a:t>
            </a:r>
            <a:r>
              <a:rPr lang="en-US" sz="2300" dirty="0"/>
              <a:t>(</a:t>
            </a:r>
            <a:r>
              <a:rPr lang="en-US" sz="2300" dirty="0" smtClean="0"/>
              <a:t>2010)</a:t>
            </a:r>
          </a:p>
          <a:p>
            <a:pPr marL="171450" indent="-171450">
              <a:lnSpc>
                <a:spcPct val="90000"/>
              </a:lnSpc>
              <a:spcBef>
                <a:spcPts val="1200"/>
              </a:spcBef>
              <a:buSzTx/>
              <a:defRPr/>
            </a:pPr>
            <a:r>
              <a:rPr lang="en-US" altLang="ja-JP" sz="2300" dirty="0" smtClean="0">
                <a:solidFill>
                  <a:srgbClr val="32CECA"/>
                </a:solidFill>
                <a:ea typeface="ＭＳ Ｐゴシック" charset="-128"/>
              </a:rPr>
              <a:t>UN Expert Group Meeting on Mental Well-being, Disability &amp; Development </a:t>
            </a:r>
            <a:r>
              <a:rPr lang="en-US" altLang="ja-JP" sz="2300" dirty="0" smtClean="0">
                <a:ea typeface="ＭＳ Ｐゴシック" charset="-128"/>
              </a:rPr>
              <a:t>(2013)</a:t>
            </a:r>
          </a:p>
          <a:p>
            <a:pPr marL="171450" indent="-171450">
              <a:lnSpc>
                <a:spcPct val="90000"/>
              </a:lnSpc>
              <a:spcBef>
                <a:spcPts val="1200"/>
              </a:spcBef>
              <a:buSzTx/>
              <a:defRPr/>
            </a:pPr>
            <a:r>
              <a:rPr lang="en-US" altLang="ja-JP" sz="2300" dirty="0" smtClean="0">
                <a:solidFill>
                  <a:srgbClr val="32CECA"/>
                </a:solidFill>
                <a:ea typeface="ＭＳ Ｐゴシック" charset="-128"/>
              </a:rPr>
              <a:t>UN High-level Meeting on Disability and Development </a:t>
            </a:r>
            <a:r>
              <a:rPr lang="en-US" altLang="ja-JP" sz="2300" dirty="0" smtClean="0">
                <a:ea typeface="ＭＳ Ｐゴシック" charset="-128"/>
              </a:rPr>
              <a:t>(2013)</a:t>
            </a:r>
          </a:p>
          <a:p>
            <a:pPr marL="171450" indent="-171450">
              <a:lnSpc>
                <a:spcPct val="90000"/>
              </a:lnSpc>
              <a:spcBef>
                <a:spcPts val="1200"/>
              </a:spcBef>
              <a:buSzTx/>
              <a:defRPr/>
            </a:pPr>
            <a:r>
              <a:rPr lang="en-US" altLang="ja-JP" sz="2300" dirty="0" smtClean="0">
                <a:solidFill>
                  <a:srgbClr val="32CECA"/>
                </a:solidFill>
                <a:ea typeface="ＭＳ Ｐゴシック" charset="-128"/>
              </a:rPr>
              <a:t>UN Expert Group Meeting on Mental Well-being, Disability &amp; Disaster Risk Reduction </a:t>
            </a:r>
            <a:r>
              <a:rPr lang="en-US" altLang="ja-JP" sz="2300" dirty="0" smtClean="0">
                <a:ea typeface="ＭＳ Ｐゴシック" charset="-128"/>
              </a:rPr>
              <a:t>(2014)</a:t>
            </a:r>
          </a:p>
          <a:p>
            <a:pPr marL="0" indent="0">
              <a:lnSpc>
                <a:spcPct val="90000"/>
              </a:lnSpc>
              <a:spcBef>
                <a:spcPts val="1200"/>
              </a:spcBef>
              <a:buSzTx/>
              <a:buNone/>
              <a:defRPr/>
            </a:pPr>
            <a:endParaRPr lang="en-US" altLang="ja-JP" sz="2300" dirty="0" smtClean="0">
              <a:solidFill>
                <a:srgbClr val="CC99FF"/>
              </a:solidFill>
              <a:ea typeface="ＭＳ Ｐゴシック" charset="-128"/>
            </a:endParaRPr>
          </a:p>
          <a:p>
            <a:pPr marL="0" indent="0">
              <a:lnSpc>
                <a:spcPct val="90000"/>
              </a:lnSpc>
              <a:spcBef>
                <a:spcPts val="1200"/>
              </a:spcBef>
              <a:buSzTx/>
              <a:buNone/>
              <a:defRPr/>
            </a:pPr>
            <a:r>
              <a:rPr lang="en-US" altLang="ja-JP" sz="2300" dirty="0" smtClean="0">
                <a:solidFill>
                  <a:srgbClr val="FFC000"/>
                </a:solidFill>
                <a:ea typeface="ＭＳ Ｐゴシック" charset="-128"/>
              </a:rPr>
              <a:t>Post-2015 Framework for DRR </a:t>
            </a:r>
            <a:r>
              <a:rPr lang="en-US" altLang="ja-JP" sz="2300" dirty="0">
                <a:ea typeface="ＭＳ Ｐゴシック" charset="-128"/>
              </a:rPr>
              <a:t>+ </a:t>
            </a:r>
            <a:r>
              <a:rPr lang="en-US" altLang="ja-JP" sz="2300" dirty="0" smtClean="0">
                <a:solidFill>
                  <a:srgbClr val="FFC000"/>
                </a:solidFill>
                <a:ea typeface="ＭＳ Ｐゴシック" charset="-128"/>
              </a:rPr>
              <a:t>Post-2015 Development Agenda/SDG</a:t>
            </a:r>
            <a:endParaRPr lang="en-US" altLang="ja-JP" sz="2300" dirty="0">
              <a:solidFill>
                <a:srgbClr val="FFC000"/>
              </a:solidFill>
              <a:ea typeface="ＭＳ Ｐゴシック" charset="-128"/>
            </a:endParaRPr>
          </a:p>
        </p:txBody>
      </p:sp>
      <p:sp>
        <p:nvSpPr>
          <p:cNvPr id="3" name="Down Arrow 2"/>
          <p:cNvSpPr/>
          <p:nvPr/>
        </p:nvSpPr>
        <p:spPr>
          <a:xfrm>
            <a:off x="4395893" y="4923717"/>
            <a:ext cx="268941" cy="617368"/>
          </a:xfrm>
          <a:prstGeom prst="down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179158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33" y="475185"/>
            <a:ext cx="8682567" cy="924475"/>
          </a:xfrm>
        </p:spPr>
        <p:txBody>
          <a:bodyPr>
            <a:normAutofit fontScale="90000"/>
          </a:bodyPr>
          <a:lstStyle/>
          <a:p>
            <a:r>
              <a:rPr lang="en-US" sz="3200" dirty="0" smtClean="0">
                <a:solidFill>
                  <a:srgbClr val="00B0F0"/>
                </a:solidFill>
              </a:rPr>
              <a:t>UN Expert Group Meeting on Mental Well-being, Disability and DRR (2014)</a:t>
            </a:r>
            <a:endParaRPr lang="en-MY" sz="3200" dirty="0">
              <a:solidFill>
                <a:srgbClr val="00B0F0"/>
              </a:solidFill>
            </a:endParaRPr>
          </a:p>
        </p:txBody>
      </p:sp>
      <p:sp>
        <p:nvSpPr>
          <p:cNvPr id="3" name="Content Placeholder 2"/>
          <p:cNvSpPr>
            <a:spLocks noGrp="1"/>
          </p:cNvSpPr>
          <p:nvPr>
            <p:ph idx="1"/>
          </p:nvPr>
        </p:nvSpPr>
        <p:spPr>
          <a:xfrm>
            <a:off x="196174" y="1776465"/>
            <a:ext cx="8582066" cy="4576947"/>
          </a:xfrm>
        </p:spPr>
        <p:txBody>
          <a:bodyPr>
            <a:noAutofit/>
          </a:bodyPr>
          <a:lstStyle/>
          <a:p>
            <a:pPr marL="354013" indent="-354013">
              <a:buNone/>
            </a:pPr>
            <a:r>
              <a:rPr lang="en-US" sz="2400" dirty="0" smtClean="0">
                <a:solidFill>
                  <a:srgbClr val="FFFFFF"/>
                </a:solidFill>
                <a:cs typeface="Arial" pitchFamily="34" charset="0"/>
              </a:rPr>
              <a:t>	Recommended to </a:t>
            </a:r>
          </a:p>
          <a:p>
            <a:pPr marL="355600" indent="0">
              <a:buNone/>
            </a:pPr>
            <a:r>
              <a:rPr lang="en-US" sz="2400" dirty="0" smtClean="0">
                <a:solidFill>
                  <a:srgbClr val="FFFFFF"/>
                </a:solidFill>
                <a:cs typeface="Arial" pitchFamily="34" charset="0"/>
              </a:rPr>
              <a:t>(1) </a:t>
            </a:r>
            <a:r>
              <a:rPr lang="en-US" sz="2400" dirty="0" smtClean="0">
                <a:cs typeface="Arial" pitchFamily="34" charset="0"/>
              </a:rPr>
              <a:t>Ensure that </a:t>
            </a:r>
            <a:r>
              <a:rPr lang="en-US" sz="2400" dirty="0" smtClean="0">
                <a:solidFill>
                  <a:srgbClr val="32CECA"/>
                </a:solidFill>
                <a:cs typeface="Arial" pitchFamily="34" charset="0"/>
              </a:rPr>
              <a:t>DRR policies/</a:t>
            </a:r>
            <a:r>
              <a:rPr lang="en-US" sz="2400" dirty="0" err="1" smtClean="0">
                <a:solidFill>
                  <a:srgbClr val="32CECA"/>
                </a:solidFill>
                <a:cs typeface="Arial" pitchFamily="34" charset="0"/>
              </a:rPr>
              <a:t>programmes</a:t>
            </a:r>
            <a:r>
              <a:rPr lang="en-US" sz="2400" dirty="0" smtClean="0">
                <a:solidFill>
                  <a:srgbClr val="32CECA"/>
                </a:solidFill>
                <a:cs typeface="Arial" pitchFamily="34" charset="0"/>
              </a:rPr>
              <a:t> always include </a:t>
            </a:r>
            <a:r>
              <a:rPr lang="en-US" sz="2400" dirty="0" smtClean="0">
                <a:cs typeface="Arial" pitchFamily="34" charset="0"/>
              </a:rPr>
              <a:t>mental well-being &amp; disability as a priority</a:t>
            </a:r>
            <a:endParaRPr lang="en-US" sz="2400" dirty="0" smtClean="0">
              <a:solidFill>
                <a:srgbClr val="FFFFFF"/>
              </a:solidFill>
              <a:cs typeface="Arial" pitchFamily="34" charset="0"/>
            </a:endParaRPr>
          </a:p>
          <a:p>
            <a:pPr marL="355600" indent="0">
              <a:buNone/>
            </a:pPr>
            <a:r>
              <a:rPr lang="en-US" sz="2400" dirty="0" smtClean="0">
                <a:solidFill>
                  <a:srgbClr val="FFFFFF"/>
                </a:solidFill>
                <a:cs typeface="Arial" pitchFamily="34" charset="0"/>
              </a:rPr>
              <a:t>(2) </a:t>
            </a:r>
            <a:r>
              <a:rPr lang="en-US" sz="2400" dirty="0" smtClean="0">
                <a:solidFill>
                  <a:srgbClr val="32CECA"/>
                </a:solidFill>
                <a:cs typeface="Arial" pitchFamily="34" charset="0"/>
              </a:rPr>
              <a:t>Add targets/indicators </a:t>
            </a:r>
            <a:r>
              <a:rPr lang="en-US" sz="2400" dirty="0" smtClean="0">
                <a:cs typeface="Arial" pitchFamily="34" charset="0"/>
              </a:rPr>
              <a:t>on mental health &amp; psychosocial well-being in DRR</a:t>
            </a:r>
          </a:p>
          <a:p>
            <a:pPr marL="355600" indent="0">
              <a:buNone/>
            </a:pPr>
            <a:r>
              <a:rPr lang="en-US" sz="2400" dirty="0" smtClean="0">
                <a:solidFill>
                  <a:srgbClr val="FFFFFF"/>
                </a:solidFill>
                <a:cs typeface="Arial" pitchFamily="34" charset="0"/>
              </a:rPr>
              <a:t>(3) </a:t>
            </a:r>
            <a:r>
              <a:rPr lang="en-US" sz="2400" dirty="0" smtClean="0">
                <a:solidFill>
                  <a:srgbClr val="32CECA"/>
                </a:solidFill>
                <a:cs typeface="Arial" pitchFamily="34" charset="0"/>
              </a:rPr>
              <a:t>Include persons with mental or intellectual disabilities </a:t>
            </a:r>
            <a:r>
              <a:rPr lang="en-US" sz="2400" dirty="0" smtClean="0">
                <a:solidFill>
                  <a:srgbClr val="FFFFFF"/>
                </a:solidFill>
                <a:cs typeface="Arial" pitchFamily="34" charset="0"/>
              </a:rPr>
              <a:t>in DRR</a:t>
            </a:r>
          </a:p>
          <a:p>
            <a:pPr marL="355600" indent="0">
              <a:buNone/>
            </a:pPr>
            <a:r>
              <a:rPr lang="en-US" sz="2400" dirty="0" smtClean="0">
                <a:solidFill>
                  <a:srgbClr val="FFFFFF"/>
                </a:solidFill>
                <a:cs typeface="Arial" pitchFamily="34" charset="0"/>
              </a:rPr>
              <a:t>(4) </a:t>
            </a:r>
            <a:r>
              <a:rPr lang="en-US" sz="2400" dirty="0" smtClean="0">
                <a:solidFill>
                  <a:srgbClr val="32CECA"/>
                </a:solidFill>
                <a:cs typeface="Arial" pitchFamily="34" charset="0"/>
              </a:rPr>
              <a:t>Develop guidelines </a:t>
            </a:r>
            <a:r>
              <a:rPr lang="en-US" sz="2400" dirty="0" smtClean="0">
                <a:solidFill>
                  <a:srgbClr val="FFFFFF"/>
                </a:solidFill>
                <a:cs typeface="Arial" pitchFamily="34" charset="0"/>
              </a:rPr>
              <a:t>on mental well-being &amp; disability in DRR</a:t>
            </a:r>
          </a:p>
          <a:p>
            <a:pPr marL="355600" indent="0">
              <a:buNone/>
            </a:pPr>
            <a:r>
              <a:rPr lang="en-US" sz="2400" dirty="0" smtClean="0">
                <a:solidFill>
                  <a:srgbClr val="FFFFFF"/>
                </a:solidFill>
                <a:cs typeface="Arial" pitchFamily="34" charset="0"/>
              </a:rPr>
              <a:t>(5) </a:t>
            </a:r>
            <a:r>
              <a:rPr lang="en-US" sz="2400" dirty="0" smtClean="0">
                <a:cs typeface="Arial" pitchFamily="34" charset="0"/>
              </a:rPr>
              <a:t>Include mental well-being &amp; disability in all efforts re: </a:t>
            </a:r>
            <a:r>
              <a:rPr lang="en-US" sz="2400" dirty="0" smtClean="0">
                <a:solidFill>
                  <a:srgbClr val="32CECA"/>
                </a:solidFill>
                <a:cs typeface="Arial" pitchFamily="34" charset="0"/>
              </a:rPr>
              <a:t>peace &amp; security, development and HR to optimize resilience</a:t>
            </a:r>
          </a:p>
          <a:p>
            <a:pPr marL="355600" indent="0">
              <a:buNone/>
            </a:pPr>
            <a:r>
              <a:rPr lang="en-US" sz="2400" dirty="0" smtClean="0">
                <a:solidFill>
                  <a:srgbClr val="FFFFFF"/>
                </a:solidFill>
                <a:cs typeface="Arial" pitchFamily="34" charset="0"/>
              </a:rPr>
              <a:t>(6) Establish a </a:t>
            </a:r>
            <a:r>
              <a:rPr lang="en-US" sz="2400" dirty="0" smtClean="0">
                <a:solidFill>
                  <a:srgbClr val="32CECA"/>
                </a:solidFill>
                <a:cs typeface="Arial" pitchFamily="34" charset="0"/>
              </a:rPr>
              <a:t>multi-stakeholder working group </a:t>
            </a:r>
            <a:r>
              <a:rPr lang="en-US" sz="2400" dirty="0" smtClean="0">
                <a:solidFill>
                  <a:srgbClr val="FFFFFF"/>
                </a:solidFill>
                <a:cs typeface="Arial" pitchFamily="34" charset="0"/>
              </a:rPr>
              <a:t>on mental wee-being &amp; disability in the UN system</a:t>
            </a:r>
            <a:endParaRPr lang="en-US" sz="2400" dirty="0">
              <a:solidFill>
                <a:srgbClr val="FFFFFF"/>
              </a:solidFill>
              <a:cs typeface="Arial" pitchFamily="34" charset="0"/>
            </a:endParaRPr>
          </a:p>
          <a:p>
            <a:endParaRPr lang="en-US" sz="2200" dirty="0" smtClean="0">
              <a:solidFill>
                <a:srgbClr val="FFFFFF"/>
              </a:solidFill>
              <a:cs typeface="Arial" pitchFamily="34" charset="0"/>
            </a:endParaRPr>
          </a:p>
        </p:txBody>
      </p:sp>
    </p:spTree>
    <p:extLst>
      <p:ext uri="{BB962C8B-B14F-4D97-AF65-F5344CB8AC3E}">
        <p14:creationId xmlns:p14="http://schemas.microsoft.com/office/powerpoint/2010/main" val="24778218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6267" y="296336"/>
            <a:ext cx="8737599" cy="1744132"/>
          </a:xfrm>
        </p:spPr>
        <p:txBody>
          <a:bodyPr>
            <a:normAutofit/>
          </a:bodyPr>
          <a:lstStyle/>
          <a:p>
            <a:r>
              <a:rPr kumimoji="1" lang="en-US" altLang="ja-JP" sz="3200" b="1" dirty="0" smtClean="0">
                <a:solidFill>
                  <a:srgbClr val="00B0F0"/>
                </a:solidFill>
                <a:latin typeface="+mn-lt"/>
              </a:rPr>
              <a:t>Hyogo Framework for Action (HFA) &amp;</a:t>
            </a:r>
            <a:br>
              <a:rPr kumimoji="1" lang="en-US" altLang="ja-JP" sz="3200" b="1" dirty="0" smtClean="0">
                <a:solidFill>
                  <a:srgbClr val="00B0F0"/>
                </a:solidFill>
                <a:latin typeface="+mn-lt"/>
              </a:rPr>
            </a:br>
            <a:r>
              <a:rPr kumimoji="1" lang="en-US" altLang="ja-JP" sz="3200" b="1" dirty="0" smtClean="0">
                <a:solidFill>
                  <a:srgbClr val="00B0F0"/>
                </a:solidFill>
                <a:latin typeface="+mn-lt"/>
              </a:rPr>
              <a:t>Draft </a:t>
            </a:r>
            <a:r>
              <a:rPr lang="en-US" altLang="ja-JP" sz="3200" b="1" dirty="0" smtClean="0">
                <a:solidFill>
                  <a:srgbClr val="00B0F0"/>
                </a:solidFill>
                <a:latin typeface="+mn-lt"/>
              </a:rPr>
              <a:t>Post-2015 </a:t>
            </a:r>
            <a:r>
              <a:rPr lang="en-US" altLang="ja-JP" sz="3200" b="1" dirty="0">
                <a:solidFill>
                  <a:srgbClr val="00B0F0"/>
                </a:solidFill>
                <a:latin typeface="+mn-lt"/>
              </a:rPr>
              <a:t>framework for </a:t>
            </a:r>
            <a:r>
              <a:rPr lang="en-US" altLang="ja-JP" sz="3200" b="1" dirty="0" smtClean="0">
                <a:solidFill>
                  <a:srgbClr val="00B0F0"/>
                </a:solidFill>
                <a:latin typeface="+mn-lt"/>
              </a:rPr>
              <a:t>DRR</a:t>
            </a:r>
            <a:r>
              <a:rPr lang="ja-JP" altLang="ja-JP" sz="3200" dirty="0">
                <a:solidFill>
                  <a:srgbClr val="00B0F0"/>
                </a:solidFill>
                <a:latin typeface="+mn-lt"/>
              </a:rPr>
              <a:t/>
            </a:r>
            <a:br>
              <a:rPr lang="ja-JP" altLang="ja-JP" sz="3200" dirty="0">
                <a:solidFill>
                  <a:srgbClr val="00B0F0"/>
                </a:solidFill>
                <a:latin typeface="+mn-lt"/>
              </a:rPr>
            </a:br>
            <a:endParaRPr kumimoji="1" lang="ja-JP" altLang="en-US" sz="3200" b="1" dirty="0">
              <a:solidFill>
                <a:srgbClr val="00B0F0"/>
              </a:solidFill>
              <a:latin typeface="+mn-lt"/>
            </a:endParaRPr>
          </a:p>
        </p:txBody>
      </p:sp>
      <p:sp>
        <p:nvSpPr>
          <p:cNvPr id="3" name="コンテンツ プレースホルダー 2"/>
          <p:cNvSpPr>
            <a:spLocks noGrp="1"/>
          </p:cNvSpPr>
          <p:nvPr>
            <p:ph idx="1"/>
          </p:nvPr>
        </p:nvSpPr>
        <p:spPr>
          <a:xfrm>
            <a:off x="457200" y="2040467"/>
            <a:ext cx="8466666" cy="4525963"/>
          </a:xfrm>
        </p:spPr>
        <p:txBody>
          <a:bodyPr>
            <a:normAutofit fontScale="85000" lnSpcReduction="10000"/>
          </a:bodyPr>
          <a:lstStyle/>
          <a:p>
            <a:r>
              <a:rPr lang="en-US" altLang="ja-JP" dirty="0" smtClean="0"/>
              <a:t>HFA1: (g</a:t>
            </a:r>
            <a:r>
              <a:rPr lang="en-US" altLang="ja-JP" dirty="0"/>
              <a:t>) </a:t>
            </a:r>
            <a:r>
              <a:rPr lang="en-US" altLang="ja-JP" dirty="0" smtClean="0"/>
              <a:t>Enhance</a:t>
            </a:r>
            <a:r>
              <a:rPr lang="ja-JP" altLang="en-US" dirty="0"/>
              <a:t> </a:t>
            </a:r>
            <a:r>
              <a:rPr lang="en-US" altLang="ja-JP" dirty="0" smtClean="0"/>
              <a:t>recovery </a:t>
            </a:r>
            <a:r>
              <a:rPr lang="en-US" altLang="ja-JP" dirty="0"/>
              <a:t>schemes including </a:t>
            </a:r>
            <a:r>
              <a:rPr lang="en-US" altLang="ja-JP" dirty="0">
                <a:solidFill>
                  <a:srgbClr val="32CECA"/>
                </a:solidFill>
              </a:rPr>
              <a:t>psycho-social training </a:t>
            </a:r>
            <a:r>
              <a:rPr lang="en-US" altLang="ja-JP" dirty="0" err="1"/>
              <a:t>programmes</a:t>
            </a:r>
            <a:r>
              <a:rPr lang="en-US" altLang="ja-JP" dirty="0"/>
              <a:t> in order to </a:t>
            </a:r>
            <a:r>
              <a:rPr lang="en-US" altLang="ja-JP" dirty="0">
                <a:solidFill>
                  <a:srgbClr val="32CECA"/>
                </a:solidFill>
              </a:rPr>
              <a:t>mitigate </a:t>
            </a:r>
            <a:r>
              <a:rPr lang="en-US" altLang="ja-JP" dirty="0" smtClean="0">
                <a:solidFill>
                  <a:srgbClr val="32CECA"/>
                </a:solidFill>
              </a:rPr>
              <a:t>the</a:t>
            </a:r>
            <a:r>
              <a:rPr lang="ja-JP" altLang="en-US" dirty="0" smtClean="0">
                <a:solidFill>
                  <a:srgbClr val="32CECA"/>
                </a:solidFill>
              </a:rPr>
              <a:t>　</a:t>
            </a:r>
            <a:r>
              <a:rPr lang="en-US" altLang="ja-JP" dirty="0" smtClean="0">
                <a:solidFill>
                  <a:srgbClr val="32CECA"/>
                </a:solidFill>
              </a:rPr>
              <a:t>psychological </a:t>
            </a:r>
            <a:r>
              <a:rPr lang="en-US" altLang="ja-JP" dirty="0">
                <a:solidFill>
                  <a:srgbClr val="32CECA"/>
                </a:solidFill>
              </a:rPr>
              <a:t>damage </a:t>
            </a:r>
            <a:r>
              <a:rPr lang="en-US" altLang="ja-JP" dirty="0"/>
              <a:t>of vulnerable populations, particularly children, in the aftermath </a:t>
            </a:r>
            <a:r>
              <a:rPr lang="en-US" altLang="ja-JP" dirty="0" smtClean="0"/>
              <a:t>of</a:t>
            </a:r>
            <a:r>
              <a:rPr lang="ja-JP" altLang="en-US" dirty="0"/>
              <a:t> </a:t>
            </a:r>
            <a:r>
              <a:rPr lang="en-GB" altLang="ja-JP" smtClean="0"/>
              <a:t>disasters</a:t>
            </a:r>
            <a:r>
              <a:rPr lang="en-GB" altLang="ja-JP" dirty="0" smtClean="0"/>
              <a:t>.</a:t>
            </a:r>
          </a:p>
          <a:p>
            <a:pPr marL="0" indent="0">
              <a:buNone/>
            </a:pPr>
            <a:endParaRPr lang="en-GB" altLang="ja-JP" dirty="0"/>
          </a:p>
          <a:p>
            <a:r>
              <a:rPr lang="en-US" altLang="ja-JP" dirty="0" smtClean="0"/>
              <a:t>HFA2: [Priority </a:t>
            </a:r>
            <a:r>
              <a:rPr lang="en-US" altLang="ja-JP" dirty="0"/>
              <a:t>4: Enhancing disaster preparedness for effective response, and to Build Back Better in recovery, rehabilitation and reconstruction(...) 31. To achieve this, it is necessary to:(...)</a:t>
            </a:r>
            <a:r>
              <a:rPr lang="ja-JP" altLang="ja-JP" dirty="0"/>
              <a:t>　</a:t>
            </a:r>
            <a:r>
              <a:rPr lang="en-US" altLang="ja-JP" dirty="0"/>
              <a:t>(o) Enhance recovery schemes to provide </a:t>
            </a:r>
            <a:r>
              <a:rPr lang="en-US" altLang="ja-JP" dirty="0">
                <a:solidFill>
                  <a:srgbClr val="32CECA"/>
                </a:solidFill>
              </a:rPr>
              <a:t>psychosocial support and mental health services</a:t>
            </a:r>
            <a:r>
              <a:rPr lang="en-US" altLang="ja-JP" dirty="0"/>
              <a:t> for all people in need.]</a:t>
            </a:r>
            <a:endParaRPr kumimoji="1" lang="ja-JP" altLang="en-US" dirty="0"/>
          </a:p>
        </p:txBody>
      </p:sp>
    </p:spTree>
    <p:extLst>
      <p:ext uri="{BB962C8B-B14F-4D97-AF65-F5344CB8AC3E}">
        <p14:creationId xmlns:p14="http://schemas.microsoft.com/office/powerpoint/2010/main" val="14902794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1336" y="2037902"/>
            <a:ext cx="5326295" cy="4515298"/>
          </a:xfrm>
        </p:spPr>
        <p:txBody>
          <a:bodyPr>
            <a:noAutofit/>
          </a:bodyPr>
          <a:lstStyle/>
          <a:p>
            <a:pPr marL="0" indent="0">
              <a:buNone/>
            </a:pPr>
            <a:r>
              <a:rPr lang="en-US" altLang="ja-JP" sz="2800" b="1" dirty="0" smtClean="0"/>
              <a:t>2. Synthesis </a:t>
            </a:r>
          </a:p>
          <a:p>
            <a:pPr marL="0" indent="0">
              <a:buNone/>
            </a:pPr>
            <a:r>
              <a:rPr lang="en-US" altLang="ja-JP" sz="2800" dirty="0" smtClean="0"/>
              <a:t>(34</a:t>
            </a:r>
            <a:r>
              <a:rPr lang="en-US" altLang="ja-JP" sz="2800" dirty="0"/>
              <a:t>)</a:t>
            </a:r>
            <a:r>
              <a:rPr lang="en-US" altLang="ja-JP" sz="2800" b="1" dirty="0" smtClean="0"/>
              <a:t> </a:t>
            </a:r>
            <a:r>
              <a:rPr lang="en-US" altLang="ja-JP" sz="2800" dirty="0" smtClean="0"/>
              <a:t>underscored </a:t>
            </a:r>
            <a:r>
              <a:rPr lang="en-US" altLang="ja-JP" sz="2800" dirty="0"/>
              <a:t>the importance of ecosystems to </a:t>
            </a:r>
            <a:r>
              <a:rPr lang="en-US" altLang="ja-JP" sz="2800" dirty="0" smtClean="0"/>
              <a:t>people’s livelihoods</a:t>
            </a:r>
            <a:r>
              <a:rPr lang="en-US" altLang="ja-JP" sz="2800" dirty="0"/>
              <a:t>, their economic, social, physical and </a:t>
            </a:r>
            <a:r>
              <a:rPr lang="en-US" altLang="ja-JP" sz="2800" dirty="0">
                <a:solidFill>
                  <a:srgbClr val="32CECA"/>
                </a:solidFill>
              </a:rPr>
              <a:t>mental well-being</a:t>
            </a:r>
            <a:r>
              <a:rPr lang="en-US" altLang="ja-JP" sz="2800" dirty="0"/>
              <a:t>, as well as </a:t>
            </a:r>
            <a:r>
              <a:rPr lang="en-US" altLang="ja-JP" sz="2800" dirty="0" smtClean="0"/>
              <a:t>their cultural </a:t>
            </a:r>
            <a:r>
              <a:rPr lang="en-US" altLang="ja-JP" sz="2800" dirty="0"/>
              <a:t>heritage – “Mother Earth” as it is known in many traditions</a:t>
            </a:r>
            <a:r>
              <a:rPr lang="en-US" altLang="ja-JP" sz="2800" dirty="0" smtClean="0"/>
              <a:t>.</a:t>
            </a:r>
            <a:endParaRPr lang="en-US" sz="2800" dirty="0" smtClean="0">
              <a:solidFill>
                <a:srgbClr val="FFFFFF"/>
              </a:solidFill>
              <a:cs typeface="Arial" pitchFamily="34" charset="0"/>
            </a:endParaRPr>
          </a:p>
        </p:txBody>
      </p:sp>
      <p:pic>
        <p:nvPicPr>
          <p:cNvPr id="6" name="図 5"/>
          <p:cNvPicPr>
            <a:picLocks noChangeAspect="1"/>
          </p:cNvPicPr>
          <p:nvPr/>
        </p:nvPicPr>
        <p:blipFill>
          <a:blip r:embed="rId3"/>
          <a:stretch>
            <a:fillRect/>
          </a:stretch>
        </p:blipFill>
        <p:spPr>
          <a:xfrm>
            <a:off x="6079068" y="2133695"/>
            <a:ext cx="2683093" cy="4323712"/>
          </a:xfrm>
          <a:prstGeom prst="rect">
            <a:avLst/>
          </a:prstGeom>
        </p:spPr>
      </p:pic>
      <p:sp>
        <p:nvSpPr>
          <p:cNvPr id="7" name="Title 1"/>
          <p:cNvSpPr txBox="1">
            <a:spLocks/>
          </p:cNvSpPr>
          <p:nvPr/>
        </p:nvSpPr>
        <p:spPr>
          <a:xfrm>
            <a:off x="441336" y="593719"/>
            <a:ext cx="8134558" cy="92447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ja-JP" sz="3200" smtClean="0">
                <a:solidFill>
                  <a:srgbClr val="00B0F0"/>
                </a:solidFill>
              </a:rPr>
              <a:t>Synthesis</a:t>
            </a:r>
            <a:r>
              <a:rPr lang="ja-JP" altLang="en-US" sz="3200" smtClean="0">
                <a:solidFill>
                  <a:srgbClr val="00B0F0"/>
                </a:solidFill>
              </a:rPr>
              <a:t> </a:t>
            </a:r>
            <a:r>
              <a:rPr lang="en-US" altLang="ja-JP" sz="3200" smtClean="0">
                <a:solidFill>
                  <a:srgbClr val="00B0F0"/>
                </a:solidFill>
              </a:rPr>
              <a:t>Report of the Secretary-General</a:t>
            </a:r>
            <a:br>
              <a:rPr lang="en-US" altLang="ja-JP" sz="3200" smtClean="0">
                <a:solidFill>
                  <a:srgbClr val="00B0F0"/>
                </a:solidFill>
              </a:rPr>
            </a:br>
            <a:r>
              <a:rPr lang="en-GB" altLang="ja-JP" sz="3200" smtClean="0">
                <a:solidFill>
                  <a:srgbClr val="00B0F0"/>
                </a:solidFill>
              </a:rPr>
              <a:t>On the Post-2015 Agenda (December, 2014)</a:t>
            </a:r>
            <a:endParaRPr lang="en-MY" sz="3200" dirty="0">
              <a:solidFill>
                <a:srgbClr val="00B0F0"/>
              </a:solidFill>
            </a:endParaRPr>
          </a:p>
        </p:txBody>
      </p:sp>
    </p:spTree>
    <p:extLst>
      <p:ext uri="{BB962C8B-B14F-4D97-AF65-F5344CB8AC3E}">
        <p14:creationId xmlns:p14="http://schemas.microsoft.com/office/powerpoint/2010/main" val="22958963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1336" y="593719"/>
            <a:ext cx="8134558" cy="924475"/>
          </a:xfrm>
        </p:spPr>
        <p:txBody>
          <a:bodyPr>
            <a:noAutofit/>
          </a:bodyPr>
          <a:lstStyle/>
          <a:p>
            <a:r>
              <a:rPr lang="en-US" altLang="ja-JP" sz="3200" dirty="0" smtClean="0">
                <a:solidFill>
                  <a:srgbClr val="00B0F0"/>
                </a:solidFill>
              </a:rPr>
              <a:t>Synthesis</a:t>
            </a:r>
            <a:r>
              <a:rPr lang="ja-JP" altLang="en-US" sz="3200" dirty="0" smtClean="0">
                <a:solidFill>
                  <a:srgbClr val="00B0F0"/>
                </a:solidFill>
              </a:rPr>
              <a:t> </a:t>
            </a:r>
            <a:r>
              <a:rPr lang="en-US" altLang="ja-JP" sz="3200" dirty="0" smtClean="0">
                <a:solidFill>
                  <a:srgbClr val="00B0F0"/>
                </a:solidFill>
              </a:rPr>
              <a:t>Report </a:t>
            </a:r>
            <a:r>
              <a:rPr lang="en-US" altLang="ja-JP" sz="3200" dirty="0">
                <a:solidFill>
                  <a:srgbClr val="00B0F0"/>
                </a:solidFill>
              </a:rPr>
              <a:t>of the Secretary-General</a:t>
            </a:r>
            <a:br>
              <a:rPr lang="en-US" altLang="ja-JP" sz="3200" dirty="0">
                <a:solidFill>
                  <a:srgbClr val="00B0F0"/>
                </a:solidFill>
              </a:rPr>
            </a:br>
            <a:r>
              <a:rPr lang="en-GB" altLang="ja-JP" sz="3200" dirty="0">
                <a:solidFill>
                  <a:srgbClr val="00B0F0"/>
                </a:solidFill>
              </a:rPr>
              <a:t>On the Post-2015 </a:t>
            </a:r>
            <a:r>
              <a:rPr lang="en-GB" altLang="ja-JP" sz="3200" dirty="0" smtClean="0">
                <a:solidFill>
                  <a:srgbClr val="00B0F0"/>
                </a:solidFill>
              </a:rPr>
              <a:t>Agenda (December, 2014)</a:t>
            </a:r>
            <a:endParaRPr lang="en-MY" sz="3200" dirty="0">
              <a:solidFill>
                <a:srgbClr val="00B0F0"/>
              </a:solidFill>
            </a:endParaRPr>
          </a:p>
        </p:txBody>
      </p:sp>
      <p:sp>
        <p:nvSpPr>
          <p:cNvPr id="3" name="Content Placeholder 2"/>
          <p:cNvSpPr>
            <a:spLocks noGrp="1"/>
          </p:cNvSpPr>
          <p:nvPr>
            <p:ph idx="1"/>
          </p:nvPr>
        </p:nvSpPr>
        <p:spPr>
          <a:xfrm>
            <a:off x="441336" y="2040782"/>
            <a:ext cx="7120733" cy="4296675"/>
          </a:xfrm>
        </p:spPr>
        <p:txBody>
          <a:bodyPr>
            <a:noAutofit/>
          </a:bodyPr>
          <a:lstStyle/>
          <a:p>
            <a:pPr marL="0" indent="0">
              <a:buNone/>
            </a:pPr>
            <a:r>
              <a:rPr lang="en-US" altLang="ja-JP" b="1" dirty="0"/>
              <a:t>3</a:t>
            </a:r>
            <a:r>
              <a:rPr lang="en-US" altLang="ja-JP" b="1" dirty="0" smtClean="0"/>
              <a:t>. Frame new agenda. </a:t>
            </a:r>
          </a:p>
          <a:p>
            <a:pPr marL="0" indent="0">
              <a:buNone/>
            </a:pPr>
            <a:r>
              <a:rPr lang="en-US" altLang="ja-JP" dirty="0" smtClean="0"/>
              <a:t>(70) reduce </a:t>
            </a:r>
            <a:r>
              <a:rPr lang="en-US" altLang="ja-JP" dirty="0"/>
              <a:t>the burden of non-communicable </a:t>
            </a:r>
            <a:r>
              <a:rPr lang="en-US" altLang="ja-JP" dirty="0" smtClean="0"/>
              <a:t>diseases, </a:t>
            </a:r>
            <a:r>
              <a:rPr lang="en-US" altLang="ja-JP" dirty="0" smtClean="0">
                <a:solidFill>
                  <a:srgbClr val="32CECA"/>
                </a:solidFill>
              </a:rPr>
              <a:t>including </a:t>
            </a:r>
            <a:r>
              <a:rPr lang="en-US" altLang="ja-JP" dirty="0">
                <a:solidFill>
                  <a:srgbClr val="32CECA"/>
                </a:solidFill>
              </a:rPr>
              <a:t>mental illness</a:t>
            </a:r>
            <a:r>
              <a:rPr lang="en-US" altLang="ja-JP" dirty="0"/>
              <a:t>, nervous system injuries and road accidents; and promote </a:t>
            </a:r>
            <a:r>
              <a:rPr lang="en-US" altLang="ja-JP" dirty="0" smtClean="0"/>
              <a:t>healthy </a:t>
            </a:r>
            <a:r>
              <a:rPr lang="en-US" altLang="ja-JP" dirty="0" err="1" smtClean="0"/>
              <a:t>behaviours</a:t>
            </a:r>
            <a:r>
              <a:rPr lang="en-US" altLang="ja-JP" dirty="0"/>
              <a:t>, including those related to water, sanitation and hygiene.</a:t>
            </a:r>
            <a:endParaRPr lang="en-US" dirty="0" smtClean="0">
              <a:solidFill>
                <a:srgbClr val="FFFFFF"/>
              </a:solidFill>
              <a:cs typeface="Arial" pitchFamily="34" charset="0"/>
            </a:endParaRPr>
          </a:p>
        </p:txBody>
      </p:sp>
      <p:pic>
        <p:nvPicPr>
          <p:cNvPr id="4" name="図 3"/>
          <p:cNvPicPr>
            <a:picLocks noChangeAspect="1"/>
          </p:cNvPicPr>
          <p:nvPr/>
        </p:nvPicPr>
        <p:blipFill>
          <a:blip r:embed="rId3"/>
          <a:stretch>
            <a:fillRect/>
          </a:stretch>
        </p:blipFill>
        <p:spPr>
          <a:xfrm>
            <a:off x="5977203" y="5082639"/>
            <a:ext cx="3048264" cy="1603387"/>
          </a:xfrm>
          <a:prstGeom prst="rect">
            <a:avLst/>
          </a:prstGeom>
        </p:spPr>
      </p:pic>
    </p:spTree>
    <p:extLst>
      <p:ext uri="{BB962C8B-B14F-4D97-AF65-F5344CB8AC3E}">
        <p14:creationId xmlns:p14="http://schemas.microsoft.com/office/powerpoint/2010/main" val="22042779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33" y="475185"/>
            <a:ext cx="8682567" cy="924475"/>
          </a:xfrm>
        </p:spPr>
        <p:txBody>
          <a:bodyPr>
            <a:normAutofit fontScale="90000"/>
          </a:bodyPr>
          <a:lstStyle/>
          <a:p>
            <a:r>
              <a:rPr lang="en-US" sz="3200" b="1" dirty="0" smtClean="0">
                <a:solidFill>
                  <a:srgbClr val="00B0F0"/>
                </a:solidFill>
              </a:rPr>
              <a:t>Action to be taken </a:t>
            </a:r>
            <a:br>
              <a:rPr lang="en-US" sz="3200" b="1" dirty="0" smtClean="0">
                <a:solidFill>
                  <a:srgbClr val="00B0F0"/>
                </a:solidFill>
              </a:rPr>
            </a:br>
            <a:r>
              <a:rPr lang="en-US" sz="3200" b="1" dirty="0" smtClean="0">
                <a:solidFill>
                  <a:srgbClr val="00B0F0"/>
                </a:solidFill>
              </a:rPr>
              <a:t>(for UN system and Member States)</a:t>
            </a:r>
            <a:endParaRPr lang="en-MY" sz="3200" b="1" dirty="0">
              <a:solidFill>
                <a:srgbClr val="00B0F0"/>
              </a:solidFill>
            </a:endParaRPr>
          </a:p>
        </p:txBody>
      </p:sp>
      <p:sp>
        <p:nvSpPr>
          <p:cNvPr id="3" name="Content Placeholder 2"/>
          <p:cNvSpPr>
            <a:spLocks noGrp="1"/>
          </p:cNvSpPr>
          <p:nvPr>
            <p:ph idx="1"/>
          </p:nvPr>
        </p:nvSpPr>
        <p:spPr>
          <a:xfrm>
            <a:off x="399809" y="1833161"/>
            <a:ext cx="8502891" cy="4423171"/>
          </a:xfrm>
        </p:spPr>
        <p:txBody>
          <a:bodyPr>
            <a:noAutofit/>
          </a:bodyPr>
          <a:lstStyle/>
          <a:p>
            <a:pPr marL="0" indent="0">
              <a:buNone/>
            </a:pPr>
            <a:endParaRPr lang="en-US" sz="2400" dirty="0">
              <a:solidFill>
                <a:srgbClr val="FFFF00"/>
              </a:solidFill>
              <a:cs typeface="Arial" pitchFamily="34" charset="0"/>
            </a:endParaRPr>
          </a:p>
          <a:p>
            <a:pPr marL="457200" indent="-457200">
              <a:buFont typeface="+mj-lt"/>
              <a:buAutoNum type="arabicPeriod"/>
            </a:pPr>
            <a:r>
              <a:rPr lang="en-US" dirty="0" smtClean="0">
                <a:solidFill>
                  <a:srgbClr val="FFFFFF"/>
                </a:solidFill>
                <a:cs typeface="Arial" pitchFamily="34" charset="0"/>
              </a:rPr>
              <a:t>Map human resource for psychosocial support.</a:t>
            </a:r>
          </a:p>
          <a:p>
            <a:pPr marL="457200" indent="-457200">
              <a:buFont typeface="+mj-lt"/>
              <a:buAutoNum type="arabicPeriod"/>
            </a:pPr>
            <a:r>
              <a:rPr lang="en-US" dirty="0" smtClean="0">
                <a:cs typeface="Arial" pitchFamily="34" charset="0"/>
              </a:rPr>
              <a:t>Collect disability-disaggregated data.</a:t>
            </a:r>
          </a:p>
          <a:p>
            <a:pPr marL="457200" indent="-457200">
              <a:buFont typeface="+mj-lt"/>
              <a:buAutoNum type="arabicPeriod"/>
            </a:pPr>
            <a:r>
              <a:rPr lang="en-US" dirty="0" smtClean="0">
                <a:cs typeface="Arial" pitchFamily="34" charset="0"/>
              </a:rPr>
              <a:t>Improve the knowledge of decision-makers on mental well-being and disability in DRR.</a:t>
            </a:r>
          </a:p>
          <a:p>
            <a:pPr marL="457200" indent="-457200">
              <a:buFont typeface="+mj-lt"/>
              <a:buAutoNum type="arabicPeriod"/>
            </a:pPr>
            <a:r>
              <a:rPr lang="en-US" dirty="0" smtClean="0">
                <a:cs typeface="Arial" pitchFamily="34" charset="0"/>
              </a:rPr>
              <a:t>Promote knowledge sharing on best practices and failures in mental well-being and disability in DRR.</a:t>
            </a:r>
          </a:p>
        </p:txBody>
      </p:sp>
    </p:spTree>
    <p:extLst>
      <p:ext uri="{BB962C8B-B14F-4D97-AF65-F5344CB8AC3E}">
        <p14:creationId xmlns:p14="http://schemas.microsoft.com/office/powerpoint/2010/main" val="10706016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33" y="475185"/>
            <a:ext cx="8682567" cy="924475"/>
          </a:xfrm>
        </p:spPr>
        <p:txBody>
          <a:bodyPr>
            <a:normAutofit fontScale="90000"/>
          </a:bodyPr>
          <a:lstStyle/>
          <a:p>
            <a:r>
              <a:rPr lang="en-US" sz="3200" b="1" dirty="0" smtClean="0">
                <a:solidFill>
                  <a:srgbClr val="00B0F0"/>
                </a:solidFill>
              </a:rPr>
              <a:t>Action to be taken </a:t>
            </a:r>
            <a:br>
              <a:rPr lang="en-US" sz="3200" b="1" dirty="0" smtClean="0">
                <a:solidFill>
                  <a:srgbClr val="00B0F0"/>
                </a:solidFill>
              </a:rPr>
            </a:br>
            <a:r>
              <a:rPr lang="en-US" sz="3200" b="1" dirty="0" smtClean="0">
                <a:solidFill>
                  <a:srgbClr val="00B0F0"/>
                </a:solidFill>
              </a:rPr>
              <a:t>(for Civil Society)</a:t>
            </a:r>
            <a:endParaRPr lang="en-MY" sz="3200" b="1" dirty="0">
              <a:solidFill>
                <a:srgbClr val="00B0F0"/>
              </a:solidFill>
            </a:endParaRPr>
          </a:p>
        </p:txBody>
      </p:sp>
      <p:sp>
        <p:nvSpPr>
          <p:cNvPr id="3" name="Content Placeholder 2"/>
          <p:cNvSpPr>
            <a:spLocks noGrp="1"/>
          </p:cNvSpPr>
          <p:nvPr>
            <p:ph idx="1"/>
          </p:nvPr>
        </p:nvSpPr>
        <p:spPr>
          <a:xfrm>
            <a:off x="497395" y="2365818"/>
            <a:ext cx="8128041" cy="3172340"/>
          </a:xfrm>
        </p:spPr>
        <p:txBody>
          <a:bodyPr>
            <a:noAutofit/>
          </a:bodyPr>
          <a:lstStyle/>
          <a:p>
            <a:pPr marL="457200" indent="-457200">
              <a:buFont typeface="+mj-lt"/>
              <a:buAutoNum type="arabicPeriod"/>
            </a:pPr>
            <a:r>
              <a:rPr lang="en-US" dirty="0" smtClean="0">
                <a:cs typeface="Arial" pitchFamily="34" charset="0"/>
              </a:rPr>
              <a:t>Raise awareness among  all people regarding the importance of mental and psychosocial well-being.</a:t>
            </a:r>
          </a:p>
          <a:p>
            <a:pPr marL="457200" indent="-457200">
              <a:buFont typeface="+mj-lt"/>
              <a:buAutoNum type="arabicPeriod"/>
            </a:pPr>
            <a:r>
              <a:rPr lang="en-US" dirty="0" smtClean="0">
                <a:cs typeface="Arial" pitchFamily="34" charset="0"/>
              </a:rPr>
              <a:t>Empower communities by enhancing the roles of persons with disabilities including mental or intellectual disabilities and support providers.</a:t>
            </a:r>
          </a:p>
        </p:txBody>
      </p:sp>
    </p:spTree>
    <p:extLst>
      <p:ext uri="{BB962C8B-B14F-4D97-AF65-F5344CB8AC3E}">
        <p14:creationId xmlns:p14="http://schemas.microsoft.com/office/powerpoint/2010/main" val="394724395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3074</TotalTime>
  <Words>2373</Words>
  <Application>Microsoft Office PowerPoint</Application>
  <PresentationFormat>画面に合わせる (4:3)</PresentationFormat>
  <Paragraphs>99</Paragraphs>
  <Slides>11</Slides>
  <Notes>11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11</vt:i4>
      </vt:variant>
    </vt:vector>
  </HeadingPairs>
  <TitlesOfParts>
    <vt:vector size="18" baseType="lpstr">
      <vt:lpstr>Arial Unicode MS</vt:lpstr>
      <vt:lpstr>ＭＳ Ｐゴシック</vt:lpstr>
      <vt:lpstr>ＭＳ Ｐゴシック</vt:lpstr>
      <vt:lpstr>Arial</vt:lpstr>
      <vt:lpstr>Calibri</vt:lpstr>
      <vt:lpstr>Wingdings</vt:lpstr>
      <vt:lpstr>Office Theme</vt:lpstr>
      <vt:lpstr>Steps forward:  Integrating Mental Well-being &amp; Disability in DRR A New Priority  WCDRR Public Forum:  Taking Action towards a DiDRR Framework  and its Implementation</vt:lpstr>
      <vt:lpstr>Mental Well-being &amp; Disability in DRR</vt:lpstr>
      <vt:lpstr>Major UN Efforts on  Mental Well-being &amp; Disabilities in DRR</vt:lpstr>
      <vt:lpstr>UN Expert Group Meeting on Mental Well-being, Disability and DRR (2014)</vt:lpstr>
      <vt:lpstr>Hyogo Framework for Action (HFA) &amp; Draft Post-2015 framework for DRR </vt:lpstr>
      <vt:lpstr>PowerPoint プレゼンテーション</vt:lpstr>
      <vt:lpstr>Synthesis Report of the Secretary-General On the Post-2015 Agenda (December, 2014)</vt:lpstr>
      <vt:lpstr>Action to be taken  (for UN system and Member States)</vt:lpstr>
      <vt:lpstr>Action to be taken  (for Civil Society)</vt:lpstr>
      <vt:lpstr>Global Resources  </vt:lpstr>
      <vt:lpstr>Thank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Environment and Health Sciences</dc:title>
  <dc:creator>堤 敦朗</dc:creator>
  <cp:lastModifiedBy>堤敦朗</cp:lastModifiedBy>
  <cp:revision>360</cp:revision>
  <cp:lastPrinted>2014-10-29T07:46:59Z</cp:lastPrinted>
  <dcterms:created xsi:type="dcterms:W3CDTF">2013-05-19T06:24:19Z</dcterms:created>
  <dcterms:modified xsi:type="dcterms:W3CDTF">2015-03-15T07:11:47Z</dcterms:modified>
</cp:coreProperties>
</file>