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706" r:id="rId1"/>
  </p:sldMasterIdLst>
  <p:notesMasterIdLst>
    <p:notesMasterId r:id="rId42"/>
  </p:notesMasterIdLst>
  <p:handoutMasterIdLst>
    <p:handoutMasterId r:id="rId43"/>
  </p:handoutMasterIdLst>
  <p:sldIdLst>
    <p:sldId id="311" r:id="rId2"/>
    <p:sldId id="342" r:id="rId3"/>
    <p:sldId id="382" r:id="rId4"/>
    <p:sldId id="351" r:id="rId5"/>
    <p:sldId id="353" r:id="rId6"/>
    <p:sldId id="352" r:id="rId7"/>
    <p:sldId id="343" r:id="rId8"/>
    <p:sldId id="344" r:id="rId9"/>
    <p:sldId id="387" r:id="rId10"/>
    <p:sldId id="360" r:id="rId11"/>
    <p:sldId id="383" r:id="rId12"/>
    <p:sldId id="385" r:id="rId13"/>
    <p:sldId id="370" r:id="rId14"/>
    <p:sldId id="373" r:id="rId15"/>
    <p:sldId id="355" r:id="rId16"/>
    <p:sldId id="379" r:id="rId17"/>
    <p:sldId id="365" r:id="rId18"/>
    <p:sldId id="358" r:id="rId19"/>
    <p:sldId id="368" r:id="rId20"/>
    <p:sldId id="359" r:id="rId21"/>
    <p:sldId id="369" r:id="rId22"/>
    <p:sldId id="374" r:id="rId23"/>
    <p:sldId id="361" r:id="rId24"/>
    <p:sldId id="362" r:id="rId25"/>
    <p:sldId id="357" r:id="rId26"/>
    <p:sldId id="367" r:id="rId27"/>
    <p:sldId id="354" r:id="rId28"/>
    <p:sldId id="380" r:id="rId29"/>
    <p:sldId id="381" r:id="rId30"/>
    <p:sldId id="364" r:id="rId31"/>
    <p:sldId id="375" r:id="rId32"/>
    <p:sldId id="386" r:id="rId33"/>
    <p:sldId id="312" r:id="rId34"/>
    <p:sldId id="350" r:id="rId35"/>
    <p:sldId id="376" r:id="rId36"/>
    <p:sldId id="363" r:id="rId37"/>
    <p:sldId id="377" r:id="rId38"/>
    <p:sldId id="356" r:id="rId39"/>
    <p:sldId id="378" r:id="rId40"/>
    <p:sldId id="366" r:id="rId41"/>
  </p:sldIdLst>
  <p:sldSz cx="9144000" cy="6858000" type="screen4x3"/>
  <p:notesSz cx="6858000" cy="9144000"/>
  <p:embeddedFontLst>
    <p:embeddedFont>
      <p:font typeface="Calibri" panose="020F0502020204030204" pitchFamily="34" charset="0"/>
      <p:regular r:id="rId44"/>
      <p:bold r:id="rId45"/>
      <p:italic r:id="rId46"/>
      <p:boldItalic r:id="rId47"/>
    </p:embeddedFont>
    <p:embeddedFont>
      <p:font typeface="Ebrima" panose="02000000000000000000" pitchFamily="2" charset="0"/>
      <p:regular r:id="rId48"/>
      <p:bold r:id="rId4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CBB9"/>
    <a:srgbClr val="0092CC"/>
    <a:srgbClr val="F4EBE6"/>
    <a:srgbClr val="D2AF9C"/>
    <a:srgbClr val="BC886A"/>
    <a:srgbClr val="A56039"/>
    <a:srgbClr val="8F3807"/>
    <a:srgbClr val="761302"/>
    <a:srgbClr val="EAF2ED"/>
    <a:srgbClr val="82B1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01" autoAdjust="0"/>
    <p:restoredTop sz="87967" autoAdjust="0"/>
  </p:normalViewPr>
  <p:slideViewPr>
    <p:cSldViewPr snapToGrid="0">
      <p:cViewPr varScale="1">
        <p:scale>
          <a:sx n="67" d="100"/>
          <a:sy n="67" d="100"/>
        </p:scale>
        <p:origin x="1476" y="72"/>
      </p:cViewPr>
      <p:guideLst>
        <p:guide orient="horz" pos="2137"/>
        <p:guide pos="2880"/>
      </p:guideLst>
    </p:cSldViewPr>
  </p:slideViewPr>
  <p:outlineViewPr>
    <p:cViewPr>
      <p:scale>
        <a:sx n="33" d="100"/>
        <a:sy n="33" d="100"/>
      </p:scale>
      <p:origin x="0" y="-288"/>
    </p:cViewPr>
  </p:outlineViewPr>
  <p:notesTextViewPr>
    <p:cViewPr>
      <p:scale>
        <a:sx n="1" d="1"/>
        <a:sy n="1" d="1"/>
      </p:scale>
      <p:origin x="0" y="0"/>
    </p:cViewPr>
  </p:notesTextViewPr>
  <p:sorterViewPr>
    <p:cViewPr>
      <p:scale>
        <a:sx n="80" d="100"/>
        <a:sy n="80" d="100"/>
      </p:scale>
      <p:origin x="0" y="1086"/>
    </p:cViewPr>
  </p:sorterViewPr>
  <p:notesViewPr>
    <p:cSldViewPr snapToGrid="0">
      <p:cViewPr varScale="1">
        <p:scale>
          <a:sx n="117" d="100"/>
          <a:sy n="117" d="100"/>
        </p:scale>
        <p:origin x="337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7E8843-A7C4-432A-9F08-16396B59A19A}" type="datetimeFigureOut">
              <a:rPr lang="en-US" smtClean="0"/>
              <a:t>08/01/2018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2C6CFA-711A-479C-88D9-264F221DCBD7}" type="slidenum">
              <a:rPr lang="en-US" smtClean="0"/>
              <a:t>‹#›</a:t>
            </a:fld>
            <a:endParaRPr lang="en-US"/>
          </a:p>
        </p:txBody>
      </p:sp>
    </p:spTree>
    <p:extLst>
      <p:ext uri="{BB962C8B-B14F-4D97-AF65-F5344CB8AC3E}">
        <p14:creationId xmlns:p14="http://schemas.microsoft.com/office/powerpoint/2010/main" val="2149428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3CDB66-C0F6-45B6-BFF5-4575694EFB28}" type="datetimeFigureOut">
              <a:rPr lang="en-US" smtClean="0"/>
              <a:t>08/01/2018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7DFC79-30DA-484F-85C8-36E3971802A1}" type="slidenum">
              <a:rPr lang="en-US" smtClean="0"/>
              <a:t>‹#›</a:t>
            </a:fld>
            <a:endParaRPr lang="en-US"/>
          </a:p>
        </p:txBody>
      </p:sp>
    </p:spTree>
    <p:extLst>
      <p:ext uri="{BB962C8B-B14F-4D97-AF65-F5344CB8AC3E}">
        <p14:creationId xmlns:p14="http://schemas.microsoft.com/office/powerpoint/2010/main" val="2098081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07DFC79-30DA-484F-85C8-36E3971802A1}" type="slidenum">
              <a:rPr lang="en-US" smtClean="0"/>
              <a:t>1</a:t>
            </a:fld>
            <a:endParaRPr lang="en-US"/>
          </a:p>
        </p:txBody>
      </p:sp>
    </p:spTree>
    <p:extLst>
      <p:ext uri="{BB962C8B-B14F-4D97-AF65-F5344CB8AC3E}">
        <p14:creationId xmlns:p14="http://schemas.microsoft.com/office/powerpoint/2010/main" val="660625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through the Key </a:t>
            </a:r>
            <a:r>
              <a:rPr lang="en-US"/>
              <a:t>Recommendations systematically</a:t>
            </a:r>
          </a:p>
        </p:txBody>
      </p:sp>
      <p:sp>
        <p:nvSpPr>
          <p:cNvPr id="4" name="Slide Number Placeholder 3"/>
          <p:cNvSpPr>
            <a:spLocks noGrp="1"/>
          </p:cNvSpPr>
          <p:nvPr>
            <p:ph type="sldNum" sz="quarter" idx="10"/>
          </p:nvPr>
        </p:nvSpPr>
        <p:spPr/>
        <p:txBody>
          <a:bodyPr/>
          <a:lstStyle/>
          <a:p>
            <a:fld id="{907DFC79-30DA-484F-85C8-36E3971802A1}" type="slidenum">
              <a:rPr lang="en-US" smtClean="0"/>
              <a:t>32</a:t>
            </a:fld>
            <a:endParaRPr lang="en-US"/>
          </a:p>
        </p:txBody>
      </p:sp>
    </p:spTree>
    <p:extLst>
      <p:ext uri="{BB962C8B-B14F-4D97-AF65-F5344CB8AC3E}">
        <p14:creationId xmlns:p14="http://schemas.microsoft.com/office/powerpoint/2010/main" val="131432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07DFC79-30DA-484F-85C8-36E3971802A1}" type="slidenum">
              <a:rPr lang="en-US" smtClean="0"/>
              <a:t>33</a:t>
            </a:fld>
            <a:endParaRPr lang="en-US"/>
          </a:p>
        </p:txBody>
      </p:sp>
    </p:spTree>
    <p:extLst>
      <p:ext uri="{BB962C8B-B14F-4D97-AF65-F5344CB8AC3E}">
        <p14:creationId xmlns:p14="http://schemas.microsoft.com/office/powerpoint/2010/main" val="4169546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Chapters for which we did not receive any inputs.</a:t>
            </a:r>
          </a:p>
        </p:txBody>
      </p:sp>
      <p:sp>
        <p:nvSpPr>
          <p:cNvPr id="4" name="Slide Number Placeholder 3"/>
          <p:cNvSpPr>
            <a:spLocks noGrp="1"/>
          </p:cNvSpPr>
          <p:nvPr>
            <p:ph type="sldNum" sz="quarter" idx="10"/>
          </p:nvPr>
        </p:nvSpPr>
        <p:spPr/>
        <p:txBody>
          <a:bodyPr/>
          <a:lstStyle/>
          <a:p>
            <a:fld id="{907DFC79-30DA-484F-85C8-36E3971802A1}" type="slidenum">
              <a:rPr lang="en-US" smtClean="0"/>
              <a:t>5</a:t>
            </a:fld>
            <a:endParaRPr lang="en-US"/>
          </a:p>
        </p:txBody>
      </p:sp>
    </p:spTree>
    <p:extLst>
      <p:ext uri="{BB962C8B-B14F-4D97-AF65-F5344CB8AC3E}">
        <p14:creationId xmlns:p14="http://schemas.microsoft.com/office/powerpoint/2010/main" val="1486460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*affordable access to AP is a precondition for reducing inequalities </a:t>
            </a:r>
            <a:r>
              <a:rPr lang="en-US" dirty="0" err="1"/>
              <a:t>wrt</a:t>
            </a:r>
            <a:r>
              <a:rPr lang="en-US" dirty="0"/>
              <a:t> human rights &amp; the SDG’s</a:t>
            </a:r>
          </a:p>
          <a:p>
            <a:r>
              <a:rPr lang="en-US" dirty="0"/>
              <a:t>*explanation of AP – increase performance/functioning of an individual; enhance capabilities</a:t>
            </a:r>
          </a:p>
          <a:p>
            <a:r>
              <a:rPr lang="en-US" dirty="0"/>
              <a:t>*lack of legislation </a:t>
            </a:r>
            <a:r>
              <a:rPr lang="en-US" dirty="0" err="1"/>
              <a:t>wrt</a:t>
            </a:r>
            <a:r>
              <a:rPr lang="en-US" dirty="0"/>
              <a:t> Assistive Technology generally</a:t>
            </a:r>
          </a:p>
          <a:p>
            <a:r>
              <a:rPr lang="en-US" dirty="0"/>
              <a:t>*benefits of AP</a:t>
            </a:r>
          </a:p>
        </p:txBody>
      </p:sp>
      <p:sp>
        <p:nvSpPr>
          <p:cNvPr id="4" name="Slide Number Placeholder 3"/>
          <p:cNvSpPr>
            <a:spLocks noGrp="1"/>
          </p:cNvSpPr>
          <p:nvPr>
            <p:ph type="sldNum" sz="quarter" idx="10"/>
          </p:nvPr>
        </p:nvSpPr>
        <p:spPr/>
        <p:txBody>
          <a:bodyPr/>
          <a:lstStyle/>
          <a:p>
            <a:fld id="{907DFC79-30DA-484F-85C8-36E3971802A1}" type="slidenum">
              <a:rPr lang="en-US" smtClean="0"/>
              <a:t>10</a:t>
            </a:fld>
            <a:endParaRPr lang="en-US"/>
          </a:p>
        </p:txBody>
      </p:sp>
    </p:spTree>
    <p:extLst>
      <p:ext uri="{BB962C8B-B14F-4D97-AF65-F5344CB8AC3E}">
        <p14:creationId xmlns:p14="http://schemas.microsoft.com/office/powerpoint/2010/main" val="1705986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*Builds the case for AP’s and the realization of the SDG’s</a:t>
            </a:r>
          </a:p>
          <a:p>
            <a:r>
              <a:rPr lang="en-US" dirty="0"/>
              <a:t>*Need for reliable and readily available data on AP need, usage etc. at a country level</a:t>
            </a:r>
          </a:p>
          <a:p>
            <a:r>
              <a:rPr lang="en-US" dirty="0"/>
              <a:t>*Global advancements – work of UN and other agencies</a:t>
            </a:r>
          </a:p>
          <a:p>
            <a:r>
              <a:rPr lang="en-US" dirty="0"/>
              <a:t>*Although some progress made in terms of the CRPD, still some key issues in relation to AT – mention 3</a:t>
            </a:r>
          </a:p>
        </p:txBody>
      </p:sp>
      <p:sp>
        <p:nvSpPr>
          <p:cNvPr id="4" name="Slide Number Placeholder 3"/>
          <p:cNvSpPr>
            <a:spLocks noGrp="1"/>
          </p:cNvSpPr>
          <p:nvPr>
            <p:ph type="sldNum" sz="quarter" idx="10"/>
          </p:nvPr>
        </p:nvSpPr>
        <p:spPr/>
        <p:txBody>
          <a:bodyPr/>
          <a:lstStyle/>
          <a:p>
            <a:fld id="{907DFC79-30DA-484F-85C8-36E3971802A1}" type="slidenum">
              <a:rPr lang="en-US" smtClean="0"/>
              <a:t>11</a:t>
            </a:fld>
            <a:endParaRPr lang="en-US"/>
          </a:p>
        </p:txBody>
      </p:sp>
    </p:spTree>
    <p:extLst>
      <p:ext uri="{BB962C8B-B14F-4D97-AF65-F5344CB8AC3E}">
        <p14:creationId xmlns:p14="http://schemas.microsoft.com/office/powerpoint/2010/main" val="2862585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chapter then moves onto how UN agencies can further support MB to ensure compliant provision of AT</a:t>
            </a:r>
          </a:p>
        </p:txBody>
      </p:sp>
      <p:sp>
        <p:nvSpPr>
          <p:cNvPr id="4" name="Slide Number Placeholder 3"/>
          <p:cNvSpPr>
            <a:spLocks noGrp="1"/>
          </p:cNvSpPr>
          <p:nvPr>
            <p:ph type="sldNum" sz="quarter" idx="10"/>
          </p:nvPr>
        </p:nvSpPr>
        <p:spPr/>
        <p:txBody>
          <a:bodyPr/>
          <a:lstStyle/>
          <a:p>
            <a:fld id="{907DFC79-30DA-484F-85C8-36E3971802A1}" type="slidenum">
              <a:rPr lang="en-US" smtClean="0"/>
              <a:t>12</a:t>
            </a:fld>
            <a:endParaRPr lang="en-US"/>
          </a:p>
        </p:txBody>
      </p:sp>
    </p:spTree>
    <p:extLst>
      <p:ext uri="{BB962C8B-B14F-4D97-AF65-F5344CB8AC3E}">
        <p14:creationId xmlns:p14="http://schemas.microsoft.com/office/powerpoint/2010/main" val="78086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chapter ends with a list of urgent actions that need to be implemented at a country level</a:t>
            </a:r>
          </a:p>
          <a:p>
            <a:r>
              <a:rPr lang="en-US" dirty="0"/>
              <a:t>*Divided into 3 themes:  Analysis/Evidence, Systemic Action and Delivery</a:t>
            </a:r>
          </a:p>
        </p:txBody>
      </p:sp>
      <p:sp>
        <p:nvSpPr>
          <p:cNvPr id="4" name="Slide Number Placeholder 3"/>
          <p:cNvSpPr>
            <a:spLocks noGrp="1"/>
          </p:cNvSpPr>
          <p:nvPr>
            <p:ph type="sldNum" sz="quarter" idx="10"/>
          </p:nvPr>
        </p:nvSpPr>
        <p:spPr/>
        <p:txBody>
          <a:bodyPr/>
          <a:lstStyle/>
          <a:p>
            <a:fld id="{907DFC79-30DA-484F-85C8-36E3971802A1}" type="slidenum">
              <a:rPr lang="en-US" smtClean="0"/>
              <a:t>13</a:t>
            </a:fld>
            <a:endParaRPr lang="en-US"/>
          </a:p>
        </p:txBody>
      </p:sp>
    </p:spTree>
    <p:extLst>
      <p:ext uri="{BB962C8B-B14F-4D97-AF65-F5344CB8AC3E}">
        <p14:creationId xmlns:p14="http://schemas.microsoft.com/office/powerpoint/2010/main" val="1483676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through the Key Messages</a:t>
            </a:r>
          </a:p>
        </p:txBody>
      </p:sp>
      <p:sp>
        <p:nvSpPr>
          <p:cNvPr id="4" name="Slide Number Placeholder 3"/>
          <p:cNvSpPr>
            <a:spLocks noGrp="1"/>
          </p:cNvSpPr>
          <p:nvPr>
            <p:ph type="sldNum" sz="quarter" idx="10"/>
          </p:nvPr>
        </p:nvSpPr>
        <p:spPr/>
        <p:txBody>
          <a:bodyPr/>
          <a:lstStyle/>
          <a:p>
            <a:fld id="{907DFC79-30DA-484F-85C8-36E3971802A1}" type="slidenum">
              <a:rPr lang="en-US" smtClean="0"/>
              <a:t>23</a:t>
            </a:fld>
            <a:endParaRPr lang="en-US"/>
          </a:p>
        </p:txBody>
      </p:sp>
    </p:spTree>
    <p:extLst>
      <p:ext uri="{BB962C8B-B14F-4D97-AF65-F5344CB8AC3E}">
        <p14:creationId xmlns:p14="http://schemas.microsoft.com/office/powerpoint/2010/main" val="688424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through the Key Messages systematically</a:t>
            </a:r>
          </a:p>
        </p:txBody>
      </p:sp>
      <p:sp>
        <p:nvSpPr>
          <p:cNvPr id="4" name="Slide Number Placeholder 3"/>
          <p:cNvSpPr>
            <a:spLocks noGrp="1"/>
          </p:cNvSpPr>
          <p:nvPr>
            <p:ph type="sldNum" sz="quarter" idx="10"/>
          </p:nvPr>
        </p:nvSpPr>
        <p:spPr/>
        <p:txBody>
          <a:bodyPr/>
          <a:lstStyle/>
          <a:p>
            <a:fld id="{907DFC79-30DA-484F-85C8-36E3971802A1}" type="slidenum">
              <a:rPr lang="en-US" smtClean="0"/>
              <a:t>27</a:t>
            </a:fld>
            <a:endParaRPr lang="en-US"/>
          </a:p>
        </p:txBody>
      </p:sp>
    </p:spTree>
    <p:extLst>
      <p:ext uri="{BB962C8B-B14F-4D97-AF65-F5344CB8AC3E}">
        <p14:creationId xmlns:p14="http://schemas.microsoft.com/office/powerpoint/2010/main" val="3826181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through the Key </a:t>
            </a:r>
            <a:r>
              <a:rPr lang="en-US"/>
              <a:t>Recommendations systematically</a:t>
            </a:r>
          </a:p>
        </p:txBody>
      </p:sp>
      <p:sp>
        <p:nvSpPr>
          <p:cNvPr id="4" name="Slide Number Placeholder 3"/>
          <p:cNvSpPr>
            <a:spLocks noGrp="1"/>
          </p:cNvSpPr>
          <p:nvPr>
            <p:ph type="sldNum" sz="quarter" idx="10"/>
          </p:nvPr>
        </p:nvSpPr>
        <p:spPr/>
        <p:txBody>
          <a:bodyPr/>
          <a:lstStyle/>
          <a:p>
            <a:fld id="{907DFC79-30DA-484F-85C8-36E3971802A1}" type="slidenum">
              <a:rPr lang="en-US" smtClean="0"/>
              <a:t>30</a:t>
            </a:fld>
            <a:endParaRPr lang="en-US"/>
          </a:p>
        </p:txBody>
      </p:sp>
    </p:spTree>
    <p:extLst>
      <p:ext uri="{BB962C8B-B14F-4D97-AF65-F5344CB8AC3E}">
        <p14:creationId xmlns:p14="http://schemas.microsoft.com/office/powerpoint/2010/main" val="37382247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9144000" cy="6858000"/>
          </a:xfrm>
          <a:solidFill>
            <a:srgbClr val="0074A2"/>
          </a:solidFill>
        </p:spPr>
        <p:txBody>
          <a:bodyPr bIns="1980000" anchor="ctr">
            <a:normAutofit/>
          </a:bodyPr>
          <a:lstStyle>
            <a:lvl1pPr algn="ctr">
              <a:defRPr sz="1400">
                <a:solidFill>
                  <a:schemeClr val="bg1"/>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1" y="4482002"/>
            <a:ext cx="9143999" cy="1655999"/>
          </a:xfrm>
          <a:solidFill>
            <a:schemeClr val="tx2"/>
          </a:solidFill>
        </p:spPr>
        <p:txBody>
          <a:bodyPr lIns="360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
        <p:nvSpPr>
          <p:cNvPr id="2" name="Title 1"/>
          <p:cNvSpPr>
            <a:spLocks noGrp="1"/>
          </p:cNvSpPr>
          <p:nvPr>
            <p:ph type="ctrTitle" hasCustomPrompt="1"/>
          </p:nvPr>
        </p:nvSpPr>
        <p:spPr bwMode="gray">
          <a:xfrm>
            <a:off x="0" y="485184"/>
            <a:ext cx="5508000" cy="1119158"/>
          </a:xfrm>
          <a:noFill/>
        </p:spPr>
        <p:txBody>
          <a:bodyPr lIns="360000" tIns="72000" rIns="450000" bIns="180000" anchor="t" anchorCtr="0">
            <a:noAutofit/>
          </a:bodyPr>
          <a:lstStyle>
            <a:lvl1pPr algn="l">
              <a:lnSpc>
                <a:spcPct val="85000"/>
              </a:lnSpc>
              <a:defRPr sz="4200">
                <a:solidFill>
                  <a:schemeClr val="bg1"/>
                </a:solidFill>
                <a:latin typeface="+mj-lt"/>
              </a:defRPr>
            </a:lvl1pPr>
          </a:lstStyle>
          <a:p>
            <a:r>
              <a:rPr lang="en-GB" noProof="0" dirty="0"/>
              <a:t>Click to edit </a:t>
            </a:r>
            <a:br>
              <a:rPr lang="en-GB" noProof="0" dirty="0"/>
            </a:br>
            <a:r>
              <a:rPr lang="en-GB" noProof="0" dirty="0"/>
              <a:t>Master title style</a:t>
            </a:r>
          </a:p>
        </p:txBody>
      </p:sp>
      <p:sp>
        <p:nvSpPr>
          <p:cNvPr id="36" name="Text Placeholder 35"/>
          <p:cNvSpPr>
            <a:spLocks noGrp="1"/>
          </p:cNvSpPr>
          <p:nvPr>
            <p:ph type="body" sz="quarter" idx="10" hasCustomPrompt="1"/>
          </p:nvPr>
        </p:nvSpPr>
        <p:spPr bwMode="gray">
          <a:xfrm>
            <a:off x="360000" y="6507006"/>
            <a:ext cx="4478700" cy="247650"/>
          </a:xfrm>
        </p:spPr>
        <p:txBody>
          <a:bodyPr lIns="0" anchor="ctr">
            <a:noAutofit/>
          </a:bodyPr>
          <a:lstStyle>
            <a:lvl1pPr>
              <a:defRPr sz="10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bwMode="gray">
          <a:xfrm>
            <a:off x="7121935" y="6476048"/>
            <a:ext cx="1646444"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62" name="Text Placeholder 35"/>
          <p:cNvSpPr>
            <a:spLocks noGrp="1"/>
          </p:cNvSpPr>
          <p:nvPr>
            <p:ph type="body" sz="quarter" idx="15" hasCustomPrompt="1"/>
          </p:nvPr>
        </p:nvSpPr>
        <p:spPr bwMode="gray">
          <a:xfrm>
            <a:off x="359999" y="5440855"/>
            <a:ext cx="8408379"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37" name="Picture Placeholder 8"/>
          <p:cNvSpPr>
            <a:spLocks noGrp="1"/>
          </p:cNvSpPr>
          <p:nvPr>
            <p:ph type="pic" sz="quarter" idx="22" hasCustomPrompt="1"/>
          </p:nvPr>
        </p:nvSpPr>
        <p:spPr bwMode="gray">
          <a:xfrm>
            <a:off x="5595508" y="488563"/>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798026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bg2"/>
                </a:solidFill>
              </a:defRPr>
            </a:lvl1pPr>
          </a:lstStyle>
          <a:p>
            <a:fld id="{AD0CC27D-0020-48D4-9B6C-9E6EA0640D93}" type="datetime1">
              <a:rPr lang="en-GB" noProof="0" smtClean="0"/>
              <a:t>08/01/2018</a:t>
            </a:fld>
            <a:endParaRPr lang="en-GB" noProof="0"/>
          </a:p>
        </p:txBody>
      </p:sp>
      <p:sp>
        <p:nvSpPr>
          <p:cNvPr id="19" name="Footer Placeholder 18"/>
          <p:cNvSpPr>
            <a:spLocks noGrp="1"/>
          </p:cNvSpPr>
          <p:nvPr>
            <p:ph type="ftr" sz="quarter" idx="15"/>
          </p:nvPr>
        </p:nvSpPr>
        <p:spPr bwMode="invGray">
          <a:noFill/>
        </p:spPr>
        <p:txBody>
          <a:bodyPr/>
          <a:lstStyle/>
          <a:p>
            <a:r>
              <a:rPr lang="en-GB" noProof="0"/>
              <a:t>|     Title of the presentation</a:t>
            </a: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360000" y="6293650"/>
            <a:ext cx="8419774" cy="208579"/>
          </a:xfrm>
          <a:noFill/>
        </p:spPr>
        <p:txBody>
          <a:bodyPr anchor="t">
            <a:normAutofit/>
          </a:bodyPr>
          <a:lstStyle>
            <a:lvl1pPr>
              <a:defRPr sz="800" b="0">
                <a:solidFill>
                  <a:schemeClr val="bg2"/>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360364" y="1188002"/>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359999" y="1800000"/>
            <a:ext cx="8419774" cy="4237200"/>
          </a:xfrm>
          <a:noFill/>
        </p:spPr>
        <p:txBody>
          <a:bodyPr lIns="0" tIns="0" rIns="0" bIns="0"/>
          <a:lstStyle>
            <a:lvl1pPr>
              <a:lnSpc>
                <a:spcPct val="110000"/>
              </a:lnSpc>
              <a:defRPr sz="1400" b="1">
                <a:solidFill>
                  <a:schemeClr val="bg2"/>
                </a:solidFill>
                <a:latin typeface="+mn-lt"/>
              </a:defRPr>
            </a:lvl1pPr>
            <a:lvl2pPr>
              <a:lnSpc>
                <a:spcPct val="110000"/>
              </a:lnSpc>
              <a:defRPr sz="1400">
                <a:solidFill>
                  <a:schemeClr val="bg2"/>
                </a:solidFill>
                <a:latin typeface="+mn-lt"/>
              </a:defRPr>
            </a:lvl2pPr>
          </a:lstStyle>
          <a:p>
            <a:pPr lvl="0"/>
            <a:r>
              <a:rPr lang="en-GB" noProof="0" dirty="0"/>
              <a:t>Edit Master text styles</a:t>
            </a:r>
          </a:p>
          <a:p>
            <a:pPr lvl="1"/>
            <a:r>
              <a:rPr lang="en-GB" noProof="0" dirty="0"/>
              <a:t>Second level</a:t>
            </a:r>
          </a:p>
        </p:txBody>
      </p:sp>
    </p:spTree>
    <p:extLst>
      <p:ext uri="{BB962C8B-B14F-4D97-AF65-F5344CB8AC3E}">
        <p14:creationId xmlns:p14="http://schemas.microsoft.com/office/powerpoint/2010/main" val="794080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9144000" cy="6858000"/>
          </a:xfrm>
          <a:solidFill>
            <a:srgbClr val="0074A2"/>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1" y="1800000"/>
            <a:ext cx="3209925" cy="1649446"/>
          </a:xfrm>
          <a:solidFill>
            <a:schemeClr val="tx2">
              <a:alpha val="90000"/>
            </a:schemeClr>
          </a:solidFill>
        </p:spPr>
        <p:txBody>
          <a:bodyPr lIns="360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dirty="0"/>
              <a:t>Edit Master text styles</a:t>
            </a:r>
          </a:p>
        </p:txBody>
      </p:sp>
      <p:sp>
        <p:nvSpPr>
          <p:cNvPr id="2" name="Date Placeholder 1"/>
          <p:cNvSpPr>
            <a:spLocks noGrp="1"/>
          </p:cNvSpPr>
          <p:nvPr>
            <p:ph type="dt" sz="half" idx="19"/>
          </p:nvPr>
        </p:nvSpPr>
        <p:spPr bwMode="gray"/>
        <p:txBody>
          <a:bodyPr/>
          <a:lstStyle>
            <a:lvl1pPr>
              <a:defRPr>
                <a:solidFill>
                  <a:schemeClr val="bg2"/>
                </a:solidFill>
              </a:defRPr>
            </a:lvl1pPr>
          </a:lstStyle>
          <a:p>
            <a:fld id="{A68D69CF-73BC-4E26-B56A-FEC2ABB77ED4}" type="datetime1">
              <a:rPr lang="en-GB" noProof="0" smtClean="0"/>
              <a:t>08/01/2018</a:t>
            </a:fld>
            <a:endParaRPr lang="en-GB" noProof="0"/>
          </a:p>
        </p:txBody>
      </p:sp>
      <p:sp>
        <p:nvSpPr>
          <p:cNvPr id="3" name="Footer Placeholder 2"/>
          <p:cNvSpPr>
            <a:spLocks noGrp="1"/>
          </p:cNvSpPr>
          <p:nvPr>
            <p:ph type="ftr" sz="quarter" idx="20"/>
          </p:nvPr>
        </p:nvSpPr>
        <p:spPr bwMode="gray"/>
        <p:txBody>
          <a:bodyPr/>
          <a:lstStyle>
            <a:lvl1pPr>
              <a:defRPr>
                <a:solidFill>
                  <a:schemeClr val="bg2"/>
                </a:solidFill>
              </a:defRPr>
            </a:lvl1pPr>
          </a:lstStyle>
          <a:p>
            <a:r>
              <a:rPr lang="en-GB" noProof="0"/>
              <a:t>|     Title of the presentation</a:t>
            </a:r>
          </a:p>
        </p:txBody>
      </p:sp>
      <p:sp>
        <p:nvSpPr>
          <p:cNvPr id="4" name="Slide Number Placeholder 3"/>
          <p:cNvSpPr>
            <a:spLocks noGrp="1"/>
          </p:cNvSpPr>
          <p:nvPr>
            <p:ph type="sldNum" sz="quarter" idx="21"/>
          </p:nvPr>
        </p:nvSpPr>
        <p:spPr bwMode="gray"/>
        <p:txBody>
          <a:bodyPr/>
          <a:lstStyle>
            <a:lvl1pPr>
              <a:defRPr>
                <a:solidFill>
                  <a:schemeClr val="bg2"/>
                </a:solidFill>
              </a:defRPr>
            </a:lvl1pPr>
          </a:lstStyle>
          <a:p>
            <a:fld id="{A74CE0EA-F3B5-4684-BA10-C594598FDB9C}" type="slidenum">
              <a:rPr lang="en-GB" noProof="0" smtClean="0"/>
              <a:pPr/>
              <a:t>‹#›</a:t>
            </a:fld>
            <a:endParaRPr lang="en-GB" noProof="0"/>
          </a:p>
        </p:txBody>
      </p:sp>
      <p:sp>
        <p:nvSpPr>
          <p:cNvPr id="15" name="Text Placeholder 7"/>
          <p:cNvSpPr>
            <a:spLocks noGrp="1"/>
          </p:cNvSpPr>
          <p:nvPr>
            <p:ph type="body" sz="quarter" idx="22" hasCustomPrompt="1"/>
          </p:nvPr>
        </p:nvSpPr>
        <p:spPr bwMode="gray">
          <a:xfrm>
            <a:off x="360000" y="6293650"/>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12" name="Picture Placeholder 5"/>
          <p:cNvSpPr>
            <a:spLocks noGrp="1"/>
          </p:cNvSpPr>
          <p:nvPr>
            <p:ph type="pic" sz="quarter" idx="23" hasCustomPrompt="1"/>
          </p:nvPr>
        </p:nvSpPr>
        <p:spPr bwMode="gray">
          <a:xfrm>
            <a:off x="6804000" y="370800"/>
            <a:ext cx="1976400" cy="694800"/>
          </a:xfrm>
          <a:blipFill dpi="0" rotWithShape="1">
            <a:blip r:embed="rId2"/>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796219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p>
            <a:fld id="{99262F6C-3198-4C0D-9FD3-A522B66D4040}" type="datetime1">
              <a:rPr lang="en-GB" noProof="0" smtClean="0"/>
              <a:t>08/01/2018</a:t>
            </a:fld>
            <a:endParaRPr lang="en-GB" noProof="0"/>
          </a:p>
        </p:txBody>
      </p:sp>
      <p:sp>
        <p:nvSpPr>
          <p:cNvPr id="8" name="Footer Placeholder 7"/>
          <p:cNvSpPr>
            <a:spLocks noGrp="1"/>
          </p:cNvSpPr>
          <p:nvPr>
            <p:ph type="ftr" sz="quarter" idx="31"/>
          </p:nvPr>
        </p:nvSpPr>
        <p:spPr bwMode="gray"/>
        <p:txBody>
          <a:bodyPr/>
          <a:lstStyle/>
          <a:p>
            <a:r>
              <a:rPr lang="en-GB" noProof="0" dirty="0"/>
              <a:t>|     Title of the presentation</a:t>
            </a:r>
          </a:p>
        </p:txBody>
      </p:sp>
      <p:sp>
        <p:nvSpPr>
          <p:cNvPr id="9" name="Slide Number Placeholder 8"/>
          <p:cNvSpPr>
            <a:spLocks noGrp="1"/>
          </p:cNvSpPr>
          <p:nvPr>
            <p:ph type="sldNum" sz="quarter" idx="32"/>
          </p:nvPr>
        </p:nvSpPr>
        <p:spPr bwMode="gray"/>
        <p:txBody>
          <a:bodyPr/>
          <a:lstStyle/>
          <a:p>
            <a:fld id="{A74CE0EA-F3B5-4684-BA10-C594598FDB9C}" type="slidenum">
              <a:rPr lang="en-GB" noProof="0" smtClean="0"/>
              <a:pPr/>
              <a:t>‹#›</a:t>
            </a:fld>
            <a:endParaRPr lang="en-GB" noProof="0"/>
          </a:p>
        </p:txBody>
      </p:sp>
      <p:sp>
        <p:nvSpPr>
          <p:cNvPr id="10" name="Title 9"/>
          <p:cNvSpPr>
            <a:spLocks noGrp="1"/>
          </p:cNvSpPr>
          <p:nvPr>
            <p:ph type="title"/>
          </p:nvPr>
        </p:nvSpPr>
        <p:spPr bwMode="gray">
          <a:xfrm>
            <a:off x="359999" y="359999"/>
            <a:ext cx="6120000" cy="720000"/>
          </a:xfrm>
        </p:spPr>
        <p:txBody>
          <a:bodyPr/>
          <a:lstStyle/>
          <a:p>
            <a:r>
              <a:rPr lang="en-GB" noProof="0"/>
              <a:t>Click to edit Master title style</a:t>
            </a:r>
          </a:p>
        </p:txBody>
      </p:sp>
      <p:sp>
        <p:nvSpPr>
          <p:cNvPr id="28" name="Rectangle 27"/>
          <p:cNvSpPr/>
          <p:nvPr userDrawn="1"/>
        </p:nvSpPr>
        <p:spPr bwMode="gray">
          <a:xfrm>
            <a:off x="360000" y="1800002"/>
            <a:ext cx="477588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4" name="Text Placeholder 3"/>
          <p:cNvSpPr>
            <a:spLocks noGrp="1"/>
          </p:cNvSpPr>
          <p:nvPr>
            <p:ph type="body" sz="quarter" idx="33" hasCustomPrompt="1"/>
          </p:nvPr>
        </p:nvSpPr>
        <p:spPr>
          <a:xfrm>
            <a:off x="359999" y="2143683"/>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280578" y="2143683"/>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5574552" y="2143683"/>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359999" y="2877928"/>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280578" y="2877928"/>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5574552" y="2877928"/>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359999" y="3612173"/>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280578" y="3612173"/>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5574552" y="3612173"/>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359999" y="4346418"/>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280578" y="4346418"/>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5574552" y="4346418"/>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359999" y="5080663"/>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280578" y="5080663"/>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5574552" y="5080663"/>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359999" y="5814910"/>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280578" y="5814910"/>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5574552" y="5814910"/>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360364" y="1188002"/>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495313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p>
            <a:fld id="{7BA931E1-7FC2-4DBD-9F66-3D1575A3F79C}" type="datetime1">
              <a:rPr lang="en-GB" noProof="0" smtClean="0"/>
              <a:t>08/01/2018</a:t>
            </a:fld>
            <a:endParaRPr lang="en-GB" noProof="0"/>
          </a:p>
        </p:txBody>
      </p:sp>
      <p:sp>
        <p:nvSpPr>
          <p:cNvPr id="4" name="Footer Placeholder 3"/>
          <p:cNvSpPr>
            <a:spLocks noGrp="1"/>
          </p:cNvSpPr>
          <p:nvPr>
            <p:ph type="ftr" sz="quarter" idx="11"/>
          </p:nvPr>
        </p:nvSpPr>
        <p:spPr bwMode="invGray"/>
        <p:txBody>
          <a:bodyPr/>
          <a:lstStyle/>
          <a:p>
            <a:r>
              <a:rPr lang="en-GB" noProof="0"/>
              <a:t>|     Title of the presentation</a:t>
            </a:r>
          </a:p>
        </p:txBody>
      </p:sp>
      <p:sp>
        <p:nvSpPr>
          <p:cNvPr id="5" name="Slide Number Placeholder 4"/>
          <p:cNvSpPr>
            <a:spLocks noGrp="1"/>
          </p:cNvSpPr>
          <p:nvPr>
            <p:ph type="sldNum" sz="quarter" idx="12"/>
          </p:nvPr>
        </p:nvSpPr>
        <p:spPr bwMode="invGray"/>
        <p:txBody>
          <a:bodyPr/>
          <a:lstStyle/>
          <a:p>
            <a:fld id="{A74CE0EA-F3B5-4684-BA10-C594598FDB9C}" type="slidenum">
              <a:rPr lang="en-GB" noProof="0" smtClean="0"/>
              <a:pPr/>
              <a:t>‹#›</a:t>
            </a:fld>
            <a:endParaRPr lang="en-GB" noProof="0"/>
          </a:p>
        </p:txBody>
      </p:sp>
      <p:sp>
        <p:nvSpPr>
          <p:cNvPr id="12" name="Text Placeholder 7"/>
          <p:cNvSpPr>
            <a:spLocks noGrp="1"/>
          </p:cNvSpPr>
          <p:nvPr>
            <p:ph type="body" sz="quarter" idx="21" hasCustomPrompt="1"/>
          </p:nvPr>
        </p:nvSpPr>
        <p:spPr bwMode="invGray">
          <a:xfrm>
            <a:off x="360000" y="6293650"/>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360364" y="1188002"/>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3918371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9144000" cy="6858000"/>
          </a:xfrm>
          <a:solidFill>
            <a:srgbClr val="0074A2"/>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6" name="Text Placeholder 35"/>
          <p:cNvSpPr>
            <a:spLocks noGrp="1"/>
          </p:cNvSpPr>
          <p:nvPr>
            <p:ph type="body" sz="quarter" idx="10" hasCustomPrompt="1"/>
          </p:nvPr>
        </p:nvSpPr>
        <p:spPr bwMode="gray">
          <a:xfrm>
            <a:off x="360000" y="6507006"/>
            <a:ext cx="4478700" cy="247650"/>
          </a:xfrm>
        </p:spPr>
        <p:txBody>
          <a:bodyPr anchor="ctr">
            <a:noAutofit/>
          </a:bodyPr>
          <a:lstStyle>
            <a:lvl1pPr>
              <a:defRPr sz="10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5" name="Picture Placeholder 8"/>
          <p:cNvSpPr>
            <a:spLocks noGrp="1"/>
          </p:cNvSpPr>
          <p:nvPr>
            <p:ph type="pic" sz="quarter" idx="22" hasCustomPrompt="1"/>
          </p:nvPr>
        </p:nvSpPr>
        <p:spPr bwMode="gray">
          <a:xfrm>
            <a:off x="5595508" y="488563"/>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
        <p:nvSpPr>
          <p:cNvPr id="37" name="Text Placeholder 35"/>
          <p:cNvSpPr>
            <a:spLocks noGrp="1"/>
          </p:cNvSpPr>
          <p:nvPr>
            <p:ph type="body" sz="quarter" idx="16" hasCustomPrompt="1"/>
          </p:nvPr>
        </p:nvSpPr>
        <p:spPr bwMode="gray">
          <a:xfrm>
            <a:off x="7121935" y="6476048"/>
            <a:ext cx="1646444"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5508000" cy="1119158"/>
          </a:xfrm>
          <a:noFill/>
        </p:spPr>
        <p:txBody>
          <a:bodyPr lIns="360000" tIns="72000" rIns="450000" bIns="180000" anchor="t" anchorCtr="0">
            <a:noAutofit/>
          </a:bodyPr>
          <a:lstStyle>
            <a:lvl1pPr algn="l">
              <a:lnSpc>
                <a:spcPct val="85000"/>
              </a:lnSpc>
              <a:defRPr sz="4200">
                <a:solidFill>
                  <a:schemeClr val="bg1"/>
                </a:solidFill>
                <a:latin typeface="+mj-lt"/>
              </a:defRPr>
            </a:lvl1pPr>
          </a:lstStyle>
          <a:p>
            <a:r>
              <a:rPr lang="en-GB" noProof="0" dirty="0"/>
              <a:t>Click to edit </a:t>
            </a:r>
            <a:br>
              <a:rPr lang="en-GB" noProof="0" dirty="0"/>
            </a:br>
            <a:r>
              <a:rPr lang="en-GB" noProof="0" dirty="0"/>
              <a:t>Master title style</a:t>
            </a:r>
          </a:p>
        </p:txBody>
      </p:sp>
      <p:sp>
        <p:nvSpPr>
          <p:cNvPr id="9" name="Subtitle 2"/>
          <p:cNvSpPr>
            <a:spLocks noGrp="1"/>
          </p:cNvSpPr>
          <p:nvPr>
            <p:ph type="subTitle" idx="1"/>
          </p:nvPr>
        </p:nvSpPr>
        <p:spPr bwMode="gray">
          <a:xfrm>
            <a:off x="1" y="4482000"/>
            <a:ext cx="9143999" cy="1656000"/>
          </a:xfrm>
          <a:solidFill>
            <a:schemeClr val="tx2">
              <a:alpha val="90000"/>
            </a:schemeClr>
          </a:solidFill>
        </p:spPr>
        <p:txBody>
          <a:bodyPr lIns="360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dirty="0"/>
          </a:p>
          <a:p>
            <a:endParaRPr lang="en-GB" noProof="0" dirty="0"/>
          </a:p>
        </p:txBody>
      </p:sp>
    </p:spTree>
    <p:extLst>
      <p:ext uri="{BB962C8B-B14F-4D97-AF65-F5344CB8AC3E}">
        <p14:creationId xmlns:p14="http://schemas.microsoft.com/office/powerpoint/2010/main" val="982847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Only whit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lvl1pPr>
              <a:defRPr>
                <a:solidFill>
                  <a:schemeClr val="bg1"/>
                </a:solidFill>
              </a:defRPr>
            </a:lvl1pPr>
          </a:lstStyle>
          <a:p>
            <a:fld id="{98F2AE24-6C3D-4363-8DA8-E9E849065A01}" type="datetime1">
              <a:rPr lang="en-US" smtClean="0"/>
              <a:pPr/>
              <a:t>08/01/2018</a:t>
            </a:fld>
            <a:endParaRPr lang="en-GB"/>
          </a:p>
        </p:txBody>
      </p:sp>
      <p:sp>
        <p:nvSpPr>
          <p:cNvPr id="4" name="Footer Placeholder 3"/>
          <p:cNvSpPr>
            <a:spLocks noGrp="1"/>
          </p:cNvSpPr>
          <p:nvPr>
            <p:ph type="ftr" sz="quarter" idx="11"/>
          </p:nvPr>
        </p:nvSpPr>
        <p:spPr bwMode="gray"/>
        <p:txBody>
          <a:bodyPr/>
          <a:lstStyle>
            <a:lvl1pPr>
              <a:defRPr>
                <a:solidFill>
                  <a:schemeClr val="bg1"/>
                </a:solidFill>
              </a:defRPr>
            </a:lvl1pPr>
          </a:lstStyle>
          <a:p>
            <a:r>
              <a:rPr lang="en-GB"/>
              <a:t>|     Title of the presentation</a:t>
            </a:r>
          </a:p>
        </p:txBody>
      </p:sp>
      <p:sp>
        <p:nvSpPr>
          <p:cNvPr id="5" name="Slide Number Placeholder 4"/>
          <p:cNvSpPr>
            <a:spLocks noGrp="1"/>
          </p:cNvSpPr>
          <p:nvPr>
            <p:ph type="sldNum" sz="quarter" idx="12"/>
          </p:nvPr>
        </p:nvSpPr>
        <p:spPr bwMode="gray"/>
        <p:txBody>
          <a:bodyPr/>
          <a:lstStyle/>
          <a:p>
            <a:fld id="{A74CE0EA-F3B5-4684-BA10-C594598FDB9C}" type="slidenum">
              <a:rPr lang="en-GB" smtClean="0">
                <a:solidFill>
                  <a:prstClr val="black"/>
                </a:solidFill>
              </a:rPr>
              <a:pPr/>
              <a:t>‹#›</a:t>
            </a:fld>
            <a:endParaRPr lang="en-GB">
              <a:solidFill>
                <a:prstClr val="black"/>
              </a:solidFill>
            </a:endParaRPr>
          </a:p>
        </p:txBody>
      </p:sp>
      <p:sp>
        <p:nvSpPr>
          <p:cNvPr id="12" name="Text Placeholder 7"/>
          <p:cNvSpPr>
            <a:spLocks noGrp="1"/>
          </p:cNvSpPr>
          <p:nvPr>
            <p:ph type="body" sz="quarter" idx="21" hasCustomPrompt="1"/>
          </p:nvPr>
        </p:nvSpPr>
        <p:spPr bwMode="gray">
          <a:xfrm>
            <a:off x="359999" y="6293648"/>
            <a:ext cx="8419774" cy="208579"/>
          </a:xfrm>
        </p:spPr>
        <p:txBody>
          <a:bodyPr anchor="t">
            <a:normAutofit/>
          </a:bodyPr>
          <a:lstStyle>
            <a:lvl1pPr>
              <a:defRPr sz="800" b="0">
                <a:solidFill>
                  <a:schemeClr val="bg1"/>
                </a:solidFill>
                <a:latin typeface="+mn-lt"/>
              </a:defRPr>
            </a:lvl1pPr>
          </a:lstStyle>
          <a:p>
            <a:pPr lvl="0"/>
            <a:r>
              <a:rPr lang="en-GB" noProof="0" dirty="0"/>
              <a:t>Source:</a:t>
            </a:r>
          </a:p>
        </p:txBody>
      </p:sp>
      <p:sp>
        <p:nvSpPr>
          <p:cNvPr id="10" name="Text Placeholder 7"/>
          <p:cNvSpPr>
            <a:spLocks noGrp="1"/>
          </p:cNvSpPr>
          <p:nvPr>
            <p:ph type="body" sz="quarter" idx="13" hasCustomPrompt="1"/>
          </p:nvPr>
        </p:nvSpPr>
        <p:spPr bwMode="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92490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359999" y="1800000"/>
            <a:ext cx="8424001"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bwMode="invGray">
          <a:xfrm>
            <a:off x="360364" y="1188002"/>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bwMode="invGray"/>
        <p:txBody>
          <a:bodyPr/>
          <a:lstStyle/>
          <a:p>
            <a:fld id="{DCD9F9BF-D269-4020-816F-460E917B7A74}" type="datetime1">
              <a:rPr lang="en-GB" noProof="0" smtClean="0"/>
              <a:t>08/01/2018</a:t>
            </a:fld>
            <a:endParaRPr lang="en-GB" noProof="0"/>
          </a:p>
        </p:txBody>
      </p:sp>
      <p:sp>
        <p:nvSpPr>
          <p:cNvPr id="5" name="Footer Placeholder 4"/>
          <p:cNvSpPr>
            <a:spLocks noGrp="1"/>
          </p:cNvSpPr>
          <p:nvPr>
            <p:ph type="ftr" sz="quarter" idx="15"/>
          </p:nvPr>
        </p:nvSpPr>
        <p:spPr bwMode="invGray"/>
        <p:txBody>
          <a:bodyPr/>
          <a:lstStyle/>
          <a:p>
            <a:r>
              <a:rPr lang="en-GB" noProof="0"/>
              <a:t>|     Title of the presentation</a:t>
            </a:r>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360000" y="6293650"/>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7" name="Title 6"/>
          <p:cNvSpPr>
            <a:spLocks noGrp="1"/>
          </p:cNvSpPr>
          <p:nvPr>
            <p:ph type="title"/>
          </p:nvPr>
        </p:nvSpPr>
        <p:spPr bwMode="invGray">
          <a:xfrm>
            <a:off x="359999" y="359999"/>
            <a:ext cx="6120000" cy="720000"/>
          </a:xfrm>
        </p:spPr>
        <p:txBody>
          <a:bodyPr/>
          <a:lstStyle>
            <a:lvl1pPr>
              <a:defRPr/>
            </a:lvl1pPr>
          </a:lstStyle>
          <a:p>
            <a:r>
              <a:rPr lang="en-GB" noProof="0" dirty="0"/>
              <a:t>Click to edit Master title style</a:t>
            </a:r>
          </a:p>
        </p:txBody>
      </p:sp>
    </p:spTree>
    <p:extLst>
      <p:ext uri="{BB962C8B-B14F-4D97-AF65-F5344CB8AC3E}">
        <p14:creationId xmlns:p14="http://schemas.microsoft.com/office/powerpoint/2010/main" val="1146529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359999"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bwMode="invGray">
          <a:xfrm>
            <a:off x="4675773"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Date Placeholder 7"/>
          <p:cNvSpPr>
            <a:spLocks noGrp="1"/>
          </p:cNvSpPr>
          <p:nvPr>
            <p:ph type="dt" sz="half" idx="22"/>
          </p:nvPr>
        </p:nvSpPr>
        <p:spPr bwMode="invGray"/>
        <p:txBody>
          <a:bodyPr/>
          <a:lstStyle/>
          <a:p>
            <a:fld id="{39CDCE64-EE06-4559-BA59-FD6059702EC4}" type="datetime1">
              <a:rPr lang="en-GB" noProof="0" smtClean="0"/>
              <a:t>08/01/2018</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360000" y="6293650"/>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360364" y="1188002"/>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3367639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167802BA-8623-48AE-9924-9F5F6790139C}" type="datetime1">
              <a:rPr lang="en-GB" noProof="0" smtClean="0"/>
              <a:t>08/01/2018</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360000" y="6293650"/>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359999" y="2160000"/>
            <a:ext cx="4104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4675773" y="2160000"/>
            <a:ext cx="4104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Text Placeholder 7"/>
          <p:cNvSpPr>
            <a:spLocks noGrp="1"/>
          </p:cNvSpPr>
          <p:nvPr>
            <p:ph type="body" sz="quarter" idx="13" hasCustomPrompt="1"/>
          </p:nvPr>
        </p:nvSpPr>
        <p:spPr bwMode="invGray">
          <a:xfrm>
            <a:off x="360364" y="1188002"/>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359999" y="1800000"/>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4675774" y="1800000"/>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1294530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035824F7-C870-482C-80C0-AFECF2DA260C}" type="datetime1">
              <a:rPr lang="en-GB" noProof="0" smtClean="0"/>
              <a:t>08/01/2018</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360000" y="6293650"/>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359999" y="2160000"/>
            <a:ext cx="4104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4675773" y="2160000"/>
            <a:ext cx="4104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359999" y="1800000"/>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4675774" y="1800000"/>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360364" y="1188002"/>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359999" y="4381200"/>
            <a:ext cx="4104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Content Placeholder 3"/>
          <p:cNvSpPr>
            <a:spLocks noGrp="1"/>
          </p:cNvSpPr>
          <p:nvPr>
            <p:ph sz="half" idx="34"/>
          </p:nvPr>
        </p:nvSpPr>
        <p:spPr bwMode="invGray">
          <a:xfrm>
            <a:off x="4675773" y="4381200"/>
            <a:ext cx="4104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9" name="Text Placeholder 5"/>
          <p:cNvSpPr>
            <a:spLocks noGrp="1"/>
          </p:cNvSpPr>
          <p:nvPr>
            <p:ph type="body" sz="quarter" idx="35"/>
          </p:nvPr>
        </p:nvSpPr>
        <p:spPr bwMode="invGray">
          <a:xfrm>
            <a:off x="359999" y="4039524"/>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4675774" y="4039524"/>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531824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BBB6CCEC-3D0A-48BE-9958-590F11C39C0A}" type="datetime1">
              <a:rPr lang="en-GB" noProof="0" smtClean="0"/>
              <a:t>08/01/2018</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360000" y="6293650"/>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359999" y="2160000"/>
            <a:ext cx="2664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359999"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3237886" y="2160000"/>
            <a:ext cx="2664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 name="Text Placeholder 5"/>
          <p:cNvSpPr>
            <a:spLocks noGrp="1"/>
          </p:cNvSpPr>
          <p:nvPr>
            <p:ph type="body" sz="quarter" idx="30"/>
          </p:nvPr>
        </p:nvSpPr>
        <p:spPr bwMode="invGray">
          <a:xfrm>
            <a:off x="3237886"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6115773" y="2160000"/>
            <a:ext cx="2664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Text Placeholder 5"/>
          <p:cNvSpPr>
            <a:spLocks noGrp="1"/>
          </p:cNvSpPr>
          <p:nvPr>
            <p:ph type="body" sz="quarter" idx="32"/>
          </p:nvPr>
        </p:nvSpPr>
        <p:spPr bwMode="invGray">
          <a:xfrm>
            <a:off x="6115773"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360364" y="1188002"/>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799778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4675773"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359999" y="1800000"/>
            <a:ext cx="4104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414CCF51-8078-42ED-9407-7F055975162E}" type="datetime1">
              <a:rPr lang="en-GB" noProof="0" smtClean="0"/>
              <a:t>08/01/2018</a:t>
            </a:fld>
            <a:endParaRPr lang="en-GB" noProof="0"/>
          </a:p>
        </p:txBody>
      </p:sp>
      <p:sp>
        <p:nvSpPr>
          <p:cNvPr id="9" name="Footer Placeholder 8"/>
          <p:cNvSpPr>
            <a:spLocks noGrp="1"/>
          </p:cNvSpPr>
          <p:nvPr>
            <p:ph type="ftr" sz="quarter" idx="19"/>
          </p:nvPr>
        </p:nvSpPr>
        <p:spPr bwMode="invGray"/>
        <p:txBody>
          <a:bodyPr/>
          <a:lstStyle/>
          <a:p>
            <a:r>
              <a:rPr lang="en-GB" noProof="0"/>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360000" y="6293650"/>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360364" y="1188002"/>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379594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4675773" y="1800000"/>
            <a:ext cx="4104000" cy="4237200"/>
          </a:xfrm>
          <a:solidFill>
            <a:srgbClr val="009CDE"/>
          </a:solidFill>
        </p:spPr>
        <p:txBody>
          <a:bodyPr lIns="144000" tIns="144000" rIns="144000" bIns="144000"/>
          <a:lstStyle>
            <a:lvl1pPr>
              <a:defRPr sz="1400" b="1">
                <a:solidFill>
                  <a:schemeClr val="bg1"/>
                </a:solidFill>
                <a:latin typeface="+mn-lt"/>
              </a:defRPr>
            </a:lvl1pPr>
            <a:lvl2pP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359999" y="1800000"/>
            <a:ext cx="4104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B5CB8422-2CBD-43EC-AF21-8B33A2ACAA82}" type="datetime1">
              <a:rPr lang="en-GB" noProof="0" smtClean="0"/>
              <a:t>08/01/2018</a:t>
            </a:fld>
            <a:endParaRPr lang="en-GB" noProof="0"/>
          </a:p>
        </p:txBody>
      </p:sp>
      <p:sp>
        <p:nvSpPr>
          <p:cNvPr id="9" name="Footer Placeholder 8"/>
          <p:cNvSpPr>
            <a:spLocks noGrp="1"/>
          </p:cNvSpPr>
          <p:nvPr>
            <p:ph type="ftr" sz="quarter" idx="19"/>
          </p:nvPr>
        </p:nvSpPr>
        <p:spPr bwMode="invGray"/>
        <p:txBody>
          <a:bodyPr/>
          <a:lstStyle/>
          <a:p>
            <a:r>
              <a:rPr lang="en-GB" noProof="0"/>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360000" y="6293650"/>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360364" y="1188002"/>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3756257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359999" y="1800000"/>
            <a:ext cx="8419773"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bwMode="invGray"/>
        <p:txBody>
          <a:bodyPr/>
          <a:lstStyle/>
          <a:p>
            <a:fld id="{6C135116-9A9A-47DA-A114-676E0C1FD8BF}" type="datetime1">
              <a:rPr lang="en-GB" noProof="0" smtClean="0"/>
              <a:t>08/01/2018</a:t>
            </a:fld>
            <a:endParaRPr lang="en-GB" noProof="0"/>
          </a:p>
        </p:txBody>
      </p:sp>
      <p:sp>
        <p:nvSpPr>
          <p:cNvPr id="4" name="Footer Placeholder 3"/>
          <p:cNvSpPr>
            <a:spLocks noGrp="1"/>
          </p:cNvSpPr>
          <p:nvPr>
            <p:ph type="ftr" sz="quarter" idx="19"/>
          </p:nvPr>
        </p:nvSpPr>
        <p:spPr bwMode="invGray"/>
        <p:txBody>
          <a:bodyPr/>
          <a:lstStyle/>
          <a:p>
            <a:r>
              <a:rPr lang="en-GB" noProof="0"/>
              <a:t>|     Title of the presentation</a:t>
            </a:r>
          </a:p>
        </p:txBody>
      </p:sp>
      <p:sp>
        <p:nvSpPr>
          <p:cNvPr id="5" name="Slide Number Placeholder 4"/>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bwMode="invGray">
          <a:xfrm>
            <a:off x="360000" y="6293650"/>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360364" y="1188002"/>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956194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74A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359999" y="359999"/>
            <a:ext cx="6120000" cy="720000"/>
          </a:xfrm>
          <a:prstGeom prst="rect">
            <a:avLst/>
          </a:prstGeom>
        </p:spPr>
        <p:txBody>
          <a:bodyPr vert="horz" lIns="18000" tIns="0" rIns="360000" bIns="0" rtlCol="0" anchor="b">
            <a:noAutofit/>
          </a:bodyPr>
          <a:lstStyle/>
          <a:p>
            <a:r>
              <a:rPr lang="en-GB" noProof="0" dirty="0"/>
              <a:t>Click to edit Master title style</a:t>
            </a:r>
          </a:p>
        </p:txBody>
      </p:sp>
      <p:sp>
        <p:nvSpPr>
          <p:cNvPr id="3" name="Text Placeholder 2"/>
          <p:cNvSpPr>
            <a:spLocks noGrp="1"/>
          </p:cNvSpPr>
          <p:nvPr>
            <p:ph type="body" idx="1"/>
          </p:nvPr>
        </p:nvSpPr>
        <p:spPr bwMode="invGray">
          <a:xfrm>
            <a:off x="359999" y="1800000"/>
            <a:ext cx="8424001" cy="4237200"/>
          </a:xfrm>
          <a:prstGeom prst="rect">
            <a:avLst/>
          </a:prstGeom>
        </p:spPr>
        <p:txBody>
          <a:bodyPr vert="horz" lIns="18000" tIns="0" rIns="1800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4" name="Date Placeholder 3"/>
          <p:cNvSpPr>
            <a:spLocks noGrp="1"/>
          </p:cNvSpPr>
          <p:nvPr>
            <p:ph type="dt" sz="half" idx="2"/>
          </p:nvPr>
        </p:nvSpPr>
        <p:spPr bwMode="invGray">
          <a:xfrm>
            <a:off x="359999" y="6580588"/>
            <a:ext cx="592501"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fld id="{CB2A9C5F-569E-41BE-B5E5-7CBFE1B687B2}" type="datetime1">
              <a:rPr lang="en-GB" noProof="0" smtClean="0"/>
              <a:t>08/01/2018</a:t>
            </a:fld>
            <a:endParaRPr lang="en-GB" noProof="0"/>
          </a:p>
        </p:txBody>
      </p:sp>
      <p:sp>
        <p:nvSpPr>
          <p:cNvPr id="5" name="Footer Placeholder 4"/>
          <p:cNvSpPr>
            <a:spLocks noGrp="1"/>
          </p:cNvSpPr>
          <p:nvPr>
            <p:ph type="ftr" sz="quarter" idx="3"/>
          </p:nvPr>
        </p:nvSpPr>
        <p:spPr bwMode="invGray">
          <a:xfrm>
            <a:off x="1044744" y="6580588"/>
            <a:ext cx="1698456"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r>
              <a:rPr lang="en-GB" noProof="0"/>
              <a:t>|     Title of the presentation</a:t>
            </a:r>
          </a:p>
        </p:txBody>
      </p:sp>
      <p:sp>
        <p:nvSpPr>
          <p:cNvPr id="6" name="Slide Number Placeholder 5"/>
          <p:cNvSpPr>
            <a:spLocks noGrp="1"/>
          </p:cNvSpPr>
          <p:nvPr>
            <p:ph type="sldNum" sz="quarter" idx="4"/>
          </p:nvPr>
        </p:nvSpPr>
        <p:spPr bwMode="invGray">
          <a:xfrm>
            <a:off x="8562325" y="6580588"/>
            <a:ext cx="217448" cy="180000"/>
          </a:xfrm>
          <a:prstGeom prst="rect">
            <a:avLst/>
          </a:prstGeom>
        </p:spPr>
        <p:txBody>
          <a:bodyPr vert="horz" lIns="0" tIns="0" rIns="0" bIns="0" rtlCol="0" anchor="t"/>
          <a:lstStyle>
            <a:lvl1pPr algn="r">
              <a:defRPr sz="800" b="0">
                <a:solidFill>
                  <a:schemeClr val="bg2"/>
                </a:solidFill>
                <a:latin typeface="+mn-lt"/>
                <a:cs typeface="Times New Roman" panose="02020603050405020304" pitchFamily="18" charset="0"/>
              </a:defRPr>
            </a:lvl1pPr>
          </a:lstStyle>
          <a:p>
            <a:fld id="{A74CE0EA-F3B5-4684-BA10-C594598FDB9C}" type="slidenum">
              <a:rPr lang="en-GB" noProof="0" smtClean="0"/>
              <a:pPr/>
              <a:t>‹#›</a:t>
            </a:fld>
            <a:endParaRPr lang="en-GB" noProof="0"/>
          </a:p>
        </p:txBody>
      </p:sp>
      <p:sp>
        <p:nvSpPr>
          <p:cNvPr id="8" name="Rectangle 7"/>
          <p:cNvSpPr/>
          <p:nvPr userDrawn="1"/>
        </p:nvSpPr>
        <p:spPr bwMode="invGray">
          <a:xfrm>
            <a:off x="6803373" y="371958"/>
            <a:ext cx="1976400" cy="694800"/>
          </a:xfrm>
          <a:prstGeom prst="rect">
            <a:avLst/>
          </a:prstGeom>
          <a:blipFill dpi="0" rotWithShape="1">
            <a:blip r:embed="rId17"/>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extLst>
      <p:ext uri="{BB962C8B-B14F-4D97-AF65-F5344CB8AC3E}">
        <p14:creationId xmlns:p14="http://schemas.microsoft.com/office/powerpoint/2010/main" val="238844989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26" r:id="rId12"/>
    <p:sldLayoutId id="2147483719" r:id="rId13"/>
    <p:sldLayoutId id="2147483720" r:id="rId14"/>
    <p:sldLayoutId id="2147483727" r:id="rId15"/>
  </p:sldLayoutIdLst>
  <p:hf hdr="0"/>
  <p:txStyles>
    <p:title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bg1"/>
        </a:buClr>
        <a:buSzPct val="80000"/>
        <a:buFontTx/>
        <a:buNone/>
        <a:defRPr sz="1400" b="0" kern="1200">
          <a:solidFill>
            <a:schemeClr val="bg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tabLst>
          <a:tab pos="1074738" algn="l"/>
        </a:tabLst>
        <a:defRPr sz="1400" kern="1200">
          <a:solidFill>
            <a:schemeClr val="bg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5pPr>
      <a:lvl6pPr marL="2062163" indent="-358775" algn="l" defTabSz="914400" rtl="0" eaLnBrk="1" latinLnBrk="0" hangingPunct="1">
        <a:lnSpc>
          <a:spcPct val="90000"/>
        </a:lnSpc>
        <a:spcBef>
          <a:spcPts val="500"/>
        </a:spcBef>
        <a:buClr>
          <a:schemeClr val="bg1"/>
        </a:buClr>
        <a:buFont typeface="Arial" panose="020B0604020202020204" pitchFamily="34" charset="0"/>
        <a:buChar char="•"/>
        <a:defRPr sz="1400" kern="1200">
          <a:solidFill>
            <a:schemeClr val="bg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131" userDrawn="1">
          <p15:clr>
            <a:srgbClr val="F26B43"/>
          </p15:clr>
        </p15:guide>
        <p15:guide id="2" orient="horz" pos="3809" userDrawn="1">
          <p15:clr>
            <a:srgbClr val="F26B43"/>
          </p15:clr>
        </p15:guide>
        <p15:guide id="3" pos="2880" userDrawn="1">
          <p15:clr>
            <a:srgbClr val="F26B43"/>
          </p15:clr>
        </p15:guide>
        <p15:guide id="4" pos="227" userDrawn="1">
          <p15:clr>
            <a:srgbClr val="F26B43"/>
          </p15:clr>
        </p15:guide>
        <p15:guide id="5" pos="5534" userDrawn="1">
          <p15:clr>
            <a:srgbClr val="F26B43"/>
          </p15:clr>
        </p15:guide>
        <p15:guide id="6" pos="2821" userDrawn="1">
          <p15:clr>
            <a:srgbClr val="F26B43"/>
          </p15:clr>
        </p15:guide>
        <p15:guide id="7" pos="29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p:cNvSpPr>
            <a:spLocks noGrp="1"/>
          </p:cNvSpPr>
          <p:nvPr>
            <p:ph type="subTitle" idx="1"/>
          </p:nvPr>
        </p:nvSpPr>
        <p:spPr/>
        <p:txBody>
          <a:bodyPr/>
          <a:lstStyle/>
          <a:p>
            <a:r>
              <a:rPr lang="en-GB" dirty="0"/>
              <a:t>Dr Diane Bell (WHO Consultant), Mr Gopal </a:t>
            </a:r>
            <a:r>
              <a:rPr lang="en-GB" dirty="0" err="1"/>
              <a:t>Mitra</a:t>
            </a:r>
            <a:r>
              <a:rPr lang="en-GB" dirty="0"/>
              <a:t> (UNICEF)</a:t>
            </a:r>
          </a:p>
        </p:txBody>
      </p:sp>
      <p:sp>
        <p:nvSpPr>
          <p:cNvPr id="6" name="Text Placeholder 5"/>
          <p:cNvSpPr>
            <a:spLocks noGrp="1"/>
          </p:cNvSpPr>
          <p:nvPr>
            <p:ph type="body" sz="quarter" idx="10"/>
          </p:nvPr>
        </p:nvSpPr>
        <p:spPr/>
        <p:txBody>
          <a:bodyPr/>
          <a:lstStyle/>
          <a:p>
            <a:r>
              <a:rPr lang="en-GB" dirty="0"/>
              <a:t>GATE | Department of Essential Medicines &amp; Health Products</a:t>
            </a:r>
          </a:p>
        </p:txBody>
      </p:sp>
      <p:sp>
        <p:nvSpPr>
          <p:cNvPr id="8" name="Text Placeholder 7"/>
          <p:cNvSpPr>
            <a:spLocks noGrp="1"/>
          </p:cNvSpPr>
          <p:nvPr>
            <p:ph type="body" sz="quarter" idx="16"/>
          </p:nvPr>
        </p:nvSpPr>
        <p:spPr/>
        <p:txBody>
          <a:bodyPr/>
          <a:lstStyle/>
          <a:p>
            <a:endParaRPr lang="en-GB"/>
          </a:p>
        </p:txBody>
      </p:sp>
      <p:sp>
        <p:nvSpPr>
          <p:cNvPr id="13" name="Text Placeholder 12"/>
          <p:cNvSpPr>
            <a:spLocks noGrp="1"/>
          </p:cNvSpPr>
          <p:nvPr>
            <p:ph type="body" sz="quarter" idx="15"/>
          </p:nvPr>
        </p:nvSpPr>
        <p:spPr/>
        <p:txBody>
          <a:bodyPr/>
          <a:lstStyle/>
          <a:p>
            <a:r>
              <a:rPr lang="en-GB" dirty="0"/>
              <a:t>11-12 December 2017, New York</a:t>
            </a:r>
          </a:p>
        </p:txBody>
      </p:sp>
      <p:pic>
        <p:nvPicPr>
          <p:cNvPr id="16" name="Picture Placeholder 15"/>
          <p:cNvPicPr>
            <a:picLocks noGrp="1" noChangeAspect="1"/>
          </p:cNvPicPr>
          <p:nvPr>
            <p:ph type="pic" sz="quarter" idx="22"/>
          </p:nvPr>
        </p:nvPicPr>
        <p:blipFill>
          <a:blip r:embed="rId3">
            <a:extLst>
              <a:ext uri="{28A0092B-C50C-407E-A947-70E740481C1C}">
                <a14:useLocalDpi xmlns:a14="http://schemas.microsoft.com/office/drawing/2010/main" val="0"/>
              </a:ext>
            </a:extLst>
          </a:blip>
          <a:srcRect t="278" b="278"/>
          <a:stretch>
            <a:fillRect/>
          </a:stretch>
        </p:blipFill>
        <p:spPr>
          <a:xfrm>
            <a:off x="5780565" y="163799"/>
            <a:ext cx="3172871" cy="1112400"/>
          </a:xfrm>
        </p:spPr>
      </p:pic>
      <p:sp>
        <p:nvSpPr>
          <p:cNvPr id="3" name="Title 2">
            <a:extLst>
              <a:ext uri="{FF2B5EF4-FFF2-40B4-BE49-F238E27FC236}">
                <a16:creationId xmlns:a16="http://schemas.microsoft.com/office/drawing/2014/main" id="{ED573C65-DAFF-442C-B07D-77D8757ABA28}"/>
              </a:ext>
            </a:extLst>
          </p:cNvPr>
          <p:cNvSpPr>
            <a:spLocks noGrp="1"/>
          </p:cNvSpPr>
          <p:nvPr>
            <p:ph type="ctrTitle"/>
          </p:nvPr>
        </p:nvSpPr>
        <p:spPr>
          <a:xfrm>
            <a:off x="185057" y="160420"/>
            <a:ext cx="5508000" cy="1119158"/>
          </a:xfrm>
        </p:spPr>
        <p:txBody>
          <a:bodyPr/>
          <a:lstStyle/>
          <a:p>
            <a:r>
              <a:rPr lang="en-US" dirty="0"/>
              <a:t>SDGs &amp; Assistive Technology</a:t>
            </a:r>
          </a:p>
        </p:txBody>
      </p:sp>
      <p:pic>
        <p:nvPicPr>
          <p:cNvPr id="12" name="Picture Placeholder 14" descr="Young African girl with a cochlear implant.  Her microprocessor and coil are clearly visible.">
            <a:extLst>
              <a:ext uri="{FF2B5EF4-FFF2-40B4-BE49-F238E27FC236}">
                <a16:creationId xmlns:a16="http://schemas.microsoft.com/office/drawing/2014/main" id="{FD149667-D8C9-4100-80D7-9633450A8D3A}"/>
              </a:ext>
            </a:extLst>
          </p:cNvPr>
          <p:cNvPicPr>
            <a:picLocks noChangeAspect="1"/>
          </p:cNvPicPr>
          <p:nvPr/>
        </p:nvPicPr>
        <p:blipFill>
          <a:blip r:embed="rId4">
            <a:extLst>
              <a:ext uri="{28A0092B-C50C-407E-A947-70E740481C1C}">
                <a14:useLocalDpi xmlns:a14="http://schemas.microsoft.com/office/drawing/2010/main" val="0"/>
              </a:ext>
            </a:extLst>
          </a:blip>
          <a:srcRect l="5556" r="5556"/>
          <a:stretch>
            <a:fillRect/>
          </a:stretch>
        </p:blipFill>
        <p:spPr>
          <a:xfrm>
            <a:off x="2564095" y="1407871"/>
            <a:ext cx="4549209" cy="3411907"/>
          </a:xfrm>
          <a:prstGeom prst="rect">
            <a:avLst/>
          </a:prstGeom>
        </p:spPr>
      </p:pic>
    </p:spTree>
    <p:extLst>
      <p:ext uri="{BB962C8B-B14F-4D97-AF65-F5344CB8AC3E}">
        <p14:creationId xmlns:p14="http://schemas.microsoft.com/office/powerpoint/2010/main" val="3524055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2"/>
          </p:nvPr>
        </p:nvSpPr>
        <p:spPr/>
        <p:txBody>
          <a:bodyPr/>
          <a:lstStyle/>
          <a:p>
            <a:fld id="{167802BA-8623-48AE-9924-9F5F6790139C}" type="datetime1">
              <a:rPr lang="en-GB" noProof="0" smtClean="0"/>
              <a:t>08/01/2018</a:t>
            </a:fld>
            <a:endParaRPr lang="en-GB" noProof="0"/>
          </a:p>
        </p:txBody>
      </p:sp>
      <p:sp>
        <p:nvSpPr>
          <p:cNvPr id="3" name="Footer Placeholder 2"/>
          <p:cNvSpPr>
            <a:spLocks noGrp="1"/>
          </p:cNvSpPr>
          <p:nvPr>
            <p:ph type="ftr" sz="quarter" idx="23"/>
          </p:nvPr>
        </p:nvSpPr>
        <p:spPr/>
        <p:txBody>
          <a:bodyPr/>
          <a:lstStyle/>
          <a:p>
            <a:r>
              <a:rPr lang="en-GB" noProof="0" dirty="0"/>
              <a:t>SDG’s &amp; AT</a:t>
            </a:r>
          </a:p>
        </p:txBody>
      </p:sp>
      <p:sp>
        <p:nvSpPr>
          <p:cNvPr id="4" name="Slide Number Placeholder 3"/>
          <p:cNvSpPr>
            <a:spLocks noGrp="1"/>
          </p:cNvSpPr>
          <p:nvPr>
            <p:ph type="sldNum" sz="quarter" idx="24"/>
          </p:nvPr>
        </p:nvSpPr>
        <p:spPr/>
        <p:txBody>
          <a:bodyPr/>
          <a:lstStyle/>
          <a:p>
            <a:fld id="{A74CE0EA-F3B5-4684-BA10-C594598FDB9C}" type="slidenum">
              <a:rPr lang="en-GB" noProof="0" smtClean="0"/>
              <a:pPr/>
              <a:t>10</a:t>
            </a:fld>
            <a:endParaRPr lang="en-GB" noProof="0"/>
          </a:p>
        </p:txBody>
      </p:sp>
      <p:sp>
        <p:nvSpPr>
          <p:cNvPr id="5" name="Text Placeholder 4"/>
          <p:cNvSpPr>
            <a:spLocks noGrp="1"/>
          </p:cNvSpPr>
          <p:nvPr>
            <p:ph type="body" sz="quarter" idx="21"/>
          </p:nvPr>
        </p:nvSpPr>
        <p:spPr/>
        <p:txBody>
          <a:bodyPr/>
          <a:lstStyle/>
          <a:p>
            <a:endParaRPr lang="en-US"/>
          </a:p>
        </p:txBody>
      </p:sp>
      <p:sp>
        <p:nvSpPr>
          <p:cNvPr id="6" name="Title 5"/>
          <p:cNvSpPr>
            <a:spLocks noGrp="1"/>
          </p:cNvSpPr>
          <p:nvPr>
            <p:ph type="title"/>
          </p:nvPr>
        </p:nvSpPr>
        <p:spPr/>
        <p:txBody>
          <a:bodyPr/>
          <a:lstStyle/>
          <a:p>
            <a:r>
              <a:rPr lang="en-GB" dirty="0"/>
              <a:t>KEY MESSAGES</a:t>
            </a:r>
            <a:endParaRPr lang="en-US" dirty="0"/>
          </a:p>
        </p:txBody>
      </p:sp>
      <p:sp>
        <p:nvSpPr>
          <p:cNvPr id="7" name="Content Placeholder 6"/>
          <p:cNvSpPr>
            <a:spLocks noGrp="1"/>
          </p:cNvSpPr>
          <p:nvPr>
            <p:ph sz="half" idx="25"/>
          </p:nvPr>
        </p:nvSpPr>
        <p:spPr>
          <a:xfrm>
            <a:off x="359998" y="1796143"/>
            <a:ext cx="8581983" cy="4241057"/>
          </a:xfrm>
        </p:spPr>
        <p:txBody>
          <a:bodyPr/>
          <a:lstStyle/>
          <a:p>
            <a:pPr marL="285750" indent="-285750">
              <a:buFont typeface="Arial" panose="020B0604020202020204" pitchFamily="34" charset="0"/>
              <a:buChar char="•"/>
            </a:pPr>
            <a:r>
              <a:rPr lang="en-US" sz="1800" dirty="0"/>
              <a:t>By enabling people living with impairments to participate in all areas of life, affordable access to assistive products is a precondition for reducing inequalities with regards to human rights and the SDGs.</a:t>
            </a:r>
          </a:p>
          <a:p>
            <a:pPr marL="285750" indent="-285750">
              <a:buFont typeface="Arial" panose="020B0604020202020204" pitchFamily="34" charset="0"/>
              <a:buChar char="•"/>
            </a:pPr>
            <a:r>
              <a:rPr lang="en-US" sz="1800" dirty="0"/>
              <a:t>Explanation of Assistive Products (AP) e.g. spectacles, hearing aids; facilitators that increase an individual’s performance and a means to lessen the gap between functional requirements of an individual’s surroundings and his or her capabilities.</a:t>
            </a:r>
          </a:p>
          <a:p>
            <a:pPr marL="285750" indent="-285750">
              <a:buFont typeface="Arial" panose="020B0604020202020204" pitchFamily="34" charset="0"/>
              <a:buChar char="•"/>
            </a:pPr>
            <a:r>
              <a:rPr lang="en-US" sz="1800" dirty="0"/>
              <a:t>Legislation on AP:  States should support the development, production, distribution and servicing of AP, plus disseminate knowledge and ensure access – pertinent that both Standard Rules &amp; CRPD acknowledge role of AT</a:t>
            </a:r>
          </a:p>
          <a:p>
            <a:pPr marL="285750" indent="-285750">
              <a:buFont typeface="Arial" panose="020B0604020202020204" pitchFamily="34" charset="0"/>
              <a:buChar char="•"/>
            </a:pPr>
            <a:r>
              <a:rPr lang="en-US" sz="1800" dirty="0"/>
              <a:t>Benefits of AP:  showcases empirical evidence; argues that provision of AP can be cost-effective as it can reduce the needs and costs for other services, enable users to earn an income, or facilitate or reduce the need for support by family members.</a:t>
            </a:r>
          </a:p>
        </p:txBody>
      </p:sp>
      <p:sp>
        <p:nvSpPr>
          <p:cNvPr id="10" name="Text Placeholder 9"/>
          <p:cNvSpPr>
            <a:spLocks noGrp="1"/>
          </p:cNvSpPr>
          <p:nvPr>
            <p:ph type="body" sz="quarter" idx="27"/>
          </p:nvPr>
        </p:nvSpPr>
        <p:spPr>
          <a:xfrm>
            <a:off x="359998" y="1226291"/>
            <a:ext cx="8419772" cy="397096"/>
          </a:xfrm>
        </p:spPr>
        <p:txBody>
          <a:bodyPr>
            <a:normAutofit fontScale="92500" lnSpcReduction="10000"/>
          </a:bodyPr>
          <a:lstStyle/>
          <a:p>
            <a:pPr algn="ctr"/>
            <a:r>
              <a:rPr lang="en-US" sz="2400" dirty="0"/>
              <a:t>(SDG 10) COMBATING INEQUALITIES – ASSISTIVE PRODUCTS</a:t>
            </a:r>
          </a:p>
        </p:txBody>
      </p:sp>
      <p:sp>
        <p:nvSpPr>
          <p:cNvPr id="11" name="Isosceles Triangle 10">
            <a:extLst>
              <a:ext uri="{FF2B5EF4-FFF2-40B4-BE49-F238E27FC236}">
                <a16:creationId xmlns:a16="http://schemas.microsoft.com/office/drawing/2014/main" id="{2034AB0F-7AC0-45A0-BC93-C293898639E0}"/>
              </a:ext>
            </a:extLst>
          </p:cNvPr>
          <p:cNvSpPr/>
          <p:nvPr/>
        </p:nvSpPr>
        <p:spPr>
          <a:xfrm rot="10800000">
            <a:off x="8789670" y="0"/>
            <a:ext cx="354330" cy="354330"/>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9220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2"/>
          </p:nvPr>
        </p:nvSpPr>
        <p:spPr/>
        <p:txBody>
          <a:bodyPr/>
          <a:lstStyle/>
          <a:p>
            <a:fld id="{167802BA-8623-48AE-9924-9F5F6790139C}" type="datetime1">
              <a:rPr lang="en-GB" noProof="0" smtClean="0"/>
              <a:t>08/01/2018</a:t>
            </a:fld>
            <a:endParaRPr lang="en-GB" noProof="0"/>
          </a:p>
        </p:txBody>
      </p:sp>
      <p:sp>
        <p:nvSpPr>
          <p:cNvPr id="3" name="Footer Placeholder 2"/>
          <p:cNvSpPr>
            <a:spLocks noGrp="1"/>
          </p:cNvSpPr>
          <p:nvPr>
            <p:ph type="ftr" sz="quarter" idx="23"/>
          </p:nvPr>
        </p:nvSpPr>
        <p:spPr/>
        <p:txBody>
          <a:bodyPr/>
          <a:lstStyle/>
          <a:p>
            <a:r>
              <a:rPr lang="en-GB" noProof="0" dirty="0"/>
              <a:t>SDG’s &amp; AT</a:t>
            </a:r>
          </a:p>
        </p:txBody>
      </p:sp>
      <p:sp>
        <p:nvSpPr>
          <p:cNvPr id="4" name="Slide Number Placeholder 3"/>
          <p:cNvSpPr>
            <a:spLocks noGrp="1"/>
          </p:cNvSpPr>
          <p:nvPr>
            <p:ph type="sldNum" sz="quarter" idx="24"/>
          </p:nvPr>
        </p:nvSpPr>
        <p:spPr/>
        <p:txBody>
          <a:bodyPr/>
          <a:lstStyle/>
          <a:p>
            <a:fld id="{A74CE0EA-F3B5-4684-BA10-C594598FDB9C}" type="slidenum">
              <a:rPr lang="en-GB" noProof="0" smtClean="0"/>
              <a:pPr/>
              <a:t>11</a:t>
            </a:fld>
            <a:endParaRPr lang="en-GB" noProof="0"/>
          </a:p>
        </p:txBody>
      </p:sp>
      <p:sp>
        <p:nvSpPr>
          <p:cNvPr id="5" name="Text Placeholder 4"/>
          <p:cNvSpPr>
            <a:spLocks noGrp="1"/>
          </p:cNvSpPr>
          <p:nvPr>
            <p:ph type="body" sz="quarter" idx="21"/>
          </p:nvPr>
        </p:nvSpPr>
        <p:spPr/>
        <p:txBody>
          <a:bodyPr/>
          <a:lstStyle/>
          <a:p>
            <a:endParaRPr lang="en-US"/>
          </a:p>
        </p:txBody>
      </p:sp>
      <p:sp>
        <p:nvSpPr>
          <p:cNvPr id="6" name="Title 5"/>
          <p:cNvSpPr>
            <a:spLocks noGrp="1"/>
          </p:cNvSpPr>
          <p:nvPr>
            <p:ph type="title"/>
          </p:nvPr>
        </p:nvSpPr>
        <p:spPr/>
        <p:txBody>
          <a:bodyPr/>
          <a:lstStyle/>
          <a:p>
            <a:r>
              <a:rPr lang="en-GB" dirty="0"/>
              <a:t>KEY MESSAGES</a:t>
            </a:r>
            <a:endParaRPr lang="en-US" dirty="0"/>
          </a:p>
        </p:txBody>
      </p:sp>
      <p:sp>
        <p:nvSpPr>
          <p:cNvPr id="7" name="Content Placeholder 6"/>
          <p:cNvSpPr>
            <a:spLocks noGrp="1"/>
          </p:cNvSpPr>
          <p:nvPr>
            <p:ph sz="half" idx="25"/>
          </p:nvPr>
        </p:nvSpPr>
        <p:spPr>
          <a:xfrm>
            <a:off x="359998" y="1796143"/>
            <a:ext cx="8419773" cy="4241057"/>
          </a:xfrm>
        </p:spPr>
        <p:txBody>
          <a:bodyPr/>
          <a:lstStyle/>
          <a:p>
            <a:pPr marL="285750" indent="-285750">
              <a:buFont typeface="Arial" panose="020B0604020202020204" pitchFamily="34" charset="0"/>
              <a:buChar char="•"/>
            </a:pPr>
            <a:r>
              <a:rPr lang="en-US" sz="1800" dirty="0"/>
              <a:t>APs and the SDGs:  APs have been found to be instrumental and effective in facilitating the achievement of all SDGs and the realization of human rights.</a:t>
            </a:r>
          </a:p>
          <a:p>
            <a:pPr marL="285750" indent="-285750">
              <a:buFont typeface="Arial" panose="020B0604020202020204" pitchFamily="34" charset="0"/>
              <a:buChar char="•"/>
            </a:pPr>
            <a:r>
              <a:rPr lang="en-US" sz="1800" dirty="0"/>
              <a:t>Needs for AP:  reliable data not readily available at a country level (1 in 10)</a:t>
            </a:r>
          </a:p>
          <a:p>
            <a:pPr marL="285750" indent="-285750">
              <a:buFont typeface="Arial" panose="020B0604020202020204" pitchFamily="34" charset="0"/>
              <a:buChar char="•"/>
            </a:pPr>
            <a:r>
              <a:rPr lang="en-US" sz="1800" dirty="0"/>
              <a:t>International advancements:  WHO (GATE, APL), UNICEF (catalogue), ICRC</a:t>
            </a:r>
          </a:p>
          <a:p>
            <a:pPr marL="285750" indent="-285750">
              <a:buFont typeface="Arial" panose="020B0604020202020204" pitchFamily="34" charset="0"/>
              <a:buChar char="•"/>
            </a:pPr>
            <a:r>
              <a:rPr lang="en-US" sz="1800" dirty="0"/>
              <a:t>Progress made – CRPD:  </a:t>
            </a:r>
          </a:p>
          <a:p>
            <a:pPr marL="752475" lvl="1"/>
            <a:r>
              <a:rPr lang="en-US" sz="1800" dirty="0"/>
              <a:t>lack of adequate monitoring mechanisms to ensure the practical implementation of AT measures and relevant legislation.</a:t>
            </a:r>
          </a:p>
          <a:p>
            <a:pPr marL="752475" lvl="1"/>
            <a:r>
              <a:rPr lang="en-US" sz="1800" dirty="0"/>
              <a:t>Two global surveys:  1/3 of </a:t>
            </a:r>
            <a:r>
              <a:rPr lang="en-US" sz="1800" dirty="0" err="1"/>
              <a:t>gov’s</a:t>
            </a:r>
            <a:r>
              <a:rPr lang="en-US" sz="1800" dirty="0"/>
              <a:t> did not provide financially for AT, </a:t>
            </a:r>
            <a:br>
              <a:rPr lang="en-US" sz="1800" dirty="0"/>
            </a:br>
            <a:r>
              <a:rPr lang="en-US" sz="1800" dirty="0"/>
              <a:t>huge unmet need</a:t>
            </a:r>
          </a:p>
          <a:p>
            <a:pPr marL="752475" lvl="1"/>
            <a:r>
              <a:rPr lang="en-US" sz="1800" dirty="0"/>
              <a:t>Major barriers – lack of awareness, costs, availability, governance, services, products, accessibility, human resources and economic resources.</a:t>
            </a:r>
          </a:p>
          <a:p>
            <a:pPr marL="285750" indent="-285750">
              <a:buFont typeface="Arial" panose="020B0604020202020204" pitchFamily="34" charset="0"/>
              <a:buChar char="•"/>
            </a:pPr>
            <a:endParaRPr lang="en-US" sz="1800" dirty="0"/>
          </a:p>
        </p:txBody>
      </p:sp>
      <p:sp>
        <p:nvSpPr>
          <p:cNvPr id="10" name="Text Placeholder 9"/>
          <p:cNvSpPr>
            <a:spLocks noGrp="1"/>
          </p:cNvSpPr>
          <p:nvPr>
            <p:ph type="body" sz="quarter" idx="27"/>
          </p:nvPr>
        </p:nvSpPr>
        <p:spPr>
          <a:xfrm>
            <a:off x="359998" y="1226291"/>
            <a:ext cx="8419772" cy="397096"/>
          </a:xfrm>
        </p:spPr>
        <p:txBody>
          <a:bodyPr>
            <a:normAutofit fontScale="92500" lnSpcReduction="10000"/>
          </a:bodyPr>
          <a:lstStyle/>
          <a:p>
            <a:pPr algn="ctr"/>
            <a:r>
              <a:rPr lang="en-US" sz="2400" dirty="0"/>
              <a:t>(SDG 10) COMBATING INEQUALITIES – ASSISTIVE PRODUCTS</a:t>
            </a:r>
          </a:p>
        </p:txBody>
      </p:sp>
      <p:sp>
        <p:nvSpPr>
          <p:cNvPr id="9" name="Isosceles Triangle 8">
            <a:extLst>
              <a:ext uri="{FF2B5EF4-FFF2-40B4-BE49-F238E27FC236}">
                <a16:creationId xmlns:a16="http://schemas.microsoft.com/office/drawing/2014/main" id="{EED1C4C0-E85F-416D-93BE-E2A37F128305}"/>
              </a:ext>
            </a:extLst>
          </p:cNvPr>
          <p:cNvSpPr/>
          <p:nvPr/>
        </p:nvSpPr>
        <p:spPr>
          <a:xfrm rot="10800000">
            <a:off x="8789670" y="0"/>
            <a:ext cx="354330" cy="354330"/>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3805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2"/>
          </p:nvPr>
        </p:nvSpPr>
        <p:spPr/>
        <p:txBody>
          <a:bodyPr/>
          <a:lstStyle/>
          <a:p>
            <a:fld id="{167802BA-8623-48AE-9924-9F5F6790139C}" type="datetime1">
              <a:rPr lang="en-GB" noProof="0" smtClean="0"/>
              <a:t>08/01/2018</a:t>
            </a:fld>
            <a:endParaRPr lang="en-GB" noProof="0"/>
          </a:p>
        </p:txBody>
      </p:sp>
      <p:sp>
        <p:nvSpPr>
          <p:cNvPr id="3" name="Footer Placeholder 2"/>
          <p:cNvSpPr>
            <a:spLocks noGrp="1"/>
          </p:cNvSpPr>
          <p:nvPr>
            <p:ph type="ftr" sz="quarter" idx="23"/>
          </p:nvPr>
        </p:nvSpPr>
        <p:spPr/>
        <p:txBody>
          <a:bodyPr/>
          <a:lstStyle/>
          <a:p>
            <a:r>
              <a:rPr lang="en-GB" noProof="0" dirty="0"/>
              <a:t>SDG’s &amp; AT</a:t>
            </a:r>
          </a:p>
        </p:txBody>
      </p:sp>
      <p:sp>
        <p:nvSpPr>
          <p:cNvPr id="4" name="Slide Number Placeholder 3"/>
          <p:cNvSpPr>
            <a:spLocks noGrp="1"/>
          </p:cNvSpPr>
          <p:nvPr>
            <p:ph type="sldNum" sz="quarter" idx="24"/>
          </p:nvPr>
        </p:nvSpPr>
        <p:spPr/>
        <p:txBody>
          <a:bodyPr/>
          <a:lstStyle/>
          <a:p>
            <a:fld id="{A74CE0EA-F3B5-4684-BA10-C594598FDB9C}" type="slidenum">
              <a:rPr lang="en-GB" noProof="0" smtClean="0"/>
              <a:pPr/>
              <a:t>12</a:t>
            </a:fld>
            <a:endParaRPr lang="en-GB" noProof="0"/>
          </a:p>
        </p:txBody>
      </p:sp>
      <p:sp>
        <p:nvSpPr>
          <p:cNvPr id="5" name="Text Placeholder 4"/>
          <p:cNvSpPr>
            <a:spLocks noGrp="1"/>
          </p:cNvSpPr>
          <p:nvPr>
            <p:ph type="body" sz="quarter" idx="21"/>
          </p:nvPr>
        </p:nvSpPr>
        <p:spPr/>
        <p:txBody>
          <a:bodyPr/>
          <a:lstStyle/>
          <a:p>
            <a:endParaRPr lang="en-US"/>
          </a:p>
        </p:txBody>
      </p:sp>
      <p:sp>
        <p:nvSpPr>
          <p:cNvPr id="6" name="Title 5"/>
          <p:cNvSpPr>
            <a:spLocks noGrp="1"/>
          </p:cNvSpPr>
          <p:nvPr>
            <p:ph type="title"/>
          </p:nvPr>
        </p:nvSpPr>
        <p:spPr/>
        <p:txBody>
          <a:bodyPr/>
          <a:lstStyle/>
          <a:p>
            <a:r>
              <a:rPr lang="en-GB" dirty="0"/>
              <a:t>KEY MESSAGES</a:t>
            </a:r>
            <a:endParaRPr lang="en-US" dirty="0"/>
          </a:p>
        </p:txBody>
      </p:sp>
      <p:sp>
        <p:nvSpPr>
          <p:cNvPr id="7" name="Content Placeholder 6"/>
          <p:cNvSpPr>
            <a:spLocks noGrp="1"/>
          </p:cNvSpPr>
          <p:nvPr>
            <p:ph sz="half" idx="25"/>
          </p:nvPr>
        </p:nvSpPr>
        <p:spPr>
          <a:xfrm>
            <a:off x="359998" y="1796143"/>
            <a:ext cx="8419773" cy="4241057"/>
          </a:xfrm>
        </p:spPr>
        <p:txBody>
          <a:bodyPr/>
          <a:lstStyle/>
          <a:p>
            <a:pPr marL="285750" indent="-285750">
              <a:buFont typeface="Arial" panose="020B0604020202020204" pitchFamily="34" charset="0"/>
              <a:buChar char="•"/>
            </a:pPr>
            <a:r>
              <a:rPr lang="en-US" sz="1800" dirty="0"/>
              <a:t>How UN agencies can support countries to ensure compliant provision of AT to achieve the SDGs e.g. support </a:t>
            </a:r>
            <a:r>
              <a:rPr lang="en-US" sz="1800" dirty="0" err="1"/>
              <a:t>gov’s</a:t>
            </a:r>
            <a:r>
              <a:rPr lang="en-US" sz="1800" dirty="0"/>
              <a:t> to develop and implement adequate policies and programs on AT.</a:t>
            </a:r>
          </a:p>
          <a:p>
            <a:pPr marL="285750" indent="-285750">
              <a:buFont typeface="Arial" panose="020B0604020202020204" pitchFamily="34" charset="0"/>
              <a:buChar char="•"/>
            </a:pPr>
            <a:r>
              <a:rPr lang="en-US" sz="1800" dirty="0"/>
              <a:t>Conclusions and way forward:</a:t>
            </a:r>
          </a:p>
          <a:p>
            <a:pPr marL="752475" lvl="1"/>
            <a:r>
              <a:rPr lang="en-US" sz="1800" dirty="0"/>
              <a:t>Compliance with the AT provisions of the CRPD requires time and progressive realization</a:t>
            </a:r>
          </a:p>
          <a:p>
            <a:pPr marL="752475" lvl="1"/>
            <a:r>
              <a:rPr lang="en-US" sz="1800" dirty="0"/>
              <a:t>Need more bilateral and international co-operation</a:t>
            </a:r>
          </a:p>
          <a:p>
            <a:pPr marL="285750" indent="-285750">
              <a:buFont typeface="Arial" panose="020B0604020202020204" pitchFamily="34" charset="0"/>
              <a:buChar char="•"/>
            </a:pPr>
            <a:r>
              <a:rPr lang="en-US" sz="1800" dirty="0"/>
              <a:t>Box 1:  work of UNICEF, UNDP, ILO and other agencies – provision of AT</a:t>
            </a:r>
          </a:p>
          <a:p>
            <a:pPr marL="285750" indent="-285750">
              <a:buFont typeface="Arial" panose="020B0604020202020204" pitchFamily="34" charset="0"/>
              <a:buChar char="•"/>
            </a:pPr>
            <a:r>
              <a:rPr lang="en-US" sz="1800" dirty="0"/>
              <a:t>List of urgent actions provided re implementation of Article 32 (next slide)</a:t>
            </a:r>
          </a:p>
          <a:p>
            <a:pPr marL="285750" indent="-285750">
              <a:buFont typeface="Arial" panose="020B0604020202020204" pitchFamily="34" charset="0"/>
              <a:buChar char="•"/>
            </a:pPr>
            <a:endParaRPr lang="en-US" sz="1800" dirty="0"/>
          </a:p>
        </p:txBody>
      </p:sp>
      <p:sp>
        <p:nvSpPr>
          <p:cNvPr id="10" name="Text Placeholder 9"/>
          <p:cNvSpPr>
            <a:spLocks noGrp="1"/>
          </p:cNvSpPr>
          <p:nvPr>
            <p:ph type="body" sz="quarter" idx="27"/>
          </p:nvPr>
        </p:nvSpPr>
        <p:spPr>
          <a:xfrm>
            <a:off x="359998" y="1226291"/>
            <a:ext cx="8419772" cy="397096"/>
          </a:xfrm>
        </p:spPr>
        <p:txBody>
          <a:bodyPr>
            <a:normAutofit fontScale="92500" lnSpcReduction="10000"/>
          </a:bodyPr>
          <a:lstStyle/>
          <a:p>
            <a:pPr algn="ctr"/>
            <a:r>
              <a:rPr lang="en-US" sz="2400" dirty="0"/>
              <a:t>(SDG 10) COMBATING INEQUALITIES – ASSISTIVE PRODUCTS</a:t>
            </a:r>
          </a:p>
        </p:txBody>
      </p:sp>
      <p:sp>
        <p:nvSpPr>
          <p:cNvPr id="9" name="Isosceles Triangle 8">
            <a:extLst>
              <a:ext uri="{FF2B5EF4-FFF2-40B4-BE49-F238E27FC236}">
                <a16:creationId xmlns:a16="http://schemas.microsoft.com/office/drawing/2014/main" id="{E9E31533-5320-4667-8371-275B34C39002}"/>
              </a:ext>
            </a:extLst>
          </p:cNvPr>
          <p:cNvSpPr/>
          <p:nvPr/>
        </p:nvSpPr>
        <p:spPr>
          <a:xfrm rot="10800000">
            <a:off x="8789670" y="0"/>
            <a:ext cx="354330" cy="354330"/>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4050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2"/>
          </p:nvPr>
        </p:nvSpPr>
        <p:spPr/>
        <p:txBody>
          <a:bodyPr/>
          <a:lstStyle/>
          <a:p>
            <a:fld id="{167802BA-8623-48AE-9924-9F5F6790139C}" type="datetime1">
              <a:rPr lang="en-GB" noProof="0" smtClean="0"/>
              <a:t>08/01/2018</a:t>
            </a:fld>
            <a:endParaRPr lang="en-GB" noProof="0"/>
          </a:p>
        </p:txBody>
      </p:sp>
      <p:sp>
        <p:nvSpPr>
          <p:cNvPr id="3" name="Footer Placeholder 2"/>
          <p:cNvSpPr>
            <a:spLocks noGrp="1"/>
          </p:cNvSpPr>
          <p:nvPr>
            <p:ph type="ftr" sz="quarter" idx="23"/>
          </p:nvPr>
        </p:nvSpPr>
        <p:spPr/>
        <p:txBody>
          <a:bodyPr/>
          <a:lstStyle/>
          <a:p>
            <a:r>
              <a:rPr lang="en-GB" noProof="0" dirty="0"/>
              <a:t>SDG’s &amp; AT</a:t>
            </a:r>
          </a:p>
        </p:txBody>
      </p:sp>
      <p:sp>
        <p:nvSpPr>
          <p:cNvPr id="4" name="Slide Number Placeholder 3"/>
          <p:cNvSpPr>
            <a:spLocks noGrp="1"/>
          </p:cNvSpPr>
          <p:nvPr>
            <p:ph type="sldNum" sz="quarter" idx="24"/>
          </p:nvPr>
        </p:nvSpPr>
        <p:spPr/>
        <p:txBody>
          <a:bodyPr/>
          <a:lstStyle/>
          <a:p>
            <a:fld id="{A74CE0EA-F3B5-4684-BA10-C594598FDB9C}" type="slidenum">
              <a:rPr lang="en-GB" noProof="0" smtClean="0"/>
              <a:pPr/>
              <a:t>13</a:t>
            </a:fld>
            <a:endParaRPr lang="en-GB" noProof="0"/>
          </a:p>
        </p:txBody>
      </p:sp>
      <p:sp>
        <p:nvSpPr>
          <p:cNvPr id="5" name="Text Placeholder 4"/>
          <p:cNvSpPr>
            <a:spLocks noGrp="1"/>
          </p:cNvSpPr>
          <p:nvPr>
            <p:ph type="body" sz="quarter" idx="21"/>
          </p:nvPr>
        </p:nvSpPr>
        <p:spPr/>
        <p:txBody>
          <a:bodyPr/>
          <a:lstStyle/>
          <a:p>
            <a:endParaRPr lang="en-US"/>
          </a:p>
        </p:txBody>
      </p:sp>
      <p:sp>
        <p:nvSpPr>
          <p:cNvPr id="6" name="Title 5"/>
          <p:cNvSpPr>
            <a:spLocks noGrp="1"/>
          </p:cNvSpPr>
          <p:nvPr>
            <p:ph type="title"/>
          </p:nvPr>
        </p:nvSpPr>
        <p:spPr/>
        <p:txBody>
          <a:bodyPr/>
          <a:lstStyle/>
          <a:p>
            <a:r>
              <a:rPr lang="en-GB" dirty="0"/>
              <a:t>KEY RECOMMENDATIONS</a:t>
            </a:r>
            <a:endParaRPr lang="en-US" dirty="0"/>
          </a:p>
        </p:txBody>
      </p:sp>
      <p:graphicFrame>
        <p:nvGraphicFramePr>
          <p:cNvPr id="8" name="Content Placeholder 7">
            <a:extLst>
              <a:ext uri="{FF2B5EF4-FFF2-40B4-BE49-F238E27FC236}">
                <a16:creationId xmlns:a16="http://schemas.microsoft.com/office/drawing/2014/main" id="{5BF71E87-06E2-4F95-91D7-C104B02EC6E5}"/>
              </a:ext>
            </a:extLst>
          </p:cNvPr>
          <p:cNvGraphicFramePr>
            <a:graphicFrameLocks noGrp="1"/>
          </p:cNvGraphicFramePr>
          <p:nvPr>
            <p:ph sz="half" idx="25"/>
            <p:extLst>
              <p:ext uri="{D42A27DB-BD31-4B8C-83A1-F6EECF244321}">
                <p14:modId xmlns:p14="http://schemas.microsoft.com/office/powerpoint/2010/main" val="228357150"/>
              </p:ext>
            </p:extLst>
          </p:nvPr>
        </p:nvGraphicFramePr>
        <p:xfrm>
          <a:off x="360363" y="1795462"/>
          <a:ext cx="8420100" cy="4702542"/>
        </p:xfrm>
        <a:graphic>
          <a:graphicData uri="http://schemas.openxmlformats.org/drawingml/2006/table">
            <a:tbl>
              <a:tblPr firstRow="1" bandRow="1">
                <a:tableStyleId>{5C22544A-7EE6-4342-B048-85BDC9FD1C3A}</a:tableStyleId>
              </a:tblPr>
              <a:tblGrid>
                <a:gridCol w="2806700">
                  <a:extLst>
                    <a:ext uri="{9D8B030D-6E8A-4147-A177-3AD203B41FA5}">
                      <a16:colId xmlns:a16="http://schemas.microsoft.com/office/drawing/2014/main" val="2538672148"/>
                    </a:ext>
                  </a:extLst>
                </a:gridCol>
                <a:gridCol w="2806700">
                  <a:extLst>
                    <a:ext uri="{9D8B030D-6E8A-4147-A177-3AD203B41FA5}">
                      <a16:colId xmlns:a16="http://schemas.microsoft.com/office/drawing/2014/main" val="2841884310"/>
                    </a:ext>
                  </a:extLst>
                </a:gridCol>
                <a:gridCol w="2806700">
                  <a:extLst>
                    <a:ext uri="{9D8B030D-6E8A-4147-A177-3AD203B41FA5}">
                      <a16:colId xmlns:a16="http://schemas.microsoft.com/office/drawing/2014/main" val="3435380104"/>
                    </a:ext>
                  </a:extLst>
                </a:gridCol>
              </a:tblGrid>
              <a:tr h="783757">
                <a:tc>
                  <a:txBody>
                    <a:bodyPr/>
                    <a:lstStyle/>
                    <a:p>
                      <a:r>
                        <a:rPr lang="en-US" dirty="0"/>
                        <a:t>ANALYSIS/EVIDENCE</a:t>
                      </a:r>
                    </a:p>
                  </a:txBody>
                  <a:tcPr/>
                </a:tc>
                <a:tc>
                  <a:txBody>
                    <a:bodyPr/>
                    <a:lstStyle/>
                    <a:p>
                      <a:r>
                        <a:rPr lang="en-US" dirty="0"/>
                        <a:t>SYSTEMIC ACTION</a:t>
                      </a:r>
                    </a:p>
                  </a:txBody>
                  <a:tcPr/>
                </a:tc>
                <a:tc>
                  <a:txBody>
                    <a:bodyPr/>
                    <a:lstStyle/>
                    <a:p>
                      <a:r>
                        <a:rPr lang="en-US" dirty="0"/>
                        <a:t>DELIVERY</a:t>
                      </a:r>
                    </a:p>
                  </a:txBody>
                  <a:tcPr/>
                </a:tc>
                <a:extLst>
                  <a:ext uri="{0D108BD9-81ED-4DB2-BD59-A6C34878D82A}">
                    <a16:rowId xmlns:a16="http://schemas.microsoft.com/office/drawing/2014/main" val="113365904"/>
                  </a:ext>
                </a:extLst>
              </a:tr>
              <a:tr h="783757">
                <a:tc>
                  <a:txBody>
                    <a:bodyPr/>
                    <a:lstStyle/>
                    <a:p>
                      <a:r>
                        <a:rPr lang="en-US" dirty="0"/>
                        <a:t>Estimate needs and map resources</a:t>
                      </a:r>
                    </a:p>
                  </a:txBody>
                  <a:tcPr/>
                </a:tc>
                <a:tc>
                  <a:txBody>
                    <a:bodyPr/>
                    <a:lstStyle/>
                    <a:p>
                      <a:r>
                        <a:rPr lang="en-US" dirty="0"/>
                        <a:t>Ensure user involvement and participation</a:t>
                      </a:r>
                    </a:p>
                  </a:txBody>
                  <a:tcPr/>
                </a:tc>
                <a:tc>
                  <a:txBody>
                    <a:bodyPr/>
                    <a:lstStyle/>
                    <a:p>
                      <a:r>
                        <a:rPr lang="en-US" dirty="0"/>
                        <a:t>Set up AT service provision</a:t>
                      </a:r>
                    </a:p>
                  </a:txBody>
                  <a:tcPr/>
                </a:tc>
                <a:extLst>
                  <a:ext uri="{0D108BD9-81ED-4DB2-BD59-A6C34878D82A}">
                    <a16:rowId xmlns:a16="http://schemas.microsoft.com/office/drawing/2014/main" val="242679562"/>
                  </a:ext>
                </a:extLst>
              </a:tr>
              <a:tr h="783757">
                <a:tc>
                  <a:txBody>
                    <a:bodyPr/>
                    <a:lstStyle/>
                    <a:p>
                      <a:r>
                        <a:rPr lang="en-US" dirty="0"/>
                        <a:t>Strengthen data, evidence and research</a:t>
                      </a:r>
                    </a:p>
                  </a:txBody>
                  <a:tcPr/>
                </a:tc>
                <a:tc>
                  <a:txBody>
                    <a:bodyPr/>
                    <a:lstStyle/>
                    <a:p>
                      <a:r>
                        <a:rPr lang="en-US" dirty="0"/>
                        <a:t>Adopt legislation, policies and strategies</a:t>
                      </a:r>
                    </a:p>
                  </a:txBody>
                  <a:tcPr/>
                </a:tc>
                <a:tc>
                  <a:txBody>
                    <a:bodyPr/>
                    <a:lstStyle/>
                    <a:p>
                      <a:r>
                        <a:rPr lang="en-US" dirty="0"/>
                        <a:t>Provide funding and increase affordability</a:t>
                      </a:r>
                    </a:p>
                  </a:txBody>
                  <a:tcPr/>
                </a:tc>
                <a:extLst>
                  <a:ext uri="{0D108BD9-81ED-4DB2-BD59-A6C34878D82A}">
                    <a16:rowId xmlns:a16="http://schemas.microsoft.com/office/drawing/2014/main" val="3920092553"/>
                  </a:ext>
                </a:extLst>
              </a:tr>
              <a:tr h="783757">
                <a:tc>
                  <a:txBody>
                    <a:bodyPr/>
                    <a:lstStyle/>
                    <a:p>
                      <a:endParaRPr lang="en-US" dirty="0"/>
                    </a:p>
                  </a:txBody>
                  <a:tcPr/>
                </a:tc>
                <a:tc>
                  <a:txBody>
                    <a:bodyPr/>
                    <a:lstStyle/>
                    <a:p>
                      <a:r>
                        <a:rPr lang="en-US" dirty="0"/>
                        <a:t>Establish partnerships</a:t>
                      </a:r>
                    </a:p>
                  </a:txBody>
                  <a:tcPr/>
                </a:tc>
                <a:tc>
                  <a:txBody>
                    <a:bodyPr/>
                    <a:lstStyle/>
                    <a:p>
                      <a:r>
                        <a:rPr lang="en-US" dirty="0"/>
                        <a:t>Train personnel</a:t>
                      </a:r>
                    </a:p>
                  </a:txBody>
                  <a:tcPr/>
                </a:tc>
                <a:extLst>
                  <a:ext uri="{0D108BD9-81ED-4DB2-BD59-A6C34878D82A}">
                    <a16:rowId xmlns:a16="http://schemas.microsoft.com/office/drawing/2014/main" val="3284128523"/>
                  </a:ext>
                </a:extLst>
              </a:tr>
              <a:tr h="783757">
                <a:tc>
                  <a:txBody>
                    <a:bodyPr/>
                    <a:lstStyle/>
                    <a:p>
                      <a:endParaRPr lang="en-US"/>
                    </a:p>
                  </a:txBody>
                  <a:tcPr/>
                </a:tc>
                <a:tc>
                  <a:txBody>
                    <a:bodyPr/>
                    <a:lstStyle/>
                    <a:p>
                      <a:r>
                        <a:rPr lang="en-US" dirty="0"/>
                        <a:t>Guide CRPD reporting</a:t>
                      </a:r>
                    </a:p>
                  </a:txBody>
                  <a:tcPr/>
                </a:tc>
                <a:tc>
                  <a:txBody>
                    <a:bodyPr/>
                    <a:lstStyle/>
                    <a:p>
                      <a:r>
                        <a:rPr lang="en-US" dirty="0"/>
                        <a:t>Supply products</a:t>
                      </a:r>
                    </a:p>
                  </a:txBody>
                  <a:tcPr/>
                </a:tc>
                <a:extLst>
                  <a:ext uri="{0D108BD9-81ED-4DB2-BD59-A6C34878D82A}">
                    <a16:rowId xmlns:a16="http://schemas.microsoft.com/office/drawing/2014/main" val="2866313383"/>
                  </a:ext>
                </a:extLst>
              </a:tr>
              <a:tr h="783757">
                <a:tc>
                  <a:txBody>
                    <a:bodyPr/>
                    <a:lstStyle/>
                    <a:p>
                      <a:endParaRPr lang="en-US" dirty="0"/>
                    </a:p>
                  </a:txBody>
                  <a:tcPr/>
                </a:tc>
                <a:tc>
                  <a:txBody>
                    <a:bodyPr/>
                    <a:lstStyle/>
                    <a:p>
                      <a:r>
                        <a:rPr lang="en-US" dirty="0"/>
                        <a:t>Adopt a General Comment</a:t>
                      </a:r>
                    </a:p>
                  </a:txBody>
                  <a:tcPr/>
                </a:tc>
                <a:tc>
                  <a:txBody>
                    <a:bodyPr/>
                    <a:lstStyle/>
                    <a:p>
                      <a:endParaRPr lang="en-US" dirty="0"/>
                    </a:p>
                  </a:txBody>
                  <a:tcPr/>
                </a:tc>
                <a:extLst>
                  <a:ext uri="{0D108BD9-81ED-4DB2-BD59-A6C34878D82A}">
                    <a16:rowId xmlns:a16="http://schemas.microsoft.com/office/drawing/2014/main" val="3453032899"/>
                  </a:ext>
                </a:extLst>
              </a:tr>
            </a:tbl>
          </a:graphicData>
        </a:graphic>
      </p:graphicFrame>
      <p:sp>
        <p:nvSpPr>
          <p:cNvPr id="10" name="Text Placeholder 9"/>
          <p:cNvSpPr>
            <a:spLocks noGrp="1"/>
          </p:cNvSpPr>
          <p:nvPr>
            <p:ph type="body" sz="quarter" idx="27"/>
          </p:nvPr>
        </p:nvSpPr>
        <p:spPr>
          <a:xfrm>
            <a:off x="359998" y="1226291"/>
            <a:ext cx="8419772" cy="397096"/>
          </a:xfrm>
        </p:spPr>
        <p:txBody>
          <a:bodyPr>
            <a:normAutofit fontScale="92500" lnSpcReduction="10000"/>
          </a:bodyPr>
          <a:lstStyle/>
          <a:p>
            <a:pPr algn="ctr"/>
            <a:r>
              <a:rPr lang="en-US" sz="2400" dirty="0"/>
              <a:t>COMBATING INEQUALITIES – ASSISTIVE PRODUCTS</a:t>
            </a:r>
          </a:p>
        </p:txBody>
      </p:sp>
      <p:sp>
        <p:nvSpPr>
          <p:cNvPr id="9" name="Isosceles Triangle 8">
            <a:extLst>
              <a:ext uri="{FF2B5EF4-FFF2-40B4-BE49-F238E27FC236}">
                <a16:creationId xmlns:a16="http://schemas.microsoft.com/office/drawing/2014/main" id="{014CA3F5-5D78-4A5E-9905-A7F019BFED8F}"/>
              </a:ext>
            </a:extLst>
          </p:cNvPr>
          <p:cNvSpPr/>
          <p:nvPr/>
        </p:nvSpPr>
        <p:spPr>
          <a:xfrm rot="10800000">
            <a:off x="8789670" y="0"/>
            <a:ext cx="354330" cy="354330"/>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1976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D0ED7C9-B49F-41BE-AB24-2ED55A93349B}"/>
              </a:ext>
            </a:extLst>
          </p:cNvPr>
          <p:cNvSpPr>
            <a:spLocks noGrp="1"/>
          </p:cNvSpPr>
          <p:nvPr>
            <p:ph type="pic" sz="quarter" idx="13"/>
          </p:nvPr>
        </p:nvSpPr>
        <p:spPr/>
      </p:sp>
      <p:sp>
        <p:nvSpPr>
          <p:cNvPr id="4" name="Picture Placeholder 3">
            <a:extLst>
              <a:ext uri="{FF2B5EF4-FFF2-40B4-BE49-F238E27FC236}">
                <a16:creationId xmlns:a16="http://schemas.microsoft.com/office/drawing/2014/main" id="{136C7685-713B-4926-8E6B-27247233961E}"/>
              </a:ext>
            </a:extLst>
          </p:cNvPr>
          <p:cNvSpPr>
            <a:spLocks noGrp="1"/>
          </p:cNvSpPr>
          <p:nvPr>
            <p:ph type="pic" sz="quarter" idx="22"/>
          </p:nvPr>
        </p:nvSpPr>
        <p:spPr/>
      </p:sp>
      <p:sp>
        <p:nvSpPr>
          <p:cNvPr id="10" name="Text Placeholder 9">
            <a:extLst>
              <a:ext uri="{FF2B5EF4-FFF2-40B4-BE49-F238E27FC236}">
                <a16:creationId xmlns:a16="http://schemas.microsoft.com/office/drawing/2014/main" id="{0341A321-F49A-4BA8-8346-54513C565431}"/>
              </a:ext>
            </a:extLst>
          </p:cNvPr>
          <p:cNvSpPr txBox="1">
            <a:spLocks/>
          </p:cNvSpPr>
          <p:nvPr/>
        </p:nvSpPr>
        <p:spPr>
          <a:xfrm>
            <a:off x="0" y="603358"/>
            <a:ext cx="9144000" cy="2160270"/>
          </a:xfrm>
          <a:prstGeom prst="rect">
            <a:avLst/>
          </a:prstGeom>
          <a:solidFill>
            <a:schemeClr val="accent1"/>
          </a:solidFill>
        </p:spPr>
        <p:txBody>
          <a:bodyPr>
            <a:normAutofit/>
          </a:bodyPr>
          <a:lstStyle>
            <a:lvl1pPr marL="0" indent="0" algn="l" defTabSz="914400" rtl="0" eaLnBrk="1" latinLnBrk="0" hangingPunct="1">
              <a:lnSpc>
                <a:spcPct val="110000"/>
              </a:lnSpc>
              <a:spcBef>
                <a:spcPts val="1000"/>
              </a:spcBef>
              <a:spcAft>
                <a:spcPts val="600"/>
              </a:spcAft>
              <a:buClr>
                <a:schemeClr val="bg1"/>
              </a:buClr>
              <a:buSzPct val="80000"/>
              <a:buFontTx/>
              <a:buNone/>
              <a:defRPr sz="1400" b="0" kern="1200">
                <a:solidFill>
                  <a:schemeClr val="bg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tabLst>
                <a:tab pos="1074738" algn="l"/>
              </a:tabLst>
              <a:defRPr sz="1400" kern="1200">
                <a:solidFill>
                  <a:schemeClr val="bg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5pPr>
            <a:lvl6pPr marL="2062163" indent="-358775" algn="l" defTabSz="914400" rtl="0" eaLnBrk="1" latinLnBrk="0" hangingPunct="1">
              <a:lnSpc>
                <a:spcPct val="90000"/>
              </a:lnSpc>
              <a:spcBef>
                <a:spcPts val="500"/>
              </a:spcBef>
              <a:buClr>
                <a:schemeClr val="bg1"/>
              </a:buClr>
              <a:buFont typeface="Arial" panose="020B0604020202020204" pitchFamily="34" charset="0"/>
              <a:buChar char="•"/>
              <a:defRPr sz="1400" kern="1200">
                <a:solidFill>
                  <a:schemeClr val="bg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sz="2400" dirty="0"/>
          </a:p>
          <a:p>
            <a:pPr algn="ctr"/>
            <a:r>
              <a:rPr lang="en-US" sz="2400" dirty="0"/>
              <a:t>QUESTIONS / ASPECTS TO CLARIFY</a:t>
            </a:r>
          </a:p>
        </p:txBody>
      </p:sp>
      <p:pic>
        <p:nvPicPr>
          <p:cNvPr id="11" name="Picture Placeholder 11" descr="Three young boys in a play park area.  One has a hearing aid, one a cochlear implant and a bone-anchored hearing aid.">
            <a:extLst>
              <a:ext uri="{FF2B5EF4-FFF2-40B4-BE49-F238E27FC236}">
                <a16:creationId xmlns:a16="http://schemas.microsoft.com/office/drawing/2014/main" id="{679D3453-691A-4200-B36A-87BD12FACA32}"/>
              </a:ext>
            </a:extLst>
          </p:cNvPr>
          <p:cNvPicPr>
            <a:picLocks noChangeAspect="1"/>
          </p:cNvPicPr>
          <p:nvPr/>
        </p:nvPicPr>
        <p:blipFill>
          <a:blip r:embed="rId2">
            <a:extLst>
              <a:ext uri="{28A0092B-C50C-407E-A947-70E740481C1C}">
                <a14:useLocalDpi xmlns:a14="http://schemas.microsoft.com/office/drawing/2010/main" val="0"/>
              </a:ext>
            </a:extLst>
          </a:blip>
          <a:srcRect l="5559" r="5559"/>
          <a:stretch>
            <a:fillRect/>
          </a:stretch>
        </p:blipFill>
        <p:spPr>
          <a:xfrm>
            <a:off x="2251259" y="3211831"/>
            <a:ext cx="4641481" cy="3481110"/>
          </a:xfrm>
          <a:prstGeom prst="rect">
            <a:avLst/>
          </a:prstGeom>
        </p:spPr>
      </p:pic>
      <p:sp>
        <p:nvSpPr>
          <p:cNvPr id="6" name="Isosceles Triangle 5">
            <a:extLst>
              <a:ext uri="{FF2B5EF4-FFF2-40B4-BE49-F238E27FC236}">
                <a16:creationId xmlns:a16="http://schemas.microsoft.com/office/drawing/2014/main" id="{5CBCDB50-6BBE-4E0F-9318-1CE9FD196EF2}"/>
              </a:ext>
            </a:extLst>
          </p:cNvPr>
          <p:cNvSpPr/>
          <p:nvPr/>
        </p:nvSpPr>
        <p:spPr>
          <a:xfrm rot="10800000">
            <a:off x="8789670" y="0"/>
            <a:ext cx="354330" cy="354330"/>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9068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2"/>
          </p:nvPr>
        </p:nvSpPr>
        <p:spPr/>
        <p:txBody>
          <a:bodyPr/>
          <a:lstStyle/>
          <a:p>
            <a:fld id="{167802BA-8623-48AE-9924-9F5F6790139C}" type="datetime1">
              <a:rPr lang="en-GB" noProof="0" smtClean="0"/>
              <a:t>08/01/2018</a:t>
            </a:fld>
            <a:endParaRPr lang="en-GB" noProof="0"/>
          </a:p>
        </p:txBody>
      </p:sp>
      <p:sp>
        <p:nvSpPr>
          <p:cNvPr id="3" name="Footer Placeholder 2"/>
          <p:cNvSpPr>
            <a:spLocks noGrp="1"/>
          </p:cNvSpPr>
          <p:nvPr>
            <p:ph type="ftr" sz="quarter" idx="23"/>
          </p:nvPr>
        </p:nvSpPr>
        <p:spPr/>
        <p:txBody>
          <a:bodyPr/>
          <a:lstStyle/>
          <a:p>
            <a:r>
              <a:rPr lang="en-GB" noProof="0" dirty="0"/>
              <a:t>SDG’s &amp; AT</a:t>
            </a:r>
          </a:p>
        </p:txBody>
      </p:sp>
      <p:sp>
        <p:nvSpPr>
          <p:cNvPr id="4" name="Slide Number Placeholder 3"/>
          <p:cNvSpPr>
            <a:spLocks noGrp="1"/>
          </p:cNvSpPr>
          <p:nvPr>
            <p:ph type="sldNum" sz="quarter" idx="24"/>
          </p:nvPr>
        </p:nvSpPr>
        <p:spPr/>
        <p:txBody>
          <a:bodyPr/>
          <a:lstStyle/>
          <a:p>
            <a:fld id="{A74CE0EA-F3B5-4684-BA10-C594598FDB9C}" type="slidenum">
              <a:rPr lang="en-GB" noProof="0" smtClean="0"/>
              <a:pPr/>
              <a:t>15</a:t>
            </a:fld>
            <a:endParaRPr lang="en-GB" noProof="0"/>
          </a:p>
        </p:txBody>
      </p:sp>
      <p:sp>
        <p:nvSpPr>
          <p:cNvPr id="6" name="Title 5"/>
          <p:cNvSpPr>
            <a:spLocks noGrp="1"/>
          </p:cNvSpPr>
          <p:nvPr>
            <p:ph type="title"/>
          </p:nvPr>
        </p:nvSpPr>
        <p:spPr/>
        <p:txBody>
          <a:bodyPr/>
          <a:lstStyle/>
          <a:p>
            <a:r>
              <a:rPr lang="en-GB" dirty="0"/>
              <a:t>KEY MESSAGES</a:t>
            </a:r>
            <a:endParaRPr lang="en-US" dirty="0"/>
          </a:p>
        </p:txBody>
      </p:sp>
      <p:sp>
        <p:nvSpPr>
          <p:cNvPr id="7" name="Content Placeholder 6"/>
          <p:cNvSpPr>
            <a:spLocks noGrp="1"/>
          </p:cNvSpPr>
          <p:nvPr>
            <p:ph sz="half" idx="25"/>
          </p:nvPr>
        </p:nvSpPr>
        <p:spPr>
          <a:xfrm>
            <a:off x="359998" y="1796143"/>
            <a:ext cx="8419773" cy="4241057"/>
          </a:xfrm>
        </p:spPr>
        <p:txBody>
          <a:bodyPr/>
          <a:lstStyle/>
          <a:p>
            <a:pPr marL="285750" indent="-285750">
              <a:buFont typeface="Arial" panose="020B0604020202020204" pitchFamily="34" charset="0"/>
              <a:buChar char="•"/>
            </a:pPr>
            <a:r>
              <a:rPr lang="en-US" sz="1800" dirty="0"/>
              <a:t>Assistive devices and technology plays a critical role when educational institutions are serious about promoting quality inclusive education.</a:t>
            </a:r>
          </a:p>
          <a:p>
            <a:pPr marL="285750" indent="-285750">
              <a:buFont typeface="Arial" panose="020B0604020202020204" pitchFamily="34" charset="0"/>
              <a:buChar char="•"/>
            </a:pPr>
            <a:r>
              <a:rPr lang="en-US" sz="1800" dirty="0"/>
              <a:t>CRPD lists the provision of AP amongst its general obligations, and provides that “universal design” is not intended to exclude such devices.</a:t>
            </a:r>
          </a:p>
          <a:p>
            <a:pPr marL="285750" indent="-285750">
              <a:buFont typeface="Arial" panose="020B0604020202020204" pitchFamily="34" charset="0"/>
              <a:buChar char="•"/>
            </a:pPr>
            <a:r>
              <a:rPr lang="en-US" sz="1800" dirty="0"/>
              <a:t>CRPD requires State Parties to guarantee all forms of assistance (including AT) to persons with disabilities in order to ensure they have access to information.</a:t>
            </a:r>
          </a:p>
          <a:p>
            <a:pPr marL="285750" indent="-285750">
              <a:buFont typeface="Arial" panose="020B0604020202020204" pitchFamily="34" charset="0"/>
              <a:buChar char="•"/>
            </a:pPr>
            <a:r>
              <a:rPr lang="en-US" sz="1800" dirty="0"/>
              <a:t>State Parties have to equip their education systems through the provision of AT that meets the various needs of the learners with disabilities, so that they can develop their skills and abilities on an equal basis with other children.  AT such as Braille, hearing aids etc. assist with ‘levelling the playing fields’.</a:t>
            </a:r>
          </a:p>
          <a:p>
            <a:pPr marL="285750" indent="-285750">
              <a:buFont typeface="Arial" panose="020B0604020202020204" pitchFamily="34" charset="0"/>
              <a:buChar char="•"/>
            </a:pPr>
            <a:r>
              <a:rPr lang="en-US" sz="1800" dirty="0"/>
              <a:t>A number of countries provide for assistive products (devices) in their national educational policies.  </a:t>
            </a:r>
          </a:p>
          <a:p>
            <a:pPr marL="285750" indent="-285750">
              <a:buFont typeface="Arial" panose="020B0604020202020204" pitchFamily="34" charset="0"/>
              <a:buChar char="•"/>
            </a:pPr>
            <a:r>
              <a:rPr lang="en-US" sz="1800" dirty="0"/>
              <a:t>Some AP are covered by national health and rehabilitation </a:t>
            </a:r>
            <a:r>
              <a:rPr lang="en-US" sz="1800" dirty="0" err="1"/>
              <a:t>programmes</a:t>
            </a:r>
            <a:r>
              <a:rPr lang="en-US" sz="1800" dirty="0"/>
              <a:t>.</a:t>
            </a:r>
          </a:p>
          <a:p>
            <a:pPr marL="285750" indent="-285750">
              <a:buFont typeface="Arial" panose="020B0604020202020204" pitchFamily="34" charset="0"/>
              <a:buChar char="•"/>
            </a:pPr>
            <a:endParaRPr lang="en-US" sz="1800" dirty="0"/>
          </a:p>
        </p:txBody>
      </p:sp>
      <p:sp>
        <p:nvSpPr>
          <p:cNvPr id="10" name="Text Placeholder 9"/>
          <p:cNvSpPr>
            <a:spLocks noGrp="1"/>
          </p:cNvSpPr>
          <p:nvPr>
            <p:ph type="body" sz="quarter" idx="27"/>
          </p:nvPr>
        </p:nvSpPr>
        <p:spPr>
          <a:xfrm>
            <a:off x="359998" y="1226291"/>
            <a:ext cx="8419772" cy="397096"/>
          </a:xfrm>
        </p:spPr>
        <p:txBody>
          <a:bodyPr>
            <a:normAutofit fontScale="92500" lnSpcReduction="10000"/>
          </a:bodyPr>
          <a:lstStyle/>
          <a:p>
            <a:pPr algn="ctr"/>
            <a:r>
              <a:rPr lang="en-US" sz="2400" dirty="0"/>
              <a:t>EDUCATION</a:t>
            </a:r>
          </a:p>
        </p:txBody>
      </p:sp>
      <p:sp>
        <p:nvSpPr>
          <p:cNvPr id="8" name="Isosceles Triangle 7">
            <a:extLst>
              <a:ext uri="{FF2B5EF4-FFF2-40B4-BE49-F238E27FC236}">
                <a16:creationId xmlns:a16="http://schemas.microsoft.com/office/drawing/2014/main" id="{81343983-0D28-4BD3-96E8-471CB8C3D472}"/>
              </a:ext>
            </a:extLst>
          </p:cNvPr>
          <p:cNvSpPr/>
          <p:nvPr/>
        </p:nvSpPr>
        <p:spPr>
          <a:xfrm rot="10800000">
            <a:off x="8789670" y="0"/>
            <a:ext cx="354330" cy="35433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78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22"/>
          </p:nvPr>
        </p:nvSpPr>
        <p:spPr/>
        <p:txBody>
          <a:bodyPr/>
          <a:lstStyle/>
          <a:p>
            <a:fld id="{167802BA-8623-48AE-9924-9F5F6790139C}" type="datetime1">
              <a:rPr lang="en-GB" noProof="0" smtClean="0"/>
              <a:t>08/01/2018</a:t>
            </a:fld>
            <a:endParaRPr lang="en-GB" noProof="0"/>
          </a:p>
        </p:txBody>
      </p:sp>
      <p:sp>
        <p:nvSpPr>
          <p:cNvPr id="4" name="Slide Number Placeholder 3"/>
          <p:cNvSpPr>
            <a:spLocks noGrp="1"/>
          </p:cNvSpPr>
          <p:nvPr>
            <p:ph type="sldNum" sz="quarter" idx="24"/>
          </p:nvPr>
        </p:nvSpPr>
        <p:spPr/>
        <p:txBody>
          <a:bodyPr/>
          <a:lstStyle/>
          <a:p>
            <a:fld id="{A74CE0EA-F3B5-4684-BA10-C594598FDB9C}" type="slidenum">
              <a:rPr lang="en-GB" noProof="0" smtClean="0"/>
              <a:pPr/>
              <a:t>16</a:t>
            </a:fld>
            <a:endParaRPr lang="en-GB" noProof="0"/>
          </a:p>
        </p:txBody>
      </p:sp>
      <p:sp>
        <p:nvSpPr>
          <p:cNvPr id="6" name="Title 5"/>
          <p:cNvSpPr>
            <a:spLocks noGrp="1"/>
          </p:cNvSpPr>
          <p:nvPr>
            <p:ph type="title"/>
          </p:nvPr>
        </p:nvSpPr>
        <p:spPr/>
        <p:txBody>
          <a:bodyPr/>
          <a:lstStyle/>
          <a:p>
            <a:r>
              <a:rPr lang="en-GB" dirty="0"/>
              <a:t>KEY MESSAGES</a:t>
            </a:r>
            <a:endParaRPr lang="en-US" dirty="0"/>
          </a:p>
        </p:txBody>
      </p:sp>
      <p:sp>
        <p:nvSpPr>
          <p:cNvPr id="7" name="Content Placeholder 6"/>
          <p:cNvSpPr>
            <a:spLocks noGrp="1"/>
          </p:cNvSpPr>
          <p:nvPr>
            <p:ph sz="half" idx="25"/>
          </p:nvPr>
        </p:nvSpPr>
        <p:spPr>
          <a:xfrm>
            <a:off x="359998" y="1796143"/>
            <a:ext cx="8419773" cy="4241057"/>
          </a:xfrm>
        </p:spPr>
        <p:txBody>
          <a:bodyPr/>
          <a:lstStyle/>
          <a:p>
            <a:pPr marL="285750" indent="-285750">
              <a:buFont typeface="Arial" panose="020B0604020202020204" pitchFamily="34" charset="0"/>
              <a:buChar char="•"/>
            </a:pPr>
            <a:r>
              <a:rPr lang="en-US" sz="1800" dirty="0"/>
              <a:t>Assistive devices should be made available at an affordable price to their families, be age-appropriate and serve them throughout their educational life-cycle. (in line with CRPD’s Article 24)</a:t>
            </a:r>
          </a:p>
          <a:p>
            <a:pPr marL="285750" indent="-285750">
              <a:buFont typeface="Arial" panose="020B0604020202020204" pitchFamily="34" charset="0"/>
              <a:buChar char="•"/>
            </a:pPr>
            <a:r>
              <a:rPr lang="en-US" sz="1800" dirty="0"/>
              <a:t>Only 5 to 15% (1 in 10) of the population in need have access to assistive products at a global level with the problem being more acute in LMIC.</a:t>
            </a:r>
          </a:p>
          <a:p>
            <a:pPr marL="285750" indent="-285750">
              <a:buFont typeface="Arial" panose="020B0604020202020204" pitchFamily="34" charset="0"/>
              <a:buChar char="•"/>
            </a:pPr>
            <a:r>
              <a:rPr lang="en-US" sz="1800" dirty="0"/>
              <a:t>This lack of access is often due to high costs and lack of awareness, availability, trained personnel, policy and financing = lack of access to education and employment.</a:t>
            </a:r>
          </a:p>
          <a:p>
            <a:pPr marL="285750" indent="-285750">
              <a:buFont typeface="Arial" panose="020B0604020202020204" pitchFamily="34" charset="0"/>
              <a:buChar char="•"/>
            </a:pPr>
            <a:r>
              <a:rPr lang="en-US" sz="1800" dirty="0"/>
              <a:t>The access of children with disabilities to quality education becomes compromised due to lack of access to AT.</a:t>
            </a:r>
          </a:p>
          <a:p>
            <a:pPr marL="285750" indent="-285750">
              <a:buFont typeface="Arial" panose="020B0604020202020204" pitchFamily="34" charset="0"/>
              <a:buChar char="•"/>
            </a:pPr>
            <a:r>
              <a:rPr lang="en-US" sz="1800" dirty="0"/>
              <a:t>The OHCHR refers to the inclusion of AT or assistive products in IEP (individual education plans) for children with disabilities.</a:t>
            </a:r>
          </a:p>
          <a:p>
            <a:pPr marL="285750" indent="-285750">
              <a:buFont typeface="Arial" panose="020B0604020202020204" pitchFamily="34" charset="0"/>
              <a:buChar char="•"/>
            </a:pPr>
            <a:endParaRPr lang="en-US" sz="1800" dirty="0"/>
          </a:p>
        </p:txBody>
      </p:sp>
      <p:sp>
        <p:nvSpPr>
          <p:cNvPr id="10" name="Text Placeholder 9"/>
          <p:cNvSpPr>
            <a:spLocks noGrp="1"/>
          </p:cNvSpPr>
          <p:nvPr>
            <p:ph type="body" sz="quarter" idx="27"/>
          </p:nvPr>
        </p:nvSpPr>
        <p:spPr>
          <a:xfrm>
            <a:off x="359998" y="1226291"/>
            <a:ext cx="8419772" cy="397096"/>
          </a:xfrm>
        </p:spPr>
        <p:txBody>
          <a:bodyPr>
            <a:normAutofit fontScale="92500" lnSpcReduction="10000"/>
          </a:bodyPr>
          <a:lstStyle/>
          <a:p>
            <a:pPr algn="ctr"/>
            <a:r>
              <a:rPr lang="en-US" sz="2400" dirty="0"/>
              <a:t>EDUCATION</a:t>
            </a:r>
          </a:p>
        </p:txBody>
      </p:sp>
      <p:sp>
        <p:nvSpPr>
          <p:cNvPr id="9" name="Oval 8">
            <a:extLst>
              <a:ext uri="{FF2B5EF4-FFF2-40B4-BE49-F238E27FC236}">
                <a16:creationId xmlns:a16="http://schemas.microsoft.com/office/drawing/2014/main" id="{DB9A83CC-4B15-4B25-97F1-24FA9DA13DA1}"/>
              </a:ext>
            </a:extLst>
          </p:cNvPr>
          <p:cNvSpPr/>
          <p:nvPr/>
        </p:nvSpPr>
        <p:spPr>
          <a:xfrm>
            <a:off x="4880610" y="228509"/>
            <a:ext cx="1703070" cy="98298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Slide Hidden</a:t>
            </a:r>
          </a:p>
        </p:txBody>
      </p:sp>
    </p:spTree>
    <p:extLst>
      <p:ext uri="{BB962C8B-B14F-4D97-AF65-F5344CB8AC3E}">
        <p14:creationId xmlns:p14="http://schemas.microsoft.com/office/powerpoint/2010/main" val="1025068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2"/>
          </p:nvPr>
        </p:nvSpPr>
        <p:spPr/>
        <p:txBody>
          <a:bodyPr/>
          <a:lstStyle/>
          <a:p>
            <a:fld id="{167802BA-8623-48AE-9924-9F5F6790139C}" type="datetime1">
              <a:rPr lang="en-GB" noProof="0" smtClean="0"/>
              <a:t>08/01/2018</a:t>
            </a:fld>
            <a:endParaRPr lang="en-GB" noProof="0"/>
          </a:p>
        </p:txBody>
      </p:sp>
      <p:sp>
        <p:nvSpPr>
          <p:cNvPr id="3" name="Footer Placeholder 2"/>
          <p:cNvSpPr>
            <a:spLocks noGrp="1"/>
          </p:cNvSpPr>
          <p:nvPr>
            <p:ph type="ftr" sz="quarter" idx="23"/>
          </p:nvPr>
        </p:nvSpPr>
        <p:spPr/>
        <p:txBody>
          <a:bodyPr/>
          <a:lstStyle/>
          <a:p>
            <a:r>
              <a:rPr lang="en-GB" noProof="0" dirty="0"/>
              <a:t>SDG’s &amp; AT</a:t>
            </a:r>
          </a:p>
        </p:txBody>
      </p:sp>
      <p:sp>
        <p:nvSpPr>
          <p:cNvPr id="4" name="Slide Number Placeholder 3"/>
          <p:cNvSpPr>
            <a:spLocks noGrp="1"/>
          </p:cNvSpPr>
          <p:nvPr>
            <p:ph type="sldNum" sz="quarter" idx="24"/>
          </p:nvPr>
        </p:nvSpPr>
        <p:spPr/>
        <p:txBody>
          <a:bodyPr/>
          <a:lstStyle/>
          <a:p>
            <a:fld id="{A74CE0EA-F3B5-4684-BA10-C594598FDB9C}" type="slidenum">
              <a:rPr lang="en-GB" noProof="0" smtClean="0"/>
              <a:pPr/>
              <a:t>17</a:t>
            </a:fld>
            <a:endParaRPr lang="en-GB" noProof="0"/>
          </a:p>
        </p:txBody>
      </p:sp>
      <p:sp>
        <p:nvSpPr>
          <p:cNvPr id="6" name="Title 5"/>
          <p:cNvSpPr>
            <a:spLocks noGrp="1"/>
          </p:cNvSpPr>
          <p:nvPr>
            <p:ph type="title"/>
          </p:nvPr>
        </p:nvSpPr>
        <p:spPr/>
        <p:txBody>
          <a:bodyPr/>
          <a:lstStyle/>
          <a:p>
            <a:r>
              <a:rPr lang="en-GB" dirty="0"/>
              <a:t>KEY RECOMMENDATIONS</a:t>
            </a:r>
            <a:endParaRPr lang="en-US" dirty="0"/>
          </a:p>
        </p:txBody>
      </p:sp>
      <p:sp>
        <p:nvSpPr>
          <p:cNvPr id="7" name="Content Placeholder 6"/>
          <p:cNvSpPr>
            <a:spLocks noGrp="1"/>
          </p:cNvSpPr>
          <p:nvPr>
            <p:ph sz="half" idx="25"/>
          </p:nvPr>
        </p:nvSpPr>
        <p:spPr>
          <a:xfrm>
            <a:off x="359998" y="1796143"/>
            <a:ext cx="8419773" cy="4241057"/>
          </a:xfrm>
        </p:spPr>
        <p:txBody>
          <a:bodyPr/>
          <a:lstStyle/>
          <a:p>
            <a:pPr marL="285750" indent="-285750">
              <a:buFont typeface="Arial" panose="020B0604020202020204" pitchFamily="34" charset="0"/>
              <a:buChar char="•"/>
            </a:pPr>
            <a:r>
              <a:rPr lang="en-US" sz="1800" dirty="0"/>
              <a:t>AP are frequently produced abroad, creating additional costs for their transportation, plus customs and excise duties etc.</a:t>
            </a:r>
          </a:p>
          <a:p>
            <a:pPr marL="285750" indent="-285750">
              <a:buFont typeface="Arial" panose="020B0604020202020204" pitchFamily="34" charset="0"/>
              <a:buChar char="•"/>
            </a:pPr>
            <a:r>
              <a:rPr lang="en-US" sz="1800" dirty="0"/>
              <a:t>There is a dire need for governments to increase the local production and distribution of low cost AT that meet the individual needs of all learners.</a:t>
            </a:r>
          </a:p>
          <a:p>
            <a:pPr marL="285750" indent="-285750">
              <a:buFont typeface="Arial" panose="020B0604020202020204" pitchFamily="34" charset="0"/>
              <a:buChar char="•"/>
            </a:pPr>
            <a:r>
              <a:rPr lang="en-US" sz="1800" dirty="0"/>
              <a:t>This needs to be driven through national policy and </a:t>
            </a:r>
            <a:r>
              <a:rPr lang="en-US" sz="1800" dirty="0" err="1"/>
              <a:t>programmes</a:t>
            </a:r>
            <a:r>
              <a:rPr lang="en-US" sz="1800" dirty="0"/>
              <a:t>.</a:t>
            </a:r>
          </a:p>
          <a:p>
            <a:pPr marL="285750" indent="-285750">
              <a:buFont typeface="Arial" panose="020B0604020202020204" pitchFamily="34" charset="0"/>
              <a:buChar char="•"/>
            </a:pPr>
            <a:r>
              <a:rPr lang="en-US" sz="1800" dirty="0"/>
              <a:t>Teachers need to be adequately trained in the use of AT and inclusive teaching methodologies.</a:t>
            </a:r>
          </a:p>
          <a:p>
            <a:pPr marL="285750" indent="-285750">
              <a:buFont typeface="Arial" panose="020B0604020202020204" pitchFamily="34" charset="0"/>
              <a:buChar char="•"/>
            </a:pPr>
            <a:r>
              <a:rPr lang="en-US" sz="1800" dirty="0" err="1"/>
              <a:t>Gov’s</a:t>
            </a:r>
            <a:r>
              <a:rPr lang="en-US" sz="1800" dirty="0"/>
              <a:t> need to understand accessibility, AT and disability as cross-cutting issues if the situation and implementation of SDG 4 is to address the needs of all learners.</a:t>
            </a:r>
          </a:p>
          <a:p>
            <a:pPr marL="285750" indent="-285750">
              <a:buFont typeface="Arial" panose="020B0604020202020204" pitchFamily="34" charset="0"/>
              <a:buChar char="•"/>
            </a:pPr>
            <a:r>
              <a:rPr lang="en-US" sz="1800" dirty="0"/>
              <a:t>Affordable access to AT needs </a:t>
            </a:r>
            <a:r>
              <a:rPr lang="en-US" sz="1800" dirty="0" err="1"/>
              <a:t>Gov’s</a:t>
            </a:r>
            <a:r>
              <a:rPr lang="en-US" sz="1800" dirty="0"/>
              <a:t> commitment to adequate and sustained financing as well as efficient procurement &amp; service delivery systems.</a:t>
            </a:r>
          </a:p>
        </p:txBody>
      </p:sp>
      <p:sp>
        <p:nvSpPr>
          <p:cNvPr id="10" name="Text Placeholder 9"/>
          <p:cNvSpPr>
            <a:spLocks noGrp="1"/>
          </p:cNvSpPr>
          <p:nvPr>
            <p:ph type="body" sz="quarter" idx="27"/>
          </p:nvPr>
        </p:nvSpPr>
        <p:spPr>
          <a:xfrm>
            <a:off x="359998" y="1226291"/>
            <a:ext cx="8419772" cy="397096"/>
          </a:xfrm>
        </p:spPr>
        <p:txBody>
          <a:bodyPr>
            <a:normAutofit fontScale="92500" lnSpcReduction="10000"/>
          </a:bodyPr>
          <a:lstStyle/>
          <a:p>
            <a:pPr algn="ctr"/>
            <a:r>
              <a:rPr lang="en-US" sz="2400" dirty="0"/>
              <a:t>EDUCATION</a:t>
            </a:r>
          </a:p>
        </p:txBody>
      </p:sp>
      <p:sp>
        <p:nvSpPr>
          <p:cNvPr id="8" name="Isosceles Triangle 7">
            <a:extLst>
              <a:ext uri="{FF2B5EF4-FFF2-40B4-BE49-F238E27FC236}">
                <a16:creationId xmlns:a16="http://schemas.microsoft.com/office/drawing/2014/main" id="{41BB01B3-514E-416F-95D2-B4D4812B0C4E}"/>
              </a:ext>
            </a:extLst>
          </p:cNvPr>
          <p:cNvSpPr/>
          <p:nvPr/>
        </p:nvSpPr>
        <p:spPr>
          <a:xfrm rot="10800000">
            <a:off x="8789670" y="0"/>
            <a:ext cx="354330" cy="35433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3333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2"/>
          </p:nvPr>
        </p:nvSpPr>
        <p:spPr/>
        <p:txBody>
          <a:bodyPr/>
          <a:lstStyle/>
          <a:p>
            <a:fld id="{167802BA-8623-48AE-9924-9F5F6790139C}" type="datetime1">
              <a:rPr lang="en-GB" noProof="0" smtClean="0"/>
              <a:t>08/01/2018</a:t>
            </a:fld>
            <a:endParaRPr lang="en-GB" noProof="0"/>
          </a:p>
        </p:txBody>
      </p:sp>
      <p:sp>
        <p:nvSpPr>
          <p:cNvPr id="3" name="Footer Placeholder 2"/>
          <p:cNvSpPr>
            <a:spLocks noGrp="1"/>
          </p:cNvSpPr>
          <p:nvPr>
            <p:ph type="ftr" sz="quarter" idx="23"/>
          </p:nvPr>
        </p:nvSpPr>
        <p:spPr/>
        <p:txBody>
          <a:bodyPr/>
          <a:lstStyle/>
          <a:p>
            <a:r>
              <a:rPr lang="en-GB" noProof="0" dirty="0"/>
              <a:t>SDG’s &amp; AT</a:t>
            </a:r>
          </a:p>
        </p:txBody>
      </p:sp>
      <p:sp>
        <p:nvSpPr>
          <p:cNvPr id="4" name="Slide Number Placeholder 3"/>
          <p:cNvSpPr>
            <a:spLocks noGrp="1"/>
          </p:cNvSpPr>
          <p:nvPr>
            <p:ph type="sldNum" sz="quarter" idx="24"/>
          </p:nvPr>
        </p:nvSpPr>
        <p:spPr/>
        <p:txBody>
          <a:bodyPr/>
          <a:lstStyle/>
          <a:p>
            <a:fld id="{A74CE0EA-F3B5-4684-BA10-C594598FDB9C}" type="slidenum">
              <a:rPr lang="en-GB" noProof="0" smtClean="0"/>
              <a:pPr/>
              <a:t>18</a:t>
            </a:fld>
            <a:endParaRPr lang="en-GB" noProof="0"/>
          </a:p>
        </p:txBody>
      </p:sp>
      <p:sp>
        <p:nvSpPr>
          <p:cNvPr id="5" name="Text Placeholder 4"/>
          <p:cNvSpPr>
            <a:spLocks noGrp="1"/>
          </p:cNvSpPr>
          <p:nvPr>
            <p:ph type="body" sz="quarter" idx="21"/>
          </p:nvPr>
        </p:nvSpPr>
        <p:spPr/>
        <p:txBody>
          <a:bodyPr/>
          <a:lstStyle/>
          <a:p>
            <a:endParaRPr lang="en-US"/>
          </a:p>
        </p:txBody>
      </p:sp>
      <p:sp>
        <p:nvSpPr>
          <p:cNvPr id="6" name="Title 5"/>
          <p:cNvSpPr>
            <a:spLocks noGrp="1"/>
          </p:cNvSpPr>
          <p:nvPr>
            <p:ph type="title"/>
          </p:nvPr>
        </p:nvSpPr>
        <p:spPr/>
        <p:txBody>
          <a:bodyPr/>
          <a:lstStyle/>
          <a:p>
            <a:r>
              <a:rPr lang="en-GB" dirty="0"/>
              <a:t>KEY MESSAGES</a:t>
            </a:r>
            <a:endParaRPr lang="en-US" dirty="0"/>
          </a:p>
        </p:txBody>
      </p:sp>
      <p:sp>
        <p:nvSpPr>
          <p:cNvPr id="7" name="Content Placeholder 6"/>
          <p:cNvSpPr>
            <a:spLocks noGrp="1"/>
          </p:cNvSpPr>
          <p:nvPr>
            <p:ph sz="half" idx="25"/>
          </p:nvPr>
        </p:nvSpPr>
        <p:spPr>
          <a:xfrm>
            <a:off x="359998" y="1796143"/>
            <a:ext cx="8419773" cy="4241057"/>
          </a:xfrm>
        </p:spPr>
        <p:txBody>
          <a:bodyPr/>
          <a:lstStyle/>
          <a:p>
            <a:pPr marL="285750" indent="-285750">
              <a:buFont typeface="Arial" panose="020B0604020202020204" pitchFamily="34" charset="0"/>
              <a:buChar char="•"/>
            </a:pPr>
            <a:r>
              <a:rPr lang="en-US" sz="1800" dirty="0"/>
              <a:t>Little evidence regarding the employment of persons with disabilities, including the use of AT.</a:t>
            </a:r>
          </a:p>
          <a:p>
            <a:pPr marL="285750" indent="-285750">
              <a:buFont typeface="Arial" panose="020B0604020202020204" pitchFamily="34" charset="0"/>
              <a:buChar char="•"/>
            </a:pPr>
            <a:r>
              <a:rPr lang="en-US" sz="1800" dirty="0"/>
              <a:t>As infrastructure and AT have proven to be a baseline for the advancement of disability employment, expertise and financing from and coalitions with developed countries have become a prerequisite for SDG 8 realization.</a:t>
            </a:r>
          </a:p>
          <a:p>
            <a:pPr marL="285750" indent="-285750">
              <a:buFont typeface="Arial" panose="020B0604020202020204" pitchFamily="34" charset="0"/>
              <a:buChar char="•"/>
            </a:pPr>
            <a:r>
              <a:rPr lang="en-US" sz="1800" dirty="0"/>
              <a:t>Although African countries are starting with integration of SDG 8 and disability employment as reflected in the National Development Plan 2030 and the Global Goals in Africa, many do not provide assistive products and do not employ persons with disabilities.</a:t>
            </a:r>
          </a:p>
          <a:p>
            <a:pPr marL="285750" indent="-285750">
              <a:buFont typeface="Arial" panose="020B0604020202020204" pitchFamily="34" charset="0"/>
              <a:buChar char="•"/>
            </a:pPr>
            <a:r>
              <a:rPr lang="en-US" sz="1800" dirty="0"/>
              <a:t>From analyzing </a:t>
            </a:r>
            <a:r>
              <a:rPr lang="en-US" sz="1800" dirty="0" err="1"/>
              <a:t>programmes</a:t>
            </a:r>
            <a:r>
              <a:rPr lang="en-US" sz="1800" dirty="0"/>
              <a:t>, documents and trends, it is clear that the employment of persons with disabilities and the availability of AT indicates slow progress, especially in developing countries.</a:t>
            </a:r>
          </a:p>
        </p:txBody>
      </p:sp>
      <p:sp>
        <p:nvSpPr>
          <p:cNvPr id="10" name="Text Placeholder 9"/>
          <p:cNvSpPr>
            <a:spLocks noGrp="1"/>
          </p:cNvSpPr>
          <p:nvPr>
            <p:ph type="body" sz="quarter" idx="27"/>
          </p:nvPr>
        </p:nvSpPr>
        <p:spPr>
          <a:xfrm>
            <a:off x="359998" y="1226291"/>
            <a:ext cx="8419772" cy="397096"/>
          </a:xfrm>
        </p:spPr>
        <p:txBody>
          <a:bodyPr>
            <a:normAutofit fontScale="92500" lnSpcReduction="10000"/>
          </a:bodyPr>
          <a:lstStyle/>
          <a:p>
            <a:pPr algn="ctr"/>
            <a:r>
              <a:rPr lang="en-US" sz="2400" dirty="0"/>
              <a:t>EMPLOYMENT</a:t>
            </a:r>
          </a:p>
        </p:txBody>
      </p:sp>
      <p:sp>
        <p:nvSpPr>
          <p:cNvPr id="9" name="Isosceles Triangle 8">
            <a:extLst>
              <a:ext uri="{FF2B5EF4-FFF2-40B4-BE49-F238E27FC236}">
                <a16:creationId xmlns:a16="http://schemas.microsoft.com/office/drawing/2014/main" id="{8616EDEE-11F1-4CF3-A8A0-76504B16BB39}"/>
              </a:ext>
            </a:extLst>
          </p:cNvPr>
          <p:cNvSpPr/>
          <p:nvPr/>
        </p:nvSpPr>
        <p:spPr>
          <a:xfrm rot="10800000">
            <a:off x="8789670" y="0"/>
            <a:ext cx="354330" cy="35433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9748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2"/>
          </p:nvPr>
        </p:nvSpPr>
        <p:spPr/>
        <p:txBody>
          <a:bodyPr/>
          <a:lstStyle/>
          <a:p>
            <a:fld id="{167802BA-8623-48AE-9924-9F5F6790139C}" type="datetime1">
              <a:rPr lang="en-GB" noProof="0" smtClean="0"/>
              <a:t>08/01/2018</a:t>
            </a:fld>
            <a:endParaRPr lang="en-GB" noProof="0"/>
          </a:p>
        </p:txBody>
      </p:sp>
      <p:sp>
        <p:nvSpPr>
          <p:cNvPr id="3" name="Footer Placeholder 2"/>
          <p:cNvSpPr>
            <a:spLocks noGrp="1"/>
          </p:cNvSpPr>
          <p:nvPr>
            <p:ph type="ftr" sz="quarter" idx="23"/>
          </p:nvPr>
        </p:nvSpPr>
        <p:spPr/>
        <p:txBody>
          <a:bodyPr/>
          <a:lstStyle/>
          <a:p>
            <a:r>
              <a:rPr lang="en-GB" noProof="0" dirty="0"/>
              <a:t>SDG’s &amp; AT</a:t>
            </a:r>
          </a:p>
        </p:txBody>
      </p:sp>
      <p:sp>
        <p:nvSpPr>
          <p:cNvPr id="4" name="Slide Number Placeholder 3"/>
          <p:cNvSpPr>
            <a:spLocks noGrp="1"/>
          </p:cNvSpPr>
          <p:nvPr>
            <p:ph type="sldNum" sz="quarter" idx="24"/>
          </p:nvPr>
        </p:nvSpPr>
        <p:spPr/>
        <p:txBody>
          <a:bodyPr/>
          <a:lstStyle/>
          <a:p>
            <a:fld id="{A74CE0EA-F3B5-4684-BA10-C594598FDB9C}" type="slidenum">
              <a:rPr lang="en-GB" noProof="0" smtClean="0"/>
              <a:pPr/>
              <a:t>19</a:t>
            </a:fld>
            <a:endParaRPr lang="en-GB" noProof="0"/>
          </a:p>
        </p:txBody>
      </p:sp>
      <p:sp>
        <p:nvSpPr>
          <p:cNvPr id="6" name="Title 5"/>
          <p:cNvSpPr>
            <a:spLocks noGrp="1"/>
          </p:cNvSpPr>
          <p:nvPr>
            <p:ph type="title"/>
          </p:nvPr>
        </p:nvSpPr>
        <p:spPr/>
        <p:txBody>
          <a:bodyPr/>
          <a:lstStyle/>
          <a:p>
            <a:r>
              <a:rPr lang="en-GB" dirty="0"/>
              <a:t>KEY RECOMMENDATIONS</a:t>
            </a:r>
            <a:endParaRPr lang="en-US" dirty="0"/>
          </a:p>
        </p:txBody>
      </p:sp>
      <p:sp>
        <p:nvSpPr>
          <p:cNvPr id="7" name="Content Placeholder 6"/>
          <p:cNvSpPr>
            <a:spLocks noGrp="1"/>
          </p:cNvSpPr>
          <p:nvPr>
            <p:ph sz="half" idx="25"/>
          </p:nvPr>
        </p:nvSpPr>
        <p:spPr>
          <a:xfrm>
            <a:off x="359998" y="1796143"/>
            <a:ext cx="8419773" cy="4241057"/>
          </a:xfrm>
        </p:spPr>
        <p:txBody>
          <a:bodyPr/>
          <a:lstStyle/>
          <a:p>
            <a:pPr marL="285750" indent="-285750">
              <a:buFont typeface="Arial" panose="020B0604020202020204" pitchFamily="34" charset="0"/>
              <a:buChar char="•"/>
            </a:pPr>
            <a:r>
              <a:rPr lang="en-US" sz="1800" dirty="0"/>
              <a:t>There is a need for financial support and strategies to support SDG 8 and AT enactments.</a:t>
            </a:r>
          </a:p>
          <a:p>
            <a:pPr marL="285750" indent="-285750">
              <a:buFont typeface="Arial" panose="020B0604020202020204" pitchFamily="34" charset="0"/>
              <a:buChar char="•"/>
            </a:pPr>
            <a:r>
              <a:rPr lang="en-US" sz="1800" dirty="0"/>
              <a:t>The growth of sustainable financing systems must be supported to ensure the sound application of AT as cash transfers are not a sustainable instrument to address the needs of persons with disabilities (WB, 2016)</a:t>
            </a:r>
          </a:p>
          <a:p>
            <a:pPr marL="285750" indent="-285750">
              <a:buFont typeface="Arial" panose="020B0604020202020204" pitchFamily="34" charset="0"/>
              <a:buChar char="•"/>
            </a:pPr>
            <a:r>
              <a:rPr lang="en-US" sz="1800" dirty="0"/>
              <a:t>Legislation needs to be enforced towards the obligatory provision of AT in all work environments for all persons in need.</a:t>
            </a:r>
          </a:p>
          <a:p>
            <a:pPr marL="285750" indent="-285750">
              <a:buFont typeface="Arial" panose="020B0604020202020204" pitchFamily="34" charset="0"/>
              <a:buChar char="•"/>
            </a:pPr>
            <a:r>
              <a:rPr lang="en-US" sz="1800" dirty="0"/>
              <a:t>Reduce physical and environmental barriers to inclusive employment.</a:t>
            </a:r>
          </a:p>
          <a:p>
            <a:pPr marL="285750" indent="-285750">
              <a:buFont typeface="Arial" panose="020B0604020202020204" pitchFamily="34" charset="0"/>
              <a:buChar char="•"/>
            </a:pPr>
            <a:r>
              <a:rPr lang="en-US" sz="1800" dirty="0"/>
              <a:t>Investments in AT as well as ICT, the empowerment of innovation &amp; entrepreneurship competencies, together with a redistribution of human, research &amp; financial resources are paramount in resolving disability employment is needed.</a:t>
            </a:r>
          </a:p>
        </p:txBody>
      </p:sp>
      <p:sp>
        <p:nvSpPr>
          <p:cNvPr id="10" name="Text Placeholder 9"/>
          <p:cNvSpPr>
            <a:spLocks noGrp="1"/>
          </p:cNvSpPr>
          <p:nvPr>
            <p:ph type="body" sz="quarter" idx="27"/>
          </p:nvPr>
        </p:nvSpPr>
        <p:spPr>
          <a:xfrm>
            <a:off x="359998" y="1226291"/>
            <a:ext cx="8419772" cy="397096"/>
          </a:xfrm>
        </p:spPr>
        <p:txBody>
          <a:bodyPr>
            <a:normAutofit fontScale="92500" lnSpcReduction="10000"/>
          </a:bodyPr>
          <a:lstStyle/>
          <a:p>
            <a:pPr algn="ctr"/>
            <a:r>
              <a:rPr lang="en-US" sz="2400" dirty="0"/>
              <a:t>EMPLOYMENT</a:t>
            </a:r>
          </a:p>
        </p:txBody>
      </p:sp>
      <p:sp>
        <p:nvSpPr>
          <p:cNvPr id="8" name="Isosceles Triangle 7">
            <a:extLst>
              <a:ext uri="{FF2B5EF4-FFF2-40B4-BE49-F238E27FC236}">
                <a16:creationId xmlns:a16="http://schemas.microsoft.com/office/drawing/2014/main" id="{C6D0F9E9-7B8F-4616-B59C-6E8C3CB1891F}"/>
              </a:ext>
            </a:extLst>
          </p:cNvPr>
          <p:cNvSpPr/>
          <p:nvPr/>
        </p:nvSpPr>
        <p:spPr>
          <a:xfrm rot="10800000">
            <a:off x="8789670" y="0"/>
            <a:ext cx="354330" cy="35433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5945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30"/>
          </p:nvPr>
        </p:nvSpPr>
        <p:spPr/>
        <p:txBody>
          <a:bodyPr/>
          <a:lstStyle/>
          <a:p>
            <a:fld id="{99262F6C-3198-4C0D-9FD3-A522B66D4040}" type="datetime1">
              <a:rPr lang="en-GB" noProof="0" smtClean="0"/>
              <a:t>08/01/2018</a:t>
            </a:fld>
            <a:endParaRPr lang="en-GB" noProof="0"/>
          </a:p>
        </p:txBody>
      </p:sp>
      <p:sp>
        <p:nvSpPr>
          <p:cNvPr id="3" name="Footer Placeholder 2"/>
          <p:cNvSpPr>
            <a:spLocks noGrp="1"/>
          </p:cNvSpPr>
          <p:nvPr>
            <p:ph type="ftr" sz="quarter" idx="31"/>
          </p:nvPr>
        </p:nvSpPr>
        <p:spPr/>
        <p:txBody>
          <a:bodyPr/>
          <a:lstStyle/>
          <a:p>
            <a:r>
              <a:rPr lang="en-GB" noProof="0" dirty="0"/>
              <a:t>SDG’s &amp; AT</a:t>
            </a:r>
          </a:p>
        </p:txBody>
      </p:sp>
      <p:sp>
        <p:nvSpPr>
          <p:cNvPr id="4" name="Slide Number Placeholder 3"/>
          <p:cNvSpPr>
            <a:spLocks noGrp="1"/>
          </p:cNvSpPr>
          <p:nvPr>
            <p:ph type="sldNum" sz="quarter" idx="32"/>
          </p:nvPr>
        </p:nvSpPr>
        <p:spPr/>
        <p:txBody>
          <a:bodyPr/>
          <a:lstStyle/>
          <a:p>
            <a:fld id="{A74CE0EA-F3B5-4684-BA10-C594598FDB9C}" type="slidenum">
              <a:rPr lang="en-GB" noProof="0" smtClean="0"/>
              <a:pPr/>
              <a:t>2</a:t>
            </a:fld>
            <a:endParaRPr lang="en-GB" noProof="0"/>
          </a:p>
        </p:txBody>
      </p:sp>
      <p:sp>
        <p:nvSpPr>
          <p:cNvPr id="5" name="Title 4"/>
          <p:cNvSpPr>
            <a:spLocks noGrp="1"/>
          </p:cNvSpPr>
          <p:nvPr>
            <p:ph type="title"/>
          </p:nvPr>
        </p:nvSpPr>
        <p:spPr/>
        <p:txBody>
          <a:bodyPr/>
          <a:lstStyle/>
          <a:p>
            <a:r>
              <a:rPr lang="en-GB" dirty="0"/>
              <a:t>Topics</a:t>
            </a:r>
            <a:endParaRPr lang="en-US" dirty="0"/>
          </a:p>
        </p:txBody>
      </p:sp>
      <p:sp>
        <p:nvSpPr>
          <p:cNvPr id="6" name="Text Placeholder 5"/>
          <p:cNvSpPr>
            <a:spLocks noGrp="1"/>
          </p:cNvSpPr>
          <p:nvPr>
            <p:ph type="body" sz="quarter" idx="33"/>
          </p:nvPr>
        </p:nvSpPr>
        <p:spPr/>
        <p:txBody>
          <a:bodyPr/>
          <a:lstStyle/>
          <a:p>
            <a:endParaRPr lang="en-US"/>
          </a:p>
        </p:txBody>
      </p:sp>
      <p:sp>
        <p:nvSpPr>
          <p:cNvPr id="7" name="Text Placeholder 6"/>
          <p:cNvSpPr>
            <a:spLocks noGrp="1"/>
          </p:cNvSpPr>
          <p:nvPr>
            <p:ph type="body" sz="quarter" idx="34"/>
          </p:nvPr>
        </p:nvSpPr>
        <p:spPr/>
        <p:txBody>
          <a:bodyPr/>
          <a:lstStyle/>
          <a:p>
            <a:r>
              <a:rPr lang="en-US" dirty="0"/>
              <a:t>Introduction and Inputs received</a:t>
            </a:r>
          </a:p>
        </p:txBody>
      </p:sp>
      <p:sp>
        <p:nvSpPr>
          <p:cNvPr id="8" name="Text Placeholder 7"/>
          <p:cNvSpPr>
            <a:spLocks noGrp="1"/>
          </p:cNvSpPr>
          <p:nvPr>
            <p:ph type="body" sz="quarter" idx="35"/>
          </p:nvPr>
        </p:nvSpPr>
        <p:spPr/>
        <p:txBody>
          <a:bodyPr/>
          <a:lstStyle/>
          <a:p>
            <a:r>
              <a:rPr lang="en-US" dirty="0"/>
              <a:t>Gopal </a:t>
            </a:r>
            <a:r>
              <a:rPr lang="en-US" dirty="0" err="1"/>
              <a:t>Mitra</a:t>
            </a:r>
            <a:endParaRPr lang="en-US" dirty="0"/>
          </a:p>
        </p:txBody>
      </p:sp>
      <p:sp>
        <p:nvSpPr>
          <p:cNvPr id="9" name="Text Placeholder 8"/>
          <p:cNvSpPr>
            <a:spLocks noGrp="1"/>
          </p:cNvSpPr>
          <p:nvPr>
            <p:ph type="body" sz="quarter" idx="36"/>
          </p:nvPr>
        </p:nvSpPr>
        <p:spPr/>
        <p:txBody>
          <a:bodyPr/>
          <a:lstStyle/>
          <a:p>
            <a:endParaRPr lang="en-US"/>
          </a:p>
        </p:txBody>
      </p:sp>
      <p:sp>
        <p:nvSpPr>
          <p:cNvPr id="10" name="Text Placeholder 9"/>
          <p:cNvSpPr>
            <a:spLocks noGrp="1"/>
          </p:cNvSpPr>
          <p:nvPr>
            <p:ph type="body" sz="quarter" idx="37"/>
          </p:nvPr>
        </p:nvSpPr>
        <p:spPr/>
        <p:txBody>
          <a:bodyPr/>
          <a:lstStyle/>
          <a:p>
            <a:r>
              <a:rPr lang="en-US" dirty="0"/>
              <a:t>Sources used</a:t>
            </a:r>
          </a:p>
        </p:txBody>
      </p:sp>
      <p:sp>
        <p:nvSpPr>
          <p:cNvPr id="11" name="Text Placeholder 10"/>
          <p:cNvSpPr>
            <a:spLocks noGrp="1"/>
          </p:cNvSpPr>
          <p:nvPr>
            <p:ph type="body" sz="quarter" idx="38"/>
          </p:nvPr>
        </p:nvSpPr>
        <p:spPr/>
        <p:txBody>
          <a:bodyPr/>
          <a:lstStyle/>
          <a:p>
            <a:r>
              <a:rPr lang="en-US" dirty="0"/>
              <a:t>Diane Bell</a:t>
            </a:r>
          </a:p>
        </p:txBody>
      </p:sp>
      <p:sp>
        <p:nvSpPr>
          <p:cNvPr id="12" name="Text Placeholder 11"/>
          <p:cNvSpPr>
            <a:spLocks noGrp="1"/>
          </p:cNvSpPr>
          <p:nvPr>
            <p:ph type="body" sz="quarter" idx="39"/>
          </p:nvPr>
        </p:nvSpPr>
        <p:spPr/>
        <p:txBody>
          <a:bodyPr/>
          <a:lstStyle/>
          <a:p>
            <a:endParaRPr lang="en-US"/>
          </a:p>
        </p:txBody>
      </p:sp>
      <p:sp>
        <p:nvSpPr>
          <p:cNvPr id="13" name="Text Placeholder 12"/>
          <p:cNvSpPr>
            <a:spLocks noGrp="1"/>
          </p:cNvSpPr>
          <p:nvPr>
            <p:ph type="body" sz="quarter" idx="40"/>
          </p:nvPr>
        </p:nvSpPr>
        <p:spPr/>
        <p:txBody>
          <a:bodyPr/>
          <a:lstStyle/>
          <a:p>
            <a:r>
              <a:rPr lang="en-US" dirty="0"/>
              <a:t>Key messages</a:t>
            </a:r>
          </a:p>
        </p:txBody>
      </p:sp>
      <p:sp>
        <p:nvSpPr>
          <p:cNvPr id="14" name="Text Placeholder 13"/>
          <p:cNvSpPr>
            <a:spLocks noGrp="1"/>
          </p:cNvSpPr>
          <p:nvPr>
            <p:ph type="body" sz="quarter" idx="41"/>
          </p:nvPr>
        </p:nvSpPr>
        <p:spPr/>
        <p:txBody>
          <a:bodyPr/>
          <a:lstStyle/>
          <a:p>
            <a:r>
              <a:rPr lang="en-US" dirty="0"/>
              <a:t>Diane Bell / Gopal </a:t>
            </a:r>
            <a:r>
              <a:rPr lang="en-US" dirty="0" err="1"/>
              <a:t>Mitra</a:t>
            </a:r>
            <a:endParaRPr lang="en-US" dirty="0"/>
          </a:p>
        </p:txBody>
      </p:sp>
      <p:sp>
        <p:nvSpPr>
          <p:cNvPr id="15" name="Text Placeholder 14"/>
          <p:cNvSpPr>
            <a:spLocks noGrp="1"/>
          </p:cNvSpPr>
          <p:nvPr>
            <p:ph type="body" sz="quarter" idx="42"/>
          </p:nvPr>
        </p:nvSpPr>
        <p:spPr/>
        <p:txBody>
          <a:bodyPr/>
          <a:lstStyle/>
          <a:p>
            <a:endParaRPr lang="en-US"/>
          </a:p>
        </p:txBody>
      </p:sp>
      <p:sp>
        <p:nvSpPr>
          <p:cNvPr id="16" name="Text Placeholder 15"/>
          <p:cNvSpPr>
            <a:spLocks noGrp="1"/>
          </p:cNvSpPr>
          <p:nvPr>
            <p:ph type="body" sz="quarter" idx="43"/>
          </p:nvPr>
        </p:nvSpPr>
        <p:spPr/>
        <p:txBody>
          <a:bodyPr/>
          <a:lstStyle/>
          <a:p>
            <a:r>
              <a:rPr lang="en-US" dirty="0"/>
              <a:t>Key recommendations</a:t>
            </a:r>
          </a:p>
        </p:txBody>
      </p:sp>
      <p:sp>
        <p:nvSpPr>
          <p:cNvPr id="17" name="Text Placeholder 16"/>
          <p:cNvSpPr>
            <a:spLocks noGrp="1"/>
          </p:cNvSpPr>
          <p:nvPr>
            <p:ph type="body" sz="quarter" idx="44"/>
          </p:nvPr>
        </p:nvSpPr>
        <p:spPr/>
        <p:txBody>
          <a:bodyPr/>
          <a:lstStyle/>
          <a:p>
            <a:r>
              <a:rPr lang="en-US" dirty="0"/>
              <a:t>Gopal </a:t>
            </a:r>
            <a:r>
              <a:rPr lang="en-US" dirty="0" err="1"/>
              <a:t>Mitra</a:t>
            </a:r>
            <a:r>
              <a:rPr lang="en-US" dirty="0"/>
              <a:t> / Diane Bell</a:t>
            </a:r>
          </a:p>
        </p:txBody>
      </p:sp>
      <p:sp>
        <p:nvSpPr>
          <p:cNvPr id="18" name="Text Placeholder 17"/>
          <p:cNvSpPr>
            <a:spLocks noGrp="1"/>
          </p:cNvSpPr>
          <p:nvPr>
            <p:ph type="body" sz="quarter" idx="45"/>
          </p:nvPr>
        </p:nvSpPr>
        <p:spPr/>
        <p:txBody>
          <a:bodyPr/>
          <a:lstStyle/>
          <a:p>
            <a:endParaRPr lang="en-US"/>
          </a:p>
        </p:txBody>
      </p:sp>
      <p:sp>
        <p:nvSpPr>
          <p:cNvPr id="19" name="Text Placeholder 18"/>
          <p:cNvSpPr>
            <a:spLocks noGrp="1"/>
          </p:cNvSpPr>
          <p:nvPr>
            <p:ph type="body" sz="quarter" idx="46"/>
          </p:nvPr>
        </p:nvSpPr>
        <p:spPr/>
        <p:txBody>
          <a:bodyPr/>
          <a:lstStyle/>
          <a:p>
            <a:r>
              <a:rPr lang="en-US" dirty="0"/>
              <a:t>Guidance required</a:t>
            </a:r>
          </a:p>
        </p:txBody>
      </p:sp>
      <p:sp>
        <p:nvSpPr>
          <p:cNvPr id="20" name="Text Placeholder 19"/>
          <p:cNvSpPr>
            <a:spLocks noGrp="1"/>
          </p:cNvSpPr>
          <p:nvPr>
            <p:ph type="body" sz="quarter" idx="47"/>
          </p:nvPr>
        </p:nvSpPr>
        <p:spPr/>
        <p:txBody>
          <a:bodyPr/>
          <a:lstStyle/>
          <a:p>
            <a:r>
              <a:rPr lang="en-US" dirty="0"/>
              <a:t>Diane Bell / Gopal </a:t>
            </a:r>
            <a:r>
              <a:rPr lang="en-US" dirty="0" err="1"/>
              <a:t>Mitra</a:t>
            </a:r>
            <a:endParaRPr lang="en-US" dirty="0"/>
          </a:p>
        </p:txBody>
      </p:sp>
      <p:sp>
        <p:nvSpPr>
          <p:cNvPr id="21" name="Text Placeholder 20"/>
          <p:cNvSpPr>
            <a:spLocks noGrp="1"/>
          </p:cNvSpPr>
          <p:nvPr>
            <p:ph type="body" sz="quarter" idx="48"/>
          </p:nvPr>
        </p:nvSpPr>
        <p:spPr/>
        <p:txBody>
          <a:bodyPr/>
          <a:lstStyle/>
          <a:p>
            <a:endParaRPr lang="en-US"/>
          </a:p>
        </p:txBody>
      </p:sp>
      <p:sp>
        <p:nvSpPr>
          <p:cNvPr id="22" name="Text Placeholder 21"/>
          <p:cNvSpPr>
            <a:spLocks noGrp="1"/>
          </p:cNvSpPr>
          <p:nvPr>
            <p:ph type="body" sz="quarter" idx="49"/>
          </p:nvPr>
        </p:nvSpPr>
        <p:spPr/>
        <p:txBody>
          <a:bodyPr/>
          <a:lstStyle/>
          <a:p>
            <a:r>
              <a:rPr lang="en-US" dirty="0"/>
              <a:t>Discussion	</a:t>
            </a:r>
          </a:p>
        </p:txBody>
      </p:sp>
      <p:sp>
        <p:nvSpPr>
          <p:cNvPr id="23" name="Text Placeholder 22"/>
          <p:cNvSpPr>
            <a:spLocks noGrp="1"/>
          </p:cNvSpPr>
          <p:nvPr>
            <p:ph type="body" sz="quarter" idx="50"/>
          </p:nvPr>
        </p:nvSpPr>
        <p:spPr/>
        <p:txBody>
          <a:bodyPr/>
          <a:lstStyle/>
          <a:p>
            <a:r>
              <a:rPr lang="en-US" dirty="0"/>
              <a:t>All</a:t>
            </a:r>
          </a:p>
        </p:txBody>
      </p:sp>
    </p:spTree>
    <p:extLst>
      <p:ext uri="{BB962C8B-B14F-4D97-AF65-F5344CB8AC3E}">
        <p14:creationId xmlns:p14="http://schemas.microsoft.com/office/powerpoint/2010/main" val="177439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2"/>
          </p:nvPr>
        </p:nvSpPr>
        <p:spPr/>
        <p:txBody>
          <a:bodyPr/>
          <a:lstStyle/>
          <a:p>
            <a:fld id="{167802BA-8623-48AE-9924-9F5F6790139C}" type="datetime1">
              <a:rPr lang="en-GB" noProof="0" smtClean="0"/>
              <a:t>08/01/2018</a:t>
            </a:fld>
            <a:endParaRPr lang="en-GB" noProof="0"/>
          </a:p>
        </p:txBody>
      </p:sp>
      <p:sp>
        <p:nvSpPr>
          <p:cNvPr id="3" name="Footer Placeholder 2"/>
          <p:cNvSpPr>
            <a:spLocks noGrp="1"/>
          </p:cNvSpPr>
          <p:nvPr>
            <p:ph type="ftr" sz="quarter" idx="23"/>
          </p:nvPr>
        </p:nvSpPr>
        <p:spPr/>
        <p:txBody>
          <a:bodyPr/>
          <a:lstStyle/>
          <a:p>
            <a:r>
              <a:rPr lang="en-GB" noProof="0" dirty="0"/>
              <a:t>SDG’s &amp; AT</a:t>
            </a:r>
          </a:p>
        </p:txBody>
      </p:sp>
      <p:sp>
        <p:nvSpPr>
          <p:cNvPr id="4" name="Slide Number Placeholder 3"/>
          <p:cNvSpPr>
            <a:spLocks noGrp="1"/>
          </p:cNvSpPr>
          <p:nvPr>
            <p:ph type="sldNum" sz="quarter" idx="24"/>
          </p:nvPr>
        </p:nvSpPr>
        <p:spPr/>
        <p:txBody>
          <a:bodyPr/>
          <a:lstStyle/>
          <a:p>
            <a:fld id="{A74CE0EA-F3B5-4684-BA10-C594598FDB9C}" type="slidenum">
              <a:rPr lang="en-GB" noProof="0" smtClean="0"/>
              <a:pPr/>
              <a:t>20</a:t>
            </a:fld>
            <a:endParaRPr lang="en-GB" noProof="0"/>
          </a:p>
        </p:txBody>
      </p:sp>
      <p:sp>
        <p:nvSpPr>
          <p:cNvPr id="5" name="Text Placeholder 4"/>
          <p:cNvSpPr>
            <a:spLocks noGrp="1"/>
          </p:cNvSpPr>
          <p:nvPr>
            <p:ph type="body" sz="quarter" idx="21"/>
          </p:nvPr>
        </p:nvSpPr>
        <p:spPr/>
        <p:txBody>
          <a:bodyPr/>
          <a:lstStyle/>
          <a:p>
            <a:endParaRPr lang="en-US"/>
          </a:p>
        </p:txBody>
      </p:sp>
      <p:sp>
        <p:nvSpPr>
          <p:cNvPr id="6" name="Title 5"/>
          <p:cNvSpPr>
            <a:spLocks noGrp="1"/>
          </p:cNvSpPr>
          <p:nvPr>
            <p:ph type="title"/>
          </p:nvPr>
        </p:nvSpPr>
        <p:spPr/>
        <p:txBody>
          <a:bodyPr/>
          <a:lstStyle/>
          <a:p>
            <a:r>
              <a:rPr lang="en-GB" dirty="0"/>
              <a:t>KEY MESSAGES</a:t>
            </a:r>
            <a:endParaRPr lang="en-US" dirty="0"/>
          </a:p>
        </p:txBody>
      </p:sp>
      <p:sp>
        <p:nvSpPr>
          <p:cNvPr id="7" name="Content Placeholder 6"/>
          <p:cNvSpPr>
            <a:spLocks noGrp="1"/>
          </p:cNvSpPr>
          <p:nvPr>
            <p:ph sz="half" idx="25"/>
          </p:nvPr>
        </p:nvSpPr>
        <p:spPr>
          <a:xfrm>
            <a:off x="359998" y="1796143"/>
            <a:ext cx="8419773" cy="4241057"/>
          </a:xfrm>
        </p:spPr>
        <p:txBody>
          <a:bodyPr/>
          <a:lstStyle/>
          <a:p>
            <a:pPr marL="285750" indent="-285750">
              <a:buFont typeface="Arial" panose="020B0604020202020204" pitchFamily="34" charset="0"/>
              <a:buChar char="•"/>
            </a:pPr>
            <a:r>
              <a:rPr lang="en-US" sz="1800" dirty="0"/>
              <a:t>Assistive Products for ICT is used in education, employment, healthcare, residential homes and domestic settings. (all ages, wide range of disabilities) e.g. pointing devices and screen readers.</a:t>
            </a:r>
          </a:p>
          <a:p>
            <a:pPr marL="285750" indent="-285750">
              <a:buFont typeface="Arial" panose="020B0604020202020204" pitchFamily="34" charset="0"/>
              <a:buChar char="•"/>
            </a:pPr>
            <a:r>
              <a:rPr lang="en-US" sz="1800" dirty="0"/>
              <a:t>Importance of ICT – opens up a wide range of services, transforms existing services, particularly for persons with disabilities.</a:t>
            </a:r>
          </a:p>
          <a:p>
            <a:pPr marL="285750" indent="-285750">
              <a:buFont typeface="Arial" panose="020B0604020202020204" pitchFamily="34" charset="0"/>
              <a:buChar char="•"/>
            </a:pPr>
            <a:r>
              <a:rPr lang="en-US" sz="1800" dirty="0"/>
              <a:t>Lack of enabling legal and regulatory frameworks essential in ensuring use of ICT by people with a disability.</a:t>
            </a:r>
          </a:p>
          <a:p>
            <a:pPr marL="285750" indent="-285750">
              <a:buFont typeface="Arial" panose="020B0604020202020204" pitchFamily="34" charset="0"/>
              <a:buChar char="•"/>
            </a:pPr>
            <a:r>
              <a:rPr lang="en-US" sz="1800" dirty="0"/>
              <a:t>Many national programs to support access to technology e.g. G3ICT, but access still limited e.g. relay services for deaf users (26%)</a:t>
            </a:r>
          </a:p>
          <a:p>
            <a:pPr marL="285750" indent="-285750">
              <a:buFont typeface="Arial" panose="020B0604020202020204" pitchFamily="34" charset="0"/>
              <a:buChar char="•"/>
            </a:pPr>
            <a:r>
              <a:rPr lang="en-US" sz="1800" dirty="0"/>
              <a:t>Specific reference to Article 26</a:t>
            </a:r>
          </a:p>
          <a:p>
            <a:pPr marL="285750" indent="-285750">
              <a:buFont typeface="Arial" panose="020B0604020202020204" pitchFamily="34" charset="0"/>
              <a:buChar char="•"/>
            </a:pPr>
            <a:endParaRPr lang="en-US" sz="1800" dirty="0"/>
          </a:p>
        </p:txBody>
      </p:sp>
      <p:sp>
        <p:nvSpPr>
          <p:cNvPr id="10" name="Text Placeholder 9"/>
          <p:cNvSpPr>
            <a:spLocks noGrp="1"/>
          </p:cNvSpPr>
          <p:nvPr>
            <p:ph type="body" sz="quarter" idx="27"/>
          </p:nvPr>
        </p:nvSpPr>
        <p:spPr>
          <a:xfrm>
            <a:off x="359998" y="1226291"/>
            <a:ext cx="8419772" cy="397096"/>
          </a:xfrm>
        </p:spPr>
        <p:txBody>
          <a:bodyPr>
            <a:normAutofit fontScale="92500" lnSpcReduction="10000"/>
          </a:bodyPr>
          <a:lstStyle/>
          <a:p>
            <a:pPr algn="ctr"/>
            <a:r>
              <a:rPr lang="en-US" sz="2400" dirty="0"/>
              <a:t>ACCESS TO ICT</a:t>
            </a:r>
          </a:p>
        </p:txBody>
      </p:sp>
      <p:sp>
        <p:nvSpPr>
          <p:cNvPr id="9" name="Isosceles Triangle 8">
            <a:extLst>
              <a:ext uri="{FF2B5EF4-FFF2-40B4-BE49-F238E27FC236}">
                <a16:creationId xmlns:a16="http://schemas.microsoft.com/office/drawing/2014/main" id="{2F1FAEE6-CC3C-4DEA-A6A8-86FCA4B9916C}"/>
              </a:ext>
            </a:extLst>
          </p:cNvPr>
          <p:cNvSpPr/>
          <p:nvPr/>
        </p:nvSpPr>
        <p:spPr>
          <a:xfrm rot="10800000">
            <a:off x="8789670" y="11430"/>
            <a:ext cx="354330" cy="35433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0012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2"/>
          </p:nvPr>
        </p:nvSpPr>
        <p:spPr/>
        <p:txBody>
          <a:bodyPr/>
          <a:lstStyle/>
          <a:p>
            <a:fld id="{167802BA-8623-48AE-9924-9F5F6790139C}" type="datetime1">
              <a:rPr lang="en-GB" noProof="0" smtClean="0"/>
              <a:t>08/01/2018</a:t>
            </a:fld>
            <a:endParaRPr lang="en-GB" noProof="0"/>
          </a:p>
        </p:txBody>
      </p:sp>
      <p:sp>
        <p:nvSpPr>
          <p:cNvPr id="3" name="Footer Placeholder 2"/>
          <p:cNvSpPr>
            <a:spLocks noGrp="1"/>
          </p:cNvSpPr>
          <p:nvPr>
            <p:ph type="ftr" sz="quarter" idx="23"/>
          </p:nvPr>
        </p:nvSpPr>
        <p:spPr/>
        <p:txBody>
          <a:bodyPr/>
          <a:lstStyle/>
          <a:p>
            <a:r>
              <a:rPr lang="en-GB" noProof="0" dirty="0"/>
              <a:t>SDG’s &amp; AT</a:t>
            </a:r>
          </a:p>
        </p:txBody>
      </p:sp>
      <p:sp>
        <p:nvSpPr>
          <p:cNvPr id="4" name="Slide Number Placeholder 3"/>
          <p:cNvSpPr>
            <a:spLocks noGrp="1"/>
          </p:cNvSpPr>
          <p:nvPr>
            <p:ph type="sldNum" sz="quarter" idx="24"/>
          </p:nvPr>
        </p:nvSpPr>
        <p:spPr/>
        <p:txBody>
          <a:bodyPr/>
          <a:lstStyle/>
          <a:p>
            <a:fld id="{A74CE0EA-F3B5-4684-BA10-C594598FDB9C}" type="slidenum">
              <a:rPr lang="en-GB" noProof="0" smtClean="0"/>
              <a:pPr/>
              <a:t>21</a:t>
            </a:fld>
            <a:endParaRPr lang="en-GB" noProof="0"/>
          </a:p>
        </p:txBody>
      </p:sp>
      <p:sp>
        <p:nvSpPr>
          <p:cNvPr id="5" name="Text Placeholder 4"/>
          <p:cNvSpPr>
            <a:spLocks noGrp="1"/>
          </p:cNvSpPr>
          <p:nvPr>
            <p:ph type="body" sz="quarter" idx="21"/>
          </p:nvPr>
        </p:nvSpPr>
        <p:spPr/>
        <p:txBody>
          <a:bodyPr/>
          <a:lstStyle/>
          <a:p>
            <a:endParaRPr lang="en-US"/>
          </a:p>
        </p:txBody>
      </p:sp>
      <p:sp>
        <p:nvSpPr>
          <p:cNvPr id="6" name="Title 5"/>
          <p:cNvSpPr>
            <a:spLocks noGrp="1"/>
          </p:cNvSpPr>
          <p:nvPr>
            <p:ph type="title"/>
          </p:nvPr>
        </p:nvSpPr>
        <p:spPr/>
        <p:txBody>
          <a:bodyPr/>
          <a:lstStyle/>
          <a:p>
            <a:r>
              <a:rPr lang="en-GB" dirty="0"/>
              <a:t>KEY RECOMMENDATIONS</a:t>
            </a:r>
            <a:endParaRPr lang="en-US" dirty="0"/>
          </a:p>
        </p:txBody>
      </p:sp>
      <p:sp>
        <p:nvSpPr>
          <p:cNvPr id="7" name="Content Placeholder 6"/>
          <p:cNvSpPr>
            <a:spLocks noGrp="1"/>
          </p:cNvSpPr>
          <p:nvPr>
            <p:ph sz="half" idx="25"/>
          </p:nvPr>
        </p:nvSpPr>
        <p:spPr>
          <a:xfrm>
            <a:off x="359998" y="1796143"/>
            <a:ext cx="8419773" cy="4241057"/>
          </a:xfrm>
        </p:spPr>
        <p:txBody>
          <a:bodyPr/>
          <a:lstStyle/>
          <a:p>
            <a:pPr marL="285750" indent="-285750">
              <a:buFont typeface="Arial" panose="020B0604020202020204" pitchFamily="34" charset="0"/>
              <a:buChar char="•"/>
            </a:pPr>
            <a:r>
              <a:rPr lang="en-US" sz="1800" dirty="0"/>
              <a:t>The technology that is used by persons with a disability is shifting rapidly.</a:t>
            </a:r>
          </a:p>
          <a:p>
            <a:pPr marL="285750" indent="-285750">
              <a:buFont typeface="Arial" panose="020B0604020202020204" pitchFamily="34" charset="0"/>
              <a:buChar char="•"/>
            </a:pPr>
            <a:r>
              <a:rPr lang="en-US" sz="1800" dirty="0"/>
              <a:t>To build a sustainable ecosystem for the use of accessible technology there is a need to anticipate trends and change e.g. wearable technologies.</a:t>
            </a:r>
          </a:p>
          <a:p>
            <a:pPr marL="285750" indent="-285750">
              <a:buFont typeface="Arial" panose="020B0604020202020204" pitchFamily="34" charset="0"/>
              <a:buChar char="•"/>
            </a:pPr>
            <a:r>
              <a:rPr lang="en-US" sz="1800" dirty="0"/>
              <a:t>Such rapid change has capacity to support needs of persons with a disability more effectively but, if unregulated, their needs remain unmet with reduced choices and opportunities.</a:t>
            </a:r>
          </a:p>
          <a:p>
            <a:pPr marL="285750" indent="-285750">
              <a:buFont typeface="Arial" panose="020B0604020202020204" pitchFamily="34" charset="0"/>
              <a:buChar char="•"/>
            </a:pPr>
            <a:r>
              <a:rPr lang="en-US" sz="1800" dirty="0"/>
              <a:t>Need for both national and international policy recognizing that technology evolution should be aligned to principles of inclusive or universal design.</a:t>
            </a:r>
          </a:p>
          <a:p>
            <a:pPr marL="285750" indent="-285750">
              <a:buFont typeface="Arial" panose="020B0604020202020204" pitchFamily="34" charset="0"/>
              <a:buChar char="•"/>
            </a:pPr>
            <a:r>
              <a:rPr lang="en-US" sz="1800" dirty="0"/>
              <a:t>In addressing the global digital divide, and as new technologies emerge, UN agencies remain uniquely placed to stimulate local development of accessible ICT, including local language text to speech or voice recognition solutions.</a:t>
            </a:r>
          </a:p>
        </p:txBody>
      </p:sp>
      <p:sp>
        <p:nvSpPr>
          <p:cNvPr id="10" name="Text Placeholder 9"/>
          <p:cNvSpPr>
            <a:spLocks noGrp="1"/>
          </p:cNvSpPr>
          <p:nvPr>
            <p:ph type="body" sz="quarter" idx="27"/>
          </p:nvPr>
        </p:nvSpPr>
        <p:spPr>
          <a:xfrm>
            <a:off x="359998" y="1226291"/>
            <a:ext cx="8419772" cy="397096"/>
          </a:xfrm>
        </p:spPr>
        <p:txBody>
          <a:bodyPr>
            <a:normAutofit fontScale="92500" lnSpcReduction="10000"/>
          </a:bodyPr>
          <a:lstStyle/>
          <a:p>
            <a:pPr algn="ctr"/>
            <a:r>
              <a:rPr lang="en-US" sz="2400" dirty="0"/>
              <a:t>ACCESS TO ICT</a:t>
            </a:r>
          </a:p>
        </p:txBody>
      </p:sp>
      <p:sp>
        <p:nvSpPr>
          <p:cNvPr id="9" name="Isosceles Triangle 8">
            <a:extLst>
              <a:ext uri="{FF2B5EF4-FFF2-40B4-BE49-F238E27FC236}">
                <a16:creationId xmlns:a16="http://schemas.microsoft.com/office/drawing/2014/main" id="{12B31F18-7862-4EBC-B072-2ABE526EBD04}"/>
              </a:ext>
            </a:extLst>
          </p:cNvPr>
          <p:cNvSpPr/>
          <p:nvPr/>
        </p:nvSpPr>
        <p:spPr>
          <a:xfrm rot="10800000">
            <a:off x="8789670" y="0"/>
            <a:ext cx="354330" cy="35433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9151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D0ED7C9-B49F-41BE-AB24-2ED55A93349B}"/>
              </a:ext>
            </a:extLst>
          </p:cNvPr>
          <p:cNvSpPr>
            <a:spLocks noGrp="1"/>
          </p:cNvSpPr>
          <p:nvPr>
            <p:ph type="pic" sz="quarter" idx="13"/>
          </p:nvPr>
        </p:nvSpPr>
        <p:spPr/>
      </p:sp>
      <p:sp>
        <p:nvSpPr>
          <p:cNvPr id="4" name="Picture Placeholder 3">
            <a:extLst>
              <a:ext uri="{FF2B5EF4-FFF2-40B4-BE49-F238E27FC236}">
                <a16:creationId xmlns:a16="http://schemas.microsoft.com/office/drawing/2014/main" id="{136C7685-713B-4926-8E6B-27247233961E}"/>
              </a:ext>
            </a:extLst>
          </p:cNvPr>
          <p:cNvSpPr>
            <a:spLocks noGrp="1"/>
          </p:cNvSpPr>
          <p:nvPr>
            <p:ph type="pic" sz="quarter" idx="22"/>
          </p:nvPr>
        </p:nvSpPr>
        <p:spPr/>
      </p:sp>
      <p:sp>
        <p:nvSpPr>
          <p:cNvPr id="10" name="Text Placeholder 9">
            <a:extLst>
              <a:ext uri="{FF2B5EF4-FFF2-40B4-BE49-F238E27FC236}">
                <a16:creationId xmlns:a16="http://schemas.microsoft.com/office/drawing/2014/main" id="{0341A321-F49A-4BA8-8346-54513C565431}"/>
              </a:ext>
            </a:extLst>
          </p:cNvPr>
          <p:cNvSpPr txBox="1">
            <a:spLocks/>
          </p:cNvSpPr>
          <p:nvPr/>
        </p:nvSpPr>
        <p:spPr>
          <a:xfrm>
            <a:off x="0" y="742950"/>
            <a:ext cx="9144000" cy="2160270"/>
          </a:xfrm>
          <a:prstGeom prst="rect">
            <a:avLst/>
          </a:prstGeom>
          <a:solidFill>
            <a:schemeClr val="accent1"/>
          </a:solidFill>
        </p:spPr>
        <p:txBody>
          <a:bodyPr>
            <a:normAutofit/>
          </a:bodyPr>
          <a:lstStyle>
            <a:lvl1pPr marL="0" indent="0" algn="l" defTabSz="914400" rtl="0" eaLnBrk="1" latinLnBrk="0" hangingPunct="1">
              <a:lnSpc>
                <a:spcPct val="110000"/>
              </a:lnSpc>
              <a:spcBef>
                <a:spcPts val="1000"/>
              </a:spcBef>
              <a:spcAft>
                <a:spcPts val="600"/>
              </a:spcAft>
              <a:buClr>
                <a:schemeClr val="bg1"/>
              </a:buClr>
              <a:buSzPct val="80000"/>
              <a:buFontTx/>
              <a:buNone/>
              <a:defRPr sz="1400" b="0" kern="1200">
                <a:solidFill>
                  <a:schemeClr val="bg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tabLst>
                <a:tab pos="1074738" algn="l"/>
              </a:tabLst>
              <a:defRPr sz="1400" kern="1200">
                <a:solidFill>
                  <a:schemeClr val="bg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5pPr>
            <a:lvl6pPr marL="2062163" indent="-358775" algn="l" defTabSz="914400" rtl="0" eaLnBrk="1" latinLnBrk="0" hangingPunct="1">
              <a:lnSpc>
                <a:spcPct val="90000"/>
              </a:lnSpc>
              <a:spcBef>
                <a:spcPts val="500"/>
              </a:spcBef>
              <a:buClr>
                <a:schemeClr val="bg1"/>
              </a:buClr>
              <a:buFont typeface="Arial" panose="020B0604020202020204" pitchFamily="34" charset="0"/>
              <a:buChar char="•"/>
              <a:defRPr sz="1400" kern="1200">
                <a:solidFill>
                  <a:schemeClr val="bg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sz="2400"/>
          </a:p>
          <a:p>
            <a:pPr algn="ctr"/>
            <a:r>
              <a:rPr lang="en-US" sz="2400"/>
              <a:t>QUESTIONS / ASPECTS TO CLARIFY</a:t>
            </a:r>
            <a:endParaRPr lang="en-US" sz="2400" dirty="0"/>
          </a:p>
        </p:txBody>
      </p:sp>
      <p:pic>
        <p:nvPicPr>
          <p:cNvPr id="5" name="Picture Placeholder 14" descr="Young African girl with a cochlear implant.  Her microprocessor and coil are clearly visible.">
            <a:extLst>
              <a:ext uri="{FF2B5EF4-FFF2-40B4-BE49-F238E27FC236}">
                <a16:creationId xmlns:a16="http://schemas.microsoft.com/office/drawing/2014/main" id="{B2BBC750-85FF-47AD-BB71-95BC508E7A30}"/>
              </a:ext>
            </a:extLst>
          </p:cNvPr>
          <p:cNvPicPr>
            <a:picLocks noChangeAspect="1"/>
          </p:cNvPicPr>
          <p:nvPr/>
        </p:nvPicPr>
        <p:blipFill>
          <a:blip r:embed="rId2">
            <a:extLst>
              <a:ext uri="{28A0092B-C50C-407E-A947-70E740481C1C}">
                <a14:useLocalDpi xmlns:a14="http://schemas.microsoft.com/office/drawing/2010/main" val="0"/>
              </a:ext>
            </a:extLst>
          </a:blip>
          <a:srcRect l="5556" r="5556"/>
          <a:stretch>
            <a:fillRect/>
          </a:stretch>
        </p:blipFill>
        <p:spPr>
          <a:xfrm>
            <a:off x="2297395" y="3157607"/>
            <a:ext cx="4549209" cy="3411907"/>
          </a:xfrm>
          <a:prstGeom prst="rect">
            <a:avLst/>
          </a:prstGeom>
        </p:spPr>
      </p:pic>
      <p:sp>
        <p:nvSpPr>
          <p:cNvPr id="6" name="Isosceles Triangle 5">
            <a:extLst>
              <a:ext uri="{FF2B5EF4-FFF2-40B4-BE49-F238E27FC236}">
                <a16:creationId xmlns:a16="http://schemas.microsoft.com/office/drawing/2014/main" id="{12F5AF91-7E01-432B-92FF-FC3FC3BA52D1}"/>
              </a:ext>
            </a:extLst>
          </p:cNvPr>
          <p:cNvSpPr/>
          <p:nvPr/>
        </p:nvSpPr>
        <p:spPr>
          <a:xfrm rot="10800000">
            <a:off x="8789670" y="0"/>
            <a:ext cx="354330" cy="35433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0501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2"/>
          </p:nvPr>
        </p:nvSpPr>
        <p:spPr/>
        <p:txBody>
          <a:bodyPr/>
          <a:lstStyle/>
          <a:p>
            <a:fld id="{167802BA-8623-48AE-9924-9F5F6790139C}" type="datetime1">
              <a:rPr lang="en-GB" noProof="0" smtClean="0"/>
              <a:t>08/01/2018</a:t>
            </a:fld>
            <a:endParaRPr lang="en-GB" noProof="0"/>
          </a:p>
        </p:txBody>
      </p:sp>
      <p:sp>
        <p:nvSpPr>
          <p:cNvPr id="3" name="Footer Placeholder 2"/>
          <p:cNvSpPr>
            <a:spLocks noGrp="1"/>
          </p:cNvSpPr>
          <p:nvPr>
            <p:ph type="ftr" sz="quarter" idx="23"/>
          </p:nvPr>
        </p:nvSpPr>
        <p:spPr/>
        <p:txBody>
          <a:bodyPr/>
          <a:lstStyle/>
          <a:p>
            <a:r>
              <a:rPr lang="en-GB" noProof="0" dirty="0"/>
              <a:t>SDG’s &amp; AT</a:t>
            </a:r>
          </a:p>
        </p:txBody>
      </p:sp>
      <p:sp>
        <p:nvSpPr>
          <p:cNvPr id="4" name="Slide Number Placeholder 3"/>
          <p:cNvSpPr>
            <a:spLocks noGrp="1"/>
          </p:cNvSpPr>
          <p:nvPr>
            <p:ph type="sldNum" sz="quarter" idx="24"/>
          </p:nvPr>
        </p:nvSpPr>
        <p:spPr/>
        <p:txBody>
          <a:bodyPr/>
          <a:lstStyle/>
          <a:p>
            <a:fld id="{A74CE0EA-F3B5-4684-BA10-C594598FDB9C}" type="slidenum">
              <a:rPr lang="en-GB" noProof="0" smtClean="0"/>
              <a:pPr/>
              <a:t>23</a:t>
            </a:fld>
            <a:endParaRPr lang="en-GB" noProof="0"/>
          </a:p>
        </p:txBody>
      </p:sp>
      <p:sp>
        <p:nvSpPr>
          <p:cNvPr id="5" name="Text Placeholder 4"/>
          <p:cNvSpPr>
            <a:spLocks noGrp="1"/>
          </p:cNvSpPr>
          <p:nvPr>
            <p:ph type="body" sz="quarter" idx="21"/>
          </p:nvPr>
        </p:nvSpPr>
        <p:spPr/>
        <p:txBody>
          <a:bodyPr/>
          <a:lstStyle/>
          <a:p>
            <a:endParaRPr lang="en-US"/>
          </a:p>
        </p:txBody>
      </p:sp>
      <p:sp>
        <p:nvSpPr>
          <p:cNvPr id="6" name="Title 5"/>
          <p:cNvSpPr>
            <a:spLocks noGrp="1"/>
          </p:cNvSpPr>
          <p:nvPr>
            <p:ph type="title"/>
          </p:nvPr>
        </p:nvSpPr>
        <p:spPr/>
        <p:txBody>
          <a:bodyPr/>
          <a:lstStyle/>
          <a:p>
            <a:r>
              <a:rPr lang="en-GB" dirty="0"/>
              <a:t>KEY MESSAGES</a:t>
            </a:r>
            <a:endParaRPr lang="en-US" dirty="0"/>
          </a:p>
        </p:txBody>
      </p:sp>
      <p:sp>
        <p:nvSpPr>
          <p:cNvPr id="7" name="Content Placeholder 6"/>
          <p:cNvSpPr>
            <a:spLocks noGrp="1"/>
          </p:cNvSpPr>
          <p:nvPr>
            <p:ph sz="half" idx="25"/>
          </p:nvPr>
        </p:nvSpPr>
        <p:spPr>
          <a:xfrm>
            <a:off x="359998" y="1796143"/>
            <a:ext cx="8419773" cy="4241057"/>
          </a:xfrm>
        </p:spPr>
        <p:txBody>
          <a:bodyPr/>
          <a:lstStyle/>
          <a:p>
            <a:pPr marL="285750" indent="-285750">
              <a:buFont typeface="Arial" panose="020B0604020202020204" pitchFamily="34" charset="0"/>
              <a:buChar char="•"/>
            </a:pPr>
            <a:r>
              <a:rPr lang="en-US" sz="1800" dirty="0"/>
              <a:t>Making cities and human settlements accessible and inclusive for all people, in particular for persons with disabilities, is critical for sustainable urban development as well as for promoting independent living, and full and equal participation in society – AT can help to facilitate an individuals’ participation.</a:t>
            </a:r>
          </a:p>
          <a:p>
            <a:pPr marL="285750" indent="-285750">
              <a:buFont typeface="Arial" panose="020B0604020202020204" pitchFamily="34" charset="0"/>
              <a:buChar char="•"/>
            </a:pPr>
            <a:r>
              <a:rPr lang="en-US" sz="1800" dirty="0"/>
              <a:t>Housing is a key component – universal design principles should be incorporated from the outset in plans e.g. including AT such as induction loop systems and braille on controls in elevators.</a:t>
            </a:r>
          </a:p>
          <a:p>
            <a:pPr marL="285750" indent="-285750">
              <a:buFont typeface="Arial" panose="020B0604020202020204" pitchFamily="34" charset="0"/>
              <a:buChar char="•"/>
            </a:pPr>
            <a:r>
              <a:rPr lang="en-US" sz="1800" dirty="0"/>
              <a:t>AT enables persons with impairments to access their cities and communities including public transportation, and allows for better integration/participation in community activities.</a:t>
            </a:r>
          </a:p>
          <a:p>
            <a:pPr marL="285750" indent="-285750">
              <a:buFont typeface="Arial" panose="020B0604020202020204" pitchFamily="34" charset="0"/>
              <a:buChar char="•"/>
            </a:pPr>
            <a:r>
              <a:rPr lang="en-US" sz="1800" dirty="0"/>
              <a:t>Also socio-economic benefits, can reduce direct health and welfare costs and enable a more productive workforce and result in economic growth.</a:t>
            </a:r>
          </a:p>
        </p:txBody>
      </p:sp>
      <p:sp>
        <p:nvSpPr>
          <p:cNvPr id="10" name="Text Placeholder 9"/>
          <p:cNvSpPr>
            <a:spLocks noGrp="1"/>
          </p:cNvSpPr>
          <p:nvPr>
            <p:ph type="body" sz="quarter" idx="27"/>
          </p:nvPr>
        </p:nvSpPr>
        <p:spPr>
          <a:xfrm>
            <a:off x="359998" y="1226291"/>
            <a:ext cx="8419772" cy="397096"/>
          </a:xfrm>
        </p:spPr>
        <p:txBody>
          <a:bodyPr>
            <a:normAutofit fontScale="92500" lnSpcReduction="10000"/>
          </a:bodyPr>
          <a:lstStyle/>
          <a:p>
            <a:pPr algn="ctr"/>
            <a:r>
              <a:rPr lang="en-US" sz="2400" dirty="0"/>
              <a:t>INCLUSIVE &amp; ACCESSIBLE CITIES/HUMAN SETTLEMENTS</a:t>
            </a:r>
          </a:p>
        </p:txBody>
      </p:sp>
      <p:sp>
        <p:nvSpPr>
          <p:cNvPr id="9" name="Isosceles Triangle 8">
            <a:extLst>
              <a:ext uri="{FF2B5EF4-FFF2-40B4-BE49-F238E27FC236}">
                <a16:creationId xmlns:a16="http://schemas.microsoft.com/office/drawing/2014/main" id="{4B5F9E9F-B99B-4062-BD41-735B1810AD22}"/>
              </a:ext>
            </a:extLst>
          </p:cNvPr>
          <p:cNvSpPr/>
          <p:nvPr/>
        </p:nvSpPr>
        <p:spPr>
          <a:xfrm rot="10800000">
            <a:off x="8789670" y="0"/>
            <a:ext cx="354330" cy="354330"/>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3064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2"/>
          </p:nvPr>
        </p:nvSpPr>
        <p:spPr/>
        <p:txBody>
          <a:bodyPr/>
          <a:lstStyle/>
          <a:p>
            <a:fld id="{167802BA-8623-48AE-9924-9F5F6790139C}" type="datetime1">
              <a:rPr lang="en-GB" noProof="0" smtClean="0"/>
              <a:t>08/01/2018</a:t>
            </a:fld>
            <a:endParaRPr lang="en-GB" noProof="0"/>
          </a:p>
        </p:txBody>
      </p:sp>
      <p:sp>
        <p:nvSpPr>
          <p:cNvPr id="3" name="Footer Placeholder 2"/>
          <p:cNvSpPr>
            <a:spLocks noGrp="1"/>
          </p:cNvSpPr>
          <p:nvPr>
            <p:ph type="ftr" sz="quarter" idx="23"/>
          </p:nvPr>
        </p:nvSpPr>
        <p:spPr/>
        <p:txBody>
          <a:bodyPr/>
          <a:lstStyle/>
          <a:p>
            <a:r>
              <a:rPr lang="en-GB" noProof="0" dirty="0"/>
              <a:t>SDG’s &amp; AT</a:t>
            </a:r>
          </a:p>
        </p:txBody>
      </p:sp>
      <p:sp>
        <p:nvSpPr>
          <p:cNvPr id="4" name="Slide Number Placeholder 3"/>
          <p:cNvSpPr>
            <a:spLocks noGrp="1"/>
          </p:cNvSpPr>
          <p:nvPr>
            <p:ph type="sldNum" sz="quarter" idx="24"/>
          </p:nvPr>
        </p:nvSpPr>
        <p:spPr/>
        <p:txBody>
          <a:bodyPr/>
          <a:lstStyle/>
          <a:p>
            <a:fld id="{A74CE0EA-F3B5-4684-BA10-C594598FDB9C}" type="slidenum">
              <a:rPr lang="en-GB" noProof="0" smtClean="0"/>
              <a:pPr/>
              <a:t>24</a:t>
            </a:fld>
            <a:endParaRPr lang="en-GB" noProof="0"/>
          </a:p>
        </p:txBody>
      </p:sp>
      <p:sp>
        <p:nvSpPr>
          <p:cNvPr id="5" name="Text Placeholder 4"/>
          <p:cNvSpPr>
            <a:spLocks noGrp="1"/>
          </p:cNvSpPr>
          <p:nvPr>
            <p:ph type="body" sz="quarter" idx="21"/>
          </p:nvPr>
        </p:nvSpPr>
        <p:spPr/>
        <p:txBody>
          <a:bodyPr/>
          <a:lstStyle/>
          <a:p>
            <a:endParaRPr lang="en-US"/>
          </a:p>
        </p:txBody>
      </p:sp>
      <p:sp>
        <p:nvSpPr>
          <p:cNvPr id="6" name="Title 5"/>
          <p:cNvSpPr>
            <a:spLocks noGrp="1"/>
          </p:cNvSpPr>
          <p:nvPr>
            <p:ph type="title"/>
          </p:nvPr>
        </p:nvSpPr>
        <p:spPr/>
        <p:txBody>
          <a:bodyPr/>
          <a:lstStyle/>
          <a:p>
            <a:r>
              <a:rPr lang="en-GB" dirty="0"/>
              <a:t>KEY RECOMMENDATIONS</a:t>
            </a:r>
            <a:endParaRPr lang="en-US" dirty="0"/>
          </a:p>
        </p:txBody>
      </p:sp>
      <p:sp>
        <p:nvSpPr>
          <p:cNvPr id="7" name="Content Placeholder 6"/>
          <p:cNvSpPr>
            <a:spLocks noGrp="1"/>
          </p:cNvSpPr>
          <p:nvPr>
            <p:ph sz="half" idx="25"/>
          </p:nvPr>
        </p:nvSpPr>
        <p:spPr>
          <a:xfrm>
            <a:off x="359998" y="1796143"/>
            <a:ext cx="8419773" cy="4241057"/>
          </a:xfrm>
        </p:spPr>
        <p:txBody>
          <a:bodyPr/>
          <a:lstStyle/>
          <a:p>
            <a:pPr marL="285750" indent="-285750">
              <a:buFont typeface="Arial" panose="020B0604020202020204" pitchFamily="34" charset="0"/>
              <a:buChar char="•"/>
            </a:pPr>
            <a:r>
              <a:rPr lang="en-US" sz="1800" dirty="0"/>
              <a:t>The challenge remains to promote widely the view that the provision of accessible and usable products, services and environments is an investment that benefits all and is reflected in value chains rather than to be viewed as social consumption for targeted populations.</a:t>
            </a:r>
          </a:p>
          <a:p>
            <a:pPr marL="285750" indent="-285750">
              <a:buFont typeface="Arial" panose="020B0604020202020204" pitchFamily="34" charset="0"/>
              <a:buChar char="•"/>
            </a:pPr>
            <a:r>
              <a:rPr lang="en-US" sz="1800" dirty="0"/>
              <a:t>Specific focus should be given to gathering data and monitoring the situation of persons with disabilities in urban settings and the barriers they experience including negative social attitudes; enhancing accessibility of services including access to Assistive Technology etc.</a:t>
            </a:r>
          </a:p>
          <a:p>
            <a:pPr marL="285750" indent="-285750">
              <a:buFont typeface="Arial" panose="020B0604020202020204" pitchFamily="34" charset="0"/>
              <a:buChar char="•"/>
            </a:pPr>
            <a:r>
              <a:rPr lang="en-US" sz="1800" dirty="0"/>
              <a:t>Particular attention should be given to the incorporation of effective AT in national policies and programs to ensure persons with disabilities have increased access to assistive products and are able to live independently by carrying out their daily tasks and participating in society.</a:t>
            </a:r>
          </a:p>
          <a:p>
            <a:pPr marL="285750" indent="-285750">
              <a:buFont typeface="Arial" panose="020B0604020202020204" pitchFamily="34" charset="0"/>
              <a:buChar char="•"/>
            </a:pPr>
            <a:endParaRPr lang="en-US" sz="1800" dirty="0"/>
          </a:p>
        </p:txBody>
      </p:sp>
      <p:sp>
        <p:nvSpPr>
          <p:cNvPr id="10" name="Text Placeholder 9"/>
          <p:cNvSpPr>
            <a:spLocks noGrp="1"/>
          </p:cNvSpPr>
          <p:nvPr>
            <p:ph type="body" sz="quarter" idx="27"/>
          </p:nvPr>
        </p:nvSpPr>
        <p:spPr>
          <a:xfrm>
            <a:off x="359998" y="1226291"/>
            <a:ext cx="8419772" cy="397096"/>
          </a:xfrm>
        </p:spPr>
        <p:txBody>
          <a:bodyPr>
            <a:normAutofit fontScale="92500" lnSpcReduction="10000"/>
          </a:bodyPr>
          <a:lstStyle/>
          <a:p>
            <a:pPr algn="ctr"/>
            <a:r>
              <a:rPr lang="en-US" sz="2400" dirty="0"/>
              <a:t>INCLUSIVE &amp; ACCESSIBLE CITIES/HUMAN SETTLEMENTS</a:t>
            </a:r>
          </a:p>
        </p:txBody>
      </p:sp>
      <p:sp>
        <p:nvSpPr>
          <p:cNvPr id="9" name="Isosceles Triangle 8">
            <a:extLst>
              <a:ext uri="{FF2B5EF4-FFF2-40B4-BE49-F238E27FC236}">
                <a16:creationId xmlns:a16="http://schemas.microsoft.com/office/drawing/2014/main" id="{36FCDEE3-1496-47AF-8A0D-E98B74AE8D00}"/>
              </a:ext>
            </a:extLst>
          </p:cNvPr>
          <p:cNvSpPr/>
          <p:nvPr/>
        </p:nvSpPr>
        <p:spPr>
          <a:xfrm rot="10800000">
            <a:off x="8789670" y="0"/>
            <a:ext cx="354330" cy="354330"/>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2274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2"/>
          </p:nvPr>
        </p:nvSpPr>
        <p:spPr/>
        <p:txBody>
          <a:bodyPr/>
          <a:lstStyle/>
          <a:p>
            <a:fld id="{167802BA-8623-48AE-9924-9F5F6790139C}" type="datetime1">
              <a:rPr lang="en-GB" noProof="0" smtClean="0"/>
              <a:t>08/01/2018</a:t>
            </a:fld>
            <a:endParaRPr lang="en-GB" noProof="0"/>
          </a:p>
        </p:txBody>
      </p:sp>
      <p:sp>
        <p:nvSpPr>
          <p:cNvPr id="3" name="Footer Placeholder 2"/>
          <p:cNvSpPr>
            <a:spLocks noGrp="1"/>
          </p:cNvSpPr>
          <p:nvPr>
            <p:ph type="ftr" sz="quarter" idx="23"/>
          </p:nvPr>
        </p:nvSpPr>
        <p:spPr/>
        <p:txBody>
          <a:bodyPr/>
          <a:lstStyle/>
          <a:p>
            <a:r>
              <a:rPr lang="en-GB" noProof="0" dirty="0"/>
              <a:t>SDG’s &amp; AT</a:t>
            </a:r>
          </a:p>
        </p:txBody>
      </p:sp>
      <p:sp>
        <p:nvSpPr>
          <p:cNvPr id="4" name="Slide Number Placeholder 3"/>
          <p:cNvSpPr>
            <a:spLocks noGrp="1"/>
          </p:cNvSpPr>
          <p:nvPr>
            <p:ph type="sldNum" sz="quarter" idx="24"/>
          </p:nvPr>
        </p:nvSpPr>
        <p:spPr/>
        <p:txBody>
          <a:bodyPr/>
          <a:lstStyle/>
          <a:p>
            <a:fld id="{A74CE0EA-F3B5-4684-BA10-C594598FDB9C}" type="slidenum">
              <a:rPr lang="en-GB" noProof="0" smtClean="0"/>
              <a:pPr/>
              <a:t>25</a:t>
            </a:fld>
            <a:endParaRPr lang="en-GB" noProof="0"/>
          </a:p>
        </p:txBody>
      </p:sp>
      <p:sp>
        <p:nvSpPr>
          <p:cNvPr id="5" name="Text Placeholder 4"/>
          <p:cNvSpPr>
            <a:spLocks noGrp="1"/>
          </p:cNvSpPr>
          <p:nvPr>
            <p:ph type="body" sz="quarter" idx="21"/>
          </p:nvPr>
        </p:nvSpPr>
        <p:spPr/>
        <p:txBody>
          <a:bodyPr/>
          <a:lstStyle/>
          <a:p>
            <a:endParaRPr lang="en-US"/>
          </a:p>
        </p:txBody>
      </p:sp>
      <p:sp>
        <p:nvSpPr>
          <p:cNvPr id="6" name="Title 5"/>
          <p:cNvSpPr>
            <a:spLocks noGrp="1"/>
          </p:cNvSpPr>
          <p:nvPr>
            <p:ph type="title"/>
          </p:nvPr>
        </p:nvSpPr>
        <p:spPr/>
        <p:txBody>
          <a:bodyPr/>
          <a:lstStyle/>
          <a:p>
            <a:r>
              <a:rPr lang="en-GB" dirty="0"/>
              <a:t>KEY MESSAGES</a:t>
            </a:r>
            <a:endParaRPr lang="en-US" dirty="0"/>
          </a:p>
        </p:txBody>
      </p:sp>
      <p:sp>
        <p:nvSpPr>
          <p:cNvPr id="7" name="Content Placeholder 6"/>
          <p:cNvSpPr>
            <a:spLocks noGrp="1"/>
          </p:cNvSpPr>
          <p:nvPr>
            <p:ph sz="half" idx="25"/>
          </p:nvPr>
        </p:nvSpPr>
        <p:spPr>
          <a:xfrm>
            <a:off x="359998" y="1796143"/>
            <a:ext cx="8419773" cy="4241057"/>
          </a:xfrm>
        </p:spPr>
        <p:txBody>
          <a:bodyPr/>
          <a:lstStyle/>
          <a:p>
            <a:pPr marL="285750" indent="-285750">
              <a:buFont typeface="Arial" panose="020B0604020202020204" pitchFamily="34" charset="0"/>
              <a:buChar char="•"/>
            </a:pPr>
            <a:r>
              <a:rPr lang="en-US" sz="1800" dirty="0"/>
              <a:t>Energy poverty of persons with disabilities discussions are not linked to discourses around AT, despite the fact that many assistive products e.g. daisy players, vibrating alerting devices etc. need power/energy to function.</a:t>
            </a:r>
          </a:p>
          <a:p>
            <a:pPr marL="285750" indent="-285750">
              <a:buFont typeface="Arial" panose="020B0604020202020204" pitchFamily="34" charset="0"/>
              <a:buChar char="•"/>
            </a:pPr>
            <a:r>
              <a:rPr lang="en-US" sz="1800" dirty="0"/>
              <a:t>As such, being energy poor impacts the use of AT and ultimately the independence of a person with a disability that needs the assistive product.</a:t>
            </a:r>
          </a:p>
          <a:p>
            <a:pPr marL="285750" indent="-285750">
              <a:buFont typeface="Arial" panose="020B0604020202020204" pitchFamily="34" charset="0"/>
              <a:buChar char="•"/>
            </a:pPr>
            <a:r>
              <a:rPr lang="en-US" sz="1800" dirty="0"/>
              <a:t>No national policies or programs explicitly covering persons with disabilities and AT in relation to access/usage of energy were found.</a:t>
            </a:r>
          </a:p>
          <a:p>
            <a:pPr marL="285750" indent="-285750">
              <a:buFont typeface="Arial" panose="020B0604020202020204" pitchFamily="34" charset="0"/>
              <a:buChar char="•"/>
            </a:pPr>
            <a:r>
              <a:rPr lang="en-US" sz="1800" dirty="0"/>
              <a:t>No UN activities explicitly covering persons with disabilities and AT in relation to access/usage of energy were found.</a:t>
            </a:r>
          </a:p>
        </p:txBody>
      </p:sp>
      <p:sp>
        <p:nvSpPr>
          <p:cNvPr id="10" name="Text Placeholder 9"/>
          <p:cNvSpPr>
            <a:spLocks noGrp="1"/>
          </p:cNvSpPr>
          <p:nvPr>
            <p:ph type="body" sz="quarter" idx="27"/>
          </p:nvPr>
        </p:nvSpPr>
        <p:spPr>
          <a:xfrm>
            <a:off x="359998" y="1226291"/>
            <a:ext cx="8419772" cy="397096"/>
          </a:xfrm>
        </p:spPr>
        <p:txBody>
          <a:bodyPr>
            <a:normAutofit fontScale="92500" lnSpcReduction="10000"/>
          </a:bodyPr>
          <a:lstStyle/>
          <a:p>
            <a:pPr algn="ctr"/>
            <a:r>
              <a:rPr lang="en-US" sz="2400" dirty="0"/>
              <a:t>ENERGY AND PERSONS WITH DISABILITIES</a:t>
            </a:r>
          </a:p>
        </p:txBody>
      </p:sp>
      <p:sp>
        <p:nvSpPr>
          <p:cNvPr id="9" name="Isosceles Triangle 8">
            <a:extLst>
              <a:ext uri="{FF2B5EF4-FFF2-40B4-BE49-F238E27FC236}">
                <a16:creationId xmlns:a16="http://schemas.microsoft.com/office/drawing/2014/main" id="{6FBD8A10-CC8B-4144-AD8B-2108E25BBCA4}"/>
              </a:ext>
            </a:extLst>
          </p:cNvPr>
          <p:cNvSpPr/>
          <p:nvPr/>
        </p:nvSpPr>
        <p:spPr>
          <a:xfrm rot="10800000">
            <a:off x="8789670" y="0"/>
            <a:ext cx="354330" cy="354330"/>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9764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2"/>
          </p:nvPr>
        </p:nvSpPr>
        <p:spPr/>
        <p:txBody>
          <a:bodyPr/>
          <a:lstStyle/>
          <a:p>
            <a:fld id="{167802BA-8623-48AE-9924-9F5F6790139C}" type="datetime1">
              <a:rPr lang="en-GB" noProof="0" smtClean="0"/>
              <a:t>08/01/2018</a:t>
            </a:fld>
            <a:endParaRPr lang="en-GB" noProof="0"/>
          </a:p>
        </p:txBody>
      </p:sp>
      <p:sp>
        <p:nvSpPr>
          <p:cNvPr id="3" name="Footer Placeholder 2"/>
          <p:cNvSpPr>
            <a:spLocks noGrp="1"/>
          </p:cNvSpPr>
          <p:nvPr>
            <p:ph type="ftr" sz="quarter" idx="23"/>
          </p:nvPr>
        </p:nvSpPr>
        <p:spPr/>
        <p:txBody>
          <a:bodyPr/>
          <a:lstStyle/>
          <a:p>
            <a:r>
              <a:rPr lang="en-GB" noProof="0" dirty="0"/>
              <a:t>SDG’s &amp; AT</a:t>
            </a:r>
          </a:p>
        </p:txBody>
      </p:sp>
      <p:sp>
        <p:nvSpPr>
          <p:cNvPr id="4" name="Slide Number Placeholder 3"/>
          <p:cNvSpPr>
            <a:spLocks noGrp="1"/>
          </p:cNvSpPr>
          <p:nvPr>
            <p:ph type="sldNum" sz="quarter" idx="24"/>
          </p:nvPr>
        </p:nvSpPr>
        <p:spPr/>
        <p:txBody>
          <a:bodyPr/>
          <a:lstStyle/>
          <a:p>
            <a:fld id="{A74CE0EA-F3B5-4684-BA10-C594598FDB9C}" type="slidenum">
              <a:rPr lang="en-GB" noProof="0" smtClean="0"/>
              <a:pPr/>
              <a:t>26</a:t>
            </a:fld>
            <a:endParaRPr lang="en-GB" noProof="0"/>
          </a:p>
        </p:txBody>
      </p:sp>
      <p:sp>
        <p:nvSpPr>
          <p:cNvPr id="5" name="Text Placeholder 4"/>
          <p:cNvSpPr>
            <a:spLocks noGrp="1"/>
          </p:cNvSpPr>
          <p:nvPr>
            <p:ph type="body" sz="quarter" idx="21"/>
          </p:nvPr>
        </p:nvSpPr>
        <p:spPr/>
        <p:txBody>
          <a:bodyPr/>
          <a:lstStyle/>
          <a:p>
            <a:endParaRPr lang="en-US"/>
          </a:p>
        </p:txBody>
      </p:sp>
      <p:sp>
        <p:nvSpPr>
          <p:cNvPr id="6" name="Title 5"/>
          <p:cNvSpPr>
            <a:spLocks noGrp="1"/>
          </p:cNvSpPr>
          <p:nvPr>
            <p:ph type="title"/>
          </p:nvPr>
        </p:nvSpPr>
        <p:spPr/>
        <p:txBody>
          <a:bodyPr/>
          <a:lstStyle/>
          <a:p>
            <a:r>
              <a:rPr lang="en-GB" dirty="0"/>
              <a:t>KEY RECOMMENDATIONS</a:t>
            </a:r>
            <a:endParaRPr lang="en-US" dirty="0"/>
          </a:p>
        </p:txBody>
      </p:sp>
      <p:sp>
        <p:nvSpPr>
          <p:cNvPr id="7" name="Content Placeholder 6"/>
          <p:cNvSpPr>
            <a:spLocks noGrp="1"/>
          </p:cNvSpPr>
          <p:nvPr>
            <p:ph sz="half" idx="25"/>
          </p:nvPr>
        </p:nvSpPr>
        <p:spPr>
          <a:xfrm>
            <a:off x="359998" y="1796143"/>
            <a:ext cx="8419773" cy="4241057"/>
          </a:xfrm>
        </p:spPr>
        <p:txBody>
          <a:bodyPr/>
          <a:lstStyle/>
          <a:p>
            <a:pPr marL="285750" indent="-285750">
              <a:buFont typeface="Arial" panose="020B0604020202020204" pitchFamily="34" charset="0"/>
              <a:buChar char="•"/>
            </a:pPr>
            <a:r>
              <a:rPr lang="en-US" sz="1800" dirty="0"/>
              <a:t>Persons with disabilities in general and access to or use of AT has to be conceptualized within Energy discourses, for example:</a:t>
            </a:r>
          </a:p>
          <a:p>
            <a:pPr marL="752475" lvl="1"/>
            <a:r>
              <a:rPr lang="en-US" sz="1800" dirty="0"/>
              <a:t>ISO9999 or the WHO Priority Assistive Products List (APL) could be looked at through an energy-demanding AT lens (recently done)</a:t>
            </a:r>
          </a:p>
          <a:p>
            <a:pPr marL="285750" indent="-285750">
              <a:buFont typeface="Arial" panose="020B0604020202020204" pitchFamily="34" charset="0"/>
              <a:buChar char="•"/>
            </a:pPr>
            <a:r>
              <a:rPr lang="en-US" sz="1800" dirty="0"/>
              <a:t>Data needs to be generated regarding the situation of persons with disabilities on the impact of energy in relation to assistive technology, and the situation around energy poverty and AT.</a:t>
            </a:r>
          </a:p>
          <a:p>
            <a:pPr marL="285750" indent="-285750">
              <a:buFont typeface="Arial" panose="020B0604020202020204" pitchFamily="34" charset="0"/>
              <a:buChar char="•"/>
            </a:pPr>
            <a:endParaRPr lang="en-US" sz="1800" dirty="0"/>
          </a:p>
        </p:txBody>
      </p:sp>
      <p:sp>
        <p:nvSpPr>
          <p:cNvPr id="10" name="Text Placeholder 9"/>
          <p:cNvSpPr>
            <a:spLocks noGrp="1"/>
          </p:cNvSpPr>
          <p:nvPr>
            <p:ph type="body" sz="quarter" idx="27"/>
          </p:nvPr>
        </p:nvSpPr>
        <p:spPr>
          <a:xfrm>
            <a:off x="359998" y="1226291"/>
            <a:ext cx="8419772" cy="397096"/>
          </a:xfrm>
        </p:spPr>
        <p:txBody>
          <a:bodyPr>
            <a:normAutofit fontScale="92500" lnSpcReduction="10000"/>
          </a:bodyPr>
          <a:lstStyle/>
          <a:p>
            <a:pPr algn="ctr"/>
            <a:r>
              <a:rPr lang="en-US" sz="2400" dirty="0"/>
              <a:t>ENERGY AND PERSONS WITH DISABILITIES</a:t>
            </a:r>
          </a:p>
        </p:txBody>
      </p:sp>
      <p:sp>
        <p:nvSpPr>
          <p:cNvPr id="9" name="Isosceles Triangle 8">
            <a:extLst>
              <a:ext uri="{FF2B5EF4-FFF2-40B4-BE49-F238E27FC236}">
                <a16:creationId xmlns:a16="http://schemas.microsoft.com/office/drawing/2014/main" id="{0BFBA3A8-5BEA-4AF1-96EE-20B76BB62F45}"/>
              </a:ext>
            </a:extLst>
          </p:cNvPr>
          <p:cNvSpPr/>
          <p:nvPr/>
        </p:nvSpPr>
        <p:spPr>
          <a:xfrm rot="10800000">
            <a:off x="8789670" y="0"/>
            <a:ext cx="354330" cy="354330"/>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1861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2"/>
          </p:nvPr>
        </p:nvSpPr>
        <p:spPr/>
        <p:txBody>
          <a:bodyPr/>
          <a:lstStyle/>
          <a:p>
            <a:fld id="{167802BA-8623-48AE-9924-9F5F6790139C}" type="datetime1">
              <a:rPr lang="en-GB" noProof="0" smtClean="0"/>
              <a:t>08/01/2018</a:t>
            </a:fld>
            <a:endParaRPr lang="en-GB" noProof="0"/>
          </a:p>
        </p:txBody>
      </p:sp>
      <p:sp>
        <p:nvSpPr>
          <p:cNvPr id="3" name="Footer Placeholder 2"/>
          <p:cNvSpPr>
            <a:spLocks noGrp="1"/>
          </p:cNvSpPr>
          <p:nvPr>
            <p:ph type="ftr" sz="quarter" idx="23"/>
          </p:nvPr>
        </p:nvSpPr>
        <p:spPr/>
        <p:txBody>
          <a:bodyPr/>
          <a:lstStyle/>
          <a:p>
            <a:r>
              <a:rPr lang="en-GB" noProof="0" dirty="0"/>
              <a:t>SDG’s &amp; AT</a:t>
            </a:r>
          </a:p>
        </p:txBody>
      </p:sp>
      <p:sp>
        <p:nvSpPr>
          <p:cNvPr id="4" name="Slide Number Placeholder 3"/>
          <p:cNvSpPr>
            <a:spLocks noGrp="1"/>
          </p:cNvSpPr>
          <p:nvPr>
            <p:ph type="sldNum" sz="quarter" idx="24"/>
          </p:nvPr>
        </p:nvSpPr>
        <p:spPr/>
        <p:txBody>
          <a:bodyPr/>
          <a:lstStyle/>
          <a:p>
            <a:fld id="{A74CE0EA-F3B5-4684-BA10-C594598FDB9C}" type="slidenum">
              <a:rPr lang="en-GB" noProof="0" smtClean="0"/>
              <a:pPr/>
              <a:t>27</a:t>
            </a:fld>
            <a:endParaRPr lang="en-GB" noProof="0"/>
          </a:p>
        </p:txBody>
      </p:sp>
      <p:sp>
        <p:nvSpPr>
          <p:cNvPr id="6" name="Title 5"/>
          <p:cNvSpPr>
            <a:spLocks noGrp="1"/>
          </p:cNvSpPr>
          <p:nvPr>
            <p:ph type="title"/>
          </p:nvPr>
        </p:nvSpPr>
        <p:spPr/>
        <p:txBody>
          <a:bodyPr/>
          <a:lstStyle/>
          <a:p>
            <a:r>
              <a:rPr lang="en-GB" dirty="0"/>
              <a:t>KEY MESSAGES</a:t>
            </a:r>
            <a:endParaRPr lang="en-US" dirty="0"/>
          </a:p>
        </p:txBody>
      </p:sp>
      <p:sp>
        <p:nvSpPr>
          <p:cNvPr id="7" name="Content Placeholder 6"/>
          <p:cNvSpPr>
            <a:spLocks noGrp="1"/>
          </p:cNvSpPr>
          <p:nvPr>
            <p:ph sz="half" idx="25"/>
          </p:nvPr>
        </p:nvSpPr>
        <p:spPr>
          <a:xfrm>
            <a:off x="359998" y="1796143"/>
            <a:ext cx="8419773" cy="4241057"/>
          </a:xfrm>
        </p:spPr>
        <p:txBody>
          <a:bodyPr/>
          <a:lstStyle/>
          <a:p>
            <a:pPr marL="285750" indent="-285750">
              <a:buFont typeface="Arial" panose="020B0604020202020204" pitchFamily="34" charset="0"/>
              <a:buChar char="•"/>
            </a:pPr>
            <a:r>
              <a:rPr lang="en-US" sz="1800" dirty="0"/>
              <a:t>The Sendai Framework for Disaster Risk Reduction refers to “universal design” which could be seen to cover AT.</a:t>
            </a:r>
          </a:p>
          <a:p>
            <a:pPr marL="285750" indent="-285750">
              <a:buFont typeface="Arial" panose="020B0604020202020204" pitchFamily="34" charset="0"/>
              <a:buChar char="•"/>
            </a:pPr>
            <a:r>
              <a:rPr lang="en-US" sz="1800" dirty="0"/>
              <a:t>The Incheon Strategy acknowledges that “there are increasing opportunities for promoting and protecting the rights of persons with disabilities, including through the use of new technologies for enhancing accessibility….”</a:t>
            </a:r>
          </a:p>
          <a:p>
            <a:pPr marL="285750" indent="-285750">
              <a:buFont typeface="Arial" panose="020B0604020202020204" pitchFamily="34" charset="0"/>
              <a:buChar char="•"/>
            </a:pPr>
            <a:r>
              <a:rPr lang="en-US" sz="1800" dirty="0"/>
              <a:t>BUT, they do not state WHAT technologies and they do not link it to AT.</a:t>
            </a:r>
          </a:p>
          <a:p>
            <a:pPr marL="285750" indent="-285750">
              <a:buFont typeface="Arial" panose="020B0604020202020204" pitchFamily="34" charset="0"/>
              <a:buChar char="•"/>
            </a:pPr>
            <a:r>
              <a:rPr lang="en-US" sz="1800" dirty="0"/>
              <a:t>Lack of data on persons with disabilities and AT in relation to disasters etc.  </a:t>
            </a:r>
          </a:p>
          <a:p>
            <a:pPr marL="285750" indent="-285750">
              <a:buFont typeface="Arial" panose="020B0604020202020204" pitchFamily="34" charset="0"/>
              <a:buChar char="•"/>
            </a:pPr>
            <a:r>
              <a:rPr lang="en-US" sz="1800" dirty="0"/>
              <a:t>The UNISDR 2013 Survey on Living with Disabilities and Disasters does not engage further with the role of technology (nor AT) – only mentions social media and phone.</a:t>
            </a:r>
          </a:p>
          <a:p>
            <a:pPr marL="285750" indent="-285750">
              <a:buFont typeface="Arial" panose="020B0604020202020204" pitchFamily="34" charset="0"/>
              <a:buChar char="•"/>
            </a:pPr>
            <a:r>
              <a:rPr lang="en-US" sz="1800" dirty="0"/>
              <a:t>Some sources highlight the problematic situation of AT after a disaster due to higher demands due to injury, or lost and broken AP.</a:t>
            </a:r>
          </a:p>
          <a:p>
            <a:pPr marL="285750" indent="-285750">
              <a:buFont typeface="Arial" panose="020B0604020202020204" pitchFamily="34" charset="0"/>
              <a:buChar char="•"/>
            </a:pPr>
            <a:endParaRPr lang="en-US" sz="1800" dirty="0"/>
          </a:p>
        </p:txBody>
      </p:sp>
      <p:sp>
        <p:nvSpPr>
          <p:cNvPr id="10" name="Text Placeholder 9"/>
          <p:cNvSpPr>
            <a:spLocks noGrp="1"/>
          </p:cNvSpPr>
          <p:nvPr>
            <p:ph type="body" sz="quarter" idx="27"/>
          </p:nvPr>
        </p:nvSpPr>
        <p:spPr>
          <a:xfrm>
            <a:off x="359998" y="1226291"/>
            <a:ext cx="8419772" cy="397096"/>
          </a:xfrm>
        </p:spPr>
        <p:txBody>
          <a:bodyPr>
            <a:normAutofit fontScale="92500" lnSpcReduction="10000"/>
          </a:bodyPr>
          <a:lstStyle/>
          <a:p>
            <a:pPr algn="ctr"/>
            <a:r>
              <a:rPr lang="en-US" sz="2400" dirty="0"/>
              <a:t>DISASTERS, HUMANITARIAN CRISES &amp; CLIMATE CHANGE</a:t>
            </a:r>
          </a:p>
        </p:txBody>
      </p:sp>
      <p:sp>
        <p:nvSpPr>
          <p:cNvPr id="8" name="Isosceles Triangle 7">
            <a:extLst>
              <a:ext uri="{FF2B5EF4-FFF2-40B4-BE49-F238E27FC236}">
                <a16:creationId xmlns:a16="http://schemas.microsoft.com/office/drawing/2014/main" id="{B8292BFE-71FC-4B0A-B369-7EAC7C8A9DD5}"/>
              </a:ext>
            </a:extLst>
          </p:cNvPr>
          <p:cNvSpPr/>
          <p:nvPr/>
        </p:nvSpPr>
        <p:spPr>
          <a:xfrm rot="10800000">
            <a:off x="8789670" y="0"/>
            <a:ext cx="354330" cy="354330"/>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12384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22"/>
          </p:nvPr>
        </p:nvSpPr>
        <p:spPr/>
        <p:txBody>
          <a:bodyPr/>
          <a:lstStyle/>
          <a:p>
            <a:fld id="{167802BA-8623-48AE-9924-9F5F6790139C}" type="datetime1">
              <a:rPr lang="en-GB" noProof="0" smtClean="0"/>
              <a:t>08/01/2018</a:t>
            </a:fld>
            <a:endParaRPr lang="en-GB" noProof="0"/>
          </a:p>
        </p:txBody>
      </p:sp>
      <p:sp>
        <p:nvSpPr>
          <p:cNvPr id="3" name="Footer Placeholder 2"/>
          <p:cNvSpPr>
            <a:spLocks noGrp="1"/>
          </p:cNvSpPr>
          <p:nvPr>
            <p:ph type="ftr" sz="quarter" idx="23"/>
          </p:nvPr>
        </p:nvSpPr>
        <p:spPr/>
        <p:txBody>
          <a:bodyPr/>
          <a:lstStyle/>
          <a:p>
            <a:r>
              <a:rPr lang="en-GB" noProof="0" dirty="0"/>
              <a:t>SDG’s &amp; AT</a:t>
            </a:r>
          </a:p>
        </p:txBody>
      </p:sp>
      <p:sp>
        <p:nvSpPr>
          <p:cNvPr id="4" name="Slide Number Placeholder 3"/>
          <p:cNvSpPr>
            <a:spLocks noGrp="1"/>
          </p:cNvSpPr>
          <p:nvPr>
            <p:ph type="sldNum" sz="quarter" idx="24"/>
          </p:nvPr>
        </p:nvSpPr>
        <p:spPr/>
        <p:txBody>
          <a:bodyPr/>
          <a:lstStyle/>
          <a:p>
            <a:fld id="{A74CE0EA-F3B5-4684-BA10-C594598FDB9C}" type="slidenum">
              <a:rPr lang="en-GB" noProof="0" smtClean="0"/>
              <a:pPr/>
              <a:t>28</a:t>
            </a:fld>
            <a:endParaRPr lang="en-GB" noProof="0"/>
          </a:p>
        </p:txBody>
      </p:sp>
      <p:sp>
        <p:nvSpPr>
          <p:cNvPr id="6" name="Title 5"/>
          <p:cNvSpPr>
            <a:spLocks noGrp="1"/>
          </p:cNvSpPr>
          <p:nvPr>
            <p:ph type="title"/>
          </p:nvPr>
        </p:nvSpPr>
        <p:spPr/>
        <p:txBody>
          <a:bodyPr/>
          <a:lstStyle/>
          <a:p>
            <a:r>
              <a:rPr lang="en-GB" dirty="0"/>
              <a:t>KEY MESSAGES</a:t>
            </a:r>
            <a:endParaRPr lang="en-US" dirty="0"/>
          </a:p>
        </p:txBody>
      </p:sp>
      <p:sp>
        <p:nvSpPr>
          <p:cNvPr id="7" name="Content Placeholder 6"/>
          <p:cNvSpPr>
            <a:spLocks noGrp="1"/>
          </p:cNvSpPr>
          <p:nvPr>
            <p:ph sz="half" idx="25"/>
          </p:nvPr>
        </p:nvSpPr>
        <p:spPr>
          <a:xfrm>
            <a:off x="359998" y="1796143"/>
            <a:ext cx="8419773" cy="4241057"/>
          </a:xfrm>
        </p:spPr>
        <p:txBody>
          <a:bodyPr/>
          <a:lstStyle/>
          <a:p>
            <a:pPr marL="285750" indent="-285750">
              <a:buFont typeface="Arial" panose="020B0604020202020204" pitchFamily="34" charset="0"/>
              <a:buChar char="•"/>
            </a:pPr>
            <a:r>
              <a:rPr lang="en-US" sz="1800" dirty="0"/>
              <a:t>The 2016 Charter on Inclusion of persons with disabilities in Humanitarian Action strives to ensure that services and humanitarian assistance are equally available for and accessible to all persons with disabilities and guarantees the availability, affordability and access to specialized services, including Assistive Technology.</a:t>
            </a:r>
          </a:p>
          <a:p>
            <a:pPr marL="285750" indent="-285750">
              <a:buFont typeface="Arial" panose="020B0604020202020204" pitchFamily="34" charset="0"/>
              <a:buChar char="•"/>
            </a:pPr>
            <a:r>
              <a:rPr lang="en-US" sz="1800" dirty="0"/>
              <a:t>A Working Session on the Proactive Participation of persons with disabilities in Inclusive Disaster Risk Reduction for ALL also refers to the provision of AT and reasonable accommodation.</a:t>
            </a:r>
          </a:p>
          <a:p>
            <a:pPr marL="285750" indent="-285750">
              <a:buFont typeface="Arial" panose="020B0604020202020204" pitchFamily="34" charset="0"/>
              <a:buChar char="•"/>
            </a:pPr>
            <a:r>
              <a:rPr lang="en-US" sz="1800" dirty="0"/>
              <a:t>The High Level Political Forum Ensuring that no-one is left behind position paper by persons with disabilities 2016 mentions many aspects around SDGs but little on technology, outside ICT and nothing on AT.</a:t>
            </a:r>
          </a:p>
          <a:p>
            <a:pPr marL="285750" indent="-285750">
              <a:buFont typeface="Arial" panose="020B0604020202020204" pitchFamily="34" charset="0"/>
              <a:buChar char="•"/>
            </a:pPr>
            <a:endParaRPr lang="en-US" sz="1800" dirty="0"/>
          </a:p>
        </p:txBody>
      </p:sp>
      <p:sp>
        <p:nvSpPr>
          <p:cNvPr id="10" name="Text Placeholder 9"/>
          <p:cNvSpPr>
            <a:spLocks noGrp="1"/>
          </p:cNvSpPr>
          <p:nvPr>
            <p:ph type="body" sz="quarter" idx="27"/>
          </p:nvPr>
        </p:nvSpPr>
        <p:spPr>
          <a:xfrm>
            <a:off x="359998" y="1226291"/>
            <a:ext cx="8419772" cy="397096"/>
          </a:xfrm>
        </p:spPr>
        <p:txBody>
          <a:bodyPr>
            <a:normAutofit fontScale="92500" lnSpcReduction="10000"/>
          </a:bodyPr>
          <a:lstStyle/>
          <a:p>
            <a:pPr algn="ctr"/>
            <a:r>
              <a:rPr lang="en-US" sz="2400" dirty="0"/>
              <a:t>DISASTERS, HUMANITARIAN CRISES &amp; CLIMATE CHANGE</a:t>
            </a:r>
          </a:p>
        </p:txBody>
      </p:sp>
      <p:sp>
        <p:nvSpPr>
          <p:cNvPr id="8" name="Oval 7">
            <a:extLst>
              <a:ext uri="{FF2B5EF4-FFF2-40B4-BE49-F238E27FC236}">
                <a16:creationId xmlns:a16="http://schemas.microsoft.com/office/drawing/2014/main" id="{765ED743-9404-464A-9AD6-0156DE2E685F}"/>
              </a:ext>
            </a:extLst>
          </p:cNvPr>
          <p:cNvSpPr/>
          <p:nvPr/>
        </p:nvSpPr>
        <p:spPr>
          <a:xfrm>
            <a:off x="4880610" y="228509"/>
            <a:ext cx="1703070" cy="98298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Slide Hidden</a:t>
            </a:r>
          </a:p>
        </p:txBody>
      </p:sp>
    </p:spTree>
    <p:extLst>
      <p:ext uri="{BB962C8B-B14F-4D97-AF65-F5344CB8AC3E}">
        <p14:creationId xmlns:p14="http://schemas.microsoft.com/office/powerpoint/2010/main" val="2025722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22"/>
          </p:nvPr>
        </p:nvSpPr>
        <p:spPr/>
        <p:txBody>
          <a:bodyPr/>
          <a:lstStyle/>
          <a:p>
            <a:fld id="{167802BA-8623-48AE-9924-9F5F6790139C}" type="datetime1">
              <a:rPr lang="en-GB" noProof="0" smtClean="0"/>
              <a:t>08/01/2018</a:t>
            </a:fld>
            <a:endParaRPr lang="en-GB" noProof="0"/>
          </a:p>
        </p:txBody>
      </p:sp>
      <p:sp>
        <p:nvSpPr>
          <p:cNvPr id="3" name="Footer Placeholder 2"/>
          <p:cNvSpPr>
            <a:spLocks noGrp="1"/>
          </p:cNvSpPr>
          <p:nvPr>
            <p:ph type="ftr" sz="quarter" idx="23"/>
          </p:nvPr>
        </p:nvSpPr>
        <p:spPr/>
        <p:txBody>
          <a:bodyPr/>
          <a:lstStyle/>
          <a:p>
            <a:r>
              <a:rPr lang="en-GB" noProof="0" dirty="0"/>
              <a:t>SDG’s &amp; AT</a:t>
            </a:r>
          </a:p>
        </p:txBody>
      </p:sp>
      <p:sp>
        <p:nvSpPr>
          <p:cNvPr id="4" name="Slide Number Placeholder 3"/>
          <p:cNvSpPr>
            <a:spLocks noGrp="1"/>
          </p:cNvSpPr>
          <p:nvPr>
            <p:ph type="sldNum" sz="quarter" idx="24"/>
          </p:nvPr>
        </p:nvSpPr>
        <p:spPr/>
        <p:txBody>
          <a:bodyPr/>
          <a:lstStyle/>
          <a:p>
            <a:fld id="{A74CE0EA-F3B5-4684-BA10-C594598FDB9C}" type="slidenum">
              <a:rPr lang="en-GB" noProof="0" smtClean="0"/>
              <a:pPr/>
              <a:t>29</a:t>
            </a:fld>
            <a:endParaRPr lang="en-GB" noProof="0"/>
          </a:p>
        </p:txBody>
      </p:sp>
      <p:sp>
        <p:nvSpPr>
          <p:cNvPr id="6" name="Title 5"/>
          <p:cNvSpPr>
            <a:spLocks noGrp="1"/>
          </p:cNvSpPr>
          <p:nvPr>
            <p:ph type="title"/>
          </p:nvPr>
        </p:nvSpPr>
        <p:spPr/>
        <p:txBody>
          <a:bodyPr/>
          <a:lstStyle/>
          <a:p>
            <a:r>
              <a:rPr lang="en-GB" dirty="0"/>
              <a:t>KEY MESSAGES</a:t>
            </a:r>
            <a:endParaRPr lang="en-US" dirty="0"/>
          </a:p>
        </p:txBody>
      </p:sp>
      <p:sp>
        <p:nvSpPr>
          <p:cNvPr id="7" name="Content Placeholder 6"/>
          <p:cNvSpPr>
            <a:spLocks noGrp="1"/>
          </p:cNvSpPr>
          <p:nvPr>
            <p:ph sz="half" idx="25"/>
          </p:nvPr>
        </p:nvSpPr>
        <p:spPr>
          <a:xfrm>
            <a:off x="359998" y="1796143"/>
            <a:ext cx="8419773" cy="4241057"/>
          </a:xfrm>
        </p:spPr>
        <p:txBody>
          <a:bodyPr/>
          <a:lstStyle/>
          <a:p>
            <a:pPr marL="285750" indent="-285750">
              <a:buFont typeface="Arial" panose="020B0604020202020204" pitchFamily="34" charset="0"/>
              <a:buChar char="•"/>
            </a:pPr>
            <a:r>
              <a:rPr lang="en-US" sz="1800" dirty="0"/>
              <a:t>The Post Disaster Needs Assessment Guide mentions destroyed technology but not technology in relation to persons with disabilities, such as AT.</a:t>
            </a:r>
          </a:p>
          <a:p>
            <a:pPr marL="285750" indent="-285750">
              <a:buFont typeface="Arial" panose="020B0604020202020204" pitchFamily="34" charset="0"/>
              <a:buChar char="•"/>
            </a:pPr>
            <a:r>
              <a:rPr lang="en-US" sz="1800" dirty="0"/>
              <a:t>GAATES outlined the AT of Early Warnings and Accessible Broadcasting.</a:t>
            </a:r>
          </a:p>
          <a:p>
            <a:pPr marL="285750" indent="-285750">
              <a:buFont typeface="Arial" panose="020B0604020202020204" pitchFamily="34" charset="0"/>
              <a:buChar char="•"/>
            </a:pPr>
            <a:r>
              <a:rPr lang="en-US" sz="1800" dirty="0"/>
              <a:t>Hearing aids are seen as a case of an AP moderating the effectiveness of a disaster mitigation intervention.</a:t>
            </a:r>
          </a:p>
          <a:p>
            <a:pPr marL="285750" indent="-285750">
              <a:buFont typeface="Arial" panose="020B0604020202020204" pitchFamily="34" charset="0"/>
              <a:buChar char="•"/>
            </a:pPr>
            <a:r>
              <a:rPr lang="en-US" sz="1800" dirty="0"/>
              <a:t>In relation to implementation of accessibility &amp; universal design, in many developing countries, standards and building codes still do not include accessibility requirements.</a:t>
            </a:r>
          </a:p>
          <a:p>
            <a:pPr marL="285750" indent="-285750">
              <a:buFont typeface="Arial" panose="020B0604020202020204" pitchFamily="34" charset="0"/>
              <a:buChar char="•"/>
            </a:pPr>
            <a:r>
              <a:rPr lang="en-US" sz="1800" dirty="0"/>
              <a:t>No national policies and </a:t>
            </a:r>
            <a:r>
              <a:rPr lang="en-US" sz="1800" dirty="0" err="1"/>
              <a:t>programmes</a:t>
            </a:r>
            <a:r>
              <a:rPr lang="en-US" sz="1800" dirty="0"/>
              <a:t> related to AT and DRR can be found.</a:t>
            </a:r>
          </a:p>
          <a:p>
            <a:pPr marL="285750" indent="-285750">
              <a:buFont typeface="Arial" panose="020B0604020202020204" pitchFamily="34" charset="0"/>
              <a:buChar char="•"/>
            </a:pPr>
            <a:r>
              <a:rPr lang="en-US" sz="1800" dirty="0"/>
              <a:t>The UNISDR 15-year roadmap – no data exists regarding how the different indicators are explicitly applied to persons with disabilities, and does not refer to AT.</a:t>
            </a:r>
          </a:p>
        </p:txBody>
      </p:sp>
      <p:sp>
        <p:nvSpPr>
          <p:cNvPr id="10" name="Text Placeholder 9"/>
          <p:cNvSpPr>
            <a:spLocks noGrp="1"/>
          </p:cNvSpPr>
          <p:nvPr>
            <p:ph type="body" sz="quarter" idx="27"/>
          </p:nvPr>
        </p:nvSpPr>
        <p:spPr>
          <a:xfrm>
            <a:off x="359998" y="1226291"/>
            <a:ext cx="8419772" cy="397096"/>
          </a:xfrm>
        </p:spPr>
        <p:txBody>
          <a:bodyPr>
            <a:normAutofit fontScale="92500" lnSpcReduction="10000"/>
          </a:bodyPr>
          <a:lstStyle/>
          <a:p>
            <a:pPr algn="ctr"/>
            <a:r>
              <a:rPr lang="en-US" sz="2400" dirty="0"/>
              <a:t>DISASTERS, HUMANITARIAN CRISES &amp; CLIMATE CHANGE</a:t>
            </a:r>
          </a:p>
        </p:txBody>
      </p:sp>
      <p:sp>
        <p:nvSpPr>
          <p:cNvPr id="8" name="Oval 7">
            <a:extLst>
              <a:ext uri="{FF2B5EF4-FFF2-40B4-BE49-F238E27FC236}">
                <a16:creationId xmlns:a16="http://schemas.microsoft.com/office/drawing/2014/main" id="{DB9AFF86-5240-4F92-BAB4-537655B55DB4}"/>
              </a:ext>
            </a:extLst>
          </p:cNvPr>
          <p:cNvSpPr/>
          <p:nvPr/>
        </p:nvSpPr>
        <p:spPr>
          <a:xfrm>
            <a:off x="4880610" y="228509"/>
            <a:ext cx="1703070" cy="98298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Slide Hidden</a:t>
            </a:r>
          </a:p>
        </p:txBody>
      </p:sp>
    </p:spTree>
    <p:extLst>
      <p:ext uri="{BB962C8B-B14F-4D97-AF65-F5344CB8AC3E}">
        <p14:creationId xmlns:p14="http://schemas.microsoft.com/office/powerpoint/2010/main" val="1120807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8BC7686B-6F1D-47FD-B5B2-EEE0FE155204}"/>
              </a:ext>
            </a:extLst>
          </p:cNvPr>
          <p:cNvSpPr>
            <a:spLocks noGrp="1"/>
          </p:cNvSpPr>
          <p:nvPr>
            <p:ph idx="1"/>
          </p:nvPr>
        </p:nvSpPr>
        <p:spPr>
          <a:xfrm>
            <a:off x="359999" y="1440180"/>
            <a:ext cx="8424001" cy="4417020"/>
          </a:xfrm>
        </p:spPr>
        <p:txBody>
          <a:bodyPr/>
          <a:lstStyle/>
          <a:p>
            <a:pPr marL="285750" indent="-285750">
              <a:buFont typeface="Arial" panose="020B0604020202020204" pitchFamily="34" charset="0"/>
              <a:buChar char="•"/>
            </a:pPr>
            <a:r>
              <a:rPr lang="en-US" sz="2200" dirty="0"/>
              <a:t>Assistive Technology is a cross-cutting issue, applying to a range of SDGs like ending poverty, education, employment etc.</a:t>
            </a:r>
          </a:p>
          <a:p>
            <a:pPr marL="285750" indent="-285750">
              <a:buFont typeface="Arial" panose="020B0604020202020204" pitchFamily="34" charset="0"/>
              <a:buChar char="•"/>
            </a:pPr>
            <a:r>
              <a:rPr lang="en-US" sz="2200" dirty="0"/>
              <a:t>Therefore, we were asked to prepare a longer submission for SDG 10 (inequality) and prepare shorter submissions for the other SDGs.</a:t>
            </a:r>
          </a:p>
          <a:p>
            <a:pPr marL="752475" lvl="1"/>
            <a:r>
              <a:rPr lang="en-US" sz="2200" dirty="0"/>
              <a:t>Focus on this input and touch on the others</a:t>
            </a:r>
          </a:p>
          <a:p>
            <a:pPr marL="285750" indent="-285750">
              <a:buFont typeface="Arial" panose="020B0604020202020204" pitchFamily="34" charset="0"/>
              <a:buChar char="•"/>
            </a:pPr>
            <a:r>
              <a:rPr lang="en-US" sz="2200" dirty="0"/>
              <a:t>Working Group / Review Group</a:t>
            </a:r>
          </a:p>
          <a:p>
            <a:pPr marL="285750" indent="-285750">
              <a:buFont typeface="Arial" panose="020B0604020202020204" pitchFamily="34" charset="0"/>
              <a:buChar char="•"/>
            </a:pPr>
            <a:r>
              <a:rPr lang="en-US" sz="2200" dirty="0"/>
              <a:t>Process/methodology followed</a:t>
            </a:r>
          </a:p>
          <a:p>
            <a:pPr marL="285750" indent="-285750">
              <a:buFont typeface="Arial" panose="020B0604020202020204" pitchFamily="34" charset="0"/>
              <a:buChar char="•"/>
            </a:pPr>
            <a:endParaRPr lang="en-US" sz="1800" dirty="0"/>
          </a:p>
        </p:txBody>
      </p:sp>
      <p:sp>
        <p:nvSpPr>
          <p:cNvPr id="4" name="Date Placeholder 3"/>
          <p:cNvSpPr>
            <a:spLocks noGrp="1"/>
          </p:cNvSpPr>
          <p:nvPr>
            <p:ph type="dt" sz="half" idx="14"/>
          </p:nvPr>
        </p:nvSpPr>
        <p:spPr/>
        <p:txBody>
          <a:bodyPr/>
          <a:lstStyle/>
          <a:p>
            <a:fld id="{DCD9F9BF-D269-4020-816F-460E917B7A74}" type="datetime1">
              <a:rPr lang="en-GB" noProof="0" smtClean="0"/>
              <a:t>08/01/2018</a:t>
            </a:fld>
            <a:endParaRPr lang="en-GB" noProof="0"/>
          </a:p>
        </p:txBody>
      </p:sp>
      <p:sp>
        <p:nvSpPr>
          <p:cNvPr id="5" name="Footer Placeholder 4"/>
          <p:cNvSpPr>
            <a:spLocks noGrp="1"/>
          </p:cNvSpPr>
          <p:nvPr>
            <p:ph type="ftr" sz="quarter" idx="15"/>
          </p:nvPr>
        </p:nvSpPr>
        <p:spPr/>
        <p:txBody>
          <a:bodyPr/>
          <a:lstStyle/>
          <a:p>
            <a:r>
              <a:rPr lang="en-GB" noProof="0" dirty="0"/>
              <a:t>|     SDGs &amp; AT</a:t>
            </a:r>
          </a:p>
        </p:txBody>
      </p:sp>
      <p:sp>
        <p:nvSpPr>
          <p:cNvPr id="6" name="Slide Number Placeholder 5"/>
          <p:cNvSpPr>
            <a:spLocks noGrp="1"/>
          </p:cNvSpPr>
          <p:nvPr>
            <p:ph type="sldNum" sz="quarter" idx="16"/>
          </p:nvPr>
        </p:nvSpPr>
        <p:spPr/>
        <p:txBody>
          <a:bodyPr/>
          <a:lstStyle/>
          <a:p>
            <a:fld id="{A74CE0EA-F3B5-4684-BA10-C594598FDB9C}" type="slidenum">
              <a:rPr lang="en-GB" noProof="0" smtClean="0"/>
              <a:pPr/>
              <a:t>3</a:t>
            </a:fld>
            <a:endParaRPr lang="en-GB" noProof="0"/>
          </a:p>
        </p:txBody>
      </p:sp>
      <p:sp>
        <p:nvSpPr>
          <p:cNvPr id="8" name="Title 7"/>
          <p:cNvSpPr>
            <a:spLocks noGrp="1"/>
          </p:cNvSpPr>
          <p:nvPr>
            <p:ph type="title"/>
          </p:nvPr>
        </p:nvSpPr>
        <p:spPr>
          <a:solidFill>
            <a:schemeClr val="accent1"/>
          </a:solidFill>
        </p:spPr>
        <p:txBody>
          <a:bodyPr/>
          <a:lstStyle/>
          <a:p>
            <a:pPr algn="ctr"/>
            <a:r>
              <a:rPr lang="en-GB" dirty="0"/>
              <a:t>Introduction</a:t>
            </a:r>
            <a:endParaRPr lang="en-US" dirty="0"/>
          </a:p>
        </p:txBody>
      </p:sp>
      <p:sp>
        <p:nvSpPr>
          <p:cNvPr id="2" name="Isosceles Triangle 1">
            <a:extLst>
              <a:ext uri="{FF2B5EF4-FFF2-40B4-BE49-F238E27FC236}">
                <a16:creationId xmlns:a16="http://schemas.microsoft.com/office/drawing/2014/main" id="{7C40DE78-48AF-48E7-A5A9-C570B3423DBC}"/>
              </a:ext>
            </a:extLst>
          </p:cNvPr>
          <p:cNvSpPr/>
          <p:nvPr/>
        </p:nvSpPr>
        <p:spPr>
          <a:xfrm rot="10800000">
            <a:off x="8789670" y="0"/>
            <a:ext cx="354330" cy="35433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69440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2"/>
          </p:nvPr>
        </p:nvSpPr>
        <p:spPr/>
        <p:txBody>
          <a:bodyPr/>
          <a:lstStyle/>
          <a:p>
            <a:fld id="{167802BA-8623-48AE-9924-9F5F6790139C}" type="datetime1">
              <a:rPr lang="en-GB" noProof="0" smtClean="0"/>
              <a:t>08/01/2018</a:t>
            </a:fld>
            <a:endParaRPr lang="en-GB" noProof="0"/>
          </a:p>
        </p:txBody>
      </p:sp>
      <p:sp>
        <p:nvSpPr>
          <p:cNvPr id="3" name="Footer Placeholder 2"/>
          <p:cNvSpPr>
            <a:spLocks noGrp="1"/>
          </p:cNvSpPr>
          <p:nvPr>
            <p:ph type="ftr" sz="quarter" idx="23"/>
          </p:nvPr>
        </p:nvSpPr>
        <p:spPr/>
        <p:txBody>
          <a:bodyPr/>
          <a:lstStyle/>
          <a:p>
            <a:r>
              <a:rPr lang="en-GB" noProof="0" dirty="0"/>
              <a:t>SDG’s &amp; AT</a:t>
            </a:r>
          </a:p>
        </p:txBody>
      </p:sp>
      <p:sp>
        <p:nvSpPr>
          <p:cNvPr id="4" name="Slide Number Placeholder 3"/>
          <p:cNvSpPr>
            <a:spLocks noGrp="1"/>
          </p:cNvSpPr>
          <p:nvPr>
            <p:ph type="sldNum" sz="quarter" idx="24"/>
          </p:nvPr>
        </p:nvSpPr>
        <p:spPr/>
        <p:txBody>
          <a:bodyPr/>
          <a:lstStyle/>
          <a:p>
            <a:fld id="{A74CE0EA-F3B5-4684-BA10-C594598FDB9C}" type="slidenum">
              <a:rPr lang="en-GB" noProof="0" smtClean="0"/>
              <a:pPr/>
              <a:t>30</a:t>
            </a:fld>
            <a:endParaRPr lang="en-GB" noProof="0"/>
          </a:p>
        </p:txBody>
      </p:sp>
      <p:sp>
        <p:nvSpPr>
          <p:cNvPr id="6" name="Title 5"/>
          <p:cNvSpPr>
            <a:spLocks noGrp="1"/>
          </p:cNvSpPr>
          <p:nvPr>
            <p:ph type="title"/>
          </p:nvPr>
        </p:nvSpPr>
        <p:spPr/>
        <p:txBody>
          <a:bodyPr/>
          <a:lstStyle/>
          <a:p>
            <a:r>
              <a:rPr lang="en-GB" dirty="0"/>
              <a:t>KEY RECOMMENDATIONS</a:t>
            </a:r>
            <a:endParaRPr lang="en-US" dirty="0"/>
          </a:p>
        </p:txBody>
      </p:sp>
      <p:sp>
        <p:nvSpPr>
          <p:cNvPr id="7" name="Content Placeholder 6"/>
          <p:cNvSpPr>
            <a:spLocks noGrp="1"/>
          </p:cNvSpPr>
          <p:nvPr>
            <p:ph sz="half" idx="25"/>
          </p:nvPr>
        </p:nvSpPr>
        <p:spPr>
          <a:xfrm>
            <a:off x="359998" y="1796143"/>
            <a:ext cx="8419773" cy="4241057"/>
          </a:xfrm>
        </p:spPr>
        <p:txBody>
          <a:bodyPr/>
          <a:lstStyle/>
          <a:p>
            <a:pPr marL="285750" indent="-285750">
              <a:buFont typeface="Arial" panose="020B0604020202020204" pitchFamily="34" charset="0"/>
              <a:buChar char="•"/>
            </a:pPr>
            <a:r>
              <a:rPr lang="en-US" sz="1800" dirty="0"/>
              <a:t>There is a need to further raise public awareness of the importance of disability inclusion (including access to AT) and investment in the improvement of environmental accessibility.</a:t>
            </a:r>
          </a:p>
          <a:p>
            <a:pPr marL="285750" indent="-285750">
              <a:buFont typeface="Arial" panose="020B0604020202020204" pitchFamily="34" charset="0"/>
              <a:buChar char="•"/>
            </a:pPr>
            <a:r>
              <a:rPr lang="en-US" sz="1800" dirty="0"/>
              <a:t>Data on persons with disabilities is needed, including sub-characteristics e.g. needs related to AT.</a:t>
            </a:r>
          </a:p>
          <a:p>
            <a:pPr marL="285750" indent="-285750">
              <a:buFont typeface="Arial" panose="020B0604020202020204" pitchFamily="34" charset="0"/>
              <a:buChar char="•"/>
            </a:pPr>
            <a:r>
              <a:rPr lang="en-US" sz="1800" dirty="0"/>
              <a:t>A list of technologies, including a list of AT, should be compiled that reflects the need for AT in different stages of DRR (Disaster Risk Reduction) so one can plan, including needed funding for the provision of AT.</a:t>
            </a:r>
          </a:p>
          <a:p>
            <a:pPr marL="285750" indent="-285750">
              <a:buFont typeface="Arial" panose="020B0604020202020204" pitchFamily="34" charset="0"/>
              <a:buChar char="•"/>
            </a:pPr>
            <a:r>
              <a:rPr lang="en-US" sz="1800" dirty="0"/>
              <a:t>One could derive the list from the ISO9999 Assistive Products for persons with disabilities (2016), relevant to DRR.</a:t>
            </a:r>
          </a:p>
          <a:p>
            <a:pPr marL="285750" indent="-285750">
              <a:buFont typeface="Arial" panose="020B0604020202020204" pitchFamily="34" charset="0"/>
              <a:buChar char="•"/>
            </a:pPr>
            <a:r>
              <a:rPr lang="en-US" sz="1800" dirty="0"/>
              <a:t>The S&amp;T Roadmap to Support the Implementation of the Sendai Framework for DRR 2015-2030 should be used also to generate a list of need AT to get a clear idea of the need so that progress can be measured.</a:t>
            </a:r>
          </a:p>
        </p:txBody>
      </p:sp>
      <p:sp>
        <p:nvSpPr>
          <p:cNvPr id="10" name="Text Placeholder 9"/>
          <p:cNvSpPr>
            <a:spLocks noGrp="1"/>
          </p:cNvSpPr>
          <p:nvPr>
            <p:ph type="body" sz="quarter" idx="27"/>
          </p:nvPr>
        </p:nvSpPr>
        <p:spPr>
          <a:xfrm>
            <a:off x="359998" y="1226291"/>
            <a:ext cx="8419772" cy="397096"/>
          </a:xfrm>
        </p:spPr>
        <p:txBody>
          <a:bodyPr>
            <a:normAutofit fontScale="92500" lnSpcReduction="10000"/>
          </a:bodyPr>
          <a:lstStyle/>
          <a:p>
            <a:pPr algn="ctr"/>
            <a:r>
              <a:rPr lang="en-US" sz="2400" dirty="0"/>
              <a:t>DISASTERS, HUMANITARIAN CRISES &amp; CLIMATE CHANGE</a:t>
            </a:r>
          </a:p>
        </p:txBody>
      </p:sp>
      <p:sp>
        <p:nvSpPr>
          <p:cNvPr id="8" name="Isosceles Triangle 7">
            <a:extLst>
              <a:ext uri="{FF2B5EF4-FFF2-40B4-BE49-F238E27FC236}">
                <a16:creationId xmlns:a16="http://schemas.microsoft.com/office/drawing/2014/main" id="{90863432-6B1C-4C92-8B69-F55F1A255447}"/>
              </a:ext>
            </a:extLst>
          </p:cNvPr>
          <p:cNvSpPr/>
          <p:nvPr/>
        </p:nvSpPr>
        <p:spPr>
          <a:xfrm rot="10800000">
            <a:off x="8789670" y="0"/>
            <a:ext cx="354330" cy="354330"/>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31627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D0ED7C9-B49F-41BE-AB24-2ED55A93349B}"/>
              </a:ext>
            </a:extLst>
          </p:cNvPr>
          <p:cNvSpPr>
            <a:spLocks noGrp="1"/>
          </p:cNvSpPr>
          <p:nvPr>
            <p:ph type="pic" sz="quarter" idx="13"/>
          </p:nvPr>
        </p:nvSpPr>
        <p:spPr/>
      </p:sp>
      <p:sp>
        <p:nvSpPr>
          <p:cNvPr id="4" name="Picture Placeholder 3">
            <a:extLst>
              <a:ext uri="{FF2B5EF4-FFF2-40B4-BE49-F238E27FC236}">
                <a16:creationId xmlns:a16="http://schemas.microsoft.com/office/drawing/2014/main" id="{136C7685-713B-4926-8E6B-27247233961E}"/>
              </a:ext>
            </a:extLst>
          </p:cNvPr>
          <p:cNvSpPr>
            <a:spLocks noGrp="1"/>
          </p:cNvSpPr>
          <p:nvPr>
            <p:ph type="pic" sz="quarter" idx="22"/>
          </p:nvPr>
        </p:nvSpPr>
        <p:spPr/>
      </p:sp>
      <p:sp>
        <p:nvSpPr>
          <p:cNvPr id="10" name="Text Placeholder 9">
            <a:extLst>
              <a:ext uri="{FF2B5EF4-FFF2-40B4-BE49-F238E27FC236}">
                <a16:creationId xmlns:a16="http://schemas.microsoft.com/office/drawing/2014/main" id="{0341A321-F49A-4BA8-8346-54513C565431}"/>
              </a:ext>
            </a:extLst>
          </p:cNvPr>
          <p:cNvSpPr txBox="1">
            <a:spLocks/>
          </p:cNvSpPr>
          <p:nvPr/>
        </p:nvSpPr>
        <p:spPr>
          <a:xfrm>
            <a:off x="0" y="2400300"/>
            <a:ext cx="9144000" cy="2160270"/>
          </a:xfrm>
          <a:prstGeom prst="rect">
            <a:avLst/>
          </a:prstGeom>
          <a:solidFill>
            <a:schemeClr val="accent1"/>
          </a:solidFill>
        </p:spPr>
        <p:txBody>
          <a:bodyPr>
            <a:normAutofit/>
          </a:bodyPr>
          <a:lstStyle>
            <a:lvl1pPr marL="0" indent="0" algn="l" defTabSz="914400" rtl="0" eaLnBrk="1" latinLnBrk="0" hangingPunct="1">
              <a:lnSpc>
                <a:spcPct val="110000"/>
              </a:lnSpc>
              <a:spcBef>
                <a:spcPts val="1000"/>
              </a:spcBef>
              <a:spcAft>
                <a:spcPts val="600"/>
              </a:spcAft>
              <a:buClr>
                <a:schemeClr val="bg1"/>
              </a:buClr>
              <a:buSzPct val="80000"/>
              <a:buFontTx/>
              <a:buNone/>
              <a:defRPr sz="1400" b="0" kern="1200">
                <a:solidFill>
                  <a:schemeClr val="bg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tabLst>
                <a:tab pos="1074738" algn="l"/>
              </a:tabLst>
              <a:defRPr sz="1400" kern="1200">
                <a:solidFill>
                  <a:schemeClr val="bg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5pPr>
            <a:lvl6pPr marL="2062163" indent="-358775" algn="l" defTabSz="914400" rtl="0" eaLnBrk="1" latinLnBrk="0" hangingPunct="1">
              <a:lnSpc>
                <a:spcPct val="90000"/>
              </a:lnSpc>
              <a:spcBef>
                <a:spcPts val="500"/>
              </a:spcBef>
              <a:buClr>
                <a:schemeClr val="bg1"/>
              </a:buClr>
              <a:buFont typeface="Arial" panose="020B0604020202020204" pitchFamily="34" charset="0"/>
              <a:buChar char="•"/>
              <a:defRPr sz="1400" kern="1200">
                <a:solidFill>
                  <a:schemeClr val="bg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sz="2400" dirty="0"/>
          </a:p>
          <a:p>
            <a:pPr algn="ctr"/>
            <a:r>
              <a:rPr lang="en-US" sz="2400" dirty="0"/>
              <a:t>DISCUSSION POINTS</a:t>
            </a:r>
          </a:p>
        </p:txBody>
      </p:sp>
    </p:spTree>
    <p:extLst>
      <p:ext uri="{BB962C8B-B14F-4D97-AF65-F5344CB8AC3E}">
        <p14:creationId xmlns:p14="http://schemas.microsoft.com/office/powerpoint/2010/main" val="11091492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2"/>
          </p:nvPr>
        </p:nvSpPr>
        <p:spPr/>
        <p:txBody>
          <a:bodyPr/>
          <a:lstStyle/>
          <a:p>
            <a:fld id="{167802BA-8623-48AE-9924-9F5F6790139C}" type="datetime1">
              <a:rPr lang="en-GB" noProof="0" smtClean="0"/>
              <a:t>08/01/2018</a:t>
            </a:fld>
            <a:endParaRPr lang="en-GB" noProof="0"/>
          </a:p>
        </p:txBody>
      </p:sp>
      <p:sp>
        <p:nvSpPr>
          <p:cNvPr id="3" name="Footer Placeholder 2"/>
          <p:cNvSpPr>
            <a:spLocks noGrp="1"/>
          </p:cNvSpPr>
          <p:nvPr>
            <p:ph type="ftr" sz="quarter" idx="23"/>
          </p:nvPr>
        </p:nvSpPr>
        <p:spPr/>
        <p:txBody>
          <a:bodyPr/>
          <a:lstStyle/>
          <a:p>
            <a:r>
              <a:rPr lang="en-GB" noProof="0" dirty="0"/>
              <a:t>SDG’s &amp; AT</a:t>
            </a:r>
          </a:p>
        </p:txBody>
      </p:sp>
      <p:sp>
        <p:nvSpPr>
          <p:cNvPr id="4" name="Slide Number Placeholder 3"/>
          <p:cNvSpPr>
            <a:spLocks noGrp="1"/>
          </p:cNvSpPr>
          <p:nvPr>
            <p:ph type="sldNum" sz="quarter" idx="24"/>
          </p:nvPr>
        </p:nvSpPr>
        <p:spPr/>
        <p:txBody>
          <a:bodyPr/>
          <a:lstStyle/>
          <a:p>
            <a:fld id="{A74CE0EA-F3B5-4684-BA10-C594598FDB9C}" type="slidenum">
              <a:rPr lang="en-GB" noProof="0" smtClean="0"/>
              <a:pPr/>
              <a:t>32</a:t>
            </a:fld>
            <a:endParaRPr lang="en-GB" noProof="0"/>
          </a:p>
        </p:txBody>
      </p:sp>
      <p:sp>
        <p:nvSpPr>
          <p:cNvPr id="7" name="Content Placeholder 6"/>
          <p:cNvSpPr>
            <a:spLocks noGrp="1"/>
          </p:cNvSpPr>
          <p:nvPr>
            <p:ph sz="half" idx="25"/>
          </p:nvPr>
        </p:nvSpPr>
        <p:spPr>
          <a:xfrm>
            <a:off x="359998" y="1796143"/>
            <a:ext cx="8419773" cy="4241057"/>
          </a:xfrm>
        </p:spPr>
        <p:txBody>
          <a:bodyPr/>
          <a:lstStyle/>
          <a:p>
            <a:pPr marL="285750" indent="-285750">
              <a:buFont typeface="Arial" panose="020B0604020202020204" pitchFamily="34" charset="0"/>
              <a:buChar char="•"/>
            </a:pPr>
            <a:r>
              <a:rPr lang="en-US" sz="1800" dirty="0"/>
              <a:t>Standardized terminology i.e. AT and AP</a:t>
            </a:r>
          </a:p>
          <a:p>
            <a:pPr marL="285750" indent="-285750">
              <a:buFont typeface="Arial" panose="020B0604020202020204" pitchFamily="34" charset="0"/>
              <a:buChar char="•"/>
            </a:pPr>
            <a:r>
              <a:rPr lang="en-US" sz="1800" dirty="0"/>
              <a:t>No current input </a:t>
            </a:r>
            <a:r>
              <a:rPr lang="en-US" sz="1800" dirty="0" err="1"/>
              <a:t>wrt</a:t>
            </a:r>
            <a:r>
              <a:rPr lang="en-US" sz="1800" dirty="0"/>
              <a:t> AT, refer to:</a:t>
            </a:r>
          </a:p>
          <a:p>
            <a:pPr marL="752475" lvl="1"/>
            <a:r>
              <a:rPr lang="en-US" sz="1800" dirty="0" err="1"/>
              <a:t>Tebbutte</a:t>
            </a:r>
            <a:r>
              <a:rPr lang="en-US" sz="1800" dirty="0"/>
              <a:t>, E., </a:t>
            </a:r>
            <a:r>
              <a:rPr lang="en-US" sz="1800" dirty="0" err="1"/>
              <a:t>Brodmann</a:t>
            </a:r>
            <a:r>
              <a:rPr lang="en-US" sz="1800" dirty="0"/>
              <a:t>, R., </a:t>
            </a:r>
            <a:r>
              <a:rPr lang="en-US" sz="1800" dirty="0" err="1"/>
              <a:t>MacLachlan</a:t>
            </a:r>
            <a:r>
              <a:rPr lang="en-US" sz="1800" dirty="0"/>
              <a:t>, M. &amp; </a:t>
            </a:r>
            <a:r>
              <a:rPr lang="en-US" sz="1800" dirty="0" err="1"/>
              <a:t>Khasnabis</a:t>
            </a:r>
            <a:r>
              <a:rPr lang="en-US" sz="1800" dirty="0"/>
              <a:t>, C. (2016). Assistive products and the Sustainable Development Goals (SDGs).</a:t>
            </a:r>
          </a:p>
          <a:p>
            <a:pPr marL="1112837" lvl="2"/>
            <a:r>
              <a:rPr lang="en-US" sz="1800" dirty="0"/>
              <a:t>For example:  SDG 5. Achieve gender equality and empower all women and girls</a:t>
            </a:r>
          </a:p>
          <a:p>
            <a:pPr marL="1112837" lvl="2"/>
            <a:r>
              <a:rPr lang="en-US" sz="1800" dirty="0"/>
              <a:t>Target 5.b: Enhance the use of enabling technology, in particular information and communications technology, to promote the empowerment of women </a:t>
            </a:r>
          </a:p>
          <a:p>
            <a:pPr marL="1112837" lvl="2"/>
            <a:r>
              <a:rPr lang="en-US" sz="1800" dirty="0"/>
              <a:t>Example: Women with disabilities in South Australia identified the importance of accessible ICT to reduce isolation, to access information, and to contribute to decision making within their communities (Jennings [19]).</a:t>
            </a:r>
          </a:p>
          <a:p>
            <a:pPr marL="1465263" lvl="3"/>
            <a:endParaRPr lang="en-US" sz="1800" dirty="0"/>
          </a:p>
        </p:txBody>
      </p:sp>
      <p:sp>
        <p:nvSpPr>
          <p:cNvPr id="10" name="Text Placeholder 9"/>
          <p:cNvSpPr>
            <a:spLocks noGrp="1"/>
          </p:cNvSpPr>
          <p:nvPr>
            <p:ph type="body" sz="quarter" idx="27"/>
          </p:nvPr>
        </p:nvSpPr>
        <p:spPr>
          <a:xfrm>
            <a:off x="359998" y="1226291"/>
            <a:ext cx="8419772" cy="397096"/>
          </a:xfrm>
        </p:spPr>
        <p:txBody>
          <a:bodyPr>
            <a:normAutofit fontScale="92500" lnSpcReduction="10000"/>
          </a:bodyPr>
          <a:lstStyle/>
          <a:p>
            <a:pPr algn="ctr"/>
            <a:r>
              <a:rPr lang="en-US" sz="2400" dirty="0"/>
              <a:t>DISCUSSION POINTS</a:t>
            </a:r>
          </a:p>
        </p:txBody>
      </p:sp>
      <p:sp>
        <p:nvSpPr>
          <p:cNvPr id="8" name="Isosceles Triangle 7">
            <a:extLst>
              <a:ext uri="{FF2B5EF4-FFF2-40B4-BE49-F238E27FC236}">
                <a16:creationId xmlns:a16="http://schemas.microsoft.com/office/drawing/2014/main" id="{90863432-6B1C-4C92-8B69-F55F1A255447}"/>
              </a:ext>
            </a:extLst>
          </p:cNvPr>
          <p:cNvSpPr/>
          <p:nvPr/>
        </p:nvSpPr>
        <p:spPr>
          <a:xfrm rot="10800000">
            <a:off x="8789670" y="0"/>
            <a:ext cx="354330" cy="354330"/>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D2F7313-B6C6-4352-8B74-275AD00630D6}"/>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3785709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photo of five Indian children receiving vaccinations"/>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767" b="1767"/>
          <a:stretch>
            <a:fillRect/>
          </a:stretch>
        </p:blipFill>
        <p:spPr/>
      </p:pic>
      <p:sp>
        <p:nvSpPr>
          <p:cNvPr id="7" name="Text Placeholder 6"/>
          <p:cNvSpPr>
            <a:spLocks noGrp="1"/>
          </p:cNvSpPr>
          <p:nvPr>
            <p:ph type="body" sz="quarter" idx="10"/>
          </p:nvPr>
        </p:nvSpPr>
        <p:spPr/>
        <p:txBody>
          <a:bodyPr/>
          <a:lstStyle/>
          <a:p>
            <a:r>
              <a:rPr lang="en-GB" dirty="0"/>
              <a:t>D. Bell, WHO Consultant &amp; G. </a:t>
            </a:r>
            <a:r>
              <a:rPr lang="en-GB" dirty="0" err="1"/>
              <a:t>Mitra</a:t>
            </a:r>
            <a:r>
              <a:rPr lang="en-GB" dirty="0"/>
              <a:t>, UNICEF</a:t>
            </a:r>
          </a:p>
        </p:txBody>
      </p:sp>
      <p:pic>
        <p:nvPicPr>
          <p:cNvPr id="22" name="Picture Placeholder 1"/>
          <p:cNvPicPr>
            <a:picLocks noGrp="1" noChangeAspect="1"/>
          </p:cNvPicPr>
          <p:nvPr>
            <p:ph type="pic" sz="quarter" idx="22"/>
          </p:nvPr>
        </p:nvPicPr>
        <p:blipFill>
          <a:blip r:embed="rId4">
            <a:extLst>
              <a:ext uri="{28A0092B-C50C-407E-A947-70E740481C1C}">
                <a14:useLocalDpi xmlns:a14="http://schemas.microsoft.com/office/drawing/2010/main" val="0"/>
              </a:ext>
            </a:extLst>
          </a:blip>
          <a:srcRect t="278" b="278"/>
          <a:stretch>
            <a:fillRect/>
          </a:stretch>
        </p:blipFill>
        <p:spPr/>
      </p:pic>
      <p:sp>
        <p:nvSpPr>
          <p:cNvPr id="8" name="Text Placeholder 7"/>
          <p:cNvSpPr>
            <a:spLocks noGrp="1"/>
          </p:cNvSpPr>
          <p:nvPr>
            <p:ph type="body" sz="quarter" idx="16"/>
          </p:nvPr>
        </p:nvSpPr>
        <p:spPr/>
        <p:txBody>
          <a:bodyPr/>
          <a:lstStyle/>
          <a:p>
            <a:endParaRPr lang="en-GB"/>
          </a:p>
        </p:txBody>
      </p:sp>
      <p:sp>
        <p:nvSpPr>
          <p:cNvPr id="16" name="Subtitle 15"/>
          <p:cNvSpPr>
            <a:spLocks noGrp="1"/>
          </p:cNvSpPr>
          <p:nvPr>
            <p:ph type="subTitle" idx="1"/>
          </p:nvPr>
        </p:nvSpPr>
        <p:spPr/>
        <p:txBody>
          <a:bodyPr/>
          <a:lstStyle/>
          <a:p>
            <a:r>
              <a:rPr lang="en-GB" b="1" dirty="0"/>
              <a:t>WHO</a:t>
            </a:r>
          </a:p>
          <a:p>
            <a:r>
              <a:rPr lang="en-GB" dirty="0"/>
              <a:t>20, Avenue </a:t>
            </a:r>
            <a:r>
              <a:rPr lang="en-GB" dirty="0" err="1"/>
              <a:t>Appia</a:t>
            </a:r>
            <a:r>
              <a:rPr lang="en-GB" dirty="0"/>
              <a:t> </a:t>
            </a:r>
            <a:br>
              <a:rPr lang="en-GB" dirty="0"/>
            </a:br>
            <a:r>
              <a:rPr lang="en-GB" dirty="0"/>
              <a:t>1211 Geneva</a:t>
            </a:r>
          </a:p>
          <a:p>
            <a:r>
              <a:rPr lang="en-GB" dirty="0"/>
              <a:t>Switzerland</a:t>
            </a:r>
          </a:p>
          <a:p>
            <a:endParaRPr lang="en-GB" dirty="0"/>
          </a:p>
          <a:p>
            <a:endParaRPr lang="en-GB" dirty="0"/>
          </a:p>
        </p:txBody>
      </p:sp>
      <p:sp>
        <p:nvSpPr>
          <p:cNvPr id="3" name="Title 2">
            <a:extLst>
              <a:ext uri="{FF2B5EF4-FFF2-40B4-BE49-F238E27FC236}">
                <a16:creationId xmlns:a16="http://schemas.microsoft.com/office/drawing/2014/main" id="{C494388C-B7F2-4F9A-936C-59BF78893285}"/>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4865942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22"/>
          </p:nvPr>
        </p:nvSpPr>
        <p:spPr/>
        <p:txBody>
          <a:bodyPr/>
          <a:lstStyle/>
          <a:p>
            <a:fld id="{167802BA-8623-48AE-9924-9F5F6790139C}" type="datetime1">
              <a:rPr lang="en-GB" noProof="0" smtClean="0"/>
              <a:t>08/01/2018</a:t>
            </a:fld>
            <a:endParaRPr lang="en-GB" noProof="0"/>
          </a:p>
        </p:txBody>
      </p:sp>
      <p:sp>
        <p:nvSpPr>
          <p:cNvPr id="3" name="Footer Placeholder 2"/>
          <p:cNvSpPr>
            <a:spLocks noGrp="1"/>
          </p:cNvSpPr>
          <p:nvPr>
            <p:ph type="ftr" sz="quarter" idx="23"/>
          </p:nvPr>
        </p:nvSpPr>
        <p:spPr/>
        <p:txBody>
          <a:bodyPr/>
          <a:lstStyle/>
          <a:p>
            <a:r>
              <a:rPr lang="en-GB" noProof="0" dirty="0"/>
              <a:t>SDG’s &amp; AT</a:t>
            </a:r>
          </a:p>
        </p:txBody>
      </p:sp>
      <p:sp>
        <p:nvSpPr>
          <p:cNvPr id="4" name="Slide Number Placeholder 3"/>
          <p:cNvSpPr>
            <a:spLocks noGrp="1"/>
          </p:cNvSpPr>
          <p:nvPr>
            <p:ph type="sldNum" sz="quarter" idx="24"/>
          </p:nvPr>
        </p:nvSpPr>
        <p:spPr/>
        <p:txBody>
          <a:bodyPr/>
          <a:lstStyle/>
          <a:p>
            <a:fld id="{A74CE0EA-F3B5-4684-BA10-C594598FDB9C}" type="slidenum">
              <a:rPr lang="en-GB" noProof="0" smtClean="0"/>
              <a:pPr/>
              <a:t>34</a:t>
            </a:fld>
            <a:endParaRPr lang="en-GB" noProof="0"/>
          </a:p>
        </p:txBody>
      </p:sp>
      <p:sp>
        <p:nvSpPr>
          <p:cNvPr id="6" name="Title 5"/>
          <p:cNvSpPr>
            <a:spLocks noGrp="1"/>
          </p:cNvSpPr>
          <p:nvPr>
            <p:ph type="title"/>
          </p:nvPr>
        </p:nvSpPr>
        <p:spPr/>
        <p:txBody>
          <a:bodyPr/>
          <a:lstStyle/>
          <a:p>
            <a:r>
              <a:rPr lang="en-GB" dirty="0"/>
              <a:t>KEY MESSAGES</a:t>
            </a:r>
            <a:endParaRPr lang="en-US" dirty="0"/>
          </a:p>
        </p:txBody>
      </p:sp>
      <p:sp>
        <p:nvSpPr>
          <p:cNvPr id="7" name="Content Placeholder 6"/>
          <p:cNvSpPr>
            <a:spLocks noGrp="1"/>
          </p:cNvSpPr>
          <p:nvPr>
            <p:ph sz="half" idx="25"/>
          </p:nvPr>
        </p:nvSpPr>
        <p:spPr>
          <a:xfrm>
            <a:off x="359998" y="1796143"/>
            <a:ext cx="8419773" cy="4558937"/>
          </a:xfrm>
        </p:spPr>
        <p:txBody>
          <a:bodyPr/>
          <a:lstStyle/>
          <a:p>
            <a:pPr marL="285750" indent="-285750">
              <a:buFont typeface="Arial" panose="020B0604020202020204" pitchFamily="34" charset="0"/>
              <a:buChar char="•"/>
            </a:pPr>
            <a:r>
              <a:rPr lang="en-US" sz="1800" dirty="0"/>
              <a:t>“Access” does not mean “accessibility” – ensuring that measures to eliminate hunger and poverty are accessible, goes beyond mere coverage, to include HOW people gain access, and to ensure they have the means to do so, including access to adequate and appropriate Assistive Technology (AT).</a:t>
            </a:r>
          </a:p>
          <a:p>
            <a:pPr marL="285750" indent="-285750">
              <a:buFont typeface="Arial" panose="020B0604020202020204" pitchFamily="34" charset="0"/>
              <a:buChar char="•"/>
            </a:pPr>
            <a:r>
              <a:rPr lang="en-US" sz="1800" dirty="0"/>
              <a:t>Some countries are increasingly including the issue of disability in poverty reduction efforts through policy interventions focusing on:</a:t>
            </a:r>
          </a:p>
          <a:p>
            <a:pPr marL="752475" lvl="1"/>
            <a:r>
              <a:rPr lang="en-US" sz="1800" dirty="0"/>
              <a:t>The social inclusion of PWDs alongside access to basic services.</a:t>
            </a:r>
          </a:p>
          <a:p>
            <a:pPr marL="285750" indent="-285750">
              <a:buFont typeface="Arial" panose="020B0604020202020204" pitchFamily="34" charset="0"/>
              <a:buChar char="•"/>
            </a:pPr>
            <a:r>
              <a:rPr lang="en-US" sz="1800" dirty="0"/>
              <a:t>Lack of data makes it difficult to examine the extent to which policies and </a:t>
            </a:r>
            <a:r>
              <a:rPr lang="en-US" sz="1800" dirty="0" err="1"/>
              <a:t>programmes</a:t>
            </a:r>
            <a:r>
              <a:rPr lang="en-US" sz="1800" dirty="0"/>
              <a:t> address the needs and demands of PWD’s, including access to AT.</a:t>
            </a:r>
          </a:p>
          <a:p>
            <a:pPr marL="285750" indent="-285750">
              <a:buFont typeface="Arial" panose="020B0604020202020204" pitchFamily="34" charset="0"/>
              <a:buChar char="•"/>
            </a:pPr>
            <a:endParaRPr lang="en-US" sz="1800" dirty="0"/>
          </a:p>
        </p:txBody>
      </p:sp>
      <p:sp>
        <p:nvSpPr>
          <p:cNvPr id="10" name="Text Placeholder 9"/>
          <p:cNvSpPr>
            <a:spLocks noGrp="1"/>
          </p:cNvSpPr>
          <p:nvPr>
            <p:ph type="body" sz="quarter" idx="27"/>
          </p:nvPr>
        </p:nvSpPr>
        <p:spPr>
          <a:xfrm>
            <a:off x="359998" y="1226291"/>
            <a:ext cx="8419772" cy="397096"/>
          </a:xfrm>
        </p:spPr>
        <p:txBody>
          <a:bodyPr>
            <a:normAutofit fontScale="92500" lnSpcReduction="10000"/>
          </a:bodyPr>
          <a:lstStyle/>
          <a:p>
            <a:pPr algn="ctr"/>
            <a:r>
              <a:rPr lang="en-US" sz="2400" dirty="0"/>
              <a:t>POVERTY AND HUNGER</a:t>
            </a:r>
          </a:p>
        </p:txBody>
      </p:sp>
      <p:sp>
        <p:nvSpPr>
          <p:cNvPr id="12" name="Oval 11">
            <a:extLst>
              <a:ext uri="{FF2B5EF4-FFF2-40B4-BE49-F238E27FC236}">
                <a16:creationId xmlns:a16="http://schemas.microsoft.com/office/drawing/2014/main" id="{91C833D9-86DE-4118-9B90-6BAED46A931F}"/>
              </a:ext>
            </a:extLst>
          </p:cNvPr>
          <p:cNvSpPr/>
          <p:nvPr/>
        </p:nvSpPr>
        <p:spPr>
          <a:xfrm>
            <a:off x="4880610" y="137069"/>
            <a:ext cx="1703070" cy="98298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Slide Hidden</a:t>
            </a:r>
          </a:p>
        </p:txBody>
      </p:sp>
    </p:spTree>
    <p:extLst>
      <p:ext uri="{BB962C8B-B14F-4D97-AF65-F5344CB8AC3E}">
        <p14:creationId xmlns:p14="http://schemas.microsoft.com/office/powerpoint/2010/main" val="37417504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22"/>
          </p:nvPr>
        </p:nvSpPr>
        <p:spPr/>
        <p:txBody>
          <a:bodyPr/>
          <a:lstStyle/>
          <a:p>
            <a:fld id="{167802BA-8623-48AE-9924-9F5F6790139C}" type="datetime1">
              <a:rPr lang="en-GB" noProof="0" smtClean="0"/>
              <a:t>08/01/2018</a:t>
            </a:fld>
            <a:endParaRPr lang="en-GB" noProof="0"/>
          </a:p>
        </p:txBody>
      </p:sp>
      <p:sp>
        <p:nvSpPr>
          <p:cNvPr id="3" name="Footer Placeholder 2"/>
          <p:cNvSpPr>
            <a:spLocks noGrp="1"/>
          </p:cNvSpPr>
          <p:nvPr>
            <p:ph type="ftr" sz="quarter" idx="23"/>
          </p:nvPr>
        </p:nvSpPr>
        <p:spPr/>
        <p:txBody>
          <a:bodyPr/>
          <a:lstStyle/>
          <a:p>
            <a:r>
              <a:rPr lang="en-GB" noProof="0" dirty="0"/>
              <a:t>SDG’s &amp; AT</a:t>
            </a:r>
          </a:p>
        </p:txBody>
      </p:sp>
      <p:sp>
        <p:nvSpPr>
          <p:cNvPr id="4" name="Slide Number Placeholder 3"/>
          <p:cNvSpPr>
            <a:spLocks noGrp="1"/>
          </p:cNvSpPr>
          <p:nvPr>
            <p:ph type="sldNum" sz="quarter" idx="24"/>
          </p:nvPr>
        </p:nvSpPr>
        <p:spPr/>
        <p:txBody>
          <a:bodyPr/>
          <a:lstStyle/>
          <a:p>
            <a:fld id="{A74CE0EA-F3B5-4684-BA10-C594598FDB9C}" type="slidenum">
              <a:rPr lang="en-GB" noProof="0" smtClean="0"/>
              <a:pPr/>
              <a:t>35</a:t>
            </a:fld>
            <a:endParaRPr lang="en-GB" noProof="0"/>
          </a:p>
        </p:txBody>
      </p:sp>
      <p:sp>
        <p:nvSpPr>
          <p:cNvPr id="6" name="Title 5"/>
          <p:cNvSpPr>
            <a:spLocks noGrp="1"/>
          </p:cNvSpPr>
          <p:nvPr>
            <p:ph type="title"/>
          </p:nvPr>
        </p:nvSpPr>
        <p:spPr/>
        <p:txBody>
          <a:bodyPr/>
          <a:lstStyle/>
          <a:p>
            <a:r>
              <a:rPr lang="en-GB" dirty="0"/>
              <a:t>KEY MESSAGES</a:t>
            </a:r>
            <a:endParaRPr lang="en-US" dirty="0"/>
          </a:p>
        </p:txBody>
      </p:sp>
      <p:sp>
        <p:nvSpPr>
          <p:cNvPr id="7" name="Content Placeholder 6"/>
          <p:cNvSpPr>
            <a:spLocks noGrp="1"/>
          </p:cNvSpPr>
          <p:nvPr>
            <p:ph sz="half" idx="25"/>
          </p:nvPr>
        </p:nvSpPr>
        <p:spPr>
          <a:xfrm>
            <a:off x="359998" y="1796143"/>
            <a:ext cx="8419773" cy="4558937"/>
          </a:xfrm>
        </p:spPr>
        <p:txBody>
          <a:bodyPr/>
          <a:lstStyle/>
          <a:p>
            <a:pPr marL="285750" indent="-285750">
              <a:buFont typeface="Arial" panose="020B0604020202020204" pitchFamily="34" charset="0"/>
              <a:buChar char="•"/>
            </a:pPr>
            <a:r>
              <a:rPr lang="en-US" sz="1800" dirty="0"/>
              <a:t>Disability is also featuring increasingly in the discourse of donors claiming to work towards disability inclusive development with donations of assistive products, especially wheelchairs, featuring in the work of many charities and NGOs, especially disability-focused ones.</a:t>
            </a:r>
          </a:p>
          <a:p>
            <a:pPr marL="752475" lvl="1"/>
            <a:r>
              <a:rPr lang="en-US" sz="1800" dirty="0"/>
              <a:t>Often of poor quality, not meeting minimum standards, not suitable for the terrain, may cause pain and are hence </a:t>
            </a:r>
            <a:r>
              <a:rPr lang="en-US" sz="1800" dirty="0" err="1"/>
              <a:t>unuseable</a:t>
            </a:r>
            <a:r>
              <a:rPr lang="en-US" sz="1800" dirty="0"/>
              <a:t> and consequently discarded.</a:t>
            </a:r>
          </a:p>
          <a:p>
            <a:pPr marL="285750" indent="-285750">
              <a:buFont typeface="Arial" panose="020B0604020202020204" pitchFamily="34" charset="0"/>
              <a:buChar char="•"/>
            </a:pPr>
            <a:r>
              <a:rPr lang="en-US" sz="1800" dirty="0"/>
              <a:t>Eradication of poverty &amp; hunger are key commitments of the SDGs, especially in relation to the poor and vulnerable people, however, no direct references to disability in Goals 1 and 2.</a:t>
            </a:r>
          </a:p>
          <a:p>
            <a:pPr marL="285750" indent="-285750">
              <a:buFont typeface="Arial" panose="020B0604020202020204" pitchFamily="34" charset="0"/>
              <a:buChar char="•"/>
            </a:pPr>
            <a:r>
              <a:rPr lang="en-US" sz="1800" dirty="0"/>
              <a:t>Without universal coverage of AT, equality itself is compromised, a principle that cuts across all the SDGs.</a:t>
            </a:r>
          </a:p>
          <a:p>
            <a:pPr marL="285750" indent="-285750">
              <a:buFont typeface="Arial" panose="020B0604020202020204" pitchFamily="34" charset="0"/>
              <a:buChar char="•"/>
            </a:pPr>
            <a:endParaRPr lang="en-US" sz="1800" dirty="0"/>
          </a:p>
          <a:p>
            <a:pPr marL="285750"/>
            <a:endParaRPr lang="en-US" sz="1800" dirty="0"/>
          </a:p>
          <a:p>
            <a:pPr marL="285750" indent="-285750">
              <a:buFont typeface="Arial" panose="020B0604020202020204" pitchFamily="34" charset="0"/>
              <a:buChar char="•"/>
            </a:pPr>
            <a:endParaRPr lang="en-US" sz="1800" dirty="0"/>
          </a:p>
        </p:txBody>
      </p:sp>
      <p:sp>
        <p:nvSpPr>
          <p:cNvPr id="10" name="Text Placeholder 9"/>
          <p:cNvSpPr>
            <a:spLocks noGrp="1"/>
          </p:cNvSpPr>
          <p:nvPr>
            <p:ph type="body" sz="quarter" idx="27"/>
          </p:nvPr>
        </p:nvSpPr>
        <p:spPr>
          <a:xfrm>
            <a:off x="359998" y="1226291"/>
            <a:ext cx="8419772" cy="397096"/>
          </a:xfrm>
        </p:spPr>
        <p:txBody>
          <a:bodyPr>
            <a:normAutofit fontScale="92500" lnSpcReduction="10000"/>
          </a:bodyPr>
          <a:lstStyle/>
          <a:p>
            <a:pPr algn="ctr"/>
            <a:r>
              <a:rPr lang="en-US" sz="2400" dirty="0"/>
              <a:t>POVERTY AND HUNGER</a:t>
            </a:r>
          </a:p>
        </p:txBody>
      </p:sp>
      <p:sp>
        <p:nvSpPr>
          <p:cNvPr id="8" name="Oval 7">
            <a:extLst>
              <a:ext uri="{FF2B5EF4-FFF2-40B4-BE49-F238E27FC236}">
                <a16:creationId xmlns:a16="http://schemas.microsoft.com/office/drawing/2014/main" id="{2294BFA8-AE1A-4F1E-88B3-94E73F40CF57}"/>
              </a:ext>
            </a:extLst>
          </p:cNvPr>
          <p:cNvSpPr/>
          <p:nvPr/>
        </p:nvSpPr>
        <p:spPr>
          <a:xfrm>
            <a:off x="4880610" y="137069"/>
            <a:ext cx="1703070" cy="98298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Slide Hidden</a:t>
            </a:r>
          </a:p>
        </p:txBody>
      </p:sp>
    </p:spTree>
    <p:extLst>
      <p:ext uri="{BB962C8B-B14F-4D97-AF65-F5344CB8AC3E}">
        <p14:creationId xmlns:p14="http://schemas.microsoft.com/office/powerpoint/2010/main" val="9355190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22"/>
          </p:nvPr>
        </p:nvSpPr>
        <p:spPr/>
        <p:txBody>
          <a:bodyPr/>
          <a:lstStyle/>
          <a:p>
            <a:fld id="{167802BA-8623-48AE-9924-9F5F6790139C}" type="datetime1">
              <a:rPr lang="en-GB" noProof="0" smtClean="0"/>
              <a:t>08/01/2018</a:t>
            </a:fld>
            <a:endParaRPr lang="en-GB" noProof="0"/>
          </a:p>
        </p:txBody>
      </p:sp>
      <p:sp>
        <p:nvSpPr>
          <p:cNvPr id="3" name="Footer Placeholder 2"/>
          <p:cNvSpPr>
            <a:spLocks noGrp="1"/>
          </p:cNvSpPr>
          <p:nvPr>
            <p:ph type="ftr" sz="quarter" idx="23"/>
          </p:nvPr>
        </p:nvSpPr>
        <p:spPr/>
        <p:txBody>
          <a:bodyPr/>
          <a:lstStyle/>
          <a:p>
            <a:r>
              <a:rPr lang="en-GB" noProof="0" dirty="0"/>
              <a:t>SDG’s &amp; AT</a:t>
            </a:r>
          </a:p>
        </p:txBody>
      </p:sp>
      <p:sp>
        <p:nvSpPr>
          <p:cNvPr id="4" name="Slide Number Placeholder 3"/>
          <p:cNvSpPr>
            <a:spLocks noGrp="1"/>
          </p:cNvSpPr>
          <p:nvPr>
            <p:ph type="sldNum" sz="quarter" idx="24"/>
          </p:nvPr>
        </p:nvSpPr>
        <p:spPr/>
        <p:txBody>
          <a:bodyPr/>
          <a:lstStyle/>
          <a:p>
            <a:fld id="{A74CE0EA-F3B5-4684-BA10-C594598FDB9C}" type="slidenum">
              <a:rPr lang="en-GB" noProof="0" smtClean="0"/>
              <a:pPr/>
              <a:t>36</a:t>
            </a:fld>
            <a:endParaRPr lang="en-GB" noProof="0"/>
          </a:p>
        </p:txBody>
      </p:sp>
      <p:sp>
        <p:nvSpPr>
          <p:cNvPr id="6" name="Title 5"/>
          <p:cNvSpPr>
            <a:spLocks noGrp="1"/>
          </p:cNvSpPr>
          <p:nvPr>
            <p:ph type="title"/>
          </p:nvPr>
        </p:nvSpPr>
        <p:spPr/>
        <p:txBody>
          <a:bodyPr/>
          <a:lstStyle/>
          <a:p>
            <a:r>
              <a:rPr lang="en-GB" dirty="0"/>
              <a:t>KEY RECOMMENDATIONS</a:t>
            </a:r>
            <a:endParaRPr lang="en-US" dirty="0"/>
          </a:p>
        </p:txBody>
      </p:sp>
      <p:sp>
        <p:nvSpPr>
          <p:cNvPr id="7" name="Content Placeholder 6"/>
          <p:cNvSpPr>
            <a:spLocks noGrp="1"/>
          </p:cNvSpPr>
          <p:nvPr>
            <p:ph sz="half" idx="25"/>
          </p:nvPr>
        </p:nvSpPr>
        <p:spPr>
          <a:xfrm>
            <a:off x="359998" y="1796143"/>
            <a:ext cx="8419773" cy="4593227"/>
          </a:xfrm>
        </p:spPr>
        <p:txBody>
          <a:bodyPr/>
          <a:lstStyle/>
          <a:p>
            <a:pPr marL="285750" indent="-285750">
              <a:buFont typeface="Arial" panose="020B0604020202020204" pitchFamily="34" charset="0"/>
              <a:buChar char="•"/>
            </a:pPr>
            <a:r>
              <a:rPr lang="en-US" sz="1800" dirty="0"/>
              <a:t>Effective disability inclusive development and provision of appropriate AT needs to be personally, contextually, socially and culturally informed, adapted and responsive to the needs and demands of PWDs.</a:t>
            </a:r>
          </a:p>
          <a:p>
            <a:pPr marL="285750" indent="-285750">
              <a:buFont typeface="Arial" panose="020B0604020202020204" pitchFamily="34" charset="0"/>
              <a:buChar char="•"/>
            </a:pPr>
            <a:r>
              <a:rPr lang="en-US" sz="1800" dirty="0"/>
              <a:t>This includes the provision of adequate, affordable, personalized and adapted assistive products, alongside long-term financial and technical support which is critical in poverty reduction efforts as well as enhancing well-being.</a:t>
            </a:r>
          </a:p>
          <a:p>
            <a:pPr marL="285750" indent="-285750">
              <a:buFont typeface="Arial" panose="020B0604020202020204" pitchFamily="34" charset="0"/>
              <a:buChar char="•"/>
            </a:pPr>
            <a:r>
              <a:rPr lang="en-US" sz="1800" dirty="0"/>
              <a:t>It also includes recognition and understanding of the complex and heterogeneous meanings of disability and the needs and demands of persons with a range of different impairments, including for AT – a process that must be co-led by PWDs, willingness to change and be flexible.</a:t>
            </a:r>
          </a:p>
          <a:p>
            <a:pPr marL="285750" indent="-285750">
              <a:buFont typeface="Arial" panose="020B0604020202020204" pitchFamily="34" charset="0"/>
              <a:buChar char="•"/>
            </a:pPr>
            <a:r>
              <a:rPr lang="en-US" sz="1800" dirty="0"/>
              <a:t>The UN has restated the need for development policies and </a:t>
            </a:r>
            <a:r>
              <a:rPr lang="en-US" sz="1800" dirty="0" err="1"/>
              <a:t>programmes</a:t>
            </a:r>
            <a:r>
              <a:rPr lang="en-US" sz="1800" dirty="0"/>
              <a:t> focused on poverty reduction, which includes equal opportunities in employment and social protection for PWDs.  This includes timely and adapted access to adequate AT.</a:t>
            </a:r>
          </a:p>
        </p:txBody>
      </p:sp>
      <p:sp>
        <p:nvSpPr>
          <p:cNvPr id="10" name="Text Placeholder 9"/>
          <p:cNvSpPr>
            <a:spLocks noGrp="1"/>
          </p:cNvSpPr>
          <p:nvPr>
            <p:ph type="body" sz="quarter" idx="27"/>
          </p:nvPr>
        </p:nvSpPr>
        <p:spPr>
          <a:xfrm>
            <a:off x="359998" y="1226291"/>
            <a:ext cx="8419772" cy="397096"/>
          </a:xfrm>
        </p:spPr>
        <p:txBody>
          <a:bodyPr>
            <a:normAutofit fontScale="92500" lnSpcReduction="10000"/>
          </a:bodyPr>
          <a:lstStyle/>
          <a:p>
            <a:pPr algn="ctr"/>
            <a:r>
              <a:rPr lang="en-US" sz="2400" dirty="0"/>
              <a:t>POVERTY AND HUNGER</a:t>
            </a:r>
          </a:p>
        </p:txBody>
      </p:sp>
      <p:sp>
        <p:nvSpPr>
          <p:cNvPr id="9" name="Oval 8">
            <a:extLst>
              <a:ext uri="{FF2B5EF4-FFF2-40B4-BE49-F238E27FC236}">
                <a16:creationId xmlns:a16="http://schemas.microsoft.com/office/drawing/2014/main" id="{475F22AE-D83A-48A1-AC70-BB6C40EB6047}"/>
              </a:ext>
            </a:extLst>
          </p:cNvPr>
          <p:cNvSpPr/>
          <p:nvPr/>
        </p:nvSpPr>
        <p:spPr>
          <a:xfrm>
            <a:off x="4880610" y="137069"/>
            <a:ext cx="1703070" cy="98298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Slide Hidden</a:t>
            </a:r>
          </a:p>
        </p:txBody>
      </p:sp>
    </p:spTree>
    <p:extLst>
      <p:ext uri="{BB962C8B-B14F-4D97-AF65-F5344CB8AC3E}">
        <p14:creationId xmlns:p14="http://schemas.microsoft.com/office/powerpoint/2010/main" val="39456530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22"/>
          </p:nvPr>
        </p:nvSpPr>
        <p:spPr/>
        <p:txBody>
          <a:bodyPr/>
          <a:lstStyle/>
          <a:p>
            <a:fld id="{167802BA-8623-48AE-9924-9F5F6790139C}" type="datetime1">
              <a:rPr lang="en-GB" noProof="0" smtClean="0"/>
              <a:t>08/01/2018</a:t>
            </a:fld>
            <a:endParaRPr lang="en-GB" noProof="0"/>
          </a:p>
        </p:txBody>
      </p:sp>
      <p:sp>
        <p:nvSpPr>
          <p:cNvPr id="3" name="Footer Placeholder 2"/>
          <p:cNvSpPr>
            <a:spLocks noGrp="1"/>
          </p:cNvSpPr>
          <p:nvPr>
            <p:ph type="ftr" sz="quarter" idx="23"/>
          </p:nvPr>
        </p:nvSpPr>
        <p:spPr/>
        <p:txBody>
          <a:bodyPr/>
          <a:lstStyle/>
          <a:p>
            <a:r>
              <a:rPr lang="en-GB" noProof="0" dirty="0"/>
              <a:t>SDG’s &amp; AT</a:t>
            </a:r>
          </a:p>
        </p:txBody>
      </p:sp>
      <p:sp>
        <p:nvSpPr>
          <p:cNvPr id="4" name="Slide Number Placeholder 3"/>
          <p:cNvSpPr>
            <a:spLocks noGrp="1"/>
          </p:cNvSpPr>
          <p:nvPr>
            <p:ph type="sldNum" sz="quarter" idx="24"/>
          </p:nvPr>
        </p:nvSpPr>
        <p:spPr/>
        <p:txBody>
          <a:bodyPr/>
          <a:lstStyle/>
          <a:p>
            <a:fld id="{A74CE0EA-F3B5-4684-BA10-C594598FDB9C}" type="slidenum">
              <a:rPr lang="en-GB" noProof="0" smtClean="0"/>
              <a:pPr/>
              <a:t>37</a:t>
            </a:fld>
            <a:endParaRPr lang="en-GB" noProof="0"/>
          </a:p>
        </p:txBody>
      </p:sp>
      <p:sp>
        <p:nvSpPr>
          <p:cNvPr id="6" name="Title 5"/>
          <p:cNvSpPr>
            <a:spLocks noGrp="1"/>
          </p:cNvSpPr>
          <p:nvPr>
            <p:ph type="title"/>
          </p:nvPr>
        </p:nvSpPr>
        <p:spPr/>
        <p:txBody>
          <a:bodyPr/>
          <a:lstStyle/>
          <a:p>
            <a:r>
              <a:rPr lang="en-GB" dirty="0"/>
              <a:t>KEY RECOMMENDATIONS</a:t>
            </a:r>
            <a:endParaRPr lang="en-US" dirty="0"/>
          </a:p>
        </p:txBody>
      </p:sp>
      <p:sp>
        <p:nvSpPr>
          <p:cNvPr id="7" name="Content Placeholder 6"/>
          <p:cNvSpPr>
            <a:spLocks noGrp="1"/>
          </p:cNvSpPr>
          <p:nvPr>
            <p:ph sz="half" idx="25"/>
          </p:nvPr>
        </p:nvSpPr>
        <p:spPr>
          <a:xfrm>
            <a:off x="359998" y="1796143"/>
            <a:ext cx="8419773" cy="4593227"/>
          </a:xfrm>
        </p:spPr>
        <p:txBody>
          <a:bodyPr/>
          <a:lstStyle/>
          <a:p>
            <a:pPr marL="285750" indent="-285750">
              <a:buFont typeface="Arial" panose="020B0604020202020204" pitchFamily="34" charset="0"/>
              <a:buChar char="•"/>
            </a:pPr>
            <a:r>
              <a:rPr lang="en-US" sz="1800" dirty="0"/>
              <a:t>Policies and measures including universal social protection and universal health coverage, which includes AT, are not only a means to an end (poverty reduction) but a question of rights, well-being and survival.  </a:t>
            </a:r>
          </a:p>
          <a:p>
            <a:pPr marL="285750" indent="-285750">
              <a:buFont typeface="Arial" panose="020B0604020202020204" pitchFamily="34" charset="0"/>
              <a:buChar char="•"/>
            </a:pPr>
            <a:r>
              <a:rPr lang="en-US" sz="1800" dirty="0"/>
              <a:t>This requires sensitization and education not only of policy-makers, but also all those working in health and development, and to move towards well-coordinated and informed cross-sectoral strategies and practices.</a:t>
            </a:r>
          </a:p>
          <a:p>
            <a:pPr marL="285750" indent="-285750">
              <a:buFont typeface="Arial" panose="020B0604020202020204" pitchFamily="34" charset="0"/>
              <a:buChar char="•"/>
            </a:pPr>
            <a:r>
              <a:rPr lang="en-US" sz="1800" dirty="0"/>
              <a:t>Need not only more research data, but also informed, strategic, contextualized and responsive efforts at including &amp; targeting PWDs and their families on their own terms.</a:t>
            </a:r>
          </a:p>
          <a:p>
            <a:pPr marL="285750" indent="-285750">
              <a:buFont typeface="Arial" panose="020B0604020202020204" pitchFamily="34" charset="0"/>
              <a:buChar char="•"/>
            </a:pPr>
            <a:endParaRPr lang="en-US" sz="1800" dirty="0"/>
          </a:p>
        </p:txBody>
      </p:sp>
      <p:sp>
        <p:nvSpPr>
          <p:cNvPr id="10" name="Text Placeholder 9"/>
          <p:cNvSpPr>
            <a:spLocks noGrp="1"/>
          </p:cNvSpPr>
          <p:nvPr>
            <p:ph type="body" sz="quarter" idx="27"/>
          </p:nvPr>
        </p:nvSpPr>
        <p:spPr>
          <a:xfrm>
            <a:off x="359998" y="1226291"/>
            <a:ext cx="8419772" cy="397096"/>
          </a:xfrm>
        </p:spPr>
        <p:txBody>
          <a:bodyPr>
            <a:normAutofit fontScale="92500" lnSpcReduction="10000"/>
          </a:bodyPr>
          <a:lstStyle/>
          <a:p>
            <a:pPr algn="ctr"/>
            <a:r>
              <a:rPr lang="en-US" sz="2400" dirty="0"/>
              <a:t>POVERTY AND HUNGER</a:t>
            </a:r>
          </a:p>
        </p:txBody>
      </p:sp>
      <p:sp>
        <p:nvSpPr>
          <p:cNvPr id="8" name="Oval 7">
            <a:extLst>
              <a:ext uri="{FF2B5EF4-FFF2-40B4-BE49-F238E27FC236}">
                <a16:creationId xmlns:a16="http://schemas.microsoft.com/office/drawing/2014/main" id="{5E03F1A7-08AE-45AA-ACEF-A15A65945196}"/>
              </a:ext>
            </a:extLst>
          </p:cNvPr>
          <p:cNvSpPr/>
          <p:nvPr/>
        </p:nvSpPr>
        <p:spPr>
          <a:xfrm>
            <a:off x="4880610" y="137069"/>
            <a:ext cx="1703070" cy="98298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Slide Hidden</a:t>
            </a:r>
          </a:p>
        </p:txBody>
      </p:sp>
    </p:spTree>
    <p:extLst>
      <p:ext uri="{BB962C8B-B14F-4D97-AF65-F5344CB8AC3E}">
        <p14:creationId xmlns:p14="http://schemas.microsoft.com/office/powerpoint/2010/main" val="34793501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22"/>
          </p:nvPr>
        </p:nvSpPr>
        <p:spPr/>
        <p:txBody>
          <a:bodyPr/>
          <a:lstStyle/>
          <a:p>
            <a:fld id="{167802BA-8623-48AE-9924-9F5F6790139C}" type="datetime1">
              <a:rPr lang="en-GB" noProof="0" smtClean="0"/>
              <a:t>08/01/2018</a:t>
            </a:fld>
            <a:endParaRPr lang="en-GB" noProof="0"/>
          </a:p>
        </p:txBody>
      </p:sp>
      <p:sp>
        <p:nvSpPr>
          <p:cNvPr id="3" name="Footer Placeholder 2"/>
          <p:cNvSpPr>
            <a:spLocks noGrp="1"/>
          </p:cNvSpPr>
          <p:nvPr>
            <p:ph type="ftr" sz="quarter" idx="23"/>
          </p:nvPr>
        </p:nvSpPr>
        <p:spPr/>
        <p:txBody>
          <a:bodyPr/>
          <a:lstStyle/>
          <a:p>
            <a:r>
              <a:rPr lang="en-GB" noProof="0" dirty="0"/>
              <a:t>SDG’s &amp; AT</a:t>
            </a:r>
          </a:p>
        </p:txBody>
      </p:sp>
      <p:sp>
        <p:nvSpPr>
          <p:cNvPr id="4" name="Slide Number Placeholder 3"/>
          <p:cNvSpPr>
            <a:spLocks noGrp="1"/>
          </p:cNvSpPr>
          <p:nvPr>
            <p:ph type="sldNum" sz="quarter" idx="24"/>
          </p:nvPr>
        </p:nvSpPr>
        <p:spPr/>
        <p:txBody>
          <a:bodyPr/>
          <a:lstStyle/>
          <a:p>
            <a:fld id="{A74CE0EA-F3B5-4684-BA10-C594598FDB9C}" type="slidenum">
              <a:rPr lang="en-GB" noProof="0" smtClean="0"/>
              <a:pPr/>
              <a:t>38</a:t>
            </a:fld>
            <a:endParaRPr lang="en-GB" noProof="0"/>
          </a:p>
        </p:txBody>
      </p:sp>
      <p:sp>
        <p:nvSpPr>
          <p:cNvPr id="6" name="Title 5"/>
          <p:cNvSpPr>
            <a:spLocks noGrp="1"/>
          </p:cNvSpPr>
          <p:nvPr>
            <p:ph type="title"/>
          </p:nvPr>
        </p:nvSpPr>
        <p:spPr/>
        <p:txBody>
          <a:bodyPr/>
          <a:lstStyle/>
          <a:p>
            <a:r>
              <a:rPr lang="en-GB" dirty="0"/>
              <a:t>KEY MESSAGES</a:t>
            </a:r>
            <a:endParaRPr lang="en-US" dirty="0"/>
          </a:p>
        </p:txBody>
      </p:sp>
      <p:sp>
        <p:nvSpPr>
          <p:cNvPr id="7" name="Content Placeholder 6"/>
          <p:cNvSpPr>
            <a:spLocks noGrp="1"/>
          </p:cNvSpPr>
          <p:nvPr>
            <p:ph sz="half" idx="25"/>
          </p:nvPr>
        </p:nvSpPr>
        <p:spPr>
          <a:xfrm>
            <a:off x="359998" y="1796143"/>
            <a:ext cx="8419773" cy="4241057"/>
          </a:xfrm>
        </p:spPr>
        <p:txBody>
          <a:bodyPr/>
          <a:lstStyle/>
          <a:p>
            <a:pPr marL="285750" indent="-285750">
              <a:buFont typeface="Arial" panose="020B0604020202020204" pitchFamily="34" charset="0"/>
              <a:buChar char="•"/>
            </a:pPr>
            <a:r>
              <a:rPr lang="en-US" sz="1800" dirty="0"/>
              <a:t>Key documents e.g. CRPD, Goal 6 of SDG’s, do not include the role of AT in making Water, Sanitation and Hygiene (WASH) accessible.</a:t>
            </a:r>
          </a:p>
          <a:p>
            <a:pPr marL="285750" indent="-285750">
              <a:buFont typeface="Arial" panose="020B0604020202020204" pitchFamily="34" charset="0"/>
              <a:buChar char="•"/>
            </a:pPr>
            <a:r>
              <a:rPr lang="en-US" sz="1800" dirty="0"/>
              <a:t>It is recognized that technologies are needed to fulfil the SDGs, however documents covering the importance of this do not use the term AT.</a:t>
            </a:r>
          </a:p>
          <a:p>
            <a:pPr marL="285750" indent="-285750">
              <a:buFont typeface="Arial" panose="020B0604020202020204" pitchFamily="34" charset="0"/>
              <a:buChar char="•"/>
            </a:pPr>
            <a:r>
              <a:rPr lang="en-US" sz="1800" dirty="0"/>
              <a:t>The UN Human Rights Council in 2016 noted that various problems still exist </a:t>
            </a:r>
            <a:r>
              <a:rPr lang="en-US" sz="1800" dirty="0" err="1"/>
              <a:t>wrt</a:t>
            </a:r>
            <a:r>
              <a:rPr lang="en-US" sz="1800" dirty="0"/>
              <a:t> basic human rights to safe drinking water and sanitation, but the doc does not indicate whether there is a problem regarding the technology, including AT development or on the implementation side, and the doc does not ask for collaboration with developers.</a:t>
            </a:r>
          </a:p>
          <a:p>
            <a:pPr marL="285750" indent="-285750">
              <a:buFont typeface="Arial" panose="020B0604020202020204" pitchFamily="34" charset="0"/>
              <a:buChar char="•"/>
            </a:pPr>
            <a:r>
              <a:rPr lang="en-US" sz="1800" dirty="0"/>
              <a:t>Problems in how technologies, including AT, are engaged within the SDG discourse is also evident as no list exists which clearly spells out which AT might fall under Goal 6, what the status is of a given AT in relation to a given Goal 6 problem and which AT needs more attention than others.</a:t>
            </a:r>
          </a:p>
        </p:txBody>
      </p:sp>
      <p:sp>
        <p:nvSpPr>
          <p:cNvPr id="10" name="Text Placeholder 9"/>
          <p:cNvSpPr>
            <a:spLocks noGrp="1"/>
          </p:cNvSpPr>
          <p:nvPr>
            <p:ph type="body" sz="quarter" idx="27"/>
          </p:nvPr>
        </p:nvSpPr>
        <p:spPr>
          <a:xfrm>
            <a:off x="359998" y="1226291"/>
            <a:ext cx="8419772" cy="397096"/>
          </a:xfrm>
        </p:spPr>
        <p:txBody>
          <a:bodyPr>
            <a:normAutofit fontScale="92500" lnSpcReduction="10000"/>
          </a:bodyPr>
          <a:lstStyle/>
          <a:p>
            <a:pPr algn="ctr"/>
            <a:r>
              <a:rPr lang="en-US" sz="2400" dirty="0"/>
              <a:t>WATER AND SANITATION FOR PWD’S</a:t>
            </a:r>
          </a:p>
        </p:txBody>
      </p:sp>
      <p:sp>
        <p:nvSpPr>
          <p:cNvPr id="9" name="Oval 8">
            <a:extLst>
              <a:ext uri="{FF2B5EF4-FFF2-40B4-BE49-F238E27FC236}">
                <a16:creationId xmlns:a16="http://schemas.microsoft.com/office/drawing/2014/main" id="{B8E5D405-EBAC-40AB-8F5B-17DE6E79FEFB}"/>
              </a:ext>
            </a:extLst>
          </p:cNvPr>
          <p:cNvSpPr/>
          <p:nvPr/>
        </p:nvSpPr>
        <p:spPr>
          <a:xfrm>
            <a:off x="4880610" y="137069"/>
            <a:ext cx="1703070" cy="98298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Slide Hidden</a:t>
            </a:r>
          </a:p>
        </p:txBody>
      </p:sp>
    </p:spTree>
    <p:extLst>
      <p:ext uri="{BB962C8B-B14F-4D97-AF65-F5344CB8AC3E}">
        <p14:creationId xmlns:p14="http://schemas.microsoft.com/office/powerpoint/2010/main" val="25691372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22"/>
          </p:nvPr>
        </p:nvSpPr>
        <p:spPr/>
        <p:txBody>
          <a:bodyPr/>
          <a:lstStyle/>
          <a:p>
            <a:fld id="{167802BA-8623-48AE-9924-9F5F6790139C}" type="datetime1">
              <a:rPr lang="en-GB" noProof="0" smtClean="0"/>
              <a:t>08/01/2018</a:t>
            </a:fld>
            <a:endParaRPr lang="en-GB" noProof="0"/>
          </a:p>
        </p:txBody>
      </p:sp>
      <p:sp>
        <p:nvSpPr>
          <p:cNvPr id="3" name="Footer Placeholder 2"/>
          <p:cNvSpPr>
            <a:spLocks noGrp="1"/>
          </p:cNvSpPr>
          <p:nvPr>
            <p:ph type="ftr" sz="quarter" idx="23"/>
          </p:nvPr>
        </p:nvSpPr>
        <p:spPr/>
        <p:txBody>
          <a:bodyPr/>
          <a:lstStyle/>
          <a:p>
            <a:r>
              <a:rPr lang="en-GB" noProof="0" dirty="0"/>
              <a:t>SDG’s &amp; AT</a:t>
            </a:r>
          </a:p>
        </p:txBody>
      </p:sp>
      <p:sp>
        <p:nvSpPr>
          <p:cNvPr id="4" name="Slide Number Placeholder 3"/>
          <p:cNvSpPr>
            <a:spLocks noGrp="1"/>
          </p:cNvSpPr>
          <p:nvPr>
            <p:ph type="sldNum" sz="quarter" idx="24"/>
          </p:nvPr>
        </p:nvSpPr>
        <p:spPr/>
        <p:txBody>
          <a:bodyPr/>
          <a:lstStyle/>
          <a:p>
            <a:fld id="{A74CE0EA-F3B5-4684-BA10-C594598FDB9C}" type="slidenum">
              <a:rPr lang="en-GB" noProof="0" smtClean="0"/>
              <a:pPr/>
              <a:t>39</a:t>
            </a:fld>
            <a:endParaRPr lang="en-GB" noProof="0"/>
          </a:p>
        </p:txBody>
      </p:sp>
      <p:sp>
        <p:nvSpPr>
          <p:cNvPr id="6" name="Title 5"/>
          <p:cNvSpPr>
            <a:spLocks noGrp="1"/>
          </p:cNvSpPr>
          <p:nvPr>
            <p:ph type="title"/>
          </p:nvPr>
        </p:nvSpPr>
        <p:spPr/>
        <p:txBody>
          <a:bodyPr/>
          <a:lstStyle/>
          <a:p>
            <a:r>
              <a:rPr lang="en-GB" dirty="0"/>
              <a:t>KEY MESSAGES</a:t>
            </a:r>
            <a:endParaRPr lang="en-US" dirty="0"/>
          </a:p>
        </p:txBody>
      </p:sp>
      <p:sp>
        <p:nvSpPr>
          <p:cNvPr id="7" name="Content Placeholder 6"/>
          <p:cNvSpPr>
            <a:spLocks noGrp="1"/>
          </p:cNvSpPr>
          <p:nvPr>
            <p:ph sz="half" idx="25"/>
          </p:nvPr>
        </p:nvSpPr>
        <p:spPr>
          <a:xfrm>
            <a:off x="359998" y="1796143"/>
            <a:ext cx="8419773" cy="4241057"/>
          </a:xfrm>
        </p:spPr>
        <p:txBody>
          <a:bodyPr/>
          <a:lstStyle/>
          <a:p>
            <a:pPr marL="285750" indent="-285750">
              <a:buFont typeface="Arial" panose="020B0604020202020204" pitchFamily="34" charset="0"/>
              <a:buChar char="•"/>
            </a:pPr>
            <a:r>
              <a:rPr lang="en-US" sz="1800" dirty="0"/>
              <a:t>The UN Sec General 2017 Progress report on the SDGs does not provide data on the situation of PWDs but the report also does not give data on the state of technologies in relation to the SDGs, including AT.</a:t>
            </a:r>
          </a:p>
          <a:p>
            <a:pPr marL="285750" indent="-285750">
              <a:buFont typeface="Arial" panose="020B0604020202020204" pitchFamily="34" charset="0"/>
              <a:buChar char="•"/>
            </a:pPr>
            <a:r>
              <a:rPr lang="en-US" sz="1800" dirty="0"/>
              <a:t>The new list of indicators does not include technologies in general or AT/Assistive Products in particular, as indicators.</a:t>
            </a:r>
          </a:p>
          <a:p>
            <a:pPr marL="285750" indent="-285750">
              <a:buFont typeface="Arial" panose="020B0604020202020204" pitchFamily="34" charset="0"/>
              <a:buChar char="•"/>
            </a:pPr>
            <a:r>
              <a:rPr lang="en-US" sz="1800" dirty="0"/>
              <a:t>It is not yet clear whether national efforts have increased under SDG Goal 6 initiatives and whether national </a:t>
            </a:r>
            <a:r>
              <a:rPr lang="en-US" sz="1800" dirty="0" err="1"/>
              <a:t>harmonizations</a:t>
            </a:r>
            <a:r>
              <a:rPr lang="en-US" sz="1800" dirty="0"/>
              <a:t> have taken place. </a:t>
            </a:r>
          </a:p>
          <a:p>
            <a:pPr marL="285750" indent="-285750">
              <a:buFont typeface="Arial" panose="020B0604020202020204" pitchFamily="34" charset="0"/>
              <a:buChar char="•"/>
            </a:pPr>
            <a:r>
              <a:rPr lang="en-US" sz="1800" dirty="0"/>
              <a:t>A 2016 briefing note for the House of Parliament, UK on water &amp; sanitation technologies needed to serve the global population does not talk about technology in general or AT in particular to make WASH accessible for PWDs.</a:t>
            </a:r>
          </a:p>
          <a:p>
            <a:pPr marL="285750" indent="-285750">
              <a:buFont typeface="Arial" panose="020B0604020202020204" pitchFamily="34" charset="0"/>
              <a:buChar char="•"/>
            </a:pPr>
            <a:endParaRPr lang="en-US" sz="1800" dirty="0"/>
          </a:p>
        </p:txBody>
      </p:sp>
      <p:sp>
        <p:nvSpPr>
          <p:cNvPr id="10" name="Text Placeholder 9"/>
          <p:cNvSpPr>
            <a:spLocks noGrp="1"/>
          </p:cNvSpPr>
          <p:nvPr>
            <p:ph type="body" sz="quarter" idx="27"/>
          </p:nvPr>
        </p:nvSpPr>
        <p:spPr>
          <a:xfrm>
            <a:off x="359998" y="1226291"/>
            <a:ext cx="8419772" cy="397096"/>
          </a:xfrm>
        </p:spPr>
        <p:txBody>
          <a:bodyPr>
            <a:normAutofit fontScale="92500" lnSpcReduction="10000"/>
          </a:bodyPr>
          <a:lstStyle/>
          <a:p>
            <a:pPr algn="ctr"/>
            <a:r>
              <a:rPr lang="en-US" sz="2400" dirty="0"/>
              <a:t>WATER AND SANITATION FOR PWD’S</a:t>
            </a:r>
          </a:p>
        </p:txBody>
      </p:sp>
      <p:sp>
        <p:nvSpPr>
          <p:cNvPr id="8" name="Oval 7">
            <a:extLst>
              <a:ext uri="{FF2B5EF4-FFF2-40B4-BE49-F238E27FC236}">
                <a16:creationId xmlns:a16="http://schemas.microsoft.com/office/drawing/2014/main" id="{B69D5F1B-B340-4232-9A94-B3E0DE3A38A5}"/>
              </a:ext>
            </a:extLst>
          </p:cNvPr>
          <p:cNvSpPr/>
          <p:nvPr/>
        </p:nvSpPr>
        <p:spPr>
          <a:xfrm>
            <a:off x="4880610" y="137069"/>
            <a:ext cx="1703070" cy="98298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Slide Hidden</a:t>
            </a:r>
          </a:p>
        </p:txBody>
      </p:sp>
    </p:spTree>
    <p:extLst>
      <p:ext uri="{BB962C8B-B14F-4D97-AF65-F5344CB8AC3E}">
        <p14:creationId xmlns:p14="http://schemas.microsoft.com/office/powerpoint/2010/main" val="4214229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BACE5D64-D9D8-49F7-A42F-2DF7FA44C727}"/>
              </a:ext>
            </a:extLst>
          </p:cNvPr>
          <p:cNvGraphicFramePr>
            <a:graphicFrameLocks noGrp="1"/>
          </p:cNvGraphicFramePr>
          <p:nvPr>
            <p:ph idx="1"/>
            <p:extLst>
              <p:ext uri="{D42A27DB-BD31-4B8C-83A1-F6EECF244321}">
                <p14:modId xmlns:p14="http://schemas.microsoft.com/office/powerpoint/2010/main" val="1668973839"/>
              </p:ext>
            </p:extLst>
          </p:nvPr>
        </p:nvGraphicFramePr>
        <p:xfrm>
          <a:off x="359999" y="1440179"/>
          <a:ext cx="8423274" cy="4771856"/>
        </p:xfrm>
        <a:graphic>
          <a:graphicData uri="http://schemas.openxmlformats.org/drawingml/2006/table">
            <a:tbl>
              <a:tblPr firstRow="1" bandRow="1">
                <a:tableStyleId>{5C22544A-7EE6-4342-B048-85BDC9FD1C3A}</a:tableStyleId>
              </a:tblPr>
              <a:tblGrid>
                <a:gridCol w="1150937">
                  <a:extLst>
                    <a:ext uri="{9D8B030D-6E8A-4147-A177-3AD203B41FA5}">
                      <a16:colId xmlns:a16="http://schemas.microsoft.com/office/drawing/2014/main" val="4289680287"/>
                    </a:ext>
                  </a:extLst>
                </a:gridCol>
                <a:gridCol w="4356100">
                  <a:extLst>
                    <a:ext uri="{9D8B030D-6E8A-4147-A177-3AD203B41FA5}">
                      <a16:colId xmlns:a16="http://schemas.microsoft.com/office/drawing/2014/main" val="524477006"/>
                    </a:ext>
                  </a:extLst>
                </a:gridCol>
                <a:gridCol w="2916237">
                  <a:extLst>
                    <a:ext uri="{9D8B030D-6E8A-4147-A177-3AD203B41FA5}">
                      <a16:colId xmlns:a16="http://schemas.microsoft.com/office/drawing/2014/main" val="3607754510"/>
                    </a:ext>
                  </a:extLst>
                </a:gridCol>
              </a:tblGrid>
              <a:tr h="375204">
                <a:tc>
                  <a:txBody>
                    <a:bodyPr/>
                    <a:lstStyle/>
                    <a:p>
                      <a:r>
                        <a:rPr lang="en-US" dirty="0"/>
                        <a:t>SDG</a:t>
                      </a:r>
                    </a:p>
                  </a:txBody>
                  <a:tcPr/>
                </a:tc>
                <a:tc>
                  <a:txBody>
                    <a:bodyPr/>
                    <a:lstStyle/>
                    <a:p>
                      <a:r>
                        <a:rPr lang="en-US" dirty="0"/>
                        <a:t>TOPIC (AT in relation to……)</a:t>
                      </a:r>
                    </a:p>
                  </a:txBody>
                  <a:tcPr/>
                </a:tc>
                <a:tc>
                  <a:txBody>
                    <a:bodyPr/>
                    <a:lstStyle/>
                    <a:p>
                      <a:r>
                        <a:rPr lang="en-US" dirty="0"/>
                        <a:t>AUTHOR/S</a:t>
                      </a:r>
                    </a:p>
                  </a:txBody>
                  <a:tcPr/>
                </a:tc>
                <a:extLst>
                  <a:ext uri="{0D108BD9-81ED-4DB2-BD59-A6C34878D82A}">
                    <a16:rowId xmlns:a16="http://schemas.microsoft.com/office/drawing/2014/main" val="261564577"/>
                  </a:ext>
                </a:extLst>
              </a:tr>
              <a:tr h="375204">
                <a:tc>
                  <a:txBody>
                    <a:bodyPr/>
                    <a:lstStyle/>
                    <a:p>
                      <a:r>
                        <a:rPr lang="en-US" dirty="0"/>
                        <a:t>1 &amp; 2</a:t>
                      </a:r>
                    </a:p>
                  </a:txBody>
                  <a:tcPr/>
                </a:tc>
                <a:tc>
                  <a:txBody>
                    <a:bodyPr/>
                    <a:lstStyle/>
                    <a:p>
                      <a:r>
                        <a:rPr lang="en-US" dirty="0"/>
                        <a:t>Poverty and Hunger</a:t>
                      </a:r>
                    </a:p>
                  </a:txBody>
                  <a:tcPr/>
                </a:tc>
                <a:tc>
                  <a:txBody>
                    <a:bodyPr/>
                    <a:lstStyle/>
                    <a:p>
                      <a:r>
                        <a:rPr lang="en-US" dirty="0"/>
                        <a:t>Shaun </a:t>
                      </a:r>
                      <a:r>
                        <a:rPr lang="en-US" dirty="0" err="1"/>
                        <a:t>Grech</a:t>
                      </a:r>
                      <a:r>
                        <a:rPr lang="en-US" dirty="0"/>
                        <a:t>, </a:t>
                      </a:r>
                      <a:r>
                        <a:rPr lang="en-US" i="1" dirty="0"/>
                        <a:t>Manchester University</a:t>
                      </a:r>
                    </a:p>
                  </a:txBody>
                  <a:tcPr/>
                </a:tc>
                <a:extLst>
                  <a:ext uri="{0D108BD9-81ED-4DB2-BD59-A6C34878D82A}">
                    <a16:rowId xmlns:a16="http://schemas.microsoft.com/office/drawing/2014/main" val="3347208207"/>
                  </a:ext>
                </a:extLst>
              </a:tr>
              <a:tr h="647612">
                <a:tc>
                  <a:txBody>
                    <a:bodyPr/>
                    <a:lstStyle/>
                    <a:p>
                      <a:r>
                        <a:rPr lang="en-US" dirty="0"/>
                        <a:t>1.5, 11.5 &amp; 13</a:t>
                      </a:r>
                    </a:p>
                  </a:txBody>
                  <a:tcPr/>
                </a:tc>
                <a:tc>
                  <a:txBody>
                    <a:bodyPr/>
                    <a:lstStyle/>
                    <a:p>
                      <a:r>
                        <a:rPr lang="en-US" dirty="0"/>
                        <a:t>Disasters, humanitarian crises &amp; climate change</a:t>
                      </a:r>
                    </a:p>
                  </a:txBody>
                  <a:tcPr/>
                </a:tc>
                <a:tc>
                  <a:txBody>
                    <a:bodyPr/>
                    <a:lstStyle/>
                    <a:p>
                      <a:r>
                        <a:rPr lang="en-US" dirty="0"/>
                        <a:t>Gregor </a:t>
                      </a:r>
                      <a:r>
                        <a:rPr lang="en-US" dirty="0" err="1"/>
                        <a:t>Wolbring</a:t>
                      </a:r>
                      <a:r>
                        <a:rPr lang="en-US" dirty="0"/>
                        <a:t>, </a:t>
                      </a:r>
                      <a:r>
                        <a:rPr lang="en-US" i="1" dirty="0"/>
                        <a:t>University of Calgary</a:t>
                      </a:r>
                    </a:p>
                  </a:txBody>
                  <a:tcPr/>
                </a:tc>
                <a:extLst>
                  <a:ext uri="{0D108BD9-81ED-4DB2-BD59-A6C34878D82A}">
                    <a16:rowId xmlns:a16="http://schemas.microsoft.com/office/drawing/2014/main" val="3580886229"/>
                  </a:ext>
                </a:extLst>
              </a:tr>
              <a:tr h="375204">
                <a:tc>
                  <a:txBody>
                    <a:bodyPr/>
                    <a:lstStyle/>
                    <a:p>
                      <a:r>
                        <a:rPr lang="en-US" dirty="0"/>
                        <a:t>4</a:t>
                      </a:r>
                    </a:p>
                  </a:txBody>
                  <a:tcPr/>
                </a:tc>
                <a:tc>
                  <a:txBody>
                    <a:bodyPr/>
                    <a:lstStyle/>
                    <a:p>
                      <a:r>
                        <a:rPr lang="en-US" dirty="0"/>
                        <a:t>Education</a:t>
                      </a:r>
                    </a:p>
                  </a:txBody>
                  <a:tcPr/>
                </a:tc>
                <a:tc>
                  <a:txBody>
                    <a:bodyPr/>
                    <a:lstStyle/>
                    <a:p>
                      <a:r>
                        <a:rPr lang="en-US" dirty="0" err="1"/>
                        <a:t>Tsitsi</a:t>
                      </a:r>
                      <a:r>
                        <a:rPr lang="en-US" dirty="0"/>
                        <a:t> </a:t>
                      </a:r>
                      <a:r>
                        <a:rPr lang="en-US" dirty="0" err="1"/>
                        <a:t>Chataika</a:t>
                      </a:r>
                      <a:r>
                        <a:rPr lang="en-US" dirty="0"/>
                        <a:t>, </a:t>
                      </a:r>
                      <a:r>
                        <a:rPr lang="en-US" i="1" dirty="0"/>
                        <a:t>University of Zimbabwe</a:t>
                      </a:r>
                    </a:p>
                    <a:p>
                      <a:r>
                        <a:rPr lang="en-US" dirty="0"/>
                        <a:t>Gauthier de </a:t>
                      </a:r>
                      <a:r>
                        <a:rPr lang="en-US" dirty="0" err="1"/>
                        <a:t>Beco</a:t>
                      </a:r>
                      <a:r>
                        <a:rPr lang="en-US" dirty="0"/>
                        <a:t>, </a:t>
                      </a:r>
                      <a:r>
                        <a:rPr lang="en-US" i="1" dirty="0"/>
                        <a:t>University of Leeds</a:t>
                      </a:r>
                    </a:p>
                  </a:txBody>
                  <a:tcPr/>
                </a:tc>
                <a:extLst>
                  <a:ext uri="{0D108BD9-81ED-4DB2-BD59-A6C34878D82A}">
                    <a16:rowId xmlns:a16="http://schemas.microsoft.com/office/drawing/2014/main" val="3536524366"/>
                  </a:ext>
                </a:extLst>
              </a:tr>
              <a:tr h="375204">
                <a:tc>
                  <a:txBody>
                    <a:bodyPr/>
                    <a:lstStyle/>
                    <a:p>
                      <a:r>
                        <a:rPr lang="en-US" dirty="0"/>
                        <a:t>6</a:t>
                      </a:r>
                    </a:p>
                  </a:txBody>
                  <a:tcPr/>
                </a:tc>
                <a:tc>
                  <a:txBody>
                    <a:bodyPr/>
                    <a:lstStyle/>
                    <a:p>
                      <a:r>
                        <a:rPr lang="en-US" dirty="0"/>
                        <a:t>Water and sanitation for PWD’s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Gregor </a:t>
                      </a:r>
                      <a:r>
                        <a:rPr lang="en-US" dirty="0" err="1"/>
                        <a:t>Wolbring</a:t>
                      </a:r>
                      <a:r>
                        <a:rPr lang="en-US" dirty="0"/>
                        <a:t>, </a:t>
                      </a:r>
                      <a:r>
                        <a:rPr lang="en-US" i="1" dirty="0"/>
                        <a:t>University of Calgary</a:t>
                      </a:r>
                      <a:endParaRPr lang="en-US" dirty="0"/>
                    </a:p>
                  </a:txBody>
                  <a:tcPr/>
                </a:tc>
                <a:extLst>
                  <a:ext uri="{0D108BD9-81ED-4DB2-BD59-A6C34878D82A}">
                    <a16:rowId xmlns:a16="http://schemas.microsoft.com/office/drawing/2014/main" val="2462778244"/>
                  </a:ext>
                </a:extLst>
              </a:tr>
              <a:tr h="375204">
                <a:tc>
                  <a:txBody>
                    <a:bodyPr/>
                    <a:lstStyle/>
                    <a:p>
                      <a:r>
                        <a:rPr lang="en-US" dirty="0"/>
                        <a:t>7</a:t>
                      </a:r>
                    </a:p>
                  </a:txBody>
                  <a:tcPr/>
                </a:tc>
                <a:tc>
                  <a:txBody>
                    <a:bodyPr/>
                    <a:lstStyle/>
                    <a:p>
                      <a:r>
                        <a:rPr lang="en-US" dirty="0"/>
                        <a:t>Energy and Persons with Disabilities</a:t>
                      </a:r>
                    </a:p>
                  </a:txBody>
                  <a:tcPr/>
                </a:tc>
                <a:tc>
                  <a:txBody>
                    <a:bodyPr/>
                    <a:lstStyle/>
                    <a:p>
                      <a:r>
                        <a:rPr lang="en-US" dirty="0"/>
                        <a:t>Gregor </a:t>
                      </a:r>
                      <a:r>
                        <a:rPr lang="en-US" dirty="0" err="1"/>
                        <a:t>Wolbring</a:t>
                      </a:r>
                      <a:r>
                        <a:rPr lang="en-US" dirty="0"/>
                        <a:t>, </a:t>
                      </a:r>
                      <a:r>
                        <a:rPr lang="en-US" i="1" dirty="0"/>
                        <a:t>University of Calgary</a:t>
                      </a:r>
                    </a:p>
                  </a:txBody>
                  <a:tcPr/>
                </a:tc>
                <a:extLst>
                  <a:ext uri="{0D108BD9-81ED-4DB2-BD59-A6C34878D82A}">
                    <a16:rowId xmlns:a16="http://schemas.microsoft.com/office/drawing/2014/main" val="2536349349"/>
                  </a:ext>
                </a:extLst>
              </a:tr>
              <a:tr h="375204">
                <a:tc>
                  <a:txBody>
                    <a:bodyPr/>
                    <a:lstStyle/>
                    <a:p>
                      <a:r>
                        <a:rPr lang="en-US" dirty="0"/>
                        <a:t>8</a:t>
                      </a:r>
                    </a:p>
                  </a:txBody>
                  <a:tcPr/>
                </a:tc>
                <a:tc>
                  <a:txBody>
                    <a:bodyPr/>
                    <a:lstStyle/>
                    <a:p>
                      <a:r>
                        <a:rPr lang="en-US" dirty="0"/>
                        <a:t>Employment</a:t>
                      </a:r>
                    </a:p>
                  </a:txBody>
                  <a:tcPr/>
                </a:tc>
                <a:tc>
                  <a:txBody>
                    <a:bodyPr/>
                    <a:lstStyle/>
                    <a:p>
                      <a:r>
                        <a:rPr lang="en-US" dirty="0"/>
                        <a:t>Maria </a:t>
                      </a:r>
                      <a:r>
                        <a:rPr lang="en-US" dirty="0" err="1"/>
                        <a:t>Jakovljevic</a:t>
                      </a:r>
                      <a:r>
                        <a:rPr lang="en-US" dirty="0"/>
                        <a:t>, </a:t>
                      </a:r>
                      <a:r>
                        <a:rPr lang="en-US" i="1" dirty="0"/>
                        <a:t>University of Zadar</a:t>
                      </a:r>
                    </a:p>
                  </a:txBody>
                  <a:tcPr/>
                </a:tc>
                <a:extLst>
                  <a:ext uri="{0D108BD9-81ED-4DB2-BD59-A6C34878D82A}">
                    <a16:rowId xmlns:a16="http://schemas.microsoft.com/office/drawing/2014/main" val="3798548788"/>
                  </a:ext>
                </a:extLst>
              </a:tr>
            </a:tbl>
          </a:graphicData>
        </a:graphic>
      </p:graphicFrame>
      <p:sp>
        <p:nvSpPr>
          <p:cNvPr id="4" name="Date Placeholder 3">
            <a:extLst>
              <a:ext uri="{FF2B5EF4-FFF2-40B4-BE49-F238E27FC236}">
                <a16:creationId xmlns:a16="http://schemas.microsoft.com/office/drawing/2014/main" id="{B47803A0-3E36-4D32-81FF-67FAFE806A5E}"/>
              </a:ext>
            </a:extLst>
          </p:cNvPr>
          <p:cNvSpPr>
            <a:spLocks noGrp="1"/>
          </p:cNvSpPr>
          <p:nvPr>
            <p:ph type="dt" sz="half" idx="14"/>
          </p:nvPr>
        </p:nvSpPr>
        <p:spPr/>
        <p:txBody>
          <a:bodyPr/>
          <a:lstStyle/>
          <a:p>
            <a:fld id="{DCD9F9BF-D269-4020-816F-460E917B7A74}" type="datetime1">
              <a:rPr lang="en-GB" noProof="0" smtClean="0"/>
              <a:t>08/01/2018</a:t>
            </a:fld>
            <a:endParaRPr lang="en-GB" noProof="0"/>
          </a:p>
        </p:txBody>
      </p:sp>
      <p:sp>
        <p:nvSpPr>
          <p:cNvPr id="5" name="Footer Placeholder 4">
            <a:extLst>
              <a:ext uri="{FF2B5EF4-FFF2-40B4-BE49-F238E27FC236}">
                <a16:creationId xmlns:a16="http://schemas.microsoft.com/office/drawing/2014/main" id="{2A51BDC0-F30A-471E-A79E-72D6F75CE7C9}"/>
              </a:ext>
            </a:extLst>
          </p:cNvPr>
          <p:cNvSpPr>
            <a:spLocks noGrp="1"/>
          </p:cNvSpPr>
          <p:nvPr>
            <p:ph type="ftr" sz="quarter" idx="15"/>
          </p:nvPr>
        </p:nvSpPr>
        <p:spPr/>
        <p:txBody>
          <a:bodyPr/>
          <a:lstStyle/>
          <a:p>
            <a:r>
              <a:rPr lang="en-GB" noProof="0" dirty="0"/>
              <a:t>|     SDG’s &amp; AT</a:t>
            </a:r>
          </a:p>
        </p:txBody>
      </p:sp>
      <p:sp>
        <p:nvSpPr>
          <p:cNvPr id="6" name="Slide Number Placeholder 5">
            <a:extLst>
              <a:ext uri="{FF2B5EF4-FFF2-40B4-BE49-F238E27FC236}">
                <a16:creationId xmlns:a16="http://schemas.microsoft.com/office/drawing/2014/main" id="{5B72BACB-7C69-4F36-973C-EBDFF0DBCBB2}"/>
              </a:ext>
            </a:extLst>
          </p:cNvPr>
          <p:cNvSpPr>
            <a:spLocks noGrp="1"/>
          </p:cNvSpPr>
          <p:nvPr>
            <p:ph type="sldNum" sz="quarter" idx="16"/>
          </p:nvPr>
        </p:nvSpPr>
        <p:spPr/>
        <p:txBody>
          <a:bodyPr/>
          <a:lstStyle/>
          <a:p>
            <a:fld id="{A74CE0EA-F3B5-4684-BA10-C594598FDB9C}" type="slidenum">
              <a:rPr lang="en-GB" noProof="0" smtClean="0"/>
              <a:pPr/>
              <a:t>4</a:t>
            </a:fld>
            <a:endParaRPr lang="en-GB" noProof="0"/>
          </a:p>
        </p:txBody>
      </p:sp>
      <p:sp>
        <p:nvSpPr>
          <p:cNvPr id="8" name="Title 7">
            <a:extLst>
              <a:ext uri="{FF2B5EF4-FFF2-40B4-BE49-F238E27FC236}">
                <a16:creationId xmlns:a16="http://schemas.microsoft.com/office/drawing/2014/main" id="{5ED726EF-FDAA-4F84-93CD-93BFEA3B6D82}"/>
              </a:ext>
            </a:extLst>
          </p:cNvPr>
          <p:cNvSpPr>
            <a:spLocks noGrp="1"/>
          </p:cNvSpPr>
          <p:nvPr>
            <p:ph type="title"/>
          </p:nvPr>
        </p:nvSpPr>
        <p:spPr/>
        <p:txBody>
          <a:bodyPr/>
          <a:lstStyle/>
          <a:p>
            <a:r>
              <a:rPr lang="en-US" dirty="0"/>
              <a:t>INPUTS RECEIVED</a:t>
            </a:r>
          </a:p>
        </p:txBody>
      </p:sp>
      <p:sp>
        <p:nvSpPr>
          <p:cNvPr id="10" name="Isosceles Triangle 9">
            <a:extLst>
              <a:ext uri="{FF2B5EF4-FFF2-40B4-BE49-F238E27FC236}">
                <a16:creationId xmlns:a16="http://schemas.microsoft.com/office/drawing/2014/main" id="{7C297BF9-19C3-44E7-8AF0-6D391A7FFE49}"/>
              </a:ext>
            </a:extLst>
          </p:cNvPr>
          <p:cNvSpPr/>
          <p:nvPr/>
        </p:nvSpPr>
        <p:spPr>
          <a:xfrm rot="10800000">
            <a:off x="8789670" y="5669"/>
            <a:ext cx="354330" cy="35433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96447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22"/>
          </p:nvPr>
        </p:nvSpPr>
        <p:spPr/>
        <p:txBody>
          <a:bodyPr/>
          <a:lstStyle/>
          <a:p>
            <a:fld id="{167802BA-8623-48AE-9924-9F5F6790139C}" type="datetime1">
              <a:rPr lang="en-GB" noProof="0" smtClean="0"/>
              <a:t>08/01/2018</a:t>
            </a:fld>
            <a:endParaRPr lang="en-GB" noProof="0"/>
          </a:p>
        </p:txBody>
      </p:sp>
      <p:sp>
        <p:nvSpPr>
          <p:cNvPr id="3" name="Footer Placeholder 2"/>
          <p:cNvSpPr>
            <a:spLocks noGrp="1"/>
          </p:cNvSpPr>
          <p:nvPr>
            <p:ph type="ftr" sz="quarter" idx="23"/>
          </p:nvPr>
        </p:nvSpPr>
        <p:spPr/>
        <p:txBody>
          <a:bodyPr/>
          <a:lstStyle/>
          <a:p>
            <a:r>
              <a:rPr lang="en-GB" noProof="0" dirty="0"/>
              <a:t>|     SDG’s &amp; AT</a:t>
            </a:r>
          </a:p>
        </p:txBody>
      </p:sp>
      <p:sp>
        <p:nvSpPr>
          <p:cNvPr id="4" name="Slide Number Placeholder 3"/>
          <p:cNvSpPr>
            <a:spLocks noGrp="1"/>
          </p:cNvSpPr>
          <p:nvPr>
            <p:ph type="sldNum" sz="quarter" idx="24"/>
          </p:nvPr>
        </p:nvSpPr>
        <p:spPr/>
        <p:txBody>
          <a:bodyPr/>
          <a:lstStyle/>
          <a:p>
            <a:fld id="{A74CE0EA-F3B5-4684-BA10-C594598FDB9C}" type="slidenum">
              <a:rPr lang="en-GB" noProof="0" smtClean="0"/>
              <a:pPr/>
              <a:t>40</a:t>
            </a:fld>
            <a:endParaRPr lang="en-GB" noProof="0"/>
          </a:p>
        </p:txBody>
      </p:sp>
      <p:sp>
        <p:nvSpPr>
          <p:cNvPr id="5" name="Text Placeholder 4"/>
          <p:cNvSpPr>
            <a:spLocks noGrp="1"/>
          </p:cNvSpPr>
          <p:nvPr>
            <p:ph type="body" sz="quarter" idx="21"/>
          </p:nvPr>
        </p:nvSpPr>
        <p:spPr/>
        <p:txBody>
          <a:bodyPr/>
          <a:lstStyle/>
          <a:p>
            <a:endParaRPr lang="en-US"/>
          </a:p>
        </p:txBody>
      </p:sp>
      <p:sp>
        <p:nvSpPr>
          <p:cNvPr id="6" name="Title 5"/>
          <p:cNvSpPr>
            <a:spLocks noGrp="1"/>
          </p:cNvSpPr>
          <p:nvPr>
            <p:ph type="title"/>
          </p:nvPr>
        </p:nvSpPr>
        <p:spPr/>
        <p:txBody>
          <a:bodyPr/>
          <a:lstStyle/>
          <a:p>
            <a:r>
              <a:rPr lang="en-GB" dirty="0"/>
              <a:t>KEY RECOMMENDATIONS</a:t>
            </a:r>
            <a:endParaRPr lang="en-US" dirty="0"/>
          </a:p>
        </p:txBody>
      </p:sp>
      <p:sp>
        <p:nvSpPr>
          <p:cNvPr id="7" name="Content Placeholder 6"/>
          <p:cNvSpPr>
            <a:spLocks noGrp="1"/>
          </p:cNvSpPr>
          <p:nvPr>
            <p:ph sz="half" idx="25"/>
          </p:nvPr>
        </p:nvSpPr>
        <p:spPr>
          <a:xfrm>
            <a:off x="359998" y="1796143"/>
            <a:ext cx="8419773" cy="4241057"/>
          </a:xfrm>
        </p:spPr>
        <p:txBody>
          <a:bodyPr/>
          <a:lstStyle/>
          <a:p>
            <a:pPr marL="285750" indent="-285750">
              <a:buFont typeface="Arial" panose="020B0604020202020204" pitchFamily="34" charset="0"/>
              <a:buChar char="•"/>
            </a:pPr>
            <a:r>
              <a:rPr lang="en-US" sz="1800" dirty="0"/>
              <a:t>A systematic approach is needed to map the reality of AT as they relate to Goal 6.</a:t>
            </a:r>
          </a:p>
          <a:p>
            <a:pPr marL="285750" indent="-285750">
              <a:buFont typeface="Arial" panose="020B0604020202020204" pitchFamily="34" charset="0"/>
              <a:buChar char="•"/>
            </a:pPr>
            <a:r>
              <a:rPr lang="en-US" sz="1800" dirty="0"/>
              <a:t>Data on technology in general, including AT, is needed to think about cost and probability of success and what is still missing.  No trend can be ascertained so far due to lack of data.</a:t>
            </a:r>
          </a:p>
          <a:p>
            <a:pPr marL="285750" indent="-285750">
              <a:buFont typeface="Arial" panose="020B0604020202020204" pitchFamily="34" charset="0"/>
              <a:buChar char="•"/>
            </a:pPr>
            <a:r>
              <a:rPr lang="en-US" sz="1800" dirty="0"/>
              <a:t>Some national policies/</a:t>
            </a:r>
            <a:r>
              <a:rPr lang="en-US" sz="1800" dirty="0" err="1"/>
              <a:t>programmes</a:t>
            </a:r>
            <a:r>
              <a:rPr lang="en-US" sz="1800" dirty="0"/>
              <a:t> highlight the role of AT, but authors Desai et al also indicate that systemic generation of data is needed on the use of Assistive Technology.</a:t>
            </a:r>
          </a:p>
          <a:p>
            <a:pPr marL="285750" indent="-285750">
              <a:buFont typeface="Arial" panose="020B0604020202020204" pitchFamily="34" charset="0"/>
              <a:buChar char="•"/>
            </a:pPr>
            <a:r>
              <a:rPr lang="en-US" sz="1800" dirty="0"/>
              <a:t>The most pressing task is to generate data so one knows exactly where problems still exist and why, including whether a problem is linked to technology in general, or AT, in particular.</a:t>
            </a:r>
          </a:p>
        </p:txBody>
      </p:sp>
      <p:sp>
        <p:nvSpPr>
          <p:cNvPr id="10" name="Text Placeholder 9"/>
          <p:cNvSpPr>
            <a:spLocks noGrp="1"/>
          </p:cNvSpPr>
          <p:nvPr>
            <p:ph type="body" sz="quarter" idx="27"/>
          </p:nvPr>
        </p:nvSpPr>
        <p:spPr>
          <a:xfrm>
            <a:off x="359998" y="1226291"/>
            <a:ext cx="8419772" cy="397096"/>
          </a:xfrm>
        </p:spPr>
        <p:txBody>
          <a:bodyPr>
            <a:normAutofit fontScale="92500" lnSpcReduction="10000"/>
          </a:bodyPr>
          <a:lstStyle/>
          <a:p>
            <a:pPr algn="ctr"/>
            <a:r>
              <a:rPr lang="en-US" sz="2400" dirty="0"/>
              <a:t>WATER AND SANITATION FOR PWD’S</a:t>
            </a:r>
          </a:p>
        </p:txBody>
      </p:sp>
      <p:sp>
        <p:nvSpPr>
          <p:cNvPr id="9" name="Oval 8">
            <a:extLst>
              <a:ext uri="{FF2B5EF4-FFF2-40B4-BE49-F238E27FC236}">
                <a16:creationId xmlns:a16="http://schemas.microsoft.com/office/drawing/2014/main" id="{32A8FB7B-25F9-489E-8FF9-125C7083A568}"/>
              </a:ext>
            </a:extLst>
          </p:cNvPr>
          <p:cNvSpPr/>
          <p:nvPr/>
        </p:nvSpPr>
        <p:spPr>
          <a:xfrm>
            <a:off x="4880610" y="137069"/>
            <a:ext cx="1703070" cy="98298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Slide Hidden</a:t>
            </a:r>
          </a:p>
        </p:txBody>
      </p:sp>
    </p:spTree>
    <p:extLst>
      <p:ext uri="{BB962C8B-B14F-4D97-AF65-F5344CB8AC3E}">
        <p14:creationId xmlns:p14="http://schemas.microsoft.com/office/powerpoint/2010/main" val="3908692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BACE5D64-D9D8-49F7-A42F-2DF7FA44C727}"/>
              </a:ext>
            </a:extLst>
          </p:cNvPr>
          <p:cNvGraphicFramePr>
            <a:graphicFrameLocks noGrp="1"/>
          </p:cNvGraphicFramePr>
          <p:nvPr>
            <p:ph idx="1"/>
            <p:extLst>
              <p:ext uri="{D42A27DB-BD31-4B8C-83A1-F6EECF244321}">
                <p14:modId xmlns:p14="http://schemas.microsoft.com/office/powerpoint/2010/main" val="554333302"/>
              </p:ext>
            </p:extLst>
          </p:nvPr>
        </p:nvGraphicFramePr>
        <p:xfrm>
          <a:off x="359999" y="1440179"/>
          <a:ext cx="8423274" cy="2569764"/>
        </p:xfrm>
        <a:graphic>
          <a:graphicData uri="http://schemas.openxmlformats.org/drawingml/2006/table">
            <a:tbl>
              <a:tblPr firstRow="1" bandRow="1">
                <a:tableStyleId>{5C22544A-7EE6-4342-B048-85BDC9FD1C3A}</a:tableStyleId>
              </a:tblPr>
              <a:tblGrid>
                <a:gridCol w="1150937">
                  <a:extLst>
                    <a:ext uri="{9D8B030D-6E8A-4147-A177-3AD203B41FA5}">
                      <a16:colId xmlns:a16="http://schemas.microsoft.com/office/drawing/2014/main" val="4289680287"/>
                    </a:ext>
                  </a:extLst>
                </a:gridCol>
                <a:gridCol w="4356100">
                  <a:extLst>
                    <a:ext uri="{9D8B030D-6E8A-4147-A177-3AD203B41FA5}">
                      <a16:colId xmlns:a16="http://schemas.microsoft.com/office/drawing/2014/main" val="524477006"/>
                    </a:ext>
                  </a:extLst>
                </a:gridCol>
                <a:gridCol w="2916237">
                  <a:extLst>
                    <a:ext uri="{9D8B030D-6E8A-4147-A177-3AD203B41FA5}">
                      <a16:colId xmlns:a16="http://schemas.microsoft.com/office/drawing/2014/main" val="3607754510"/>
                    </a:ext>
                  </a:extLst>
                </a:gridCol>
              </a:tblGrid>
              <a:tr h="375204">
                <a:tc>
                  <a:txBody>
                    <a:bodyPr/>
                    <a:lstStyle/>
                    <a:p>
                      <a:r>
                        <a:rPr lang="en-US" dirty="0"/>
                        <a:t>SDG</a:t>
                      </a:r>
                    </a:p>
                  </a:txBody>
                  <a:tcPr/>
                </a:tc>
                <a:tc>
                  <a:txBody>
                    <a:bodyPr/>
                    <a:lstStyle/>
                    <a:p>
                      <a:r>
                        <a:rPr lang="en-US" dirty="0"/>
                        <a:t>TOPIC (AT in relation to……)</a:t>
                      </a:r>
                    </a:p>
                  </a:txBody>
                  <a:tcPr/>
                </a:tc>
                <a:tc>
                  <a:txBody>
                    <a:bodyPr/>
                    <a:lstStyle/>
                    <a:p>
                      <a:r>
                        <a:rPr lang="en-US" dirty="0"/>
                        <a:t>AUTHOR/S</a:t>
                      </a:r>
                    </a:p>
                  </a:txBody>
                  <a:tcPr/>
                </a:tc>
                <a:extLst>
                  <a:ext uri="{0D108BD9-81ED-4DB2-BD59-A6C34878D82A}">
                    <a16:rowId xmlns:a16="http://schemas.microsoft.com/office/drawing/2014/main" val="261564577"/>
                  </a:ext>
                </a:extLst>
              </a:tr>
              <a:tr h="375204">
                <a:tc>
                  <a:txBody>
                    <a:bodyPr/>
                    <a:lstStyle/>
                    <a:p>
                      <a:r>
                        <a:rPr lang="en-US" dirty="0"/>
                        <a:t>9.c</a:t>
                      </a:r>
                    </a:p>
                  </a:txBody>
                  <a:tcPr/>
                </a:tc>
                <a:tc>
                  <a:txBody>
                    <a:bodyPr/>
                    <a:lstStyle/>
                    <a:p>
                      <a:r>
                        <a:rPr lang="en-US" dirty="0"/>
                        <a:t>Access to ICT</a:t>
                      </a:r>
                    </a:p>
                  </a:txBody>
                  <a:tcPr/>
                </a:tc>
                <a:tc>
                  <a:txBody>
                    <a:bodyPr/>
                    <a:lstStyle/>
                    <a:p>
                      <a:r>
                        <a:rPr lang="en-US" dirty="0"/>
                        <a:t>David Banes</a:t>
                      </a:r>
                    </a:p>
                    <a:p>
                      <a:endParaRPr lang="en-US" dirty="0"/>
                    </a:p>
                  </a:txBody>
                  <a:tcPr/>
                </a:tc>
                <a:extLst>
                  <a:ext uri="{0D108BD9-81ED-4DB2-BD59-A6C34878D82A}">
                    <a16:rowId xmlns:a16="http://schemas.microsoft.com/office/drawing/2014/main" val="1233170304"/>
                  </a:ext>
                </a:extLst>
              </a:tr>
              <a:tr h="375204">
                <a:tc>
                  <a:txBody>
                    <a:bodyPr/>
                    <a:lstStyle/>
                    <a:p>
                      <a:r>
                        <a:rPr lang="en-US" dirty="0"/>
                        <a:t>10</a:t>
                      </a:r>
                    </a:p>
                  </a:txBody>
                  <a:tcPr/>
                </a:tc>
                <a:tc>
                  <a:txBody>
                    <a:bodyPr/>
                    <a:lstStyle/>
                    <a:p>
                      <a:r>
                        <a:rPr lang="en-US" dirty="0">
                          <a:highlight>
                            <a:srgbClr val="ACCBB9"/>
                          </a:highlight>
                        </a:rPr>
                        <a:t>Combating inequalities – Assistive Products</a:t>
                      </a:r>
                    </a:p>
                  </a:txBody>
                  <a:tcPr/>
                </a:tc>
                <a:tc>
                  <a:txBody>
                    <a:bodyPr/>
                    <a:lstStyle/>
                    <a:p>
                      <a:r>
                        <a:rPr lang="en-US" dirty="0"/>
                        <a:t>Johan Borg, Diane Bell &amp; Gopal </a:t>
                      </a:r>
                      <a:r>
                        <a:rPr lang="en-US" dirty="0" err="1"/>
                        <a:t>Mitra</a:t>
                      </a:r>
                      <a:endParaRPr lang="en-US" dirty="0"/>
                    </a:p>
                  </a:txBody>
                  <a:tcPr/>
                </a:tc>
                <a:extLst>
                  <a:ext uri="{0D108BD9-81ED-4DB2-BD59-A6C34878D82A}">
                    <a16:rowId xmlns:a16="http://schemas.microsoft.com/office/drawing/2014/main" val="3988083520"/>
                  </a:ext>
                </a:extLst>
              </a:tr>
              <a:tr h="375204">
                <a:tc>
                  <a:txBody>
                    <a:bodyPr/>
                    <a:lstStyle/>
                    <a:p>
                      <a:r>
                        <a:rPr lang="en-US" dirty="0"/>
                        <a:t>11</a:t>
                      </a:r>
                    </a:p>
                  </a:txBody>
                  <a:tcPr/>
                </a:tc>
                <a:tc>
                  <a:txBody>
                    <a:bodyPr/>
                    <a:lstStyle/>
                    <a:p>
                      <a:r>
                        <a:rPr lang="en-US" dirty="0"/>
                        <a:t>Inclusive &amp; accessible cities/human settlement</a:t>
                      </a:r>
                    </a:p>
                  </a:txBody>
                  <a:tcPr/>
                </a:tc>
                <a:tc>
                  <a:txBody>
                    <a:bodyPr/>
                    <a:lstStyle/>
                    <a:p>
                      <a:r>
                        <a:rPr lang="en-US" dirty="0" err="1"/>
                        <a:t>Rosaly</a:t>
                      </a:r>
                      <a:r>
                        <a:rPr lang="en-US" dirty="0"/>
                        <a:t> Correa-de-Araujo, Global Health Affairs, Health &amp; Human Services</a:t>
                      </a:r>
                    </a:p>
                  </a:txBody>
                  <a:tcPr/>
                </a:tc>
                <a:extLst>
                  <a:ext uri="{0D108BD9-81ED-4DB2-BD59-A6C34878D82A}">
                    <a16:rowId xmlns:a16="http://schemas.microsoft.com/office/drawing/2014/main" val="2863751411"/>
                  </a:ext>
                </a:extLst>
              </a:tr>
            </a:tbl>
          </a:graphicData>
        </a:graphic>
      </p:graphicFrame>
      <p:sp>
        <p:nvSpPr>
          <p:cNvPr id="4" name="Date Placeholder 3">
            <a:extLst>
              <a:ext uri="{FF2B5EF4-FFF2-40B4-BE49-F238E27FC236}">
                <a16:creationId xmlns:a16="http://schemas.microsoft.com/office/drawing/2014/main" id="{B47803A0-3E36-4D32-81FF-67FAFE806A5E}"/>
              </a:ext>
            </a:extLst>
          </p:cNvPr>
          <p:cNvSpPr>
            <a:spLocks noGrp="1"/>
          </p:cNvSpPr>
          <p:nvPr>
            <p:ph type="dt" sz="half" idx="14"/>
          </p:nvPr>
        </p:nvSpPr>
        <p:spPr/>
        <p:txBody>
          <a:bodyPr/>
          <a:lstStyle/>
          <a:p>
            <a:fld id="{DCD9F9BF-D269-4020-816F-460E917B7A74}" type="datetime1">
              <a:rPr lang="en-GB" noProof="0" smtClean="0"/>
              <a:t>08/01/2018</a:t>
            </a:fld>
            <a:endParaRPr lang="en-GB" noProof="0"/>
          </a:p>
        </p:txBody>
      </p:sp>
      <p:sp>
        <p:nvSpPr>
          <p:cNvPr id="5" name="Footer Placeholder 4">
            <a:extLst>
              <a:ext uri="{FF2B5EF4-FFF2-40B4-BE49-F238E27FC236}">
                <a16:creationId xmlns:a16="http://schemas.microsoft.com/office/drawing/2014/main" id="{2A51BDC0-F30A-471E-A79E-72D6F75CE7C9}"/>
              </a:ext>
            </a:extLst>
          </p:cNvPr>
          <p:cNvSpPr>
            <a:spLocks noGrp="1"/>
          </p:cNvSpPr>
          <p:nvPr>
            <p:ph type="ftr" sz="quarter" idx="15"/>
          </p:nvPr>
        </p:nvSpPr>
        <p:spPr/>
        <p:txBody>
          <a:bodyPr/>
          <a:lstStyle/>
          <a:p>
            <a:r>
              <a:rPr lang="en-GB" noProof="0" dirty="0"/>
              <a:t>|     SDG’s &amp; AT</a:t>
            </a:r>
          </a:p>
        </p:txBody>
      </p:sp>
      <p:sp>
        <p:nvSpPr>
          <p:cNvPr id="6" name="Slide Number Placeholder 5">
            <a:extLst>
              <a:ext uri="{FF2B5EF4-FFF2-40B4-BE49-F238E27FC236}">
                <a16:creationId xmlns:a16="http://schemas.microsoft.com/office/drawing/2014/main" id="{5B72BACB-7C69-4F36-973C-EBDFF0DBCBB2}"/>
              </a:ext>
            </a:extLst>
          </p:cNvPr>
          <p:cNvSpPr>
            <a:spLocks noGrp="1"/>
          </p:cNvSpPr>
          <p:nvPr>
            <p:ph type="sldNum" sz="quarter" idx="16"/>
          </p:nvPr>
        </p:nvSpPr>
        <p:spPr/>
        <p:txBody>
          <a:bodyPr/>
          <a:lstStyle/>
          <a:p>
            <a:fld id="{A74CE0EA-F3B5-4684-BA10-C594598FDB9C}" type="slidenum">
              <a:rPr lang="en-GB" noProof="0" smtClean="0"/>
              <a:pPr/>
              <a:t>5</a:t>
            </a:fld>
            <a:endParaRPr lang="en-GB" noProof="0"/>
          </a:p>
        </p:txBody>
      </p:sp>
      <p:sp>
        <p:nvSpPr>
          <p:cNvPr id="8" name="Title 7">
            <a:extLst>
              <a:ext uri="{FF2B5EF4-FFF2-40B4-BE49-F238E27FC236}">
                <a16:creationId xmlns:a16="http://schemas.microsoft.com/office/drawing/2014/main" id="{5ED726EF-FDAA-4F84-93CD-93BFEA3B6D82}"/>
              </a:ext>
            </a:extLst>
          </p:cNvPr>
          <p:cNvSpPr>
            <a:spLocks noGrp="1"/>
          </p:cNvSpPr>
          <p:nvPr>
            <p:ph type="title"/>
          </p:nvPr>
        </p:nvSpPr>
        <p:spPr/>
        <p:txBody>
          <a:bodyPr/>
          <a:lstStyle/>
          <a:p>
            <a:r>
              <a:rPr lang="en-US" dirty="0"/>
              <a:t>INPUTS RECEIVED</a:t>
            </a:r>
          </a:p>
        </p:txBody>
      </p:sp>
      <p:sp>
        <p:nvSpPr>
          <p:cNvPr id="7" name="Isosceles Triangle 6">
            <a:extLst>
              <a:ext uri="{FF2B5EF4-FFF2-40B4-BE49-F238E27FC236}">
                <a16:creationId xmlns:a16="http://schemas.microsoft.com/office/drawing/2014/main" id="{1B898E10-3A70-489B-A223-302BC51D7365}"/>
              </a:ext>
            </a:extLst>
          </p:cNvPr>
          <p:cNvSpPr/>
          <p:nvPr/>
        </p:nvSpPr>
        <p:spPr>
          <a:xfrm rot="10800000">
            <a:off x="8789670" y="5669"/>
            <a:ext cx="354330" cy="35433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4026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BACE5D64-D9D8-49F7-A42F-2DF7FA44C727}"/>
              </a:ext>
            </a:extLst>
          </p:cNvPr>
          <p:cNvGraphicFramePr>
            <a:graphicFrameLocks noGrp="1"/>
          </p:cNvGraphicFramePr>
          <p:nvPr>
            <p:ph idx="1"/>
            <p:extLst>
              <p:ext uri="{D42A27DB-BD31-4B8C-83A1-F6EECF244321}">
                <p14:modId xmlns:p14="http://schemas.microsoft.com/office/powerpoint/2010/main" val="3950215942"/>
              </p:ext>
            </p:extLst>
          </p:nvPr>
        </p:nvGraphicFramePr>
        <p:xfrm>
          <a:off x="359999" y="1440179"/>
          <a:ext cx="8423274" cy="2670648"/>
        </p:xfrm>
        <a:graphic>
          <a:graphicData uri="http://schemas.openxmlformats.org/drawingml/2006/table">
            <a:tbl>
              <a:tblPr firstRow="1" bandRow="1">
                <a:tableStyleId>{5C22544A-7EE6-4342-B048-85BDC9FD1C3A}</a:tableStyleId>
              </a:tblPr>
              <a:tblGrid>
                <a:gridCol w="1150937">
                  <a:extLst>
                    <a:ext uri="{9D8B030D-6E8A-4147-A177-3AD203B41FA5}">
                      <a16:colId xmlns:a16="http://schemas.microsoft.com/office/drawing/2014/main" val="4289680287"/>
                    </a:ext>
                  </a:extLst>
                </a:gridCol>
                <a:gridCol w="4356100">
                  <a:extLst>
                    <a:ext uri="{9D8B030D-6E8A-4147-A177-3AD203B41FA5}">
                      <a16:colId xmlns:a16="http://schemas.microsoft.com/office/drawing/2014/main" val="524477006"/>
                    </a:ext>
                  </a:extLst>
                </a:gridCol>
                <a:gridCol w="2916237">
                  <a:extLst>
                    <a:ext uri="{9D8B030D-6E8A-4147-A177-3AD203B41FA5}">
                      <a16:colId xmlns:a16="http://schemas.microsoft.com/office/drawing/2014/main" val="3607754510"/>
                    </a:ext>
                  </a:extLst>
                </a:gridCol>
              </a:tblGrid>
              <a:tr h="375204">
                <a:tc>
                  <a:txBody>
                    <a:bodyPr/>
                    <a:lstStyle/>
                    <a:p>
                      <a:r>
                        <a:rPr lang="en-US" dirty="0"/>
                        <a:t>SDG</a:t>
                      </a:r>
                    </a:p>
                  </a:txBody>
                  <a:tcPr/>
                </a:tc>
                <a:tc>
                  <a:txBody>
                    <a:bodyPr/>
                    <a:lstStyle/>
                    <a:p>
                      <a:r>
                        <a:rPr lang="en-US" dirty="0"/>
                        <a:t>TOPIC (AT in relation to……)</a:t>
                      </a:r>
                    </a:p>
                  </a:txBody>
                  <a:tcPr/>
                </a:tc>
                <a:tc>
                  <a:txBody>
                    <a:bodyPr/>
                    <a:lstStyle/>
                    <a:p>
                      <a:r>
                        <a:rPr lang="en-US" dirty="0"/>
                        <a:t>AUTHOR/S</a:t>
                      </a:r>
                    </a:p>
                  </a:txBody>
                  <a:tcPr/>
                </a:tc>
                <a:extLst>
                  <a:ext uri="{0D108BD9-81ED-4DB2-BD59-A6C34878D82A}">
                    <a16:rowId xmlns:a16="http://schemas.microsoft.com/office/drawing/2014/main" val="261564577"/>
                  </a:ext>
                </a:extLst>
              </a:tr>
              <a:tr h="375204">
                <a:tc>
                  <a:txBody>
                    <a:bodyPr/>
                    <a:lstStyle/>
                    <a:p>
                      <a:r>
                        <a:rPr lang="en-US" dirty="0"/>
                        <a:t>3</a:t>
                      </a:r>
                    </a:p>
                  </a:txBody>
                  <a:tcPr/>
                </a:tc>
                <a:tc>
                  <a:txBody>
                    <a:bodyPr/>
                    <a:lstStyle/>
                    <a:p>
                      <a:r>
                        <a:rPr lang="en-US" dirty="0"/>
                        <a:t>Health</a:t>
                      </a:r>
                    </a:p>
                  </a:txBody>
                  <a:tcPr/>
                </a:tc>
                <a:tc>
                  <a:txBody>
                    <a:bodyPr/>
                    <a:lstStyle/>
                    <a:p>
                      <a:r>
                        <a:rPr lang="en-US" dirty="0"/>
                        <a:t>Ireland</a:t>
                      </a:r>
                    </a:p>
                  </a:txBody>
                  <a:tcPr/>
                </a:tc>
                <a:extLst>
                  <a:ext uri="{0D108BD9-81ED-4DB2-BD59-A6C34878D82A}">
                    <a16:rowId xmlns:a16="http://schemas.microsoft.com/office/drawing/2014/main" val="3347208207"/>
                  </a:ext>
                </a:extLst>
              </a:tr>
              <a:tr h="367556">
                <a:tc>
                  <a:txBody>
                    <a:bodyPr/>
                    <a:lstStyle/>
                    <a:p>
                      <a:r>
                        <a:rPr lang="en-US" dirty="0"/>
                        <a:t>10</a:t>
                      </a:r>
                    </a:p>
                  </a:txBody>
                  <a:tcPr/>
                </a:tc>
                <a:tc>
                  <a:txBody>
                    <a:bodyPr/>
                    <a:lstStyle/>
                    <a:p>
                      <a:r>
                        <a:rPr lang="en-US" dirty="0"/>
                        <a:t>Multiple discrimination – persons with mental/psychosocial disabilities</a:t>
                      </a:r>
                    </a:p>
                  </a:txBody>
                  <a:tcPr/>
                </a:tc>
                <a:tc>
                  <a:txBody>
                    <a:bodyPr/>
                    <a:lstStyle/>
                    <a:p>
                      <a:r>
                        <a:rPr lang="en-US" dirty="0"/>
                        <a:t>Ireland</a:t>
                      </a:r>
                    </a:p>
                  </a:txBody>
                  <a:tcPr/>
                </a:tc>
                <a:extLst>
                  <a:ext uri="{0D108BD9-81ED-4DB2-BD59-A6C34878D82A}">
                    <a16:rowId xmlns:a16="http://schemas.microsoft.com/office/drawing/2014/main" val="3580886229"/>
                  </a:ext>
                </a:extLst>
              </a:tr>
              <a:tr h="375204">
                <a:tc>
                  <a:txBody>
                    <a:bodyPr/>
                    <a:lstStyle/>
                    <a:p>
                      <a:r>
                        <a:rPr lang="en-US" dirty="0"/>
                        <a:t>3.7 &amp; 5.6</a:t>
                      </a:r>
                    </a:p>
                  </a:txBody>
                  <a:tcPr/>
                </a:tc>
                <a:tc>
                  <a:txBody>
                    <a:bodyPr/>
                    <a:lstStyle/>
                    <a:p>
                      <a:r>
                        <a:rPr lang="en-US" dirty="0"/>
                        <a:t>Sexual and reproductive health and rights</a:t>
                      </a:r>
                    </a:p>
                  </a:txBody>
                  <a:tcPr/>
                </a:tc>
                <a:tc>
                  <a:txBody>
                    <a:bodyPr/>
                    <a:lstStyle/>
                    <a:p>
                      <a:r>
                        <a:rPr lang="en-US" dirty="0"/>
                        <a:t>South Africa</a:t>
                      </a:r>
                    </a:p>
                  </a:txBody>
                  <a:tcPr/>
                </a:tc>
                <a:extLst>
                  <a:ext uri="{0D108BD9-81ED-4DB2-BD59-A6C34878D82A}">
                    <a16:rowId xmlns:a16="http://schemas.microsoft.com/office/drawing/2014/main" val="3536524366"/>
                  </a:ext>
                </a:extLst>
              </a:tr>
              <a:tr h="375204">
                <a:tc>
                  <a:txBody>
                    <a:bodyPr/>
                    <a:lstStyle/>
                    <a:p>
                      <a:r>
                        <a:rPr lang="en-US" dirty="0"/>
                        <a:t>5</a:t>
                      </a:r>
                    </a:p>
                  </a:txBody>
                  <a:tcPr/>
                </a:tc>
                <a:tc>
                  <a:txBody>
                    <a:bodyPr/>
                    <a:lstStyle/>
                    <a:p>
                      <a:r>
                        <a:rPr lang="en-US" dirty="0"/>
                        <a:t>Gender equality and empowerment of women with disabilities</a:t>
                      </a:r>
                    </a:p>
                  </a:txBody>
                  <a:tcPr/>
                </a:tc>
                <a:tc>
                  <a:txBody>
                    <a:bodyPr/>
                    <a:lstStyle/>
                    <a:p>
                      <a:r>
                        <a:rPr lang="en-US" dirty="0"/>
                        <a:t>South Africa</a:t>
                      </a:r>
                    </a:p>
                  </a:txBody>
                  <a:tcPr/>
                </a:tc>
                <a:extLst>
                  <a:ext uri="{0D108BD9-81ED-4DB2-BD59-A6C34878D82A}">
                    <a16:rowId xmlns:a16="http://schemas.microsoft.com/office/drawing/2014/main" val="1421940299"/>
                  </a:ext>
                </a:extLst>
              </a:tr>
            </a:tbl>
          </a:graphicData>
        </a:graphic>
      </p:graphicFrame>
      <p:sp>
        <p:nvSpPr>
          <p:cNvPr id="4" name="Date Placeholder 3">
            <a:extLst>
              <a:ext uri="{FF2B5EF4-FFF2-40B4-BE49-F238E27FC236}">
                <a16:creationId xmlns:a16="http://schemas.microsoft.com/office/drawing/2014/main" id="{B47803A0-3E36-4D32-81FF-67FAFE806A5E}"/>
              </a:ext>
            </a:extLst>
          </p:cNvPr>
          <p:cNvSpPr>
            <a:spLocks noGrp="1"/>
          </p:cNvSpPr>
          <p:nvPr>
            <p:ph type="dt" sz="half" idx="14"/>
          </p:nvPr>
        </p:nvSpPr>
        <p:spPr/>
        <p:txBody>
          <a:bodyPr/>
          <a:lstStyle/>
          <a:p>
            <a:fld id="{DCD9F9BF-D269-4020-816F-460E917B7A74}" type="datetime1">
              <a:rPr lang="en-GB" noProof="0" smtClean="0"/>
              <a:t>08/01/2018</a:t>
            </a:fld>
            <a:endParaRPr lang="en-GB" noProof="0"/>
          </a:p>
        </p:txBody>
      </p:sp>
      <p:sp>
        <p:nvSpPr>
          <p:cNvPr id="5" name="Footer Placeholder 4">
            <a:extLst>
              <a:ext uri="{FF2B5EF4-FFF2-40B4-BE49-F238E27FC236}">
                <a16:creationId xmlns:a16="http://schemas.microsoft.com/office/drawing/2014/main" id="{2A51BDC0-F30A-471E-A79E-72D6F75CE7C9}"/>
              </a:ext>
            </a:extLst>
          </p:cNvPr>
          <p:cNvSpPr>
            <a:spLocks noGrp="1"/>
          </p:cNvSpPr>
          <p:nvPr>
            <p:ph type="ftr" sz="quarter" idx="15"/>
          </p:nvPr>
        </p:nvSpPr>
        <p:spPr/>
        <p:txBody>
          <a:bodyPr/>
          <a:lstStyle/>
          <a:p>
            <a:r>
              <a:rPr lang="en-GB" noProof="0" dirty="0"/>
              <a:t>|     SDG’s &amp; AT</a:t>
            </a:r>
          </a:p>
        </p:txBody>
      </p:sp>
      <p:sp>
        <p:nvSpPr>
          <p:cNvPr id="6" name="Slide Number Placeholder 5">
            <a:extLst>
              <a:ext uri="{FF2B5EF4-FFF2-40B4-BE49-F238E27FC236}">
                <a16:creationId xmlns:a16="http://schemas.microsoft.com/office/drawing/2014/main" id="{5B72BACB-7C69-4F36-973C-EBDFF0DBCBB2}"/>
              </a:ext>
            </a:extLst>
          </p:cNvPr>
          <p:cNvSpPr>
            <a:spLocks noGrp="1"/>
          </p:cNvSpPr>
          <p:nvPr>
            <p:ph type="sldNum" sz="quarter" idx="16"/>
          </p:nvPr>
        </p:nvSpPr>
        <p:spPr/>
        <p:txBody>
          <a:bodyPr/>
          <a:lstStyle/>
          <a:p>
            <a:fld id="{A74CE0EA-F3B5-4684-BA10-C594598FDB9C}" type="slidenum">
              <a:rPr lang="en-GB" noProof="0" smtClean="0"/>
              <a:pPr/>
              <a:t>6</a:t>
            </a:fld>
            <a:endParaRPr lang="en-GB" noProof="0"/>
          </a:p>
        </p:txBody>
      </p:sp>
      <p:sp>
        <p:nvSpPr>
          <p:cNvPr id="8" name="Title 7">
            <a:extLst>
              <a:ext uri="{FF2B5EF4-FFF2-40B4-BE49-F238E27FC236}">
                <a16:creationId xmlns:a16="http://schemas.microsoft.com/office/drawing/2014/main" id="{5ED726EF-FDAA-4F84-93CD-93BFEA3B6D82}"/>
              </a:ext>
            </a:extLst>
          </p:cNvPr>
          <p:cNvSpPr>
            <a:spLocks noGrp="1"/>
          </p:cNvSpPr>
          <p:nvPr>
            <p:ph type="title"/>
          </p:nvPr>
        </p:nvSpPr>
        <p:spPr/>
        <p:txBody>
          <a:bodyPr/>
          <a:lstStyle/>
          <a:p>
            <a:r>
              <a:rPr lang="en-US" dirty="0"/>
              <a:t>INPUTS </a:t>
            </a:r>
            <a:r>
              <a:rPr lang="en-US" i="1" u="sng" dirty="0"/>
              <a:t>NOT</a:t>
            </a:r>
            <a:r>
              <a:rPr lang="en-US" dirty="0"/>
              <a:t>  RECEIVED</a:t>
            </a:r>
          </a:p>
        </p:txBody>
      </p:sp>
      <p:sp>
        <p:nvSpPr>
          <p:cNvPr id="2" name="Oval 1">
            <a:extLst>
              <a:ext uri="{FF2B5EF4-FFF2-40B4-BE49-F238E27FC236}">
                <a16:creationId xmlns:a16="http://schemas.microsoft.com/office/drawing/2014/main" id="{E6E50953-3782-4E67-BE6D-46DC9C374CC8}"/>
              </a:ext>
            </a:extLst>
          </p:cNvPr>
          <p:cNvSpPr/>
          <p:nvPr/>
        </p:nvSpPr>
        <p:spPr>
          <a:xfrm>
            <a:off x="4880610" y="228509"/>
            <a:ext cx="1703070" cy="98298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Slide Hidden</a:t>
            </a:r>
          </a:p>
        </p:txBody>
      </p:sp>
    </p:spTree>
    <p:extLst>
      <p:ext uri="{BB962C8B-B14F-4D97-AF65-F5344CB8AC3E}">
        <p14:creationId xmlns:p14="http://schemas.microsoft.com/office/powerpoint/2010/main" val="4263764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A picture containing person, indoor&#10;&#10;Description generated with very high confidence">
            <a:extLst>
              <a:ext uri="{FF2B5EF4-FFF2-40B4-BE49-F238E27FC236}">
                <a16:creationId xmlns:a16="http://schemas.microsoft.com/office/drawing/2014/main" id="{DC6348D8-FD62-4593-A865-604EE3D002C1}"/>
              </a:ext>
            </a:extLst>
          </p:cNvPr>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l="5556" r="5556"/>
          <a:stretch>
            <a:fillRect/>
          </a:stretch>
        </p:blipFill>
        <p:spPr>
          <a:xfrm>
            <a:off x="3107915" y="2636029"/>
            <a:ext cx="2923944" cy="2192958"/>
          </a:xfrm>
        </p:spPr>
      </p:pic>
      <p:sp>
        <p:nvSpPr>
          <p:cNvPr id="3" name="Text Placeholder 2"/>
          <p:cNvSpPr>
            <a:spLocks noGrp="1"/>
          </p:cNvSpPr>
          <p:nvPr>
            <p:ph type="body" sz="quarter" idx="18"/>
          </p:nvPr>
        </p:nvSpPr>
        <p:spPr>
          <a:xfrm>
            <a:off x="0" y="417571"/>
            <a:ext cx="3209925" cy="1649446"/>
          </a:xfrm>
        </p:spPr>
        <p:txBody>
          <a:bodyPr/>
          <a:lstStyle/>
          <a:p>
            <a:r>
              <a:rPr lang="en-US" dirty="0"/>
              <a:t>Sources </a:t>
            </a:r>
          </a:p>
          <a:p>
            <a:r>
              <a:rPr lang="en-US" dirty="0"/>
              <a:t>Used</a:t>
            </a:r>
          </a:p>
        </p:txBody>
      </p:sp>
      <p:sp>
        <p:nvSpPr>
          <p:cNvPr id="4" name="Date Placeholder 3"/>
          <p:cNvSpPr>
            <a:spLocks noGrp="1"/>
          </p:cNvSpPr>
          <p:nvPr>
            <p:ph type="dt" sz="half" idx="19"/>
          </p:nvPr>
        </p:nvSpPr>
        <p:spPr/>
        <p:txBody>
          <a:bodyPr/>
          <a:lstStyle/>
          <a:p>
            <a:fld id="{A68D69CF-73BC-4E26-B56A-FEC2ABB77ED4}" type="datetime1">
              <a:rPr lang="en-GB" noProof="0" smtClean="0"/>
              <a:t>08/01/2018</a:t>
            </a:fld>
            <a:endParaRPr lang="en-GB" noProof="0"/>
          </a:p>
        </p:txBody>
      </p:sp>
      <p:sp>
        <p:nvSpPr>
          <p:cNvPr id="5" name="Footer Placeholder 4"/>
          <p:cNvSpPr>
            <a:spLocks noGrp="1"/>
          </p:cNvSpPr>
          <p:nvPr>
            <p:ph type="ftr" sz="quarter" idx="20"/>
          </p:nvPr>
        </p:nvSpPr>
        <p:spPr/>
        <p:txBody>
          <a:bodyPr/>
          <a:lstStyle/>
          <a:p>
            <a:r>
              <a:rPr lang="en-GB" noProof="0" dirty="0"/>
              <a:t>|     SDGs &amp; AT</a:t>
            </a:r>
          </a:p>
        </p:txBody>
      </p:sp>
      <p:sp>
        <p:nvSpPr>
          <p:cNvPr id="6" name="Slide Number Placeholder 5"/>
          <p:cNvSpPr>
            <a:spLocks noGrp="1"/>
          </p:cNvSpPr>
          <p:nvPr>
            <p:ph type="sldNum" sz="quarter" idx="21"/>
          </p:nvPr>
        </p:nvSpPr>
        <p:spPr/>
        <p:txBody>
          <a:bodyPr/>
          <a:lstStyle/>
          <a:p>
            <a:fld id="{A74CE0EA-F3B5-4684-BA10-C594598FDB9C}" type="slidenum">
              <a:rPr lang="en-GB" noProof="0" smtClean="0"/>
              <a:pPr/>
              <a:t>7</a:t>
            </a:fld>
            <a:endParaRPr lang="en-GB" noProof="0"/>
          </a:p>
        </p:txBody>
      </p:sp>
      <p:sp>
        <p:nvSpPr>
          <p:cNvPr id="9" name="Picture Placeholder 8"/>
          <p:cNvSpPr>
            <a:spLocks noGrp="1"/>
          </p:cNvSpPr>
          <p:nvPr>
            <p:ph type="pic" sz="quarter" idx="23"/>
          </p:nvPr>
        </p:nvSpPr>
        <p:spPr/>
      </p:sp>
      <p:pic>
        <p:nvPicPr>
          <p:cNvPr id="19" name="Picture 18" descr="Baby with blue eyes and a hearing aid">
            <a:extLst>
              <a:ext uri="{FF2B5EF4-FFF2-40B4-BE49-F238E27FC236}">
                <a16:creationId xmlns:a16="http://schemas.microsoft.com/office/drawing/2014/main" id="{6BFB0052-D515-4F19-9FBB-A9742ACE8D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3618" y="2404032"/>
            <a:ext cx="4862900" cy="4106209"/>
          </a:xfrm>
          <a:prstGeom prst="rect">
            <a:avLst/>
          </a:prstGeom>
        </p:spPr>
      </p:pic>
      <p:sp>
        <p:nvSpPr>
          <p:cNvPr id="10" name="Isosceles Triangle 9">
            <a:extLst>
              <a:ext uri="{FF2B5EF4-FFF2-40B4-BE49-F238E27FC236}">
                <a16:creationId xmlns:a16="http://schemas.microsoft.com/office/drawing/2014/main" id="{5AAEF294-9739-4D73-B9C4-9139F346FF74}"/>
              </a:ext>
            </a:extLst>
          </p:cNvPr>
          <p:cNvSpPr/>
          <p:nvPr/>
        </p:nvSpPr>
        <p:spPr>
          <a:xfrm rot="10800000">
            <a:off x="8789670" y="0"/>
            <a:ext cx="354330" cy="354330"/>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8408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8BC7686B-6F1D-47FD-B5B2-EEE0FE155204}"/>
              </a:ext>
            </a:extLst>
          </p:cNvPr>
          <p:cNvSpPr>
            <a:spLocks noGrp="1"/>
          </p:cNvSpPr>
          <p:nvPr>
            <p:ph idx="1"/>
          </p:nvPr>
        </p:nvSpPr>
        <p:spPr>
          <a:xfrm>
            <a:off x="359999" y="1224257"/>
            <a:ext cx="8424001" cy="4632943"/>
          </a:xfrm>
        </p:spPr>
        <p:txBody>
          <a:bodyPr/>
          <a:lstStyle/>
          <a:p>
            <a:pPr marL="285750" indent="-285750">
              <a:buFont typeface="Arial" panose="020B0604020202020204" pitchFamily="34" charset="0"/>
              <a:buChar char="•"/>
            </a:pPr>
            <a:r>
              <a:rPr lang="en-US" sz="1800" dirty="0"/>
              <a:t>Academic:</a:t>
            </a:r>
          </a:p>
          <a:p>
            <a:pPr marL="752475" lvl="1"/>
            <a:r>
              <a:rPr lang="en-US" sz="1800" dirty="0"/>
              <a:t>Published, peer-reviewed books</a:t>
            </a:r>
          </a:p>
          <a:p>
            <a:pPr marL="752475" lvl="1"/>
            <a:r>
              <a:rPr lang="en-US" sz="1800" dirty="0"/>
              <a:t>Published, peer-reviewed journal articles</a:t>
            </a:r>
          </a:p>
          <a:p>
            <a:pPr marL="285750" indent="-285750">
              <a:buFont typeface="Arial" panose="020B0604020202020204" pitchFamily="34" charset="0"/>
              <a:buChar char="•"/>
            </a:pPr>
            <a:r>
              <a:rPr lang="en-US" sz="1800" dirty="0"/>
              <a:t>Reports &amp; Website information:</a:t>
            </a:r>
          </a:p>
          <a:p>
            <a:pPr marL="752475" lvl="1"/>
            <a:r>
              <a:rPr lang="en-US" sz="1800" dirty="0"/>
              <a:t>UN</a:t>
            </a:r>
          </a:p>
          <a:p>
            <a:pPr marL="752475" lvl="1"/>
            <a:r>
              <a:rPr lang="en-US" sz="1800" dirty="0"/>
              <a:t>WHO (GATE)</a:t>
            </a:r>
          </a:p>
          <a:p>
            <a:pPr marL="752475" lvl="1"/>
            <a:r>
              <a:rPr lang="en-US" sz="1800" dirty="0"/>
              <a:t>World Bank</a:t>
            </a:r>
          </a:p>
          <a:p>
            <a:pPr marL="752475" lvl="1"/>
            <a:r>
              <a:rPr lang="en-US" sz="1800" dirty="0"/>
              <a:t>UNICEF as well as UNESCO &amp; ITU</a:t>
            </a:r>
          </a:p>
          <a:p>
            <a:pPr marL="285750" indent="-285750">
              <a:buFont typeface="Arial" panose="020B0604020202020204" pitchFamily="34" charset="0"/>
              <a:buChar char="•"/>
            </a:pPr>
            <a:r>
              <a:rPr lang="en-US" sz="1800" dirty="0"/>
              <a:t>Other:</a:t>
            </a:r>
          </a:p>
          <a:p>
            <a:pPr marL="752475" lvl="1"/>
            <a:r>
              <a:rPr lang="en-US" sz="1800" dirty="0"/>
              <a:t>Seminar proceedings</a:t>
            </a:r>
          </a:p>
          <a:p>
            <a:pPr marL="752475" lvl="1"/>
            <a:r>
              <a:rPr lang="en-US" sz="1800" dirty="0"/>
              <a:t>INGO press releases &amp; mid-term review reports</a:t>
            </a:r>
          </a:p>
          <a:p>
            <a:pPr marL="752475" lvl="1"/>
            <a:r>
              <a:rPr lang="en-US" sz="1800" dirty="0"/>
              <a:t>Parliamentary reports &amp; other publications e.g. committee reports</a:t>
            </a:r>
          </a:p>
        </p:txBody>
      </p:sp>
      <p:sp>
        <p:nvSpPr>
          <p:cNvPr id="4" name="Date Placeholder 3"/>
          <p:cNvSpPr>
            <a:spLocks noGrp="1"/>
          </p:cNvSpPr>
          <p:nvPr>
            <p:ph type="dt" sz="half" idx="14"/>
          </p:nvPr>
        </p:nvSpPr>
        <p:spPr/>
        <p:txBody>
          <a:bodyPr/>
          <a:lstStyle/>
          <a:p>
            <a:fld id="{DCD9F9BF-D269-4020-816F-460E917B7A74}" type="datetime1">
              <a:rPr lang="en-GB" noProof="0" smtClean="0"/>
              <a:t>08/01/2018</a:t>
            </a:fld>
            <a:endParaRPr lang="en-GB" noProof="0"/>
          </a:p>
        </p:txBody>
      </p:sp>
      <p:sp>
        <p:nvSpPr>
          <p:cNvPr id="5" name="Footer Placeholder 4"/>
          <p:cNvSpPr>
            <a:spLocks noGrp="1"/>
          </p:cNvSpPr>
          <p:nvPr>
            <p:ph type="ftr" sz="quarter" idx="15"/>
          </p:nvPr>
        </p:nvSpPr>
        <p:spPr/>
        <p:txBody>
          <a:bodyPr/>
          <a:lstStyle/>
          <a:p>
            <a:r>
              <a:rPr lang="en-GB" noProof="0" dirty="0"/>
              <a:t>|     SDGs &amp; AT</a:t>
            </a:r>
          </a:p>
        </p:txBody>
      </p:sp>
      <p:sp>
        <p:nvSpPr>
          <p:cNvPr id="6" name="Slide Number Placeholder 5"/>
          <p:cNvSpPr>
            <a:spLocks noGrp="1"/>
          </p:cNvSpPr>
          <p:nvPr>
            <p:ph type="sldNum" sz="quarter" idx="16"/>
          </p:nvPr>
        </p:nvSpPr>
        <p:spPr/>
        <p:txBody>
          <a:bodyPr/>
          <a:lstStyle/>
          <a:p>
            <a:fld id="{A74CE0EA-F3B5-4684-BA10-C594598FDB9C}" type="slidenum">
              <a:rPr lang="en-GB" noProof="0" smtClean="0"/>
              <a:pPr/>
              <a:t>8</a:t>
            </a:fld>
            <a:endParaRPr lang="en-GB" noProof="0"/>
          </a:p>
        </p:txBody>
      </p:sp>
      <p:sp>
        <p:nvSpPr>
          <p:cNvPr id="8" name="Title 7"/>
          <p:cNvSpPr>
            <a:spLocks noGrp="1"/>
          </p:cNvSpPr>
          <p:nvPr>
            <p:ph type="title"/>
          </p:nvPr>
        </p:nvSpPr>
        <p:spPr>
          <a:solidFill>
            <a:schemeClr val="accent1"/>
          </a:solidFill>
        </p:spPr>
        <p:txBody>
          <a:bodyPr/>
          <a:lstStyle/>
          <a:p>
            <a:r>
              <a:rPr lang="en-GB" dirty="0"/>
              <a:t>Sources Used</a:t>
            </a:r>
            <a:endParaRPr lang="en-US" dirty="0"/>
          </a:p>
        </p:txBody>
      </p:sp>
      <p:sp>
        <p:nvSpPr>
          <p:cNvPr id="7" name="Isosceles Triangle 6">
            <a:extLst>
              <a:ext uri="{FF2B5EF4-FFF2-40B4-BE49-F238E27FC236}">
                <a16:creationId xmlns:a16="http://schemas.microsoft.com/office/drawing/2014/main" id="{E0C74954-A61C-466A-A22F-71AEC060005E}"/>
              </a:ext>
            </a:extLst>
          </p:cNvPr>
          <p:cNvSpPr/>
          <p:nvPr/>
        </p:nvSpPr>
        <p:spPr>
          <a:xfrm rot="10800000">
            <a:off x="8789670" y="0"/>
            <a:ext cx="354330" cy="354330"/>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1384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p>
            <a:fld id="{DCD9F9BF-D269-4020-816F-460E917B7A74}" type="datetime1">
              <a:rPr lang="en-GB" noProof="0" smtClean="0"/>
              <a:t>08/01/2018</a:t>
            </a:fld>
            <a:endParaRPr lang="en-GB" noProof="0"/>
          </a:p>
        </p:txBody>
      </p:sp>
      <p:sp>
        <p:nvSpPr>
          <p:cNvPr id="5" name="Footer Placeholder 4"/>
          <p:cNvSpPr>
            <a:spLocks noGrp="1"/>
          </p:cNvSpPr>
          <p:nvPr>
            <p:ph type="ftr" sz="quarter" idx="15"/>
          </p:nvPr>
        </p:nvSpPr>
        <p:spPr/>
        <p:txBody>
          <a:bodyPr/>
          <a:lstStyle/>
          <a:p>
            <a:r>
              <a:rPr lang="en-GB" noProof="0" dirty="0"/>
              <a:t>|     SDGs &amp; AT</a:t>
            </a:r>
          </a:p>
        </p:txBody>
      </p:sp>
      <p:sp>
        <p:nvSpPr>
          <p:cNvPr id="6" name="Slide Number Placeholder 5"/>
          <p:cNvSpPr>
            <a:spLocks noGrp="1"/>
          </p:cNvSpPr>
          <p:nvPr>
            <p:ph type="sldNum" sz="quarter" idx="16"/>
          </p:nvPr>
        </p:nvSpPr>
        <p:spPr/>
        <p:txBody>
          <a:bodyPr/>
          <a:lstStyle/>
          <a:p>
            <a:fld id="{A74CE0EA-F3B5-4684-BA10-C594598FDB9C}" type="slidenum">
              <a:rPr lang="en-GB" noProof="0" smtClean="0"/>
              <a:pPr/>
              <a:t>9</a:t>
            </a:fld>
            <a:endParaRPr lang="en-GB" noProof="0"/>
          </a:p>
        </p:txBody>
      </p:sp>
      <p:sp>
        <p:nvSpPr>
          <p:cNvPr id="8" name="Title 7"/>
          <p:cNvSpPr>
            <a:spLocks noGrp="1"/>
          </p:cNvSpPr>
          <p:nvPr>
            <p:ph type="title"/>
          </p:nvPr>
        </p:nvSpPr>
        <p:spPr>
          <a:solidFill>
            <a:schemeClr val="accent1"/>
          </a:solidFill>
        </p:spPr>
        <p:txBody>
          <a:bodyPr/>
          <a:lstStyle/>
          <a:p>
            <a:pPr algn="ctr"/>
            <a:r>
              <a:rPr lang="en-GB" dirty="0"/>
              <a:t>Terminology</a:t>
            </a:r>
            <a:endParaRPr lang="en-US" dirty="0"/>
          </a:p>
        </p:txBody>
      </p:sp>
      <p:sp>
        <p:nvSpPr>
          <p:cNvPr id="7" name="Isosceles Triangle 6">
            <a:extLst>
              <a:ext uri="{FF2B5EF4-FFF2-40B4-BE49-F238E27FC236}">
                <a16:creationId xmlns:a16="http://schemas.microsoft.com/office/drawing/2014/main" id="{E0C74954-A61C-466A-A22F-71AEC060005E}"/>
              </a:ext>
            </a:extLst>
          </p:cNvPr>
          <p:cNvSpPr/>
          <p:nvPr/>
        </p:nvSpPr>
        <p:spPr>
          <a:xfrm rot="10800000">
            <a:off x="8789670" y="0"/>
            <a:ext cx="354330" cy="354330"/>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D61E50A-0078-44DD-AE3C-294C74384F4C}"/>
              </a:ext>
            </a:extLst>
          </p:cNvPr>
          <p:cNvSpPr/>
          <p:nvPr/>
        </p:nvSpPr>
        <p:spPr>
          <a:xfrm>
            <a:off x="359999" y="1520456"/>
            <a:ext cx="8419774" cy="190854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base"/>
            <a:r>
              <a:rPr lang="en-US" b="1" dirty="0"/>
              <a:t>Assistive technology:</a:t>
            </a:r>
            <a:br>
              <a:rPr lang="en-US" b="1" dirty="0"/>
            </a:br>
            <a:endParaRPr lang="en-US" b="1" dirty="0"/>
          </a:p>
          <a:p>
            <a:pPr algn="ctr" fontAlgn="base"/>
            <a:r>
              <a:rPr lang="en-US" dirty="0"/>
              <a:t>Is the application of organized knowledge and skills related to assistive products, including systems and services. </a:t>
            </a:r>
          </a:p>
          <a:p>
            <a:pPr algn="ctr" fontAlgn="base"/>
            <a:r>
              <a:rPr lang="en-US" dirty="0"/>
              <a:t>Assistive technology is a subset of health technology.</a:t>
            </a:r>
          </a:p>
        </p:txBody>
      </p:sp>
      <p:sp>
        <p:nvSpPr>
          <p:cNvPr id="11" name="Oval 10">
            <a:extLst>
              <a:ext uri="{FF2B5EF4-FFF2-40B4-BE49-F238E27FC236}">
                <a16:creationId xmlns:a16="http://schemas.microsoft.com/office/drawing/2014/main" id="{28D9FBCD-E96B-486A-83CD-FEE38D728D06}"/>
              </a:ext>
            </a:extLst>
          </p:cNvPr>
          <p:cNvSpPr/>
          <p:nvPr/>
        </p:nvSpPr>
        <p:spPr>
          <a:xfrm>
            <a:off x="1044744" y="3806456"/>
            <a:ext cx="7131693" cy="241359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fontAlgn="base"/>
            <a:r>
              <a:rPr lang="en-US" b="1" dirty="0"/>
              <a:t>Assistive products:</a:t>
            </a:r>
          </a:p>
          <a:p>
            <a:pPr algn="ctr" fontAlgn="base"/>
            <a:r>
              <a:rPr lang="en-US" dirty="0"/>
              <a:t>Any external product (including devices, equipment, instruments or software), especially produced or generally available, the primary purpose of which is to maintain or improve an individual’s functioning and independence, and thereby promote their well-being.</a:t>
            </a:r>
          </a:p>
        </p:txBody>
      </p:sp>
    </p:spTree>
    <p:extLst>
      <p:ext uri="{BB962C8B-B14F-4D97-AF65-F5344CB8AC3E}">
        <p14:creationId xmlns:p14="http://schemas.microsoft.com/office/powerpoint/2010/main" val="1531574246"/>
      </p:ext>
    </p:extLst>
  </p:cSld>
  <p:clrMapOvr>
    <a:masterClrMapping/>
  </p:clrMapOvr>
</p:sld>
</file>

<file path=ppt/theme/theme1.xml><?xml version="1.0" encoding="utf-8"?>
<a:theme xmlns:a="http://schemas.openxmlformats.org/drawingml/2006/main" name="2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5028</TotalTime>
  <Words>4371</Words>
  <Application>Microsoft Office PowerPoint</Application>
  <PresentationFormat>On-screen Show (4:3)</PresentationFormat>
  <Paragraphs>437</Paragraphs>
  <Slides>40</Slides>
  <Notes>11</Notes>
  <HiddenSlides>11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Times New Roman</vt:lpstr>
      <vt:lpstr>Calibri</vt:lpstr>
      <vt:lpstr>Ebrima</vt:lpstr>
      <vt:lpstr>2_Office Theme</vt:lpstr>
      <vt:lpstr>SDGs &amp; Assistive Technology</vt:lpstr>
      <vt:lpstr>Topics</vt:lpstr>
      <vt:lpstr>Introduction</vt:lpstr>
      <vt:lpstr>INPUTS RECEIVED</vt:lpstr>
      <vt:lpstr>INPUTS RECEIVED</vt:lpstr>
      <vt:lpstr>INPUTS NOT  RECEIVED</vt:lpstr>
      <vt:lpstr>PowerPoint Presentation</vt:lpstr>
      <vt:lpstr>Sources Used</vt:lpstr>
      <vt:lpstr>Terminology</vt:lpstr>
      <vt:lpstr>KEY MESSAGES</vt:lpstr>
      <vt:lpstr>KEY MESSAGES</vt:lpstr>
      <vt:lpstr>KEY MESSAGES</vt:lpstr>
      <vt:lpstr>KEY RECOMMENDATIONS</vt:lpstr>
      <vt:lpstr>PowerPoint Presentation</vt:lpstr>
      <vt:lpstr>KEY MESSAGES</vt:lpstr>
      <vt:lpstr>KEY MESSAGES</vt:lpstr>
      <vt:lpstr>KEY RECOMMENDATIONS</vt:lpstr>
      <vt:lpstr>KEY MESSAGES</vt:lpstr>
      <vt:lpstr>KEY RECOMMENDATIONS</vt:lpstr>
      <vt:lpstr>KEY MESSAGES</vt:lpstr>
      <vt:lpstr>KEY RECOMMENDATIONS</vt:lpstr>
      <vt:lpstr>PowerPoint Presentation</vt:lpstr>
      <vt:lpstr>KEY MESSAGES</vt:lpstr>
      <vt:lpstr>KEY RECOMMENDATIONS</vt:lpstr>
      <vt:lpstr>KEY MESSAGES</vt:lpstr>
      <vt:lpstr>KEY RECOMMENDATIONS</vt:lpstr>
      <vt:lpstr>KEY MESSAGES</vt:lpstr>
      <vt:lpstr>KEY MESSAGES</vt:lpstr>
      <vt:lpstr>KEY MESSAGES</vt:lpstr>
      <vt:lpstr>KEY RECOMMENDATIONS</vt:lpstr>
      <vt:lpstr>PowerPoint Presentation</vt:lpstr>
      <vt:lpstr>PowerPoint Presentation</vt:lpstr>
      <vt:lpstr>Thank you</vt:lpstr>
      <vt:lpstr>KEY MESSAGES</vt:lpstr>
      <vt:lpstr>KEY MESSAGES</vt:lpstr>
      <vt:lpstr>KEY RECOMMENDATIONS</vt:lpstr>
      <vt:lpstr>KEY RECOMMENDATIONS</vt:lpstr>
      <vt:lpstr>KEY MESSAGES</vt:lpstr>
      <vt:lpstr>KEY MESSAGES</vt:lpstr>
      <vt:lpstr>KEY RECOMMENDATIONS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Benedikt Fischer</dc:creator>
  <cp:lastModifiedBy>Amine Lamrabat</cp:lastModifiedBy>
  <cp:revision>449</cp:revision>
  <dcterms:created xsi:type="dcterms:W3CDTF">2016-09-26T17:27:22Z</dcterms:created>
  <dcterms:modified xsi:type="dcterms:W3CDTF">2018-01-08T15:13:39Z</dcterms:modified>
</cp:coreProperties>
</file>