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84" r:id="rId2"/>
    <p:sldId id="257" r:id="rId3"/>
    <p:sldId id="271" r:id="rId4"/>
    <p:sldId id="273" r:id="rId5"/>
    <p:sldId id="274" r:id="rId6"/>
    <p:sldId id="280" r:id="rId7"/>
    <p:sldId id="281" r:id="rId8"/>
    <p:sldId id="272" r:id="rId9"/>
    <p:sldId id="279" r:id="rId10"/>
    <p:sldId id="277" r:id="rId11"/>
    <p:sldId id="275" r:id="rId12"/>
    <p:sldId id="278" r:id="rId13"/>
    <p:sldId id="282" r:id="rId14"/>
    <p:sldId id="288" r:id="rId15"/>
    <p:sldId id="289" r:id="rId16"/>
    <p:sldId id="290" r:id="rId17"/>
    <p:sldId id="291" r:id="rId18"/>
    <p:sldId id="285" r:id="rId19"/>
    <p:sldId id="286" r:id="rId20"/>
    <p:sldId id="287" r:id="rId21"/>
    <p:sldId id="258" r:id="rId22"/>
    <p:sldId id="283" r:id="rId23"/>
  </p:sldIdLst>
  <p:sldSz cx="9144000" cy="6858000" type="screen4x3"/>
  <p:notesSz cx="6799263" cy="9929813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270B"/>
    <a:srgbClr val="FEE9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875" autoAdjust="0"/>
  </p:normalViewPr>
  <p:slideViewPr>
    <p:cSldViewPr>
      <p:cViewPr>
        <p:scale>
          <a:sx n="95" d="100"/>
          <a:sy n="95" d="100"/>
        </p:scale>
        <p:origin x="-72" y="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dirty="0"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1342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33925390-649A-4993-9537-828C99113427}" type="datetimeFigureOut">
              <a:rPr lang="en-IE"/>
              <a:pPr>
                <a:defRPr/>
              </a:pPr>
              <a:t>20/08/2014</a:t>
            </a:fld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dirty="0"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44F249AA-91D1-4D36-9D44-3CAE900BB7C1}" type="slidenum">
              <a:rPr lang="en-IE"/>
              <a:pPr>
                <a:defRPr/>
              </a:pPr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3527664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347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342" y="0"/>
            <a:ext cx="2946347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BD0CE02E-9EC3-47EF-AEB3-8AFE5699332B}" type="datetimeFigureOut">
              <a:rPr lang="en-US"/>
              <a:pPr>
                <a:defRPr/>
              </a:pPr>
              <a:t>20/08/2014</a:t>
            </a:fld>
            <a:endParaRPr lang="en-US" dirty="0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927" y="4716661"/>
            <a:ext cx="5439410" cy="4468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599"/>
            <a:ext cx="2946347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342" y="9431599"/>
            <a:ext cx="2946347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4C647C6F-5140-4945-BE4E-8E0EF9F0657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88819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57217" indent="-291237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64950" indent="-23299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30930" indent="-23299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96910" indent="-23299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62889" indent="-23299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3028870" indent="-23299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94850" indent="-23299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960830" indent="-23299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896EB92-067C-E642-BA58-B705A0D43DFC}" type="slidenum">
              <a:rPr lang="en-US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5F728F-684F-4BFB-A03A-FA1A9802BE6F}" type="datetimeFigureOut">
              <a:rPr lang="pl-PL"/>
              <a:pPr>
                <a:defRPr/>
              </a:pPr>
              <a:t>2014-08-20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5881C5-6DCB-40EA-A980-42F40A26EA5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1092D4-5B4E-4F15-ACAA-6ED92BB0757F}" type="datetimeFigureOut">
              <a:rPr lang="pl-PL"/>
              <a:pPr>
                <a:defRPr/>
              </a:pPr>
              <a:t>2014-08-20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8227AB-3978-455D-9C8C-3BC20A433FC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3714A4-335A-4FAF-9403-CC08D8AD0462}" type="datetimeFigureOut">
              <a:rPr lang="pl-PL"/>
              <a:pPr>
                <a:defRPr/>
              </a:pPr>
              <a:t>2014-08-20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39B3D-3C7A-40EE-A964-2AA96ADEEB9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D1FA0F-F4B6-4AFD-9F25-AAFA5770A8C9}" type="datetimeFigureOut">
              <a:rPr lang="pl-PL"/>
              <a:pPr>
                <a:defRPr/>
              </a:pPr>
              <a:t>2014-08-20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C5632-0E5F-4FEB-8575-43D4FB75E42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08A88F-8F8C-43C5-A8D3-A0C89F4BAE64}" type="datetimeFigureOut">
              <a:rPr lang="pl-PL"/>
              <a:pPr>
                <a:defRPr/>
              </a:pPr>
              <a:t>2014-08-20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A61A6-815A-47E4-AC57-144CDB05585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7A6F0D-3001-48FD-BF2C-230346F15892}" type="datetimeFigureOut">
              <a:rPr lang="pl-PL"/>
              <a:pPr>
                <a:defRPr/>
              </a:pPr>
              <a:t>2014-08-20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454A81-71B1-4320-B08A-8F22D1D8DF2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DE3C0-94F3-4CF3-AD37-5B4A2405E77C}" type="datetimeFigureOut">
              <a:rPr lang="pl-PL"/>
              <a:pPr>
                <a:defRPr/>
              </a:pPr>
              <a:t>2014-08-20</a:t>
            </a:fld>
            <a:endParaRPr lang="pl-PL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87F8CB-B1F3-4DA2-99B7-1E3AACB236F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232D43-C180-46AE-B710-1410CBF2422C}" type="datetimeFigureOut">
              <a:rPr lang="pl-PL"/>
              <a:pPr>
                <a:defRPr/>
              </a:pPr>
              <a:t>2014-08-20</a:t>
            </a:fld>
            <a:endParaRPr lang="pl-PL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1C0B8A-EC62-40F1-B687-D8C31646FCC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845E3D-0AD8-4755-B13A-3B9E70CA2898}" type="datetimeFigureOut">
              <a:rPr lang="pl-PL"/>
              <a:pPr>
                <a:defRPr/>
              </a:pPr>
              <a:t>2014-08-20</a:t>
            </a:fld>
            <a:endParaRPr lang="pl-PL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64E61E-605D-48A8-A90D-68C1A78B043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EF60CB-087E-4445-857C-615286F97554}" type="datetimeFigureOut">
              <a:rPr lang="pl-PL"/>
              <a:pPr>
                <a:defRPr/>
              </a:pPr>
              <a:t>2014-08-20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D940C6-8BA4-47DF-9702-3BFD4B5EB3A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DCA7AD-F228-4B5C-AA9F-93166876036A}" type="datetimeFigureOut">
              <a:rPr lang="pl-PL"/>
              <a:pPr>
                <a:defRPr/>
              </a:pPr>
              <a:t>2014-08-20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61E787-E6B7-4814-8D5D-1BC45BA7734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t="-1000" r="-25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5EBD252-2633-48E3-B4BB-CD5D2170E82F}" type="datetimeFigureOut">
              <a:rPr lang="pl-PL"/>
              <a:pPr>
                <a:defRPr/>
              </a:pPr>
              <a:t>2014-08-20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6A6A156-B929-4064-9BC3-74397DA2C1F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517030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4000" b="1" dirty="0" smtClean="0">
                <a:solidFill>
                  <a:srgbClr val="000000"/>
                </a:solidFill>
                <a:ea typeface="PMingLiU"/>
                <a:cs typeface="Tahoma"/>
              </a:rPr>
              <a:t/>
            </a:r>
            <a:br>
              <a:rPr lang="en-GB" sz="4000" b="1" dirty="0" smtClean="0">
                <a:solidFill>
                  <a:srgbClr val="000000"/>
                </a:solidFill>
                <a:ea typeface="PMingLiU"/>
                <a:cs typeface="Tahoma"/>
              </a:rPr>
            </a:br>
            <a:r>
              <a:rPr lang="en-GB" sz="4000" b="1" dirty="0">
                <a:solidFill>
                  <a:srgbClr val="000000"/>
                </a:solidFill>
                <a:ea typeface="PMingLiU"/>
                <a:cs typeface="Tahoma"/>
              </a:rPr>
              <a:t/>
            </a:r>
            <a:br>
              <a:rPr lang="en-GB" sz="4000" b="1" dirty="0">
                <a:solidFill>
                  <a:srgbClr val="000000"/>
                </a:solidFill>
                <a:ea typeface="PMingLiU"/>
                <a:cs typeface="Tahoma"/>
              </a:rPr>
            </a:br>
            <a:r>
              <a:rPr lang="en-GB" sz="4000" b="1" dirty="0" smtClean="0">
                <a:solidFill>
                  <a:srgbClr val="000000"/>
                </a:solidFill>
                <a:ea typeface="PMingLiU"/>
                <a:cs typeface="Tahoma"/>
              </a:rPr>
              <a:t>Disability Statistics and Data on </a:t>
            </a:r>
            <a:br>
              <a:rPr lang="en-GB" sz="4000" b="1" dirty="0" smtClean="0">
                <a:solidFill>
                  <a:srgbClr val="000000"/>
                </a:solidFill>
                <a:ea typeface="PMingLiU"/>
                <a:cs typeface="Tahoma"/>
              </a:rPr>
            </a:br>
            <a:r>
              <a:rPr lang="en-GB" sz="4000" b="1" dirty="0" smtClean="0">
                <a:solidFill>
                  <a:srgbClr val="000000"/>
                </a:solidFill>
                <a:ea typeface="PMingLiU"/>
                <a:cs typeface="Tahoma"/>
              </a:rPr>
              <a:t>Social </a:t>
            </a:r>
            <a:r>
              <a:rPr lang="en-GB" sz="4000" b="1" dirty="0">
                <a:solidFill>
                  <a:srgbClr val="000000"/>
                </a:solidFill>
                <a:ea typeface="PMingLiU"/>
                <a:cs typeface="Tahoma"/>
              </a:rPr>
              <a:t>Protection </a:t>
            </a:r>
            <a:r>
              <a:rPr lang="en-AU" sz="4000" dirty="0">
                <a:ea typeface="PMingLiU"/>
                <a:cs typeface="Times New Roman"/>
              </a:rPr>
              <a:t/>
            </a:r>
            <a:br>
              <a:rPr lang="en-AU" sz="4000" dirty="0">
                <a:ea typeface="PMingLiU"/>
                <a:cs typeface="Times New Roman"/>
              </a:rPr>
            </a:br>
            <a:endParaRPr lang="en-AU" sz="4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463" y="3533969"/>
            <a:ext cx="7773074" cy="65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7504" y="2274838"/>
            <a:ext cx="8928992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dirty="0" smtClean="0">
                <a:solidFill>
                  <a:schemeClr val="tx2"/>
                </a:solidFill>
                <a:latin typeface="Candara" pitchFamily="34" charset="0"/>
              </a:rPr>
              <a:t>UNDESA-UNESCO Expert Group Meeting on </a:t>
            </a:r>
          </a:p>
          <a:p>
            <a:pPr algn="ctr"/>
            <a:r>
              <a:rPr lang="en-GB" sz="2800" b="1" dirty="0" smtClean="0">
                <a:solidFill>
                  <a:schemeClr val="tx2"/>
                </a:solidFill>
                <a:latin typeface="Candara" pitchFamily="34" charset="0"/>
              </a:rPr>
              <a:t>Disability Data and Statistics</a:t>
            </a:r>
          </a:p>
          <a:p>
            <a:pPr algn="ctr"/>
            <a:endParaRPr lang="en-GB" b="1" dirty="0">
              <a:solidFill>
                <a:schemeClr val="tx2"/>
              </a:solidFill>
              <a:latin typeface="Candara" pitchFamily="34" charset="0"/>
            </a:endParaRPr>
          </a:p>
          <a:p>
            <a:pPr algn="ctr"/>
            <a:endParaRPr lang="en-GB" b="1" dirty="0" smtClean="0">
              <a:solidFill>
                <a:schemeClr val="tx2"/>
              </a:solidFill>
              <a:latin typeface="Candara" pitchFamily="34" charset="0"/>
            </a:endParaRPr>
          </a:p>
          <a:p>
            <a:pPr algn="ctr"/>
            <a:r>
              <a:rPr lang="en-GB" b="1" dirty="0" smtClean="0">
                <a:solidFill>
                  <a:schemeClr val="tx2"/>
                </a:solidFill>
                <a:latin typeface="Candara" pitchFamily="34" charset="0"/>
              </a:rPr>
              <a:t>Hasheem Mannan</a:t>
            </a:r>
          </a:p>
          <a:p>
            <a:pPr algn="ctr"/>
            <a:r>
              <a:rPr lang="en-GB" b="1" dirty="0">
                <a:solidFill>
                  <a:schemeClr val="tx2"/>
                </a:solidFill>
                <a:latin typeface="Candara" pitchFamily="34" charset="0"/>
              </a:rPr>
              <a:t/>
            </a:r>
            <a:br>
              <a:rPr lang="en-GB" b="1" dirty="0">
                <a:solidFill>
                  <a:schemeClr val="tx2"/>
                </a:solidFill>
                <a:latin typeface="Candara" pitchFamily="34" charset="0"/>
              </a:rPr>
            </a:br>
            <a:r>
              <a:rPr lang="en-GB" b="1" dirty="0">
                <a:solidFill>
                  <a:schemeClr val="tx2"/>
                </a:solidFill>
                <a:latin typeface="Candara" pitchFamily="34" charset="0"/>
              </a:rPr>
              <a:t>Senior Research Fellow</a:t>
            </a:r>
            <a:br>
              <a:rPr lang="en-GB" b="1" dirty="0">
                <a:solidFill>
                  <a:schemeClr val="tx2"/>
                </a:solidFill>
                <a:latin typeface="Candara" pitchFamily="34" charset="0"/>
              </a:rPr>
            </a:br>
            <a:r>
              <a:rPr lang="en-GB" b="1" dirty="0" err="1">
                <a:solidFill>
                  <a:schemeClr val="tx2"/>
                </a:solidFill>
                <a:latin typeface="Candara" pitchFamily="34" charset="0"/>
              </a:rPr>
              <a:t>Nossal</a:t>
            </a:r>
            <a:r>
              <a:rPr lang="en-GB" b="1" dirty="0">
                <a:solidFill>
                  <a:schemeClr val="tx2"/>
                </a:solidFill>
                <a:latin typeface="Candara" pitchFamily="34" charset="0"/>
              </a:rPr>
              <a:t> Institute for Global Health</a:t>
            </a:r>
            <a:br>
              <a:rPr lang="en-GB" b="1" dirty="0">
                <a:solidFill>
                  <a:schemeClr val="tx2"/>
                </a:solidFill>
                <a:latin typeface="Candara" pitchFamily="34" charset="0"/>
              </a:rPr>
            </a:br>
            <a:r>
              <a:rPr lang="en-GB" b="1" dirty="0">
                <a:solidFill>
                  <a:schemeClr val="tx2"/>
                </a:solidFill>
                <a:latin typeface="Candara" pitchFamily="34" charset="0"/>
              </a:rPr>
              <a:t>Melbourne School of Population and Global Health</a:t>
            </a:r>
            <a:br>
              <a:rPr lang="en-GB" b="1" dirty="0">
                <a:solidFill>
                  <a:schemeClr val="tx2"/>
                </a:solidFill>
                <a:latin typeface="Candara" pitchFamily="34" charset="0"/>
              </a:rPr>
            </a:br>
            <a:r>
              <a:rPr lang="en-GB" b="1" dirty="0">
                <a:solidFill>
                  <a:schemeClr val="tx2"/>
                </a:solidFill>
                <a:latin typeface="Candara" pitchFamily="34" charset="0"/>
              </a:rPr>
              <a:t>University of Melbourne</a:t>
            </a:r>
            <a:br>
              <a:rPr lang="en-GB" b="1" dirty="0">
                <a:solidFill>
                  <a:schemeClr val="tx2"/>
                </a:solidFill>
                <a:latin typeface="Candara" pitchFamily="34" charset="0"/>
              </a:rPr>
            </a:br>
            <a:r>
              <a:rPr lang="en-GB" b="1" dirty="0">
                <a:solidFill>
                  <a:schemeClr val="tx2"/>
                </a:solidFill>
                <a:latin typeface="Candara" pitchFamily="34" charset="0"/>
              </a:rPr>
              <a:t> (hmannanh@unimelb.edu.au)</a:t>
            </a:r>
            <a:endParaRPr lang="en-A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69788"/>
            <a:ext cx="91440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8131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4090"/>
            <a:ext cx="8229600" cy="1143000"/>
          </a:xfrm>
        </p:spPr>
        <p:txBody>
          <a:bodyPr/>
          <a:lstStyle/>
          <a:p>
            <a:r>
              <a:rPr lang="en-US" dirty="0" smtClean="0"/>
              <a:t>ADB Study on Social Protection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24" y="1052736"/>
            <a:ext cx="8209607" cy="4427419"/>
          </a:xfrm>
        </p:spPr>
      </p:pic>
      <p:pic>
        <p:nvPicPr>
          <p:cNvPr id="8194" name="Picture 2" descr="S:\MarComms\APPROVED NOSSAL LOGOS\Nossal Bann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45224"/>
            <a:ext cx="9144000" cy="141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7077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15416"/>
            <a:ext cx="8229600" cy="1143000"/>
          </a:xfrm>
        </p:spPr>
        <p:txBody>
          <a:bodyPr/>
          <a:lstStyle/>
          <a:p>
            <a:r>
              <a:rPr lang="en-US" dirty="0" smtClean="0"/>
              <a:t>Disability Benefits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7715200" cy="5145435"/>
          </a:xfrm>
        </p:spPr>
        <p:txBody>
          <a:bodyPr/>
          <a:lstStyle/>
          <a:p>
            <a:r>
              <a:rPr lang="en-AU" sz="2400" dirty="0">
                <a:latin typeface="Humanist777BT-LightB"/>
              </a:rPr>
              <a:t>Disability benefits are the smallest </a:t>
            </a:r>
            <a:r>
              <a:rPr lang="en-AU" sz="2400" dirty="0" smtClean="0">
                <a:latin typeface="Humanist777BT-LightB"/>
              </a:rPr>
              <a:t>subcomponent of social protection, </a:t>
            </a:r>
            <a:r>
              <a:rPr lang="en-AU" sz="2400" dirty="0">
                <a:latin typeface="Humanist777BT-LightB"/>
              </a:rPr>
              <a:t>with only 2%–3</a:t>
            </a:r>
            <a:r>
              <a:rPr lang="en-AU" sz="2400" dirty="0" smtClean="0">
                <a:latin typeface="Humanist777BT-LightB"/>
              </a:rPr>
              <a:t>% of </a:t>
            </a:r>
            <a:r>
              <a:rPr lang="en-AU" sz="2400" dirty="0">
                <a:latin typeface="Humanist777BT-LightB"/>
              </a:rPr>
              <a:t>spending and beneficiaries. </a:t>
            </a:r>
            <a:endParaRPr lang="en-AU" sz="2400" dirty="0" smtClean="0">
              <a:latin typeface="Humanist777BT-LightB"/>
            </a:endParaRPr>
          </a:p>
          <a:p>
            <a:pPr marL="0" indent="0">
              <a:buNone/>
            </a:pPr>
            <a:endParaRPr lang="en-AU" sz="2400" dirty="0" smtClean="0">
              <a:latin typeface="Humanist777BT-LightB"/>
            </a:endParaRPr>
          </a:p>
          <a:p>
            <a:r>
              <a:rPr lang="en-AU" sz="2400" dirty="0" smtClean="0">
                <a:latin typeface="Humanist777BT-LightB"/>
              </a:rPr>
              <a:t>Indeed</a:t>
            </a:r>
            <a:r>
              <a:rPr lang="en-AU" sz="2400" dirty="0">
                <a:latin typeface="Humanist777BT-LightB"/>
              </a:rPr>
              <a:t>, many countries in Asia and </a:t>
            </a:r>
            <a:r>
              <a:rPr lang="en-AU" sz="2400" dirty="0" smtClean="0">
                <a:latin typeface="Humanist777BT-LightB"/>
              </a:rPr>
              <a:t>the Pacific provide </a:t>
            </a:r>
            <a:r>
              <a:rPr lang="en-AU" sz="2400" dirty="0">
                <a:latin typeface="Humanist777BT-LightB"/>
              </a:rPr>
              <a:t>only negligible benefits to disabled people</a:t>
            </a:r>
            <a:r>
              <a:rPr lang="en-AU" sz="2400" dirty="0" smtClean="0">
                <a:latin typeface="Humanist777BT-LightB"/>
              </a:rPr>
              <a:t>.</a:t>
            </a:r>
          </a:p>
          <a:p>
            <a:endParaRPr lang="en-US" sz="2400" dirty="0" smtClean="0">
              <a:latin typeface="Humanist777BT-LightB"/>
              <a:ea typeface="Times New Roman"/>
            </a:endParaRPr>
          </a:p>
          <a:p>
            <a:r>
              <a:rPr lang="en-US" sz="2400" dirty="0" smtClean="0">
                <a:latin typeface="Humanist777BT-LightB"/>
                <a:ea typeface="Times New Roman"/>
              </a:rPr>
              <a:t>Source: </a:t>
            </a:r>
            <a:r>
              <a:rPr lang="en-AU" sz="2400" dirty="0">
                <a:latin typeface="Humanist777BT-LightB"/>
                <a:ea typeface="Times New Roman"/>
              </a:rPr>
              <a:t>Asian Development </a:t>
            </a:r>
            <a:r>
              <a:rPr lang="en-AU" sz="2400" dirty="0" smtClean="0">
                <a:latin typeface="Humanist777BT-LightB"/>
                <a:ea typeface="Times New Roman"/>
              </a:rPr>
              <a:t>Bank, The </a:t>
            </a:r>
            <a:r>
              <a:rPr lang="en-AU" sz="2400" dirty="0">
                <a:latin typeface="Humanist777BT-LightB"/>
                <a:ea typeface="Times New Roman"/>
              </a:rPr>
              <a:t>social protection index</a:t>
            </a:r>
            <a:r>
              <a:rPr lang="en-AU" sz="2400" dirty="0" smtClean="0">
                <a:latin typeface="Humanist777BT-LightB"/>
                <a:ea typeface="Times New Roman"/>
              </a:rPr>
              <a:t>. 2013</a:t>
            </a:r>
            <a:endParaRPr lang="en-US" sz="2400" dirty="0" smtClean="0">
              <a:latin typeface="+mj-lt"/>
              <a:ea typeface="Times New Roman"/>
            </a:endParaRPr>
          </a:p>
        </p:txBody>
      </p:sp>
      <p:pic>
        <p:nvPicPr>
          <p:cNvPr id="8194" name="Picture 2" descr="S:\MarComms\APPROVED NOSSAL LOGOS\Nossal Bann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45224"/>
            <a:ext cx="9144000" cy="141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74010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80120"/>
          </a:xfrm>
        </p:spPr>
        <p:txBody>
          <a:bodyPr/>
          <a:lstStyle/>
          <a:p>
            <a:pPr algn="l"/>
            <a:r>
              <a:rPr lang="en-US" sz="3600" dirty="0" smtClean="0"/>
              <a:t>Indonesian Experience (JSPACA- ASODKB)</a:t>
            </a:r>
            <a:endParaRPr lang="en-AU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pPr marL="914400" lvl="2" indent="0">
              <a:buNone/>
            </a:pPr>
            <a:endParaRPr lang="en-IE" dirty="0">
              <a:solidFill>
                <a:prstClr val="black"/>
              </a:solidFill>
            </a:endParaRPr>
          </a:p>
          <a:p>
            <a:endParaRPr lang="en-AU" dirty="0"/>
          </a:p>
        </p:txBody>
      </p:sp>
      <p:pic>
        <p:nvPicPr>
          <p:cNvPr id="4" name="Picture 2" descr="S:\MarComms\APPROVED NOSSAL LOGOS\Nossal Bann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33256"/>
            <a:ext cx="9144000" cy="112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68760"/>
            <a:ext cx="7859216" cy="4189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10748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3997"/>
            <a:ext cx="8229600" cy="1080120"/>
          </a:xfrm>
        </p:spPr>
        <p:txBody>
          <a:bodyPr/>
          <a:lstStyle/>
          <a:p>
            <a:r>
              <a:rPr lang="en-US" sz="2400" dirty="0" smtClean="0"/>
              <a:t>Indonesian Experience: ILO Social Protection Assessment</a:t>
            </a:r>
            <a:endParaRPr lang="en-AU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pPr marL="914400" lvl="2" indent="0">
              <a:buNone/>
            </a:pPr>
            <a:endParaRPr lang="en-IE" dirty="0">
              <a:solidFill>
                <a:prstClr val="black"/>
              </a:solidFill>
            </a:endParaRPr>
          </a:p>
          <a:p>
            <a:endParaRPr lang="en-AU" dirty="0"/>
          </a:p>
        </p:txBody>
      </p:sp>
      <p:pic>
        <p:nvPicPr>
          <p:cNvPr id="4" name="Picture 2" descr="S:\MarComms\APPROVED NOSSAL LOGOS\Nossal Bann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33256"/>
            <a:ext cx="9144000" cy="112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124744"/>
            <a:ext cx="7920880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5009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40"/>
          <p:cNvSpPr txBox="1">
            <a:spLocks noChangeArrowheads="1"/>
          </p:cNvSpPr>
          <p:nvPr/>
        </p:nvSpPr>
        <p:spPr bwMode="auto">
          <a:xfrm>
            <a:off x="458788" y="6092825"/>
            <a:ext cx="18272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i="1"/>
              <a:t>Sumber: BPS &amp; TNP2K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57200" y="1227138"/>
            <a:ext cx="8382000" cy="4852433"/>
            <a:chOff x="457200" y="1078468"/>
            <a:chExt cx="8382000" cy="4851920"/>
          </a:xfrm>
        </p:grpSpPr>
        <p:grpSp>
          <p:nvGrpSpPr>
            <p:cNvPr id="3" name="Group 2"/>
            <p:cNvGrpSpPr>
              <a:grpSpLocks/>
            </p:cNvGrpSpPr>
            <p:nvPr/>
          </p:nvGrpSpPr>
          <p:grpSpPr bwMode="auto">
            <a:xfrm>
              <a:off x="457200" y="1371600"/>
              <a:ext cx="8382000" cy="4558788"/>
              <a:chOff x="457200" y="1371600"/>
              <a:chExt cx="8382000" cy="4558788"/>
            </a:xfrm>
          </p:grpSpPr>
          <p:sp>
            <p:nvSpPr>
              <p:cNvPr id="40" name="Rectangle 39"/>
              <p:cNvSpPr/>
              <p:nvPr/>
            </p:nvSpPr>
            <p:spPr>
              <a:xfrm>
                <a:off x="1371600" y="4495993"/>
                <a:ext cx="7315200" cy="761919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pic>
            <p:nvPicPr>
              <p:cNvPr id="22536" name="Picture 10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57" t="1570" r="1511" b="14827"/>
              <a:stretch>
                <a:fillRect/>
              </a:stretch>
            </p:blipFill>
            <p:spPr bwMode="auto">
              <a:xfrm>
                <a:off x="457200" y="1371600"/>
                <a:ext cx="8382000" cy="3200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2537" name="TextBox 1"/>
              <p:cNvSpPr txBox="1">
                <a:spLocks noChangeArrowheads="1"/>
              </p:cNvSpPr>
              <p:nvPr/>
            </p:nvSpPr>
            <p:spPr bwMode="auto">
              <a:xfrm>
                <a:off x="1371600" y="4499387"/>
                <a:ext cx="637765" cy="3692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800" b="1" dirty="0" smtClean="0"/>
                  <a:t>Poor</a:t>
                </a:r>
                <a:endParaRPr lang="en-US" sz="1800" b="1" dirty="0"/>
              </a:p>
            </p:txBody>
          </p:sp>
          <p:sp>
            <p:nvSpPr>
              <p:cNvPr id="22538" name="TextBox 15"/>
              <p:cNvSpPr txBox="1">
                <a:spLocks noChangeArrowheads="1"/>
              </p:cNvSpPr>
              <p:nvPr/>
            </p:nvSpPr>
            <p:spPr bwMode="auto">
              <a:xfrm>
                <a:off x="2362200" y="4499387"/>
                <a:ext cx="190500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en-US" sz="1800" b="1" dirty="0" err="1" smtClean="0"/>
                  <a:t>Vulnerables</a:t>
                </a:r>
                <a:endParaRPr lang="en-US" sz="1800" b="1" dirty="0"/>
              </a:p>
            </p:txBody>
          </p:sp>
          <p:sp>
            <p:nvSpPr>
              <p:cNvPr id="22539" name="TextBox 16"/>
              <p:cNvSpPr txBox="1">
                <a:spLocks noChangeArrowheads="1"/>
              </p:cNvSpPr>
              <p:nvPr/>
            </p:nvSpPr>
            <p:spPr bwMode="auto">
              <a:xfrm>
                <a:off x="4953000" y="4499387"/>
                <a:ext cx="167640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800" b="1" dirty="0" smtClean="0"/>
                  <a:t>Middle Class</a:t>
                </a:r>
                <a:endParaRPr lang="en-US" sz="1800" b="1" dirty="0"/>
              </a:p>
            </p:txBody>
          </p:sp>
          <p:sp>
            <p:nvSpPr>
              <p:cNvPr id="22540" name="TextBox 17"/>
              <p:cNvSpPr txBox="1">
                <a:spLocks noChangeArrowheads="1"/>
              </p:cNvSpPr>
              <p:nvPr/>
            </p:nvSpPr>
            <p:spPr bwMode="auto">
              <a:xfrm>
                <a:off x="7239000" y="4499387"/>
                <a:ext cx="144780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en-US" sz="1800" b="1" dirty="0" smtClean="0"/>
                  <a:t>Rich</a:t>
                </a:r>
                <a:endParaRPr lang="en-US" sz="1800" b="1" dirty="0"/>
              </a:p>
            </p:txBody>
          </p:sp>
          <p:cxnSp>
            <p:nvCxnSpPr>
              <p:cNvPr id="19" name="Straight Connector 18"/>
              <p:cNvCxnSpPr/>
              <p:nvPr/>
            </p:nvCxnSpPr>
            <p:spPr>
              <a:xfrm>
                <a:off x="1371600" y="4343610"/>
                <a:ext cx="0" cy="936526"/>
              </a:xfrm>
              <a:prstGeom prst="line">
                <a:avLst/>
              </a:prstGeom>
              <a:ln w="28575" cmpd="sng"/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2286000" y="2057851"/>
                <a:ext cx="0" cy="3203236"/>
              </a:xfrm>
              <a:prstGeom prst="line">
                <a:avLst/>
              </a:prstGeom>
              <a:ln w="28575" cmpd="sng"/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4343400" y="2057851"/>
                <a:ext cx="0" cy="3203236"/>
              </a:xfrm>
              <a:prstGeom prst="line">
                <a:avLst/>
              </a:prstGeom>
              <a:ln w="28575" cmpd="sng"/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7391400" y="2057851"/>
                <a:ext cx="0" cy="3203236"/>
              </a:xfrm>
              <a:prstGeom prst="line">
                <a:avLst/>
              </a:prstGeom>
              <a:ln w="28575" cmpd="sng"/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8686800" y="4343610"/>
                <a:ext cx="0" cy="936526"/>
              </a:xfrm>
              <a:prstGeom prst="line">
                <a:avLst/>
              </a:prstGeom>
              <a:ln w="28575" cmpd="sng"/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sp>
            <p:nvSpPr>
              <p:cNvPr id="22546" name="TextBox 23"/>
              <p:cNvSpPr txBox="1">
                <a:spLocks noChangeArrowheads="1"/>
              </p:cNvSpPr>
              <p:nvPr/>
            </p:nvSpPr>
            <p:spPr bwMode="auto">
              <a:xfrm>
                <a:off x="1371600" y="4861277"/>
                <a:ext cx="819455" cy="3692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800" dirty="0"/>
                  <a:t>29 </a:t>
                </a:r>
                <a:r>
                  <a:rPr lang="en-US" sz="1800" dirty="0" smtClean="0"/>
                  <a:t>mil.</a:t>
                </a:r>
                <a:endParaRPr lang="en-US" sz="1800" dirty="0"/>
              </a:p>
            </p:txBody>
          </p:sp>
          <p:sp>
            <p:nvSpPr>
              <p:cNvPr id="22547" name="TextBox 24"/>
              <p:cNvSpPr txBox="1">
                <a:spLocks noChangeArrowheads="1"/>
              </p:cNvSpPr>
              <p:nvPr/>
            </p:nvSpPr>
            <p:spPr bwMode="auto">
              <a:xfrm>
                <a:off x="2362200" y="4861277"/>
                <a:ext cx="190500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en-US" sz="1800" dirty="0"/>
                  <a:t>70 </a:t>
                </a:r>
                <a:r>
                  <a:rPr lang="en-US" sz="1800" dirty="0" smtClean="0"/>
                  <a:t>million</a:t>
                </a:r>
                <a:endParaRPr lang="en-US" sz="1800" dirty="0"/>
              </a:p>
            </p:txBody>
          </p:sp>
          <p:sp>
            <p:nvSpPr>
              <p:cNvPr id="22548" name="TextBox 25"/>
              <p:cNvSpPr txBox="1">
                <a:spLocks noChangeArrowheads="1"/>
              </p:cNvSpPr>
              <p:nvPr/>
            </p:nvSpPr>
            <p:spPr bwMode="auto">
              <a:xfrm>
                <a:off x="4724400" y="4861277"/>
                <a:ext cx="167640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en-US" sz="1800" dirty="0"/>
                  <a:t>100 </a:t>
                </a:r>
                <a:r>
                  <a:rPr lang="en-US" sz="1800" dirty="0" smtClean="0"/>
                  <a:t>million</a:t>
                </a:r>
                <a:endParaRPr lang="en-US" sz="1800" dirty="0"/>
              </a:p>
            </p:txBody>
          </p:sp>
          <p:sp>
            <p:nvSpPr>
              <p:cNvPr id="22549" name="TextBox 26"/>
              <p:cNvSpPr txBox="1">
                <a:spLocks noChangeArrowheads="1"/>
              </p:cNvSpPr>
              <p:nvPr/>
            </p:nvSpPr>
            <p:spPr bwMode="auto">
              <a:xfrm>
                <a:off x="7239000" y="4861277"/>
                <a:ext cx="144780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en-US" sz="1800" dirty="0"/>
                  <a:t>50 </a:t>
                </a:r>
                <a:r>
                  <a:rPr lang="en-US" sz="1800" dirty="0" smtClean="0"/>
                  <a:t>million</a:t>
                </a:r>
                <a:endParaRPr lang="en-US" sz="1800" dirty="0"/>
              </a:p>
            </p:txBody>
          </p:sp>
          <p:sp>
            <p:nvSpPr>
              <p:cNvPr id="22550" name="TextBox 27"/>
              <p:cNvSpPr txBox="1">
                <a:spLocks noChangeArrowheads="1"/>
              </p:cNvSpPr>
              <p:nvPr/>
            </p:nvSpPr>
            <p:spPr bwMode="auto">
              <a:xfrm>
                <a:off x="1554354" y="5334105"/>
                <a:ext cx="1019643" cy="523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algn="r" eaLnBrk="1" hangingPunct="1"/>
                <a:r>
                  <a:rPr lang="en-US" sz="1400" b="1" dirty="0" smtClean="0"/>
                  <a:t>Poverty </a:t>
                </a:r>
              </a:p>
              <a:p>
                <a:pPr algn="r" eaLnBrk="1" hangingPunct="1"/>
                <a:r>
                  <a:rPr lang="en-US" sz="1400" b="1" dirty="0" smtClean="0"/>
                  <a:t>Alleviation </a:t>
                </a:r>
                <a:endParaRPr lang="en-US" sz="1400" b="1" dirty="0"/>
              </a:p>
            </p:txBody>
          </p:sp>
          <p:sp>
            <p:nvSpPr>
              <p:cNvPr id="22551" name="TextBox 28"/>
              <p:cNvSpPr txBox="1">
                <a:spLocks noChangeArrowheads="1"/>
              </p:cNvSpPr>
              <p:nvPr/>
            </p:nvSpPr>
            <p:spPr bwMode="auto">
              <a:xfrm>
                <a:off x="2542517" y="5410402"/>
                <a:ext cx="1953283" cy="3077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400" b="1" dirty="0">
                    <a:solidFill>
                      <a:srgbClr val="000000"/>
                    </a:solidFill>
                  </a:rPr>
                  <a:t>&amp; </a:t>
                </a:r>
                <a:r>
                  <a:rPr lang="en-US" sz="1400" b="1" dirty="0" smtClean="0">
                    <a:solidFill>
                      <a:srgbClr val="000000"/>
                    </a:solidFill>
                  </a:rPr>
                  <a:t>Social Protection</a:t>
                </a:r>
                <a:endParaRPr lang="en-US" sz="1400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552" name="TextBox 29"/>
              <p:cNvSpPr txBox="1">
                <a:spLocks noChangeArrowheads="1"/>
              </p:cNvSpPr>
              <p:nvPr/>
            </p:nvSpPr>
            <p:spPr bwMode="auto">
              <a:xfrm>
                <a:off x="4343400" y="5334000"/>
                <a:ext cx="2895600" cy="523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en-US" sz="1400" b="1" dirty="0" smtClean="0">
                    <a:solidFill>
                      <a:srgbClr val="000000"/>
                    </a:solidFill>
                  </a:rPr>
                  <a:t>Social Protection, Business Climate &amp; Market Access</a:t>
                </a:r>
                <a:endParaRPr lang="en-US" sz="1400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553" name="TextBox 30"/>
              <p:cNvSpPr txBox="1">
                <a:spLocks noChangeArrowheads="1"/>
              </p:cNvSpPr>
              <p:nvPr/>
            </p:nvSpPr>
            <p:spPr bwMode="auto">
              <a:xfrm>
                <a:off x="7705327" y="5407223"/>
                <a:ext cx="829073" cy="523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algn="r" eaLnBrk="1" hangingPunct="1"/>
                <a:r>
                  <a:rPr lang="en-US" sz="1400" b="1" dirty="0" smtClean="0">
                    <a:solidFill>
                      <a:srgbClr val="000000"/>
                    </a:solidFill>
                  </a:rPr>
                  <a:t>Business</a:t>
                </a:r>
              </a:p>
              <a:p>
                <a:pPr algn="r" eaLnBrk="1" hangingPunct="1"/>
                <a:r>
                  <a:rPr lang="en-US" sz="1400" b="1" dirty="0" smtClean="0">
                    <a:solidFill>
                      <a:srgbClr val="000000"/>
                    </a:solidFill>
                  </a:rPr>
                  <a:t>Climate</a:t>
                </a:r>
                <a:endParaRPr lang="en-US" sz="1400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2057400" y="1749909"/>
                <a:ext cx="495300" cy="30794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b="1" dirty="0">
                    <a:solidFill>
                      <a:schemeClr val="accent3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rPr>
                  <a:t>12%</a:t>
                </a: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4038600" y="1753084"/>
                <a:ext cx="495300" cy="30794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b="1" dirty="0">
                    <a:solidFill>
                      <a:schemeClr val="accent3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rPr>
                  <a:t>40%</a:t>
                </a: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7086600" y="1753084"/>
                <a:ext cx="495300" cy="30794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b="1" dirty="0">
                    <a:solidFill>
                      <a:schemeClr val="accent3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rPr>
                  <a:t>80%</a:t>
                </a:r>
              </a:p>
            </p:txBody>
          </p:sp>
          <p:cxnSp>
            <p:nvCxnSpPr>
              <p:cNvPr id="43" name="Straight Connector 42"/>
              <p:cNvCxnSpPr/>
              <p:nvPr/>
            </p:nvCxnSpPr>
            <p:spPr>
              <a:xfrm>
                <a:off x="4343400" y="5257913"/>
                <a:ext cx="0" cy="647631"/>
              </a:xfrm>
              <a:prstGeom prst="line">
                <a:avLst/>
              </a:prstGeom>
              <a:ln w="28575" cmpd="sng">
                <a:prstDash val="sysDash"/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>
                <a:off x="7391400" y="5257913"/>
                <a:ext cx="0" cy="647631"/>
              </a:xfrm>
              <a:prstGeom prst="line">
                <a:avLst/>
              </a:prstGeom>
              <a:ln w="28575" cmpd="sng">
                <a:prstDash val="sysDash"/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>
                <a:off x="8686800" y="5257913"/>
                <a:ext cx="0" cy="647631"/>
              </a:xfrm>
              <a:prstGeom prst="line">
                <a:avLst/>
              </a:prstGeom>
              <a:ln w="28575" cmpd="sng">
                <a:prstDash val="sysDash"/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sp>
            <p:nvSpPr>
              <p:cNvPr id="36" name="TextBox 35"/>
              <p:cNvSpPr txBox="1"/>
              <p:nvPr/>
            </p:nvSpPr>
            <p:spPr>
              <a:xfrm>
                <a:off x="1524000" y="1518158"/>
                <a:ext cx="1671638" cy="30794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b="1" u="sng" dirty="0">
                    <a:solidFill>
                      <a:schemeClr val="accent3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rPr>
                  <a:t>+</a:t>
                </a:r>
                <a:r>
                  <a:rPr lang="en-US" sz="1400" b="1" dirty="0" err="1">
                    <a:solidFill>
                      <a:schemeClr val="accent3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rPr>
                  <a:t>Rp</a:t>
                </a:r>
                <a:r>
                  <a:rPr lang="en-US" sz="1400" b="1" dirty="0">
                    <a:solidFill>
                      <a:schemeClr val="accent3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rPr>
                  <a:t> 250.000/</a:t>
                </a:r>
                <a:r>
                  <a:rPr lang="en-US" sz="1400" b="1" dirty="0" err="1">
                    <a:solidFill>
                      <a:schemeClr val="accent3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rPr>
                  <a:t>kap</a:t>
                </a:r>
                <a:r>
                  <a:rPr lang="en-US" sz="1400" b="1" dirty="0">
                    <a:solidFill>
                      <a:schemeClr val="accent3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rPr>
                  <a:t>/</a:t>
                </a:r>
                <a:r>
                  <a:rPr lang="en-US" sz="1400" b="1" dirty="0" err="1">
                    <a:solidFill>
                      <a:schemeClr val="accent3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rPr>
                  <a:t>bl</a:t>
                </a:r>
                <a:endParaRPr lang="en-US" sz="1400" b="1" dirty="0">
                  <a:solidFill>
                    <a:schemeClr val="accent3">
                      <a:lumMod val="50000"/>
                    </a:schemeClr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3276600" y="1521333"/>
                <a:ext cx="1673225" cy="30794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b="1" u="sng" dirty="0">
                    <a:solidFill>
                      <a:schemeClr val="accent3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rPr>
                  <a:t>+</a:t>
                </a:r>
                <a:r>
                  <a:rPr lang="en-US" sz="1400" b="1" dirty="0" err="1">
                    <a:solidFill>
                      <a:schemeClr val="accent3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rPr>
                  <a:t>Rp</a:t>
                </a:r>
                <a:r>
                  <a:rPr lang="en-US" sz="1400" b="1" dirty="0">
                    <a:solidFill>
                      <a:schemeClr val="accent3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rPr>
                  <a:t> 370.000/</a:t>
                </a:r>
                <a:r>
                  <a:rPr lang="en-US" sz="1400" b="1" dirty="0" err="1">
                    <a:solidFill>
                      <a:schemeClr val="accent3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rPr>
                  <a:t>kap</a:t>
                </a:r>
                <a:r>
                  <a:rPr lang="en-US" sz="1400" b="1" dirty="0">
                    <a:solidFill>
                      <a:schemeClr val="accent3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rPr>
                  <a:t>/</a:t>
                </a:r>
                <a:r>
                  <a:rPr lang="en-US" sz="1400" b="1" dirty="0" err="1">
                    <a:solidFill>
                      <a:schemeClr val="accent3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rPr>
                  <a:t>bl</a:t>
                </a:r>
                <a:endParaRPr lang="en-US" sz="1400" b="1" dirty="0">
                  <a:solidFill>
                    <a:schemeClr val="accent3">
                      <a:lumMod val="50000"/>
                    </a:schemeClr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5302250" y="1521333"/>
                <a:ext cx="1631950" cy="30794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b="1" u="sng" dirty="0">
                    <a:solidFill>
                      <a:schemeClr val="accent3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rPr>
                  <a:t>+</a:t>
                </a:r>
                <a:r>
                  <a:rPr lang="en-US" sz="1400" b="1" dirty="0">
                    <a:solidFill>
                      <a:schemeClr val="accent3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rPr>
                  <a:t>Rp750.000/</a:t>
                </a:r>
                <a:r>
                  <a:rPr lang="en-US" sz="1400" b="1" dirty="0" err="1">
                    <a:solidFill>
                      <a:schemeClr val="accent3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rPr>
                  <a:t>kap</a:t>
                </a:r>
                <a:r>
                  <a:rPr lang="en-US" sz="1400" b="1" dirty="0">
                    <a:solidFill>
                      <a:schemeClr val="accent3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rPr>
                  <a:t>/</a:t>
                </a:r>
                <a:r>
                  <a:rPr lang="en-US" sz="1400" b="1" dirty="0" err="1">
                    <a:solidFill>
                      <a:schemeClr val="accent3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rPr>
                  <a:t>bl</a:t>
                </a:r>
                <a:r>
                  <a:rPr lang="en-US" sz="1400" b="1" dirty="0">
                    <a:solidFill>
                      <a:schemeClr val="accent3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rPr>
                  <a:t> </a:t>
                </a:r>
              </a:p>
            </p:txBody>
          </p:sp>
        </p:grpSp>
        <p:sp>
          <p:nvSpPr>
            <p:cNvPr id="12" name="Rectangle 11"/>
            <p:cNvSpPr/>
            <p:nvPr/>
          </p:nvSpPr>
          <p:spPr>
            <a:xfrm>
              <a:off x="685800" y="1078468"/>
              <a:ext cx="5334000" cy="369293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d-ID" b="1" dirty="0" smtClean="0">
                  <a:latin typeface="+mj-lt"/>
                  <a:ea typeface="+mj-ea"/>
                  <a:cs typeface="+mj-cs"/>
                </a:rPr>
                <a:t>Growth of Per capita Expenditures, 2008-2012</a:t>
              </a:r>
              <a:endParaRPr lang="en-US" b="1" dirty="0">
                <a:latin typeface="+mj-lt"/>
                <a:ea typeface="+mj-ea"/>
                <a:cs typeface="+mj-cs"/>
              </a:endParaRPr>
            </a:p>
          </p:txBody>
        </p:sp>
        <p:pic>
          <p:nvPicPr>
            <p:cNvPr id="22534" name="Picture 1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112" t="85646" r="14932" b="4120"/>
            <a:stretch>
              <a:fillRect/>
            </a:stretch>
          </p:blipFill>
          <p:spPr bwMode="auto">
            <a:xfrm>
              <a:off x="6019801" y="1143000"/>
              <a:ext cx="26670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1" name="Title 1"/>
          <p:cNvSpPr txBox="1">
            <a:spLocks/>
          </p:cNvSpPr>
          <p:nvPr/>
        </p:nvSpPr>
        <p:spPr>
          <a:xfrm>
            <a:off x="609600" y="228600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FOUR GROUPS WITH DIFFERENT NEEDS: </a:t>
            </a:r>
          </a:p>
          <a:p>
            <a:pPr algn="l"/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THE POOR, VULNERABLES, MIDDLE CLASS, RICH</a:t>
            </a:r>
            <a:endParaRPr 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24387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22475" y="6473952"/>
            <a:ext cx="533400" cy="384048"/>
          </a:xfrm>
          <a:prstGeom prst="rect">
            <a:avLst/>
          </a:prstGeom>
        </p:spPr>
        <p:txBody>
          <a:bodyPr/>
          <a:lstStyle/>
          <a:p>
            <a:fld id="{C4F8135E-B057-4F25-8C7E-4E14AF8E50DF}" type="slidenum">
              <a:rPr lang="en-US" smtClean="0"/>
              <a:pPr/>
              <a:t>15</a:t>
            </a:fld>
            <a:endParaRPr lang="en-US"/>
          </a:p>
        </p:txBody>
      </p:sp>
      <p:grpSp>
        <p:nvGrpSpPr>
          <p:cNvPr id="2" name="Group 16"/>
          <p:cNvGrpSpPr/>
          <p:nvPr/>
        </p:nvGrpSpPr>
        <p:grpSpPr>
          <a:xfrm>
            <a:off x="457200" y="1295400"/>
            <a:ext cx="3429000" cy="3962400"/>
            <a:chOff x="762732" y="1852520"/>
            <a:chExt cx="3581400" cy="4799575"/>
          </a:xfrm>
        </p:grpSpPr>
        <p:sp>
          <p:nvSpPr>
            <p:cNvPr id="6" name="Rounded Rectangle 5"/>
            <p:cNvSpPr/>
            <p:nvPr/>
          </p:nvSpPr>
          <p:spPr>
            <a:xfrm>
              <a:off x="1525464" y="5718566"/>
              <a:ext cx="2666268" cy="933529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 smtClean="0"/>
                <a:t>Beneficiary List of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 smtClean="0"/>
                <a:t>Social Protection Program </a:t>
              </a:r>
              <a:endParaRPr lang="en-US" sz="1600" dirty="0"/>
            </a:p>
          </p:txBody>
        </p:sp>
        <p:sp>
          <p:nvSpPr>
            <p:cNvPr id="9" name="Down Arrow 8"/>
            <p:cNvSpPr/>
            <p:nvPr/>
          </p:nvSpPr>
          <p:spPr>
            <a:xfrm>
              <a:off x="2134332" y="4837487"/>
              <a:ext cx="914400" cy="304800"/>
            </a:xfrm>
            <a:prstGeom prst="downArrow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Down Arrow 9"/>
            <p:cNvSpPr/>
            <p:nvPr/>
          </p:nvSpPr>
          <p:spPr>
            <a:xfrm rot="20589040">
              <a:off x="3405187" y="4734301"/>
              <a:ext cx="914400" cy="304800"/>
            </a:xfrm>
            <a:prstGeom prst="downArrow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Down Arrow 10"/>
            <p:cNvSpPr/>
            <p:nvPr/>
          </p:nvSpPr>
          <p:spPr>
            <a:xfrm rot="1010960" flipH="1">
              <a:off x="939679" y="4734302"/>
              <a:ext cx="914400" cy="304800"/>
            </a:xfrm>
            <a:prstGeom prst="downArrow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Can 11"/>
            <p:cNvSpPr/>
            <p:nvPr/>
          </p:nvSpPr>
          <p:spPr>
            <a:xfrm>
              <a:off x="838932" y="3412482"/>
              <a:ext cx="3505200" cy="1143000"/>
            </a:xfrm>
            <a:prstGeom prst="can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dirty="0" smtClean="0">
                  <a:solidFill>
                    <a:schemeClr val="tx1"/>
                  </a:solidFill>
                </a:rPr>
                <a:t>Unified Database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dirty="0" smtClean="0">
                  <a:solidFill>
                    <a:schemeClr val="tx1"/>
                  </a:solidFill>
                </a:rPr>
                <a:t>For Poverty </a:t>
              </a:r>
              <a:r>
                <a:rPr lang="en-US" sz="1600" b="1" dirty="0" err="1" smtClean="0">
                  <a:solidFill>
                    <a:schemeClr val="tx1"/>
                  </a:solidFill>
                </a:rPr>
                <a:t>Allev</a:t>
              </a:r>
              <a:r>
                <a:rPr lang="en-US" sz="1600" b="1" dirty="0" smtClean="0">
                  <a:solidFill>
                    <a:schemeClr val="tx1"/>
                  </a:solidFill>
                </a:rPr>
                <a:t> &amp; Social Protection</a:t>
              </a:r>
              <a:endParaRPr lang="en-US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62732" y="1852520"/>
              <a:ext cx="3505200" cy="964688"/>
            </a:xfrm>
            <a:prstGeom prst="rect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Eligibility Criteria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Social Protection Program </a:t>
              </a:r>
            </a:p>
          </p:txBody>
        </p:sp>
        <p:sp>
          <p:nvSpPr>
            <p:cNvPr id="14" name="Down Arrow 13"/>
            <p:cNvSpPr/>
            <p:nvPr/>
          </p:nvSpPr>
          <p:spPr>
            <a:xfrm>
              <a:off x="2134332" y="2950903"/>
              <a:ext cx="914400" cy="304800"/>
            </a:xfrm>
            <a:prstGeom prst="downArrow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1372332" y="5599202"/>
              <a:ext cx="2666268" cy="93353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 smtClean="0"/>
                <a:t>Beneficiary List of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 smtClean="0"/>
                <a:t>Social Protection Program </a:t>
              </a:r>
              <a:endParaRPr lang="en-US" sz="1600" dirty="0"/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1219200" y="5479840"/>
              <a:ext cx="2666268" cy="93353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 smtClean="0"/>
                <a:t>Beneficiary List of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 smtClean="0"/>
                <a:t>Social Protection Program </a:t>
              </a:r>
              <a:endParaRPr lang="en-US" sz="1600" dirty="0"/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1066068" y="5360477"/>
              <a:ext cx="2666268" cy="933530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 smtClean="0"/>
                <a:t>Beneficiary List of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 smtClean="0"/>
                <a:t>Social Protection Programs </a:t>
              </a:r>
              <a:endParaRPr lang="en-US" sz="1600" dirty="0"/>
            </a:p>
          </p:txBody>
        </p:sp>
      </p:grpSp>
      <p:sp>
        <p:nvSpPr>
          <p:cNvPr id="15" name="Title 1"/>
          <p:cNvSpPr txBox="1">
            <a:spLocks/>
          </p:cNvSpPr>
          <p:nvPr/>
        </p:nvSpPr>
        <p:spPr bwMode="auto">
          <a:xfrm>
            <a:off x="285720" y="214290"/>
            <a:ext cx="8382000" cy="685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Tahoma" pitchFamily="34" charset="0"/>
              </a:rPr>
              <a:t>NATIONAL TARGETING SYSTEM </a:t>
            </a:r>
            <a:r>
              <a:rPr lang="en-US" sz="26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Tahoma" pitchFamily="34" charset="0"/>
              </a:rPr>
              <a:t>USING UNIFIED DATABASE</a:t>
            </a:r>
            <a:endParaRPr kumimoji="0" lang="en-US" sz="260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91001" y="1219200"/>
            <a:ext cx="42415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>
                <a:latin typeface="+mn-lt"/>
              </a:rPr>
              <a:t>Program Eligibility Criteria is s et by each program.  </a:t>
            </a:r>
          </a:p>
          <a:p>
            <a:r>
              <a:rPr lang="en-US" sz="1600" b="1" i="1" dirty="0" smtClean="0">
                <a:latin typeface="+mn-lt"/>
              </a:rPr>
              <a:t>E.g. for PKH. Minister of Social Affairs</a:t>
            </a:r>
            <a:r>
              <a:rPr lang="en-US" sz="1600" b="1" i="1" dirty="0">
                <a:latin typeface="+mn-lt"/>
              </a:rPr>
              <a:t> </a:t>
            </a:r>
            <a:r>
              <a:rPr lang="en-US" sz="1600" b="1" i="1" dirty="0" smtClean="0">
                <a:latin typeface="+mn-lt"/>
              </a:rPr>
              <a:t>sets as:</a:t>
            </a:r>
          </a:p>
          <a:p>
            <a:r>
              <a:rPr lang="en-US" sz="1600" b="1" i="1" dirty="0" smtClean="0">
                <a:latin typeface="+mn-lt"/>
              </a:rPr>
              <a:t>extreme poor households with elementary </a:t>
            </a:r>
          </a:p>
          <a:p>
            <a:r>
              <a:rPr lang="en-US" sz="1600" b="1" i="1" dirty="0" smtClean="0">
                <a:latin typeface="+mn-lt"/>
              </a:rPr>
              <a:t>school age children or pregnant mothers</a:t>
            </a:r>
            <a:endParaRPr lang="en-US" sz="1600" b="1" i="1" dirty="0"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11544" y="2743200"/>
            <a:ext cx="39586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>
                <a:latin typeface="+mn-lt"/>
              </a:rPr>
              <a:t>Data by name &amp; address, </a:t>
            </a:r>
          </a:p>
          <a:p>
            <a:r>
              <a:rPr lang="en-US" sz="1600" b="1" i="1" dirty="0" smtClean="0">
                <a:latin typeface="+mn-lt"/>
              </a:rPr>
              <a:t>containing the lowest 40% of population </a:t>
            </a:r>
          </a:p>
          <a:p>
            <a:endParaRPr lang="en-US" sz="1600" b="1" i="1" dirty="0"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78643" y="4343400"/>
            <a:ext cx="43677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>
                <a:latin typeface="+mn-lt"/>
              </a:rPr>
              <a:t>Names and addresses of eligible beneficiaries</a:t>
            </a:r>
          </a:p>
          <a:p>
            <a:r>
              <a:rPr lang="en-US" sz="1600" b="1" i="1" dirty="0" smtClean="0">
                <a:latin typeface="+mn-lt"/>
              </a:rPr>
              <a:t>of the Social Protection Program</a:t>
            </a:r>
            <a:endParaRPr lang="en-US" sz="1600" b="1" i="1" dirty="0">
              <a:latin typeface="+mn-lt"/>
            </a:endParaRPr>
          </a:p>
        </p:txBody>
      </p:sp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381000" y="5410200"/>
            <a:ext cx="8305800" cy="60960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indent="0" eaLnBrk="1" hangingPunct="1">
              <a:spcAft>
                <a:spcPts val="600"/>
              </a:spcAft>
              <a:buNone/>
            </a:pPr>
            <a:r>
              <a:rPr lang="en-US" sz="1600" b="1" dirty="0" smtClean="0">
                <a:cs typeface="Tahoma" pitchFamily="34" charset="0"/>
              </a:rPr>
              <a:t>Program eligibility can be formulated  using different criteria: </a:t>
            </a:r>
            <a:r>
              <a:rPr lang="en-US" sz="1600" b="1" dirty="0" smtClean="0">
                <a:cs typeface="Tahoma" pitchFamily="34" charset="0"/>
                <a:sym typeface="Wingdings 2"/>
              </a:rPr>
              <a:t> </a:t>
            </a:r>
            <a:r>
              <a:rPr lang="en-US" sz="1600" b="1" dirty="0" smtClean="0">
                <a:cs typeface="Tahoma" pitchFamily="34" charset="0"/>
              </a:rPr>
              <a:t>Geographical </a:t>
            </a:r>
            <a:r>
              <a:rPr lang="en-US" sz="1600" dirty="0" smtClean="0">
                <a:cs typeface="Tahoma" pitchFamily="34" charset="0"/>
              </a:rPr>
              <a:t>(e.g. based on indicators of poverty, education, health, etc.) </a:t>
            </a:r>
            <a:r>
              <a:rPr lang="en-US" sz="1600" b="1" dirty="0" smtClean="0">
                <a:cs typeface="Tahoma" pitchFamily="34" charset="0"/>
                <a:sym typeface="Wingdings 2"/>
              </a:rPr>
              <a:t> </a:t>
            </a:r>
            <a:r>
              <a:rPr lang="en-US" sz="1600" b="1" dirty="0" smtClean="0">
                <a:cs typeface="Tahoma" pitchFamily="34" charset="0"/>
              </a:rPr>
              <a:t>Benefitting unit </a:t>
            </a:r>
            <a:r>
              <a:rPr lang="en-US" sz="1600" dirty="0" smtClean="0">
                <a:cs typeface="Tahoma" pitchFamily="34" charset="0"/>
              </a:rPr>
              <a:t>(e.g. individuals, households, family) </a:t>
            </a:r>
            <a:r>
              <a:rPr lang="en-US" sz="1600" b="1" dirty="0" smtClean="0">
                <a:cs typeface="Tahoma" pitchFamily="34" charset="0"/>
                <a:sym typeface="Wingdings 2"/>
              </a:rPr>
              <a:t> </a:t>
            </a:r>
            <a:r>
              <a:rPr lang="en-US" sz="1600" b="1" dirty="0" smtClean="0">
                <a:cs typeface="Tahoma" pitchFamily="34" charset="0"/>
              </a:rPr>
              <a:t>Economic status </a:t>
            </a:r>
            <a:r>
              <a:rPr lang="en-US" sz="1600" dirty="0" smtClean="0">
                <a:cs typeface="Tahoma" pitchFamily="34" charset="0"/>
              </a:rPr>
              <a:t>(extreme poor, poor, near poor, vulnerable) </a:t>
            </a:r>
            <a:r>
              <a:rPr lang="en-US" sz="1600" b="1" dirty="0" smtClean="0">
                <a:cs typeface="Tahoma" pitchFamily="34" charset="0"/>
                <a:sym typeface="Wingdings 2"/>
              </a:rPr>
              <a:t> </a:t>
            </a:r>
            <a:r>
              <a:rPr lang="en-US" sz="1600" b="1" dirty="0" smtClean="0">
                <a:cs typeface="Tahoma" pitchFamily="34" charset="0"/>
              </a:rPr>
              <a:t>Demographic status </a:t>
            </a:r>
            <a:r>
              <a:rPr lang="en-US" sz="1600" dirty="0" smtClean="0">
                <a:cs typeface="Tahoma" pitchFamily="34" charset="0"/>
              </a:rPr>
              <a:t>(sex, age, education status, types of works, etc.)</a:t>
            </a:r>
          </a:p>
          <a:p>
            <a:pPr marL="342900" lvl="1" indent="-342900" eaLnBrk="1" hangingPunct="1">
              <a:spcAft>
                <a:spcPts val="600"/>
              </a:spcAft>
              <a:buFont typeface="Arial" charset="0"/>
              <a:buNone/>
            </a:pPr>
            <a:endParaRPr lang="en-US" sz="1600" b="1" dirty="0" smtClean="0">
              <a:cs typeface="Tahoma" pitchFamily="34" charset="0"/>
            </a:endParaRPr>
          </a:p>
          <a:p>
            <a:pPr marL="342900" lvl="1" indent="-342900" eaLnBrk="1" hangingPunct="1">
              <a:spcAft>
                <a:spcPts val="600"/>
              </a:spcAft>
              <a:buFont typeface="Arial" charset="0"/>
              <a:buNone/>
            </a:pPr>
            <a:endParaRPr lang="id-ID" sz="1600" b="1" dirty="0" smtClean="0"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64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n 1"/>
          <p:cNvSpPr/>
          <p:nvPr/>
        </p:nvSpPr>
        <p:spPr>
          <a:xfrm>
            <a:off x="3059113" y="1295400"/>
            <a:ext cx="2198687" cy="3049587"/>
          </a:xfrm>
          <a:prstGeom prst="can">
            <a:avLst>
              <a:gd name="adj" fmla="val 17413"/>
            </a:avLst>
          </a:prstGeom>
          <a:pattFill prst="dkHorz">
            <a:fgClr>
              <a:schemeClr val="accent4">
                <a:lumMod val="40000"/>
                <a:lumOff val="6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Can 19"/>
          <p:cNvSpPr/>
          <p:nvPr/>
        </p:nvSpPr>
        <p:spPr>
          <a:xfrm>
            <a:off x="3059113" y="1905000"/>
            <a:ext cx="2198687" cy="2427287"/>
          </a:xfrm>
          <a:prstGeom prst="can">
            <a:avLst>
              <a:gd name="adj" fmla="val 18843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Can 18"/>
          <p:cNvSpPr/>
          <p:nvPr/>
        </p:nvSpPr>
        <p:spPr>
          <a:xfrm>
            <a:off x="3059113" y="2438399"/>
            <a:ext cx="2198687" cy="1906587"/>
          </a:xfrm>
          <a:prstGeom prst="can">
            <a:avLst>
              <a:gd name="adj" fmla="val 20010"/>
            </a:avLst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152400" y="350838"/>
            <a:ext cx="8991600" cy="792162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>
              <a:lnSpc>
                <a:spcPts val="2700"/>
              </a:lnSpc>
            </a:pPr>
            <a:r>
              <a:rPr lang="en-US" sz="3200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</a:rPr>
              <a:t>SINGLE REGISTRY IMPROVES </a:t>
            </a:r>
            <a:br>
              <a:rPr lang="en-US" sz="3200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</a:rPr>
            </a:br>
            <a:r>
              <a:rPr lang="en-US" sz="3200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</a:rPr>
              <a:t>PROGRAM COMPLEMENTARITY</a:t>
            </a:r>
            <a:endParaRPr lang="en-US" sz="3200" b="1" dirty="0">
              <a:effectLst>
                <a:outerShdw blurRad="38100" dist="38100" dir="2700000" algn="tl">
                  <a:srgbClr val="DDDDDD"/>
                </a:outerShdw>
              </a:effectLst>
              <a:latin typeface="Calibri" charset="0"/>
            </a:endParaRPr>
          </a:p>
        </p:txBody>
      </p:sp>
      <p:sp>
        <p:nvSpPr>
          <p:cNvPr id="4" name="Left Brace 3"/>
          <p:cNvSpPr/>
          <p:nvPr/>
        </p:nvSpPr>
        <p:spPr>
          <a:xfrm>
            <a:off x="2438401" y="1447800"/>
            <a:ext cx="304800" cy="2703512"/>
          </a:xfrm>
          <a:prstGeom prst="leftBrace">
            <a:avLst>
              <a:gd name="adj1" fmla="val 8333"/>
              <a:gd name="adj2" fmla="val 50397"/>
            </a:avLst>
          </a:prstGeom>
          <a:ln w="381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201613" y="1708150"/>
            <a:ext cx="2084387" cy="202565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 smtClean="0">
                <a:solidFill>
                  <a:schemeClr val="accent4">
                    <a:lumMod val="75000"/>
                  </a:schemeClr>
                </a:solidFill>
              </a:rPr>
              <a:t>In the </a:t>
            </a:r>
          </a:p>
          <a:p>
            <a:pPr algn="ctr">
              <a:defRPr/>
            </a:pPr>
            <a:r>
              <a:rPr lang="en-US" sz="1600" b="1" dirty="0" smtClean="0">
                <a:solidFill>
                  <a:schemeClr val="accent4">
                    <a:lumMod val="75000"/>
                  </a:schemeClr>
                </a:solidFill>
              </a:rPr>
              <a:t>Unified Database:</a:t>
            </a:r>
          </a:p>
          <a:p>
            <a:pPr algn="ctr">
              <a:defRPr/>
            </a:pPr>
            <a:endParaRPr lang="en-US" sz="1600" b="1" dirty="0">
              <a:solidFill>
                <a:schemeClr val="accent4">
                  <a:lumMod val="75000"/>
                </a:schemeClr>
              </a:solidFill>
            </a:endParaRPr>
          </a:p>
          <a:p>
            <a:pPr algn="ctr">
              <a:defRPr/>
            </a:pPr>
            <a:r>
              <a:rPr lang="en-US" sz="1600" b="1" u="sng" dirty="0">
                <a:solidFill>
                  <a:schemeClr val="accent4">
                    <a:lumMod val="75000"/>
                  </a:schemeClr>
                </a:solidFill>
              </a:rPr>
              <a:t>+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</a:rPr>
              <a:t> 25 </a:t>
            </a:r>
            <a:r>
              <a:rPr lang="en-US" sz="1600" b="1" dirty="0" smtClean="0">
                <a:solidFill>
                  <a:schemeClr val="accent4">
                    <a:lumMod val="75000"/>
                  </a:schemeClr>
                </a:solidFill>
              </a:rPr>
              <a:t>mil. Households </a:t>
            </a:r>
          </a:p>
          <a:p>
            <a:pPr algn="ctr">
              <a:defRPr/>
            </a:pPr>
            <a:r>
              <a:rPr lang="en-US" sz="1600" b="1" dirty="0" smtClean="0">
                <a:solidFill>
                  <a:schemeClr val="accent4">
                    <a:lumMod val="75000"/>
                  </a:schemeClr>
                </a:solidFill>
              </a:rPr>
              <a:t>(</a:t>
            </a:r>
            <a:r>
              <a:rPr lang="en-US" sz="1600" b="1" u="sng" dirty="0" smtClean="0">
                <a:solidFill>
                  <a:schemeClr val="accent4">
                    <a:lumMod val="75000"/>
                  </a:schemeClr>
                </a:solidFill>
              </a:rPr>
              <a:t>+</a:t>
            </a:r>
            <a:r>
              <a:rPr lang="en-US" sz="16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</a:rPr>
              <a:t>96 </a:t>
            </a:r>
            <a:r>
              <a:rPr lang="en-US" sz="1600" b="1" dirty="0" smtClean="0">
                <a:solidFill>
                  <a:schemeClr val="accent4">
                    <a:lumMod val="75000"/>
                  </a:schemeClr>
                </a:solidFill>
              </a:rPr>
              <a:t>mil. People)</a:t>
            </a:r>
            <a:endParaRPr lang="en-US" sz="16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Can 4"/>
          <p:cNvSpPr/>
          <p:nvPr/>
        </p:nvSpPr>
        <p:spPr>
          <a:xfrm>
            <a:off x="3059113" y="3678942"/>
            <a:ext cx="2198687" cy="653345"/>
          </a:xfrm>
          <a:prstGeom prst="can">
            <a:avLst>
              <a:gd name="adj" fmla="val 50000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5508625" y="3891200"/>
            <a:ext cx="274079" cy="171212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795963" y="3762375"/>
            <a:ext cx="191590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dirty="0"/>
              <a:t>PKH: </a:t>
            </a:r>
            <a:r>
              <a:rPr lang="en-US" u="sng" dirty="0"/>
              <a:t>+</a:t>
            </a:r>
            <a:r>
              <a:rPr lang="en-US" dirty="0"/>
              <a:t> 3 </a:t>
            </a:r>
            <a:r>
              <a:rPr lang="en-US" dirty="0" err="1"/>
              <a:t>juta</a:t>
            </a:r>
            <a:r>
              <a:rPr lang="en-US" dirty="0"/>
              <a:t> </a:t>
            </a:r>
            <a:r>
              <a:rPr lang="en-US" dirty="0" smtClean="0"/>
              <a:t>RT </a:t>
            </a:r>
            <a:endParaRPr lang="en-US" dirty="0"/>
          </a:p>
        </p:txBody>
      </p:sp>
      <p:sp>
        <p:nvSpPr>
          <p:cNvPr id="24" name="Right Arrow 23"/>
          <p:cNvSpPr/>
          <p:nvPr/>
        </p:nvSpPr>
        <p:spPr>
          <a:xfrm>
            <a:off x="5508625" y="3135550"/>
            <a:ext cx="274079" cy="171212"/>
          </a:xfrm>
          <a:prstGeom prst="rightArrow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5867400" y="2971800"/>
            <a:ext cx="30972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dirty="0" err="1" smtClean="0"/>
              <a:t>Raskin</a:t>
            </a:r>
            <a:r>
              <a:rPr lang="en-US" dirty="0" smtClean="0"/>
              <a:t>/BSM/BLSM – KPS: </a:t>
            </a:r>
          </a:p>
          <a:p>
            <a:r>
              <a:rPr lang="en-US" u="sng" dirty="0" smtClean="0"/>
              <a:t>+</a:t>
            </a:r>
            <a:r>
              <a:rPr lang="en-US" dirty="0" smtClean="0"/>
              <a:t> 15,5 million households </a:t>
            </a:r>
            <a:endParaRPr lang="en-US" dirty="0"/>
          </a:p>
        </p:txBody>
      </p:sp>
      <p:sp>
        <p:nvSpPr>
          <p:cNvPr id="29" name="Right Arrow 28"/>
          <p:cNvSpPr/>
          <p:nvPr/>
        </p:nvSpPr>
        <p:spPr>
          <a:xfrm>
            <a:off x="5508625" y="2265164"/>
            <a:ext cx="274079" cy="169842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5867400" y="2020669"/>
            <a:ext cx="30972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dirty="0" smtClean="0"/>
              <a:t>Health Insurance: </a:t>
            </a:r>
            <a:r>
              <a:rPr lang="en-US" u="sng" dirty="0"/>
              <a:t>+</a:t>
            </a:r>
            <a:r>
              <a:rPr lang="en-US" dirty="0"/>
              <a:t> </a:t>
            </a:r>
            <a:r>
              <a:rPr lang="en-US" dirty="0" smtClean="0"/>
              <a:t>86,4 million people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152400" y="4495800"/>
            <a:ext cx="8839200" cy="1660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7338" lvl="2" indent="-287338">
              <a:lnSpc>
                <a:spcPct val="80000"/>
              </a:lnSpc>
              <a:spcBef>
                <a:spcPct val="30000"/>
              </a:spcBef>
              <a:buFont typeface="Arial" pitchFamily="34" charset="0"/>
              <a:buChar char="•"/>
              <a:defRPr/>
            </a:pPr>
            <a:r>
              <a:rPr lang="en-US" sz="2200" dirty="0" smtClean="0">
                <a:latin typeface="+mn-lt"/>
                <a:ea typeface="+mn-ea"/>
                <a:cs typeface="Arial" charset="0"/>
              </a:rPr>
              <a:t>Household ranking with </a:t>
            </a:r>
          </a:p>
          <a:p>
            <a:pPr marL="0" lvl="2">
              <a:lnSpc>
                <a:spcPct val="80000"/>
              </a:lnSpc>
              <a:spcBef>
                <a:spcPct val="30000"/>
              </a:spcBef>
              <a:defRPr/>
            </a:pPr>
            <a:r>
              <a:rPr lang="en-US" sz="2200" b="1" dirty="0">
                <a:latin typeface="+mn-lt"/>
                <a:ea typeface="+mn-ea"/>
                <a:cs typeface="Arial" charset="0"/>
              </a:rPr>
              <a:t>	</a:t>
            </a:r>
            <a:r>
              <a:rPr lang="en-US" sz="2200" b="1" dirty="0" smtClean="0">
                <a:latin typeface="+mn-lt"/>
                <a:ea typeface="+mn-ea"/>
                <a:cs typeface="Arial" charset="0"/>
              </a:rPr>
              <a:t>PMT Index </a:t>
            </a:r>
            <a:r>
              <a:rPr lang="en-US" sz="2200" b="1" dirty="0">
                <a:latin typeface="+mn-lt"/>
                <a:ea typeface="+mn-ea"/>
                <a:cs typeface="Arial" charset="0"/>
              </a:rPr>
              <a:t>= </a:t>
            </a:r>
            <a:r>
              <a:rPr lang="en-US" sz="2200" b="1" i="1" dirty="0">
                <a:latin typeface="+mn-lt"/>
                <a:ea typeface="+mn-ea"/>
                <a:cs typeface="Arial" charset="0"/>
              </a:rPr>
              <a:t>f</a:t>
            </a:r>
            <a:r>
              <a:rPr lang="en-US" sz="2200" b="1" dirty="0">
                <a:latin typeface="+mn-lt"/>
                <a:ea typeface="+mn-ea"/>
                <a:cs typeface="Arial" charset="0"/>
              </a:rPr>
              <a:t> (household &amp; regional characteristics)</a:t>
            </a:r>
          </a:p>
          <a:p>
            <a:pPr marL="342900" lvl="2" indent="-342900">
              <a:lnSpc>
                <a:spcPct val="80000"/>
              </a:lnSpc>
              <a:spcBef>
                <a:spcPct val="30000"/>
              </a:spcBef>
              <a:buFont typeface="Arial" pitchFamily="34" charset="0"/>
              <a:buChar char="•"/>
              <a:defRPr/>
            </a:pPr>
            <a:r>
              <a:rPr lang="en-US" sz="2200" dirty="0">
                <a:latin typeface="+mn-lt"/>
                <a:ea typeface="+mn-ea"/>
                <a:cs typeface="Arial" charset="0"/>
              </a:rPr>
              <a:t>The household characteristics includes housing conditions and status of ownership, assets, number of household members, level of </a:t>
            </a:r>
            <a:r>
              <a:rPr lang="en-US" sz="2200" dirty="0" smtClean="0">
                <a:latin typeface="+mn-lt"/>
                <a:ea typeface="+mn-ea"/>
                <a:cs typeface="Arial" charset="0"/>
              </a:rPr>
              <a:t>education</a:t>
            </a:r>
            <a:r>
              <a:rPr lang="en-US" sz="2200" dirty="0">
                <a:latin typeface="+mn-lt"/>
                <a:ea typeface="+mn-ea"/>
                <a:cs typeface="Arial" charset="0"/>
              </a:rPr>
              <a:t>, working status, etc. </a:t>
            </a:r>
            <a:r>
              <a:rPr lang="en-US" sz="2200" dirty="0" smtClean="0">
                <a:latin typeface="+mn-lt"/>
                <a:ea typeface="+mn-ea"/>
                <a:cs typeface="Arial" charset="0"/>
              </a:rPr>
              <a:t> </a:t>
            </a:r>
            <a:r>
              <a:rPr lang="en-US" sz="2200" dirty="0" smtClean="0">
                <a:latin typeface="+mn-lt"/>
                <a:ea typeface="+mn-ea"/>
                <a:cs typeface="Arial" charset="0"/>
                <a:sym typeface="Wingdings"/>
              </a:rPr>
              <a:t> </a:t>
            </a:r>
            <a:r>
              <a:rPr lang="en-US" sz="2200" dirty="0" smtClean="0">
                <a:latin typeface="+mn-lt"/>
                <a:ea typeface="+mn-ea"/>
                <a:cs typeface="Arial" charset="0"/>
              </a:rPr>
              <a:t>specific </a:t>
            </a:r>
            <a:r>
              <a:rPr lang="en-US" sz="2200" dirty="0">
                <a:latin typeface="+mn-lt"/>
                <a:ea typeface="+mn-ea"/>
                <a:cs typeface="Arial" charset="0"/>
              </a:rPr>
              <a:t>for each </a:t>
            </a:r>
            <a:r>
              <a:rPr lang="en-US" sz="2200" dirty="0" err="1">
                <a:latin typeface="+mn-lt"/>
                <a:ea typeface="+mn-ea"/>
                <a:cs typeface="Arial" charset="0"/>
              </a:rPr>
              <a:t>Kabupaten</a:t>
            </a:r>
            <a:r>
              <a:rPr lang="en-US" sz="2200" dirty="0">
                <a:latin typeface="+mn-lt"/>
                <a:ea typeface="+mn-ea"/>
                <a:cs typeface="Arial" charset="0"/>
              </a:rPr>
              <a:t>/</a:t>
            </a:r>
            <a:r>
              <a:rPr lang="en-US" sz="2200" dirty="0" smtClean="0">
                <a:latin typeface="+mn-lt"/>
                <a:ea typeface="+mn-ea"/>
                <a:cs typeface="Arial" charset="0"/>
              </a:rPr>
              <a:t>Kota</a:t>
            </a:r>
          </a:p>
        </p:txBody>
      </p:sp>
      <p:sp>
        <p:nvSpPr>
          <p:cNvPr id="23" name="Slide Number Placeholder 4"/>
          <p:cNvSpPr txBox="1">
            <a:spLocks/>
          </p:cNvSpPr>
          <p:nvPr/>
        </p:nvSpPr>
        <p:spPr>
          <a:xfrm>
            <a:off x="8610600" y="6472050"/>
            <a:ext cx="533400" cy="38404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4F8135E-B057-4F25-8C7E-4E14AF8E50DF}" type="slidenum">
              <a:rPr kumimoji="0" lang="en-US" sz="1300" b="1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300" b="1" i="0" u="none" strike="noStrike" kern="1200" cap="none" spc="0" normalizeH="0" baseline="0" noProof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6830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0" grpId="0" animBg="1"/>
      <p:bldP spid="19" grpId="0" animBg="1"/>
      <p:bldP spid="4" grpId="0" animBg="1"/>
      <p:bldP spid="17" grpId="0" animBg="1"/>
      <p:bldP spid="5" grpId="0" animBg="1"/>
      <p:bldP spid="6" grpId="0" animBg="1"/>
      <p:bldP spid="7" grpId="0"/>
      <p:bldP spid="24" grpId="0" animBg="1"/>
      <p:bldP spid="28" grpId="0"/>
      <p:bldP spid="29" grpId="0" animBg="1"/>
      <p:bldP spid="3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38800" y="1600200"/>
            <a:ext cx="3048000" cy="4419600"/>
          </a:xfrm>
          <a:solidFill>
            <a:srgbClr val="558ED5"/>
          </a:solidFill>
        </p:spPr>
        <p:txBody>
          <a:bodyPr/>
          <a:lstStyle/>
          <a:p>
            <a:pPr algn="l">
              <a:spcBef>
                <a:spcPts val="0"/>
              </a:spcBef>
              <a:spcAft>
                <a:spcPts val="0"/>
              </a:spcAft>
              <a:tabLst>
                <a:tab pos="358775" algn="l"/>
              </a:tabLst>
            </a:pPr>
            <a:r>
              <a:rPr lang="en-US" sz="1800" b="1" u="sng" dirty="0">
                <a:latin typeface="+mn-lt"/>
              </a:rPr>
              <a:t>Type of </a:t>
            </a:r>
            <a:r>
              <a:rPr lang="en-US" sz="1800" b="1" u="sng" dirty="0" smtClean="0">
                <a:latin typeface="+mn-lt"/>
              </a:rPr>
              <a:t>disability</a:t>
            </a:r>
            <a:r>
              <a:rPr lang="en-US" sz="1800" dirty="0">
                <a:latin typeface="+mn-lt"/>
              </a:rPr>
              <a:t/>
            </a:r>
            <a:br>
              <a:rPr lang="en-US" sz="1800" dirty="0">
                <a:latin typeface="+mn-lt"/>
              </a:rPr>
            </a:br>
            <a:r>
              <a:rPr lang="en-US" sz="1800" dirty="0" smtClean="0">
                <a:latin typeface="+mn-lt"/>
              </a:rPr>
              <a:t/>
            </a:r>
            <a:br>
              <a:rPr lang="en-US" sz="1800" dirty="0" smtClean="0">
                <a:latin typeface="+mn-lt"/>
              </a:rPr>
            </a:br>
            <a:r>
              <a:rPr lang="en-US" sz="1600" dirty="0" smtClean="0">
                <a:latin typeface="+mn-lt"/>
              </a:rPr>
              <a:t>0. </a:t>
            </a:r>
            <a:r>
              <a:rPr lang="en-US" sz="1600" dirty="0">
                <a:latin typeface="+mn-lt"/>
              </a:rPr>
              <a:t>No disability</a:t>
            </a:r>
            <a:br>
              <a:rPr lang="en-US" sz="1600" dirty="0">
                <a:latin typeface="+mn-lt"/>
              </a:rPr>
            </a:br>
            <a:r>
              <a:rPr lang="en-US" sz="1600" dirty="0">
                <a:latin typeface="+mn-lt"/>
              </a:rPr>
              <a:t>1. Physical disability</a:t>
            </a:r>
            <a:br>
              <a:rPr lang="en-US" sz="1600" dirty="0">
                <a:latin typeface="+mn-lt"/>
              </a:rPr>
            </a:br>
            <a:r>
              <a:rPr lang="en-US" sz="1600" dirty="0">
                <a:latin typeface="+mn-lt"/>
              </a:rPr>
              <a:t>2. Blind</a:t>
            </a:r>
            <a:br>
              <a:rPr lang="en-US" sz="1600" dirty="0">
                <a:latin typeface="+mn-lt"/>
              </a:rPr>
            </a:br>
            <a:r>
              <a:rPr lang="en-US" sz="1600" dirty="0">
                <a:latin typeface="+mn-lt"/>
              </a:rPr>
              <a:t>3. Deaf</a:t>
            </a:r>
            <a:br>
              <a:rPr lang="en-US" sz="1600" dirty="0">
                <a:latin typeface="+mn-lt"/>
              </a:rPr>
            </a:br>
            <a:r>
              <a:rPr lang="en-US" sz="1600" dirty="0">
                <a:latin typeface="+mn-lt"/>
              </a:rPr>
              <a:t>4. Mute</a:t>
            </a:r>
            <a:br>
              <a:rPr lang="en-US" sz="1600" dirty="0">
                <a:latin typeface="+mn-lt"/>
              </a:rPr>
            </a:br>
            <a:r>
              <a:rPr lang="en-US" sz="1600" dirty="0">
                <a:latin typeface="+mn-lt"/>
              </a:rPr>
              <a:t>5. Deaf &amp; mute</a:t>
            </a:r>
            <a:br>
              <a:rPr lang="en-US" sz="1600" dirty="0">
                <a:latin typeface="+mn-lt"/>
              </a:rPr>
            </a:br>
            <a:r>
              <a:rPr lang="en-US" sz="1600" dirty="0">
                <a:latin typeface="+mn-lt"/>
              </a:rPr>
              <a:t>6. Blind &amp; physical disability </a:t>
            </a:r>
            <a:br>
              <a:rPr lang="en-US" sz="1600" dirty="0">
                <a:latin typeface="+mn-lt"/>
              </a:rPr>
            </a:br>
            <a:r>
              <a:rPr lang="en-US" sz="1600" dirty="0">
                <a:latin typeface="+mn-lt"/>
              </a:rPr>
              <a:t>7. Blind, deaf &amp; mute</a:t>
            </a:r>
            <a:br>
              <a:rPr lang="en-US" sz="1600" dirty="0">
                <a:latin typeface="+mn-lt"/>
              </a:rPr>
            </a:br>
            <a:r>
              <a:rPr lang="en-US" sz="1600" dirty="0">
                <a:latin typeface="+mn-lt"/>
              </a:rPr>
              <a:t>8. Deaf, mute &amp; physical disability</a:t>
            </a:r>
            <a:br>
              <a:rPr lang="en-US" sz="1600" dirty="0">
                <a:latin typeface="+mn-lt"/>
              </a:rPr>
            </a:br>
            <a:r>
              <a:rPr lang="en-US" sz="1600" dirty="0">
                <a:latin typeface="+mn-lt"/>
              </a:rPr>
              <a:t>9. Deaf, mute, blind &amp; physical disability</a:t>
            </a:r>
            <a:br>
              <a:rPr lang="en-US" sz="1600" dirty="0">
                <a:latin typeface="+mn-lt"/>
              </a:rPr>
            </a:br>
            <a:r>
              <a:rPr lang="en-US" sz="1600" dirty="0">
                <a:latin typeface="+mn-lt"/>
              </a:rPr>
              <a:t>10. Retardation mental disability</a:t>
            </a:r>
            <a:br>
              <a:rPr lang="en-US" sz="1600" dirty="0">
                <a:latin typeface="+mn-lt"/>
              </a:rPr>
            </a:br>
            <a:r>
              <a:rPr lang="en-US" sz="1600" dirty="0">
                <a:latin typeface="+mn-lt"/>
              </a:rPr>
              <a:t>11. Former mental disorder patient</a:t>
            </a:r>
            <a:br>
              <a:rPr lang="en-US" sz="1600" dirty="0">
                <a:latin typeface="+mn-lt"/>
              </a:rPr>
            </a:br>
            <a:r>
              <a:rPr lang="en-US" sz="1600" dirty="0">
                <a:latin typeface="+mn-lt"/>
              </a:rPr>
              <a:t>12. Physical &amp; mental disability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57158" y="0"/>
            <a:ext cx="8229600" cy="987087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  <a:spcBef>
                <a:spcPct val="0"/>
              </a:spcBef>
              <a:defRPr/>
            </a:pP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HOUSEHOLD CHARACTERISTICS: </a:t>
            </a:r>
          </a:p>
          <a:p>
            <a:pPr>
              <a:lnSpc>
                <a:spcPct val="80000"/>
              </a:lnSpc>
              <a:spcBef>
                <a:spcPct val="0"/>
              </a:spcBef>
              <a:defRPr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STANDARD Household &amp; Individual Characteristics</a:t>
            </a:r>
          </a:p>
        </p:txBody>
      </p:sp>
      <p:sp>
        <p:nvSpPr>
          <p:cNvPr id="7" name="Rectangle 6"/>
          <p:cNvSpPr/>
          <p:nvPr/>
        </p:nvSpPr>
        <p:spPr>
          <a:xfrm>
            <a:off x="533400" y="1600200"/>
            <a:ext cx="44958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b="1" dirty="0">
                <a:latin typeface="+mn-lt"/>
              </a:rPr>
              <a:t>Relationship with the family head</a:t>
            </a:r>
            <a:endParaRPr lang="en-US" dirty="0">
              <a:latin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 b="1" dirty="0">
                <a:latin typeface="+mn-lt"/>
              </a:rPr>
              <a:t>Gender</a:t>
            </a:r>
            <a:endParaRPr lang="en-US" dirty="0">
              <a:latin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 b="1" dirty="0">
                <a:latin typeface="+mn-lt"/>
              </a:rPr>
              <a:t>The Month-Year of Birth</a:t>
            </a:r>
            <a:endParaRPr lang="en-US" dirty="0">
              <a:latin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 b="1" dirty="0">
                <a:latin typeface="+mn-lt"/>
              </a:rPr>
              <a:t>Marital Status</a:t>
            </a:r>
            <a:endParaRPr lang="en-US" dirty="0">
              <a:latin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 b="1" dirty="0">
                <a:latin typeface="+mn-lt"/>
              </a:rPr>
              <a:t>Identity card ownership</a:t>
            </a:r>
            <a:endParaRPr lang="en-US" dirty="0">
              <a:latin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 b="1" dirty="0">
                <a:latin typeface="+mn-lt"/>
              </a:rPr>
              <a:t>Type of disability</a:t>
            </a:r>
            <a:endParaRPr lang="en-US" dirty="0">
              <a:latin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 b="1" dirty="0">
                <a:latin typeface="+mn-lt"/>
              </a:rPr>
              <a:t>Chronic disease </a:t>
            </a:r>
            <a:endParaRPr lang="en-US" dirty="0">
              <a:latin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 b="1" dirty="0" smtClean="0">
                <a:latin typeface="+mn-lt"/>
              </a:rPr>
              <a:t>School participation: highest grade attended, highest certificate owned</a:t>
            </a:r>
            <a:endParaRPr lang="en-US" dirty="0">
              <a:latin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 b="1" dirty="0">
                <a:latin typeface="+mn-lt"/>
              </a:rPr>
              <a:t>Working/assisting work for a week</a:t>
            </a:r>
            <a:endParaRPr lang="en-US" dirty="0">
              <a:latin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 b="1" dirty="0">
                <a:latin typeface="+mn-lt"/>
              </a:rPr>
              <a:t>Field of business of the main occupation</a:t>
            </a:r>
            <a:endParaRPr lang="en-US" dirty="0">
              <a:latin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 b="1" dirty="0">
                <a:latin typeface="+mn-lt"/>
              </a:rPr>
              <a:t>Position status in the main occupation</a:t>
            </a:r>
            <a:endParaRPr lang="en-US" dirty="0">
              <a:latin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 b="1" dirty="0">
                <a:latin typeface="+mn-lt"/>
              </a:rPr>
              <a:t>Housing conditions</a:t>
            </a:r>
            <a:endParaRPr lang="en-US" dirty="0">
              <a:latin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 b="1" dirty="0">
                <a:latin typeface="+mn-lt"/>
              </a:rPr>
              <a:t>Assets </a:t>
            </a:r>
            <a:r>
              <a:rPr lang="en-US" b="1" dirty="0" smtClean="0">
                <a:latin typeface="+mn-lt"/>
              </a:rPr>
              <a:t>ownership</a:t>
            </a:r>
          </a:p>
          <a:p>
            <a:pPr marL="285750" indent="-285750">
              <a:buFont typeface="Arial"/>
              <a:buChar char="•"/>
            </a:pPr>
            <a:r>
              <a:rPr lang="en-US" b="1" dirty="0" smtClean="0">
                <a:latin typeface="+mn-lt"/>
              </a:rPr>
              <a:t>Program participation</a:t>
            </a:r>
            <a:endParaRPr lang="en-US" dirty="0">
              <a:latin typeface="+mn-lt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2667000" y="3200400"/>
            <a:ext cx="29718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71446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/>
          <a:lstStyle/>
          <a:p>
            <a:r>
              <a:rPr lang="en-US" dirty="0" smtClean="0"/>
              <a:t>Australian Study on Social Inclusion</a:t>
            </a:r>
            <a:endParaRPr lang="en-AU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752"/>
            <a:ext cx="9144000" cy="5661249"/>
          </a:xfrm>
        </p:spPr>
      </p:pic>
    </p:spTree>
    <p:extLst>
      <p:ext uri="{BB962C8B-B14F-4D97-AF65-F5344CB8AC3E}">
        <p14:creationId xmlns:p14="http://schemas.microsoft.com/office/powerpoint/2010/main" val="22663821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en-US" dirty="0" smtClean="0"/>
              <a:t>Australian Study on Social Inclusion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2"/>
            <a:ext cx="7776864" cy="5112568"/>
          </a:xfrm>
        </p:spPr>
        <p:txBody>
          <a:bodyPr/>
          <a:lstStyle/>
          <a:p>
            <a:r>
              <a:rPr lang="en-AU" sz="2800" dirty="0">
                <a:latin typeface="Mentone-Light"/>
              </a:rPr>
              <a:t>Close to half (48%) of those in receipt of </a:t>
            </a:r>
            <a:r>
              <a:rPr lang="en-AU" sz="2800" dirty="0" smtClean="0">
                <a:latin typeface="Mentone-Light"/>
              </a:rPr>
              <a:t>a payment </a:t>
            </a:r>
            <a:r>
              <a:rPr lang="en-AU" sz="2800" dirty="0">
                <a:latin typeface="Mentone-Light"/>
              </a:rPr>
              <a:t>for at least 12 months had a disability.</a:t>
            </a:r>
          </a:p>
          <a:p>
            <a:r>
              <a:rPr lang="en-AU" sz="2800" dirty="0">
                <a:latin typeface="Mentone-Light"/>
              </a:rPr>
              <a:t>The vast majority of these people </a:t>
            </a:r>
            <a:r>
              <a:rPr lang="en-AU" sz="2800" dirty="0" smtClean="0">
                <a:latin typeface="Mentone-Light"/>
              </a:rPr>
              <a:t>were  receiving Disability Support Pension.</a:t>
            </a:r>
          </a:p>
          <a:p>
            <a:r>
              <a:rPr lang="en-AU" sz="2800" dirty="0" smtClean="0">
                <a:latin typeface="Mentone-SemiBold"/>
              </a:rPr>
              <a:t>Less </a:t>
            </a:r>
            <a:r>
              <a:rPr lang="en-AU" sz="2800" dirty="0">
                <a:latin typeface="Mentone-SemiBold"/>
              </a:rPr>
              <a:t>than half (49%) of all people with disability aged between 15 and 64 </a:t>
            </a:r>
            <a:r>
              <a:rPr lang="en-AU" sz="2800" dirty="0" smtClean="0">
                <a:latin typeface="Mentone-SemiBold"/>
              </a:rPr>
              <a:t>years were </a:t>
            </a:r>
            <a:r>
              <a:rPr lang="en-AU" sz="2800" dirty="0">
                <a:latin typeface="Mentone-SemiBold"/>
              </a:rPr>
              <a:t>employed in 2003, compared with 77% of those without </a:t>
            </a:r>
            <a:r>
              <a:rPr lang="en-AU" sz="2800" dirty="0" smtClean="0">
                <a:latin typeface="Mentone-SemiBold"/>
              </a:rPr>
              <a:t>disability</a:t>
            </a:r>
            <a:endParaRPr lang="en-AU" sz="2800" dirty="0">
              <a:latin typeface="Mentone-SemiBold"/>
            </a:endParaRPr>
          </a:p>
        </p:txBody>
      </p:sp>
    </p:spTree>
    <p:extLst>
      <p:ext uri="{BB962C8B-B14F-4D97-AF65-F5344CB8AC3E}">
        <p14:creationId xmlns:p14="http://schemas.microsoft.com/office/powerpoint/2010/main" val="19224540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en-IE" dirty="0" smtClean="0"/>
              <a:t>Context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7571184" cy="4929411"/>
          </a:xfrm>
        </p:spPr>
        <p:txBody>
          <a:bodyPr/>
          <a:lstStyle/>
          <a:p>
            <a:pPr algn="ctr">
              <a:buNone/>
            </a:pPr>
            <a:r>
              <a:rPr lang="en-AU" sz="2800" b="1" dirty="0" smtClean="0"/>
              <a:t>UN Convention on the Rights of Persons with Disabilities</a:t>
            </a:r>
          </a:p>
          <a:p>
            <a:pPr algn="ctr">
              <a:buNone/>
            </a:pPr>
            <a:r>
              <a:rPr lang="en-AU" sz="2800" b="1" dirty="0" smtClean="0"/>
              <a:t>Article </a:t>
            </a:r>
            <a:r>
              <a:rPr lang="en-AU" sz="2800" b="1" dirty="0"/>
              <a:t>28 - Adequate standard of living and social </a:t>
            </a:r>
            <a:r>
              <a:rPr lang="en-AU" sz="2800" b="1" dirty="0" smtClean="0"/>
              <a:t>protection</a:t>
            </a:r>
          </a:p>
          <a:p>
            <a:pPr algn="ctr">
              <a:buNone/>
            </a:pPr>
            <a:r>
              <a:rPr lang="en-US" sz="2800" b="1" dirty="0" smtClean="0"/>
              <a:t>28 (2) (b)</a:t>
            </a:r>
            <a:endParaRPr lang="en-AU" sz="2800" b="1" dirty="0" smtClean="0"/>
          </a:p>
          <a:p>
            <a:pPr algn="ctr">
              <a:buNone/>
            </a:pPr>
            <a:r>
              <a:rPr lang="en-AU" sz="2800" b="1" dirty="0" smtClean="0"/>
              <a:t>To </a:t>
            </a:r>
            <a:r>
              <a:rPr lang="en-AU" sz="2800" b="1" dirty="0"/>
              <a:t>ensure access by persons with disabilities, in particular women and girls with disabilities and older persons with disabilities, to social protection programmes </a:t>
            </a:r>
            <a:endParaRPr lang="en-AU" sz="2800" b="1" dirty="0" smtClean="0"/>
          </a:p>
          <a:p>
            <a:pPr algn="ctr">
              <a:buNone/>
            </a:pPr>
            <a:endParaRPr lang="en-IE" dirty="0"/>
          </a:p>
        </p:txBody>
      </p:sp>
      <p:pic>
        <p:nvPicPr>
          <p:cNvPr id="6146" name="Picture 2" descr="S:\MarComms\APPROVED NOSSAL LOGOS\Nossal Bann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61248"/>
            <a:ext cx="9144000" cy="1230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en-US" dirty="0" smtClean="0"/>
              <a:t>Australian Study on Social Inclusion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7859216" cy="4857403"/>
          </a:xfrm>
        </p:spPr>
        <p:txBody>
          <a:bodyPr/>
          <a:lstStyle/>
          <a:p>
            <a:pPr lvl="0"/>
            <a:r>
              <a:rPr lang="en-AU" sz="2800" dirty="0" smtClean="0">
                <a:solidFill>
                  <a:prstClr val="black"/>
                </a:solidFill>
                <a:latin typeface="Mentone-SemiBold"/>
              </a:rPr>
              <a:t>In 2006–07, 61% of people using disability employment services found employment</a:t>
            </a:r>
          </a:p>
          <a:p>
            <a:pPr lvl="1"/>
            <a:r>
              <a:rPr lang="en-AU" dirty="0" smtClean="0">
                <a:solidFill>
                  <a:prstClr val="black"/>
                </a:solidFill>
                <a:latin typeface="Mentone-SemiBold"/>
              </a:rPr>
              <a:t>People with a physical or psychiatric disability </a:t>
            </a:r>
          </a:p>
          <a:p>
            <a:pPr lvl="1"/>
            <a:r>
              <a:rPr lang="en-AU" dirty="0" smtClean="0">
                <a:solidFill>
                  <a:prstClr val="black"/>
                </a:solidFill>
                <a:latin typeface="Mentone-SemiBold"/>
              </a:rPr>
              <a:t>Aboriginal and Torres Strait Islander Australians </a:t>
            </a:r>
          </a:p>
          <a:p>
            <a:pPr lvl="1"/>
            <a:r>
              <a:rPr lang="en-AU" dirty="0" smtClean="0">
                <a:solidFill>
                  <a:prstClr val="black"/>
                </a:solidFill>
                <a:latin typeface="Mentone-SemiBold"/>
              </a:rPr>
              <a:t>Those born in non-English speaking countries have poorer outcomes</a:t>
            </a:r>
          </a:p>
          <a:p>
            <a:pPr lvl="1"/>
            <a:endParaRPr lang="en-US" dirty="0">
              <a:solidFill>
                <a:prstClr val="black"/>
              </a:solidFill>
              <a:latin typeface="Mentone-SemiBold"/>
            </a:endParaRPr>
          </a:p>
          <a:p>
            <a:pPr marL="457200" lvl="1" indent="0">
              <a:buNone/>
            </a:pPr>
            <a:r>
              <a:rPr lang="en-US" sz="1400" dirty="0" smtClean="0">
                <a:latin typeface="Mentone-SemiBold"/>
              </a:rPr>
              <a:t>Source:  </a:t>
            </a:r>
            <a:r>
              <a:rPr lang="en-AU" sz="1600" b="1" dirty="0" smtClean="0">
                <a:ea typeface="Calibri"/>
                <a:cs typeface="Times New Roman"/>
              </a:rPr>
              <a:t>Social Inclusion in Australia: How Australia is faring (2010). </a:t>
            </a:r>
            <a:r>
              <a:rPr lang="en-AU" sz="1600" b="1" dirty="0" smtClean="0"/>
              <a:t>Australian </a:t>
            </a:r>
            <a:r>
              <a:rPr lang="en-AU" sz="1600" b="1" dirty="0"/>
              <a:t>Social Inclusion </a:t>
            </a:r>
            <a:r>
              <a:rPr lang="en-AU" sz="1600" b="1" dirty="0" smtClean="0"/>
              <a:t>Board, Australian Government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308603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36104"/>
          </a:xfrm>
        </p:spPr>
        <p:txBody>
          <a:bodyPr/>
          <a:lstStyle/>
          <a:p>
            <a:r>
              <a:rPr lang="en-AU" sz="3000" dirty="0">
                <a:solidFill>
                  <a:srgbClr val="000000"/>
                </a:solidFill>
                <a:latin typeface="+mn-lt"/>
              </a:rPr>
              <a:t>Challenges </a:t>
            </a:r>
            <a:r>
              <a:rPr lang="en-AU" sz="3000" dirty="0" smtClean="0">
                <a:solidFill>
                  <a:srgbClr val="000000"/>
                </a:solidFill>
                <a:latin typeface="+mn-lt"/>
              </a:rPr>
              <a:t>and opportunities</a:t>
            </a:r>
            <a:endParaRPr lang="en-IE" sz="30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00108"/>
            <a:ext cx="7715200" cy="5126055"/>
          </a:xfrm>
        </p:spPr>
        <p:txBody>
          <a:bodyPr/>
          <a:lstStyle/>
          <a:p>
            <a:r>
              <a:rPr lang="en-AU" sz="2400" dirty="0" smtClean="0">
                <a:solidFill>
                  <a:srgbClr val="000000"/>
                </a:solidFill>
              </a:rPr>
              <a:t>Lack </a:t>
            </a:r>
            <a:r>
              <a:rPr lang="en-AU" sz="2400" dirty="0">
                <a:solidFill>
                  <a:srgbClr val="000000"/>
                </a:solidFill>
              </a:rPr>
              <a:t>of data </a:t>
            </a:r>
            <a:r>
              <a:rPr lang="en-AU" sz="2400" dirty="0" smtClean="0">
                <a:solidFill>
                  <a:srgbClr val="000000"/>
                </a:solidFill>
              </a:rPr>
              <a:t>leading </a:t>
            </a:r>
            <a:r>
              <a:rPr lang="en-AU" sz="2400" dirty="0">
                <a:solidFill>
                  <a:srgbClr val="000000"/>
                </a:solidFill>
              </a:rPr>
              <a:t>to </a:t>
            </a:r>
            <a:r>
              <a:rPr lang="en-AU" sz="2400" b="1" dirty="0">
                <a:solidFill>
                  <a:srgbClr val="000000"/>
                </a:solidFill>
              </a:rPr>
              <a:t>expensive and unreliable targeting. </a:t>
            </a:r>
            <a:endParaRPr lang="en-AU" sz="2400" dirty="0">
              <a:solidFill>
                <a:srgbClr val="000000"/>
              </a:solidFill>
            </a:endParaRPr>
          </a:p>
          <a:p>
            <a:r>
              <a:rPr lang="en-AU" sz="2400" dirty="0" smtClean="0">
                <a:solidFill>
                  <a:srgbClr val="000000"/>
                </a:solidFill>
              </a:rPr>
              <a:t>Proper </a:t>
            </a:r>
            <a:r>
              <a:rPr lang="en-AU" sz="2400" dirty="0">
                <a:solidFill>
                  <a:srgbClr val="000000"/>
                </a:solidFill>
              </a:rPr>
              <a:t>targeting system requires </a:t>
            </a:r>
            <a:r>
              <a:rPr lang="en-AU" sz="2400" b="1" dirty="0">
                <a:solidFill>
                  <a:srgbClr val="000000"/>
                </a:solidFill>
              </a:rPr>
              <a:t>follow up assessments and </a:t>
            </a:r>
            <a:r>
              <a:rPr lang="en-AU" sz="2400" b="1" dirty="0" smtClean="0">
                <a:solidFill>
                  <a:srgbClr val="000000"/>
                </a:solidFill>
              </a:rPr>
              <a:t>monitoring</a:t>
            </a:r>
            <a:endParaRPr lang="en-AU" sz="2400" dirty="0">
              <a:solidFill>
                <a:srgbClr val="000000"/>
              </a:solidFill>
            </a:endParaRPr>
          </a:p>
          <a:p>
            <a:r>
              <a:rPr lang="en-AU" sz="2400" dirty="0" smtClean="0">
                <a:solidFill>
                  <a:srgbClr val="000000"/>
                </a:solidFill>
              </a:rPr>
              <a:t>Benefit sometimes </a:t>
            </a:r>
            <a:r>
              <a:rPr lang="en-AU" sz="2400" dirty="0">
                <a:solidFill>
                  <a:srgbClr val="000000"/>
                </a:solidFill>
              </a:rPr>
              <a:t>worth less than the </a:t>
            </a:r>
            <a:r>
              <a:rPr lang="en-AU" sz="2400" b="1" dirty="0">
                <a:solidFill>
                  <a:srgbClr val="000000"/>
                </a:solidFill>
              </a:rPr>
              <a:t>cost of travelling </a:t>
            </a:r>
            <a:r>
              <a:rPr lang="en-AU" sz="2400" dirty="0">
                <a:solidFill>
                  <a:srgbClr val="000000"/>
                </a:solidFill>
              </a:rPr>
              <a:t>to receive it. </a:t>
            </a:r>
          </a:p>
          <a:p>
            <a:r>
              <a:rPr lang="en-AU" sz="2400" dirty="0" smtClean="0">
                <a:solidFill>
                  <a:srgbClr val="000000"/>
                </a:solidFill>
              </a:rPr>
              <a:t>People </a:t>
            </a:r>
            <a:r>
              <a:rPr lang="en-AU" sz="2400" dirty="0">
                <a:solidFill>
                  <a:srgbClr val="000000"/>
                </a:solidFill>
              </a:rPr>
              <a:t>with disabilities, living in remote areas, are </a:t>
            </a:r>
            <a:r>
              <a:rPr lang="en-AU" sz="2400" b="1" dirty="0">
                <a:solidFill>
                  <a:srgbClr val="000000"/>
                </a:solidFill>
              </a:rPr>
              <a:t>unaware of social protection </a:t>
            </a:r>
            <a:r>
              <a:rPr lang="en-AU" sz="2400" b="1" dirty="0" smtClean="0">
                <a:solidFill>
                  <a:srgbClr val="000000"/>
                </a:solidFill>
              </a:rPr>
              <a:t>schemes</a:t>
            </a:r>
            <a:r>
              <a:rPr lang="en-AU" sz="2400" dirty="0" smtClean="0">
                <a:solidFill>
                  <a:srgbClr val="000000"/>
                </a:solidFill>
              </a:rPr>
              <a:t>. </a:t>
            </a:r>
            <a:endParaRPr lang="en-AU" sz="24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AU" sz="24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AU" sz="2400" dirty="0" smtClean="0">
                <a:solidFill>
                  <a:srgbClr val="000000"/>
                </a:solidFill>
              </a:rPr>
              <a:t>Source: </a:t>
            </a:r>
            <a:r>
              <a:rPr lang="en-AU" sz="2400" dirty="0" err="1" smtClean="0">
                <a:solidFill>
                  <a:srgbClr val="000000"/>
                </a:solidFill>
              </a:rPr>
              <a:t>Mleinek</a:t>
            </a:r>
            <a:r>
              <a:rPr lang="en-AU" sz="2400" dirty="0">
                <a:solidFill>
                  <a:srgbClr val="000000"/>
                </a:solidFill>
              </a:rPr>
              <a:t>, H. &amp; Davis, M. (2012). </a:t>
            </a:r>
            <a:r>
              <a:rPr lang="en-AU" sz="2400" i="1" dirty="0">
                <a:solidFill>
                  <a:srgbClr val="000000"/>
                </a:solidFill>
              </a:rPr>
              <a:t>Disability and Social Protection in Indonesia </a:t>
            </a:r>
          </a:p>
          <a:p>
            <a:endParaRPr lang="en-AU" sz="1800" dirty="0">
              <a:solidFill>
                <a:srgbClr val="000000"/>
              </a:solidFill>
            </a:endParaRPr>
          </a:p>
          <a:p>
            <a:pPr lvl="1"/>
            <a:endParaRPr lang="en-US" sz="2000" dirty="0" smtClean="0"/>
          </a:p>
        </p:txBody>
      </p:sp>
      <p:pic>
        <p:nvPicPr>
          <p:cNvPr id="2050" name="Picture 2" descr="S:\MarComms\APPROVED NOSSAL LOGOS\Nossal Bann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17" y="5373216"/>
            <a:ext cx="9144000" cy="1484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3" y="116632"/>
            <a:ext cx="8064896" cy="936104"/>
          </a:xfrm>
        </p:spPr>
        <p:txBody>
          <a:bodyPr/>
          <a:lstStyle/>
          <a:p>
            <a:r>
              <a:rPr lang="en-IE" sz="3000" dirty="0" smtClean="0">
                <a:latin typeface="+mn-lt"/>
              </a:rPr>
              <a:t>Opportunity to address: Baseline and Longitudinal</a:t>
            </a:r>
            <a:endParaRPr lang="en-IE" sz="30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764704"/>
            <a:ext cx="7715200" cy="5126055"/>
          </a:xfrm>
        </p:spPr>
        <p:txBody>
          <a:bodyPr/>
          <a:lstStyle/>
          <a:p>
            <a:endParaRPr lang="en-US" sz="2400" dirty="0" smtClean="0">
              <a:solidFill>
                <a:srgbClr val="000000"/>
              </a:solidFill>
            </a:endParaRPr>
          </a:p>
          <a:p>
            <a:r>
              <a:rPr lang="en-US" sz="2400" dirty="0" smtClean="0">
                <a:solidFill>
                  <a:srgbClr val="000000"/>
                </a:solidFill>
              </a:rPr>
              <a:t>Determining and implementing eligibility criteria for social protection measures</a:t>
            </a:r>
          </a:p>
          <a:p>
            <a:r>
              <a:rPr lang="en-US" sz="2400" dirty="0" smtClean="0">
                <a:solidFill>
                  <a:srgbClr val="000000"/>
                </a:solidFill>
              </a:rPr>
              <a:t>What extent should social protection efforts for persons with disabilities be mainstreamed into general social protection programs?</a:t>
            </a:r>
          </a:p>
          <a:p>
            <a:r>
              <a:rPr lang="en-US" sz="2400" dirty="0" smtClean="0">
                <a:solidFill>
                  <a:srgbClr val="000000"/>
                </a:solidFill>
              </a:rPr>
              <a:t>What extent of transitional supports enable persons with disabilities to become productive citizens?</a:t>
            </a:r>
          </a:p>
          <a:p>
            <a:r>
              <a:rPr lang="en-US" sz="2400" dirty="0" smtClean="0">
                <a:solidFill>
                  <a:srgbClr val="000000"/>
                </a:solidFill>
              </a:rPr>
              <a:t>Should there be cash or in-kind supports (example energy, housing, personal devices, personal assistance)?</a:t>
            </a:r>
            <a:endParaRPr lang="en-US" sz="24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12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1200" dirty="0" smtClean="0">
                <a:solidFill>
                  <a:srgbClr val="000000"/>
                </a:solidFill>
              </a:rPr>
              <a:t>Highlighted recently by studies including:  </a:t>
            </a:r>
            <a:r>
              <a:rPr lang="en-AU" sz="1200" dirty="0" smtClean="0">
                <a:solidFill>
                  <a:srgbClr val="000000"/>
                </a:solidFill>
              </a:rPr>
              <a:t>People with disabilities in Indonesia: Empirical facts and implications for social protection policies. Demographic Institute Faculty of Economics, University of Indonesia. April 2013</a:t>
            </a:r>
            <a:endParaRPr lang="en-AU" sz="1200" i="1" dirty="0" smtClean="0">
              <a:solidFill>
                <a:srgbClr val="000000"/>
              </a:solidFill>
            </a:endParaRPr>
          </a:p>
          <a:p>
            <a:endParaRPr lang="en-AU" sz="1800" dirty="0">
              <a:solidFill>
                <a:srgbClr val="000000"/>
              </a:solidFill>
            </a:endParaRPr>
          </a:p>
          <a:p>
            <a:pPr lvl="1"/>
            <a:endParaRPr lang="en-US" sz="2000" dirty="0" smtClean="0"/>
          </a:p>
        </p:txBody>
      </p:sp>
      <p:pic>
        <p:nvPicPr>
          <p:cNvPr id="2050" name="Picture 2" descr="S:\MarComms\APPROVED NOSSAL LOGOS\Nossal Bann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17" y="5373216"/>
            <a:ext cx="9144000" cy="1484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72384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en-US" sz="3600" dirty="0" smtClean="0"/>
              <a:t>Context:  UNCRPD </a:t>
            </a:r>
            <a:r>
              <a:rPr lang="en-GB" sz="3600" dirty="0" smtClean="0">
                <a:ea typeface="Times New Roman"/>
              </a:rPr>
              <a:t>Reporting Guidelines</a:t>
            </a:r>
            <a:r>
              <a:rPr lang="en-GB" dirty="0">
                <a:ea typeface="Times New Roman"/>
              </a:rPr>
              <a:t/>
            </a:r>
            <a:br>
              <a:rPr lang="en-GB" dirty="0">
                <a:ea typeface="Times New Roman"/>
              </a:rPr>
            </a:b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7715200" cy="5217443"/>
          </a:xfrm>
        </p:spPr>
        <p:txBody>
          <a:bodyPr/>
          <a:lstStyle/>
          <a:p>
            <a:pPr marL="0" indent="0" algn="ctr">
              <a:buNone/>
            </a:pPr>
            <a:endParaRPr lang="en-GB" sz="2000" dirty="0" smtClean="0">
              <a:ea typeface="Times New Roman"/>
            </a:endParaRPr>
          </a:p>
          <a:p>
            <a:pPr marL="0" indent="0" algn="ctr">
              <a:buNone/>
            </a:pPr>
            <a:r>
              <a:rPr lang="en-GB" sz="2800" dirty="0" smtClean="0">
                <a:ea typeface="Times New Roman"/>
              </a:rPr>
              <a:t>Article </a:t>
            </a:r>
            <a:r>
              <a:rPr lang="en-GB" sz="2800" dirty="0">
                <a:ea typeface="Times New Roman"/>
              </a:rPr>
              <a:t>16 - Freedom from exploitation, violence and </a:t>
            </a:r>
            <a:r>
              <a:rPr lang="en-GB" sz="2800" dirty="0" smtClean="0">
                <a:ea typeface="Times New Roman"/>
              </a:rPr>
              <a:t>abuse</a:t>
            </a:r>
          </a:p>
          <a:p>
            <a:pPr algn="ctr"/>
            <a:r>
              <a:rPr lang="en-GB" sz="2800" u="sng" dirty="0" smtClean="0">
                <a:ea typeface="Times New Roman"/>
              </a:rPr>
              <a:t>Social </a:t>
            </a:r>
            <a:r>
              <a:rPr lang="en-GB" sz="2800" u="sng" dirty="0">
                <a:ea typeface="Times New Roman"/>
              </a:rPr>
              <a:t>protection measures </a:t>
            </a:r>
            <a:r>
              <a:rPr lang="en-GB" sz="2800" dirty="0">
                <a:ea typeface="Times New Roman"/>
              </a:rPr>
              <a:t>to assist and support </a:t>
            </a:r>
            <a:r>
              <a:rPr lang="en-GB" sz="2800" u="sng" dirty="0">
                <a:ea typeface="Times New Roman"/>
              </a:rPr>
              <a:t>persons with disabilities</a:t>
            </a:r>
            <a:r>
              <a:rPr lang="en-GB" sz="2800" dirty="0">
                <a:ea typeface="Times New Roman"/>
              </a:rPr>
              <a:t>, including their </a:t>
            </a:r>
            <a:r>
              <a:rPr lang="en-GB" sz="2800" u="sng" dirty="0">
                <a:ea typeface="Times New Roman"/>
              </a:rPr>
              <a:t>families and </a:t>
            </a:r>
            <a:r>
              <a:rPr lang="en-GB" sz="2800" u="sng" dirty="0" smtClean="0">
                <a:ea typeface="Times New Roman"/>
              </a:rPr>
              <a:t>caregivers</a:t>
            </a:r>
          </a:p>
          <a:p>
            <a:pPr marL="0" indent="0" algn="ctr">
              <a:buNone/>
            </a:pPr>
            <a:endParaRPr lang="en-GB" sz="2800" dirty="0" smtClean="0">
              <a:ea typeface="Times New Roman"/>
            </a:endParaRPr>
          </a:p>
          <a:p>
            <a:pPr marL="0" indent="0" algn="ctr">
              <a:buNone/>
            </a:pPr>
            <a:r>
              <a:rPr lang="en-GB" sz="2800" dirty="0" smtClean="0">
                <a:ea typeface="Times New Roman"/>
              </a:rPr>
              <a:t>Article </a:t>
            </a:r>
            <a:r>
              <a:rPr lang="en-GB" sz="2800" dirty="0">
                <a:ea typeface="Times New Roman"/>
              </a:rPr>
              <a:t>27 - Work and </a:t>
            </a:r>
            <a:r>
              <a:rPr lang="en-GB" sz="2800" dirty="0" smtClean="0">
                <a:ea typeface="Times New Roman"/>
              </a:rPr>
              <a:t>employment</a:t>
            </a:r>
          </a:p>
          <a:p>
            <a:pPr algn="ctr"/>
            <a:r>
              <a:rPr lang="en-GB" sz="2800" dirty="0" smtClean="0"/>
              <a:t>Measures </a:t>
            </a:r>
            <a:r>
              <a:rPr lang="en-GB" sz="2800" dirty="0"/>
              <a:t>taken to ensure their access to basic services and </a:t>
            </a:r>
            <a:r>
              <a:rPr lang="en-GB" sz="2800" u="sng" dirty="0" smtClean="0"/>
              <a:t>social protection</a:t>
            </a:r>
          </a:p>
          <a:p>
            <a:pPr lvl="0" algn="ctr">
              <a:buNone/>
            </a:pPr>
            <a:endParaRPr lang="en-AU" sz="2800" dirty="0" smtClean="0">
              <a:solidFill>
                <a:prstClr val="black"/>
              </a:solidFill>
            </a:endParaRPr>
          </a:p>
        </p:txBody>
      </p:sp>
      <p:pic>
        <p:nvPicPr>
          <p:cNvPr id="5122" name="Picture 2" descr="S:\MarComms\APPROVED NOSSAL LOGOS\Nossal Bann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05264"/>
            <a:ext cx="9144000" cy="1214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86184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4090"/>
            <a:ext cx="8229600" cy="1143000"/>
          </a:xfrm>
        </p:spPr>
        <p:txBody>
          <a:bodyPr/>
          <a:lstStyle/>
          <a:p>
            <a:r>
              <a:rPr lang="en-US" dirty="0" smtClean="0"/>
              <a:t>Social Protection: Coverage</a:t>
            </a:r>
            <a:endParaRPr lang="en-AU" dirty="0"/>
          </a:p>
        </p:txBody>
      </p:sp>
      <p:pic>
        <p:nvPicPr>
          <p:cNvPr id="8194" name="Picture 2" descr="S:\MarComms\APPROVED NOSSAL LOGOS\Nossal Bann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45224"/>
            <a:ext cx="9144000" cy="141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96752"/>
            <a:ext cx="8229600" cy="4031285"/>
          </a:xfrm>
        </p:spPr>
      </p:pic>
    </p:spTree>
    <p:extLst>
      <p:ext uri="{BB962C8B-B14F-4D97-AF65-F5344CB8AC3E}">
        <p14:creationId xmlns:p14="http://schemas.microsoft.com/office/powerpoint/2010/main" val="42931272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936104"/>
          </a:xfrm>
        </p:spPr>
        <p:txBody>
          <a:bodyPr/>
          <a:lstStyle/>
          <a:p>
            <a:r>
              <a:rPr lang="en-US" dirty="0" smtClean="0"/>
              <a:t>Context: Recent Studies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5"/>
            <a:ext cx="7571184" cy="4752528"/>
          </a:xfrm>
        </p:spPr>
        <p:txBody>
          <a:bodyPr/>
          <a:lstStyle/>
          <a:p>
            <a:pPr lvl="0"/>
            <a:r>
              <a:rPr lang="en-AU" sz="2400" dirty="0" err="1">
                <a:solidFill>
                  <a:srgbClr val="000000"/>
                </a:solidFill>
              </a:rPr>
              <a:t>Mleinek</a:t>
            </a:r>
            <a:r>
              <a:rPr lang="en-AU" sz="2400" dirty="0">
                <a:solidFill>
                  <a:srgbClr val="000000"/>
                </a:solidFill>
              </a:rPr>
              <a:t> and Davis (2012) suggest that the inclusion of disability issues in social protection policies depends on a </a:t>
            </a:r>
            <a:r>
              <a:rPr lang="en-AU" sz="2400" b="1" dirty="0">
                <a:solidFill>
                  <a:srgbClr val="000000"/>
                </a:solidFill>
              </a:rPr>
              <a:t>complex mix of factors </a:t>
            </a:r>
            <a:r>
              <a:rPr lang="en-AU" sz="2400" dirty="0">
                <a:solidFill>
                  <a:srgbClr val="000000"/>
                </a:solidFill>
              </a:rPr>
              <a:t>including “</a:t>
            </a:r>
            <a:r>
              <a:rPr lang="en-AU" sz="2400" u="sng" dirty="0">
                <a:solidFill>
                  <a:srgbClr val="000000"/>
                </a:solidFill>
              </a:rPr>
              <a:t>political will, appropriate legislation, economic resources and implementation mechanisms</a:t>
            </a:r>
            <a:r>
              <a:rPr lang="en-AU" sz="2400" dirty="0">
                <a:solidFill>
                  <a:srgbClr val="000000"/>
                </a:solidFill>
              </a:rPr>
              <a:t>” (p. 6).  </a:t>
            </a:r>
          </a:p>
          <a:p>
            <a:pPr marL="0" indent="0">
              <a:buNone/>
            </a:pPr>
            <a:endParaRPr lang="en-AU" sz="2400" dirty="0">
              <a:solidFill>
                <a:srgbClr val="000000"/>
              </a:solidFill>
            </a:endParaRPr>
          </a:p>
          <a:p>
            <a:r>
              <a:rPr lang="en-AU" sz="2400" dirty="0" smtClean="0">
                <a:solidFill>
                  <a:srgbClr val="000000"/>
                </a:solidFill>
              </a:rPr>
              <a:t>GIZ’s </a:t>
            </a:r>
            <a:r>
              <a:rPr lang="en-AU" sz="2400" dirty="0">
                <a:solidFill>
                  <a:srgbClr val="000000"/>
                </a:solidFill>
              </a:rPr>
              <a:t>justification for their support of disability inclusion in Indonesia’s social protection policy is that only inclusive policies will “promote abilities and … enable beneficiaries to lead a dignified, self-determined life” (Mohr in </a:t>
            </a:r>
            <a:r>
              <a:rPr lang="en-AU" sz="2400" dirty="0" err="1">
                <a:solidFill>
                  <a:srgbClr val="000000"/>
                </a:solidFill>
              </a:rPr>
              <a:t>Mleinek</a:t>
            </a:r>
            <a:r>
              <a:rPr lang="en-AU" sz="2400" dirty="0">
                <a:solidFill>
                  <a:srgbClr val="000000"/>
                </a:solidFill>
              </a:rPr>
              <a:t> &amp; Davis, 2012, p. 3). </a:t>
            </a:r>
            <a:endParaRPr lang="en-AU" sz="24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AU" sz="2400" dirty="0" smtClean="0">
              <a:solidFill>
                <a:srgbClr val="000000"/>
              </a:solidFill>
            </a:endParaRPr>
          </a:p>
          <a:p>
            <a:endParaRPr lang="en-AU" sz="24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124" y="5999163"/>
            <a:ext cx="9179123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93127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080120"/>
          </a:xfrm>
        </p:spPr>
        <p:txBody>
          <a:bodyPr/>
          <a:lstStyle/>
          <a:p>
            <a:r>
              <a:rPr lang="en-US" sz="3600" dirty="0" smtClean="0"/>
              <a:t>Context: Recent Studies</a:t>
            </a:r>
            <a:endParaRPr lang="en-AU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7"/>
            <a:ext cx="7643192" cy="4824536"/>
          </a:xfrm>
        </p:spPr>
        <p:txBody>
          <a:bodyPr/>
          <a:lstStyle/>
          <a:p>
            <a:r>
              <a:rPr lang="en-AU" sz="2400" dirty="0" smtClean="0">
                <a:solidFill>
                  <a:srgbClr val="000000"/>
                </a:solidFill>
              </a:rPr>
              <a:t>Justification </a:t>
            </a:r>
            <a:r>
              <a:rPr lang="en-AU" sz="2400" dirty="0">
                <a:solidFill>
                  <a:srgbClr val="000000"/>
                </a:solidFill>
              </a:rPr>
              <a:t>for the inclusion of people with disabilities in social protection programmes is their “</a:t>
            </a:r>
            <a:r>
              <a:rPr lang="en-AU" sz="2400" u="sng" dirty="0">
                <a:solidFill>
                  <a:srgbClr val="000000"/>
                </a:solidFill>
              </a:rPr>
              <a:t>susceptibility to chronic poverty and social exclusion</a:t>
            </a:r>
            <a:r>
              <a:rPr lang="en-AU" sz="2400" dirty="0">
                <a:solidFill>
                  <a:srgbClr val="000000"/>
                </a:solidFill>
              </a:rPr>
              <a:t>” (Palmer, 2013, p. 151; </a:t>
            </a:r>
            <a:r>
              <a:rPr lang="en-AU" sz="2400" dirty="0" smtClean="0">
                <a:solidFill>
                  <a:srgbClr val="000000"/>
                </a:solidFill>
              </a:rPr>
              <a:t>Schneider </a:t>
            </a:r>
            <a:r>
              <a:rPr lang="en-AU" sz="2400" dirty="0">
                <a:solidFill>
                  <a:srgbClr val="000000"/>
                </a:solidFill>
              </a:rPr>
              <a:t>et al, 2011b, p. 38</a:t>
            </a:r>
            <a:r>
              <a:rPr lang="en-AU" sz="2400" dirty="0" smtClean="0">
                <a:solidFill>
                  <a:srgbClr val="000000"/>
                </a:solidFill>
              </a:rPr>
              <a:t>).</a:t>
            </a:r>
          </a:p>
          <a:p>
            <a:pPr marL="0" indent="0">
              <a:buNone/>
            </a:pPr>
            <a:endParaRPr lang="en-AU" sz="2400" dirty="0" smtClean="0">
              <a:solidFill>
                <a:srgbClr val="000000"/>
              </a:solidFill>
            </a:endParaRPr>
          </a:p>
          <a:p>
            <a:pPr lvl="0"/>
            <a:r>
              <a:rPr lang="en-AU" sz="2400" u="sng" dirty="0">
                <a:solidFill>
                  <a:srgbClr val="000000"/>
                </a:solidFill>
              </a:rPr>
              <a:t>Data and policy evaluations </a:t>
            </a:r>
            <a:r>
              <a:rPr lang="en-AU" sz="2400" dirty="0">
                <a:solidFill>
                  <a:srgbClr val="000000"/>
                </a:solidFill>
              </a:rPr>
              <a:t>relating to disability inclusion in countries’ social protection policies and strategies </a:t>
            </a:r>
            <a:r>
              <a:rPr lang="en-AU" sz="2400" u="sng" dirty="0">
                <a:solidFill>
                  <a:srgbClr val="000000"/>
                </a:solidFill>
              </a:rPr>
              <a:t>are scarce </a:t>
            </a:r>
            <a:r>
              <a:rPr lang="en-AU" sz="2400" dirty="0">
                <a:solidFill>
                  <a:srgbClr val="000000"/>
                </a:solidFill>
              </a:rPr>
              <a:t>(Mont, 2010 p. 322).</a:t>
            </a:r>
          </a:p>
          <a:p>
            <a:endParaRPr lang="en-AU" sz="2400" dirty="0" smtClean="0">
              <a:solidFill>
                <a:srgbClr val="000000"/>
              </a:solidFill>
            </a:endParaRPr>
          </a:p>
          <a:p>
            <a:pPr marL="0" lvl="0" indent="0">
              <a:buNone/>
            </a:pPr>
            <a:endParaRPr lang="en-AU" sz="1600" dirty="0" smtClean="0">
              <a:solidFill>
                <a:srgbClr val="000000"/>
              </a:solidFill>
            </a:endParaRPr>
          </a:p>
          <a:p>
            <a:pPr marL="0" lvl="0" indent="0">
              <a:buNone/>
            </a:pPr>
            <a:r>
              <a:rPr lang="en-AU" sz="1600" dirty="0" smtClean="0">
                <a:solidFill>
                  <a:srgbClr val="000000"/>
                </a:solidFill>
              </a:rPr>
              <a:t>Source: </a:t>
            </a:r>
            <a:r>
              <a:rPr lang="en-AU" sz="1600" dirty="0" err="1" smtClean="0">
                <a:solidFill>
                  <a:srgbClr val="000000"/>
                </a:solidFill>
              </a:rPr>
              <a:t>Rohwerder</a:t>
            </a:r>
            <a:r>
              <a:rPr lang="en-AU" sz="1600" dirty="0">
                <a:solidFill>
                  <a:srgbClr val="000000"/>
                </a:solidFill>
              </a:rPr>
              <a:t>, B. (2014). </a:t>
            </a:r>
            <a:r>
              <a:rPr lang="en-AU" sz="1600" i="1" dirty="0">
                <a:solidFill>
                  <a:srgbClr val="000000"/>
                </a:solidFill>
              </a:rPr>
              <a:t>Disability inclusion in social protection </a:t>
            </a:r>
            <a:r>
              <a:rPr lang="en-AU" sz="1600" dirty="0">
                <a:solidFill>
                  <a:srgbClr val="000000"/>
                </a:solidFill>
              </a:rPr>
              <a:t>(GSDRC Helpdesk Research Report 1069</a:t>
            </a:r>
            <a:r>
              <a:rPr lang="en-AU" sz="2400" dirty="0">
                <a:solidFill>
                  <a:srgbClr val="000000"/>
                </a:solidFill>
              </a:rPr>
              <a:t>). </a:t>
            </a:r>
          </a:p>
          <a:p>
            <a:endParaRPr lang="en-AU" sz="24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124" y="5999163"/>
            <a:ext cx="9179123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70717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4096"/>
          </a:xfrm>
        </p:spPr>
        <p:txBody>
          <a:bodyPr/>
          <a:lstStyle/>
          <a:p>
            <a:r>
              <a:rPr lang="en-IE" sz="2400" dirty="0" smtClean="0">
                <a:latin typeface="+mn-lt"/>
              </a:rPr>
              <a:t>ESCAP Study: Providing income security for persons with disabilities</a:t>
            </a:r>
            <a:endParaRPr lang="en-IE" sz="24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00108"/>
            <a:ext cx="7715200" cy="5126055"/>
          </a:xfrm>
        </p:spPr>
        <p:txBody>
          <a:bodyPr/>
          <a:lstStyle/>
          <a:p>
            <a:endParaRPr lang="en-AU" sz="1800" dirty="0">
              <a:solidFill>
                <a:srgbClr val="000000"/>
              </a:solidFill>
            </a:endParaRPr>
          </a:p>
          <a:p>
            <a:pPr lvl="1"/>
            <a:endParaRPr lang="en-US" sz="20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24744"/>
            <a:ext cx="9133983" cy="573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9256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S:\MarComms\APPROVED NOSSAL LOGOS\Nossal Bann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77272"/>
            <a:ext cx="9144000" cy="1142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Total investment and expenditure for proposed policy package</a:t>
            </a:r>
            <a:endParaRPr lang="en-AU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980728"/>
            <a:ext cx="8424936" cy="4896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4154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9536"/>
            <a:ext cx="8229600" cy="1143000"/>
          </a:xfrm>
        </p:spPr>
        <p:txBody>
          <a:bodyPr/>
          <a:lstStyle/>
          <a:p>
            <a:r>
              <a:rPr lang="en-US" dirty="0" smtClean="0"/>
              <a:t>ADB Study on Social Protection</a:t>
            </a:r>
            <a:endParaRPr lang="en-AU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083989"/>
            <a:ext cx="7931150" cy="4347145"/>
          </a:xfrm>
        </p:spPr>
      </p:pic>
      <p:pic>
        <p:nvPicPr>
          <p:cNvPr id="4" name="Picture 2" descr="S:\MarComms\APPROVED NOSSAL LOGOS\Nossal Bann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45224"/>
            <a:ext cx="9144000" cy="141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0515954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2531</TotalTime>
  <Words>1052</Words>
  <Application>Microsoft Office PowerPoint</Application>
  <PresentationFormat>On-screen Show (4:3)</PresentationFormat>
  <Paragraphs>149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Motyw pakietu Office</vt:lpstr>
      <vt:lpstr>  Disability Statistics and Data on  Social Protection  </vt:lpstr>
      <vt:lpstr>Context</vt:lpstr>
      <vt:lpstr>Context:  UNCRPD Reporting Guidelines </vt:lpstr>
      <vt:lpstr>Social Protection: Coverage</vt:lpstr>
      <vt:lpstr>Context: Recent Studies</vt:lpstr>
      <vt:lpstr>Context: Recent Studies</vt:lpstr>
      <vt:lpstr>ESCAP Study: Providing income security for persons with disabilities</vt:lpstr>
      <vt:lpstr>PowerPoint Presentation</vt:lpstr>
      <vt:lpstr>ADB Study on Social Protection</vt:lpstr>
      <vt:lpstr>ADB Study on Social Protection</vt:lpstr>
      <vt:lpstr>Disability Benefits</vt:lpstr>
      <vt:lpstr>Indonesian Experience (JSPACA- ASODKB)</vt:lpstr>
      <vt:lpstr>Indonesian Experience: ILO Social Protection Assessment</vt:lpstr>
      <vt:lpstr>PowerPoint Presentation</vt:lpstr>
      <vt:lpstr>PowerPoint Presentation</vt:lpstr>
      <vt:lpstr>SINGLE REGISTRY IMPROVES  PROGRAM COMPLEMENTARITY</vt:lpstr>
      <vt:lpstr>Type of disability  0. No disability 1. Physical disability 2. Blind 3. Deaf 4. Mute 5. Deaf &amp; mute 6. Blind &amp; physical disability  7. Blind, deaf &amp; mute 8. Deaf, mute &amp; physical disability 9. Deaf, mute, blind &amp; physical disability 10. Retardation mental disability 11. Former mental disorder patient 12. Physical &amp; mental disability </vt:lpstr>
      <vt:lpstr>Australian Study on Social Inclusion</vt:lpstr>
      <vt:lpstr>Australian Study on Social Inclusion</vt:lpstr>
      <vt:lpstr>Australian Study on Social Inclusion</vt:lpstr>
      <vt:lpstr>Challenges and opportunities</vt:lpstr>
      <vt:lpstr>Opportunity to address: Baseline and Longitudinal</vt:lpstr>
    </vt:vector>
  </TitlesOfParts>
  <Company>home use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server</dc:creator>
  <cp:lastModifiedBy>Julie Pewitt</cp:lastModifiedBy>
  <cp:revision>249</cp:revision>
  <cp:lastPrinted>2014-03-31T03:00:19Z</cp:lastPrinted>
  <dcterms:created xsi:type="dcterms:W3CDTF">2008-11-12T19:27:46Z</dcterms:created>
  <dcterms:modified xsi:type="dcterms:W3CDTF">2014-08-20T20:08:55Z</dcterms:modified>
</cp:coreProperties>
</file>