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6" r:id="rId2"/>
    <p:sldId id="364" r:id="rId3"/>
    <p:sldId id="399" r:id="rId4"/>
    <p:sldId id="362" r:id="rId5"/>
    <p:sldId id="400" r:id="rId6"/>
    <p:sldId id="421" r:id="rId7"/>
    <p:sldId id="422" r:id="rId8"/>
    <p:sldId id="344" r:id="rId9"/>
    <p:sldId id="423" r:id="rId10"/>
    <p:sldId id="389" r:id="rId11"/>
    <p:sldId id="396" r:id="rId12"/>
    <p:sldId id="409" r:id="rId13"/>
  </p:sldIdLst>
  <p:sldSz cx="12192000" cy="6858000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E8EDE"/>
    <a:srgbClr val="00FFFF"/>
    <a:srgbClr val="FF0000"/>
    <a:srgbClr val="FF5050"/>
    <a:srgbClr val="24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9466" autoAdjust="0"/>
    <p:restoredTop sz="64452" autoAdjust="0"/>
  </p:normalViewPr>
  <p:slideViewPr>
    <p:cSldViewPr snapToGrid="0">
      <p:cViewPr varScale="1">
        <p:scale>
          <a:sx n="85" d="100"/>
          <a:sy n="85" d="100"/>
        </p:scale>
        <p:origin x="13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68" y="-102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1F9E3-84E5-44BD-9C02-95E772A0616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3C0F6-82AF-4423-B63D-E96BE2F7E578}">
      <dgm:prSet phldrT="[Text]" custT="1"/>
      <dgm:spPr/>
      <dgm:t>
        <a:bodyPr/>
        <a:lstStyle/>
        <a:p>
          <a:r>
            <a:rPr lang="en-US" altLang="en-US" sz="2000" dirty="0" smtClean="0">
              <a:solidFill>
                <a:schemeClr val="bg1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If you cannot see a typical screen you need a way to understand what is on it: </a:t>
          </a:r>
        </a:p>
        <a:p>
          <a:r>
            <a:rPr lang="en-US" altLang="en-US" sz="1800" dirty="0" smtClean="0">
              <a:solidFill>
                <a:schemeClr val="bg1"/>
              </a:solidFill>
            </a:rPr>
            <a:t>Screen readers 	Audio description   	Tactile markers  </a:t>
          </a:r>
        </a:p>
        <a:p>
          <a:r>
            <a:rPr lang="en-US" altLang="en-US" sz="1800" dirty="0" smtClean="0">
              <a:solidFill>
                <a:schemeClr val="bg1"/>
              </a:solidFill>
            </a:rPr>
            <a:t>	Text to speech (TTS)         Screen magnifiers  </a:t>
          </a:r>
        </a:p>
        <a:p>
          <a:r>
            <a:rPr lang="en-US" altLang="en-US" sz="1800" dirty="0" smtClean="0">
              <a:solidFill>
                <a:schemeClr val="bg1"/>
              </a:solidFill>
            </a:rPr>
            <a:t>		Gesture-based screen readers </a:t>
          </a:r>
          <a:endParaRPr lang="en-US" sz="2000" dirty="0">
            <a:solidFill>
              <a:schemeClr val="bg1"/>
            </a:solidFill>
          </a:endParaRPr>
        </a:p>
      </dgm:t>
    </dgm:pt>
    <dgm:pt modelId="{865AA116-5A1F-4CB7-A746-DE438029A31D}" type="parTrans" cxnId="{DEB016CC-0CF0-4F47-B985-39CEAAA41460}">
      <dgm:prSet/>
      <dgm:spPr/>
      <dgm:t>
        <a:bodyPr/>
        <a:lstStyle/>
        <a:p>
          <a:endParaRPr lang="en-US"/>
        </a:p>
      </dgm:t>
    </dgm:pt>
    <dgm:pt modelId="{B772480A-17BA-41D4-9B1B-FA4FA882EFD6}" type="sibTrans" cxnId="{DEB016CC-0CF0-4F47-B985-39CEAAA41460}">
      <dgm:prSet/>
      <dgm:spPr/>
      <dgm:t>
        <a:bodyPr/>
        <a:lstStyle/>
        <a:p>
          <a:endParaRPr lang="en-US"/>
        </a:p>
      </dgm:t>
    </dgm:pt>
    <dgm:pt modelId="{F981C4CF-CB98-4600-B604-827ABC2A8CA2}">
      <dgm:prSet phldrT="[Text]" custT="1"/>
      <dgm:spPr/>
      <dgm:t>
        <a:bodyPr/>
        <a:lstStyle/>
        <a:p>
          <a:r>
            <a:rPr lang="en-US" altLang="en-US" sz="2000" dirty="0" smtClean="0">
              <a:solidFill>
                <a:schemeClr val="bg1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rPr>
            <a:t>If you cannot hear the information, you need a way to get that information:</a:t>
          </a:r>
        </a:p>
        <a:p>
          <a:r>
            <a:rPr lang="en-US" sz="1800" dirty="0" smtClean="0">
              <a:solidFill>
                <a:schemeClr val="bg1"/>
              </a:solidFill>
            </a:rPr>
            <a:t>Captioning and signing       Video relay services    SMS and MMS</a:t>
          </a:r>
        </a:p>
        <a:p>
          <a:r>
            <a:rPr lang="en-US" sz="1800" dirty="0" smtClean="0">
              <a:solidFill>
                <a:schemeClr val="bg1"/>
              </a:solidFill>
            </a:rPr>
            <a:t>       Hearing aid compatibility     Speech to text 	</a:t>
          </a:r>
        </a:p>
        <a:p>
          <a:r>
            <a:rPr lang="en-US" sz="1800" dirty="0" smtClean="0">
              <a:solidFill>
                <a:schemeClr val="bg1"/>
              </a:solidFill>
            </a:rPr>
            <a:t>                                 Volume adjustment</a:t>
          </a:r>
          <a:endParaRPr lang="en-US" sz="1800" dirty="0">
            <a:solidFill>
              <a:schemeClr val="bg1"/>
            </a:solidFill>
          </a:endParaRPr>
        </a:p>
      </dgm:t>
    </dgm:pt>
    <dgm:pt modelId="{4C9A1FF3-7E91-401F-BC12-FC5BD977A04F}" type="parTrans" cxnId="{543B92AD-F5CD-4D8F-A154-433371BFC7BC}">
      <dgm:prSet/>
      <dgm:spPr/>
      <dgm:t>
        <a:bodyPr/>
        <a:lstStyle/>
        <a:p>
          <a:endParaRPr lang="en-US"/>
        </a:p>
      </dgm:t>
    </dgm:pt>
    <dgm:pt modelId="{5D235F07-A970-4622-BF1A-92A856CA6FCF}" type="sibTrans" cxnId="{543B92AD-F5CD-4D8F-A154-433371BFC7BC}">
      <dgm:prSet/>
      <dgm:spPr/>
      <dgm:t>
        <a:bodyPr/>
        <a:lstStyle/>
        <a:p>
          <a:endParaRPr lang="en-US"/>
        </a:p>
      </dgm:t>
    </dgm:pt>
    <dgm:pt modelId="{BADD990F-9050-4B68-B885-FB9397ED3EC4}" type="pres">
      <dgm:prSet presAssocID="{1841F9E3-84E5-44BD-9C02-95E772A0616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E13715-8062-4E12-B0E2-A90EE6772338}" type="pres">
      <dgm:prSet presAssocID="{B533C0F6-82AF-4423-B63D-E96BE2F7E578}" presName="comp" presStyleCnt="0"/>
      <dgm:spPr/>
    </dgm:pt>
    <dgm:pt modelId="{6BA0A901-5BAE-4919-873C-0C5FB8A0698A}" type="pres">
      <dgm:prSet presAssocID="{B533C0F6-82AF-4423-B63D-E96BE2F7E578}" presName="box" presStyleLbl="node1" presStyleIdx="0" presStyleCnt="2"/>
      <dgm:spPr/>
      <dgm:t>
        <a:bodyPr/>
        <a:lstStyle/>
        <a:p>
          <a:endParaRPr lang="en-US"/>
        </a:p>
      </dgm:t>
    </dgm:pt>
    <dgm:pt modelId="{F713473A-A816-4742-BD01-1E16F2BBB7DD}" type="pres">
      <dgm:prSet presAssocID="{B533C0F6-82AF-4423-B63D-E96BE2F7E578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1327A16-6E35-4711-9146-5F73ACE214DF}" type="pres">
      <dgm:prSet presAssocID="{B533C0F6-82AF-4423-B63D-E96BE2F7E57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672F1-0BA1-44EF-9D08-C219D9C12BD7}" type="pres">
      <dgm:prSet presAssocID="{B772480A-17BA-41D4-9B1B-FA4FA882EFD6}" presName="spacer" presStyleCnt="0"/>
      <dgm:spPr/>
    </dgm:pt>
    <dgm:pt modelId="{ABD947C3-C2BC-4172-A4CF-9E30361E17A9}" type="pres">
      <dgm:prSet presAssocID="{F981C4CF-CB98-4600-B604-827ABC2A8CA2}" presName="comp" presStyleCnt="0"/>
      <dgm:spPr/>
    </dgm:pt>
    <dgm:pt modelId="{00CB552E-0BE8-4AA3-948B-0078F64E97CA}" type="pres">
      <dgm:prSet presAssocID="{F981C4CF-CB98-4600-B604-827ABC2A8CA2}" presName="box" presStyleLbl="node1" presStyleIdx="1" presStyleCnt="2"/>
      <dgm:spPr/>
      <dgm:t>
        <a:bodyPr/>
        <a:lstStyle/>
        <a:p>
          <a:endParaRPr lang="en-US"/>
        </a:p>
      </dgm:t>
    </dgm:pt>
    <dgm:pt modelId="{B5B51EBC-36F2-476A-9AC8-20D0C65D0209}" type="pres">
      <dgm:prSet presAssocID="{F981C4CF-CB98-4600-B604-827ABC2A8CA2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C692E-E118-44D0-9D42-114C59A64E10}" type="pres">
      <dgm:prSet presAssocID="{F981C4CF-CB98-4600-B604-827ABC2A8CA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B016CC-0CF0-4F47-B985-39CEAAA41460}" srcId="{1841F9E3-84E5-44BD-9C02-95E772A06164}" destId="{B533C0F6-82AF-4423-B63D-E96BE2F7E578}" srcOrd="0" destOrd="0" parTransId="{865AA116-5A1F-4CB7-A746-DE438029A31D}" sibTransId="{B772480A-17BA-41D4-9B1B-FA4FA882EFD6}"/>
    <dgm:cxn modelId="{124D19DD-398E-4385-B2B8-D2C3D3B52EAC}" type="presOf" srcId="{B533C0F6-82AF-4423-B63D-E96BE2F7E578}" destId="{A1327A16-6E35-4711-9146-5F73ACE214DF}" srcOrd="1" destOrd="0" presId="urn:microsoft.com/office/officeart/2005/8/layout/vList4"/>
    <dgm:cxn modelId="{B349B14C-42A4-470B-A0C7-DC57BD810ABD}" type="presOf" srcId="{B533C0F6-82AF-4423-B63D-E96BE2F7E578}" destId="{6BA0A901-5BAE-4919-873C-0C5FB8A0698A}" srcOrd="0" destOrd="0" presId="urn:microsoft.com/office/officeart/2005/8/layout/vList4"/>
    <dgm:cxn modelId="{803DF9A3-F76F-45E7-8A9B-4B5C868B043C}" type="presOf" srcId="{1841F9E3-84E5-44BD-9C02-95E772A06164}" destId="{BADD990F-9050-4B68-B885-FB9397ED3EC4}" srcOrd="0" destOrd="0" presId="urn:microsoft.com/office/officeart/2005/8/layout/vList4"/>
    <dgm:cxn modelId="{543B92AD-F5CD-4D8F-A154-433371BFC7BC}" srcId="{1841F9E3-84E5-44BD-9C02-95E772A06164}" destId="{F981C4CF-CB98-4600-B604-827ABC2A8CA2}" srcOrd="1" destOrd="0" parTransId="{4C9A1FF3-7E91-401F-BC12-FC5BD977A04F}" sibTransId="{5D235F07-A970-4622-BF1A-92A856CA6FCF}"/>
    <dgm:cxn modelId="{A5873772-5408-4604-9EB2-2D1B92DA39CE}" type="presOf" srcId="{F981C4CF-CB98-4600-B604-827ABC2A8CA2}" destId="{31EC692E-E118-44D0-9D42-114C59A64E10}" srcOrd="1" destOrd="0" presId="urn:microsoft.com/office/officeart/2005/8/layout/vList4"/>
    <dgm:cxn modelId="{A31B7B24-08B8-4802-AF79-207C46498484}" type="presOf" srcId="{F981C4CF-CB98-4600-B604-827ABC2A8CA2}" destId="{00CB552E-0BE8-4AA3-948B-0078F64E97CA}" srcOrd="0" destOrd="0" presId="urn:microsoft.com/office/officeart/2005/8/layout/vList4"/>
    <dgm:cxn modelId="{C322493C-B49B-44C6-A17F-15BD23FE5CCB}" type="presParOf" srcId="{BADD990F-9050-4B68-B885-FB9397ED3EC4}" destId="{D6E13715-8062-4E12-B0E2-A90EE6772338}" srcOrd="0" destOrd="0" presId="urn:microsoft.com/office/officeart/2005/8/layout/vList4"/>
    <dgm:cxn modelId="{B27CDF22-9915-4F48-8F76-C96F3DC9A1AE}" type="presParOf" srcId="{D6E13715-8062-4E12-B0E2-A90EE6772338}" destId="{6BA0A901-5BAE-4919-873C-0C5FB8A0698A}" srcOrd="0" destOrd="0" presId="urn:microsoft.com/office/officeart/2005/8/layout/vList4"/>
    <dgm:cxn modelId="{37AE52F4-AAE1-4334-85A9-38AD9AA50684}" type="presParOf" srcId="{D6E13715-8062-4E12-B0E2-A90EE6772338}" destId="{F713473A-A816-4742-BD01-1E16F2BBB7DD}" srcOrd="1" destOrd="0" presId="urn:microsoft.com/office/officeart/2005/8/layout/vList4"/>
    <dgm:cxn modelId="{02AC2702-854C-44BA-A38B-72F42EA1F46B}" type="presParOf" srcId="{D6E13715-8062-4E12-B0E2-A90EE6772338}" destId="{A1327A16-6E35-4711-9146-5F73ACE214DF}" srcOrd="2" destOrd="0" presId="urn:microsoft.com/office/officeart/2005/8/layout/vList4"/>
    <dgm:cxn modelId="{AFF165D3-BCF2-4DBE-99F4-399D9B7A2E03}" type="presParOf" srcId="{BADD990F-9050-4B68-B885-FB9397ED3EC4}" destId="{9A5672F1-0BA1-44EF-9D08-C219D9C12BD7}" srcOrd="1" destOrd="0" presId="urn:microsoft.com/office/officeart/2005/8/layout/vList4"/>
    <dgm:cxn modelId="{73435C96-AAD5-4C0B-914B-DC4BB769FAF4}" type="presParOf" srcId="{BADD990F-9050-4B68-B885-FB9397ED3EC4}" destId="{ABD947C3-C2BC-4172-A4CF-9E30361E17A9}" srcOrd="2" destOrd="0" presId="urn:microsoft.com/office/officeart/2005/8/layout/vList4"/>
    <dgm:cxn modelId="{408AFD97-3233-4808-8140-DB5C215A8A2F}" type="presParOf" srcId="{ABD947C3-C2BC-4172-A4CF-9E30361E17A9}" destId="{00CB552E-0BE8-4AA3-948B-0078F64E97CA}" srcOrd="0" destOrd="0" presId="urn:microsoft.com/office/officeart/2005/8/layout/vList4"/>
    <dgm:cxn modelId="{D093A699-98C0-41F7-86C7-1A4C0CBEA625}" type="presParOf" srcId="{ABD947C3-C2BC-4172-A4CF-9E30361E17A9}" destId="{B5B51EBC-36F2-476A-9AC8-20D0C65D0209}" srcOrd="1" destOrd="0" presId="urn:microsoft.com/office/officeart/2005/8/layout/vList4"/>
    <dgm:cxn modelId="{6A604201-375C-41FE-B223-A303AA7265B6}" type="presParOf" srcId="{ABD947C3-C2BC-4172-A4CF-9E30361E17A9}" destId="{31EC692E-E118-44D0-9D42-114C59A64E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958BE-B220-4659-8F12-20AFAA737DE4}" type="datetimeFigureOut">
              <a:rPr lang="en-US" smtClean="0"/>
              <a:pPr/>
              <a:t>22/10/2015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0C55C-5DBE-47D8-88F6-C27590C7D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1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C55C-5DBE-47D8-88F6-C27590C7D8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97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6306" y="4777958"/>
            <a:ext cx="6226139" cy="54140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C55C-5DBE-47D8-88F6-C27590C7D8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30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C55C-5DBE-47D8-88F6-C27590C7D8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22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C55C-5DBE-47D8-88F6-C27590C7D8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0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C55C-5DBE-47D8-88F6-C27590C7D8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9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>
              <a:cs typeface="Arial" pitchFamily="34" charset="0"/>
            </a:endParaRPr>
          </a:p>
          <a:p>
            <a:endParaRPr lang="en-US" altLang="en-US" dirty="0" smtClean="0">
              <a:cs typeface="Arial" pitchFamily="34" charset="0"/>
            </a:endParaRP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C55C-5DBE-47D8-88F6-C27590C7D8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C55C-5DBE-47D8-88F6-C27590C7D8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41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C55C-5DBE-47D8-88F6-C27590C7D8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81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6030" y="4777957"/>
            <a:ext cx="6298059" cy="5074959"/>
          </a:xfrm>
        </p:spPr>
        <p:txBody>
          <a:bodyPr/>
          <a:lstStyle/>
          <a:p>
            <a:endParaRPr lang="en-US" altLang="en-US" sz="1200" dirty="0" smtClean="0"/>
          </a:p>
          <a:p>
            <a:endParaRPr lang="en-US" dirty="0" smtClean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C55C-5DBE-47D8-88F6-C27590C7D8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6306" y="4777958"/>
            <a:ext cx="6431239" cy="5033862"/>
          </a:xfrm>
        </p:spPr>
        <p:txBody>
          <a:bodyPr/>
          <a:lstStyle/>
          <a:p>
            <a:endParaRPr lang="en-US" altLang="en-US" sz="1200" b="1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C55C-5DBE-47D8-88F6-C27590C7D8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36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958"/>
            <a:ext cx="5528408" cy="4756460"/>
          </a:xfrm>
        </p:spPr>
        <p:txBody>
          <a:bodyPr/>
          <a:lstStyle/>
          <a:p>
            <a:pPr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C55C-5DBE-47D8-88F6-C27590C7D8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38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957"/>
            <a:ext cx="5518134" cy="4848927"/>
          </a:xfrm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C55C-5DBE-47D8-88F6-C27590C7D8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1DAE-B4D4-4A38-B0EE-FE8D57761C00}" type="datetimeFigureOut">
              <a:rPr lang="en-US" smtClean="0"/>
              <a:pPr/>
              <a:t>22/10/2015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8F2-B956-41AE-B5C1-61C6F1037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1DAE-B4D4-4A38-B0EE-FE8D57761C00}" type="datetimeFigureOut">
              <a:rPr lang="en-US" smtClean="0"/>
              <a:pPr/>
              <a:t>22/10/2015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8F2-B956-41AE-B5C1-61C6F1037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6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1DAE-B4D4-4A38-B0EE-FE8D57761C00}" type="datetimeFigureOut">
              <a:rPr lang="en-US" smtClean="0"/>
              <a:pPr/>
              <a:t>22/10/2015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8F2-B956-41AE-B5C1-61C6F1037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1DAE-B4D4-4A38-B0EE-FE8D57761C00}" type="datetimeFigureOut">
              <a:rPr lang="en-US" smtClean="0"/>
              <a:pPr/>
              <a:t>22/10/2015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8F2-B956-41AE-B5C1-61C6F1037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1DAE-B4D4-4A38-B0EE-FE8D57761C00}" type="datetimeFigureOut">
              <a:rPr lang="en-US" smtClean="0"/>
              <a:pPr/>
              <a:t>22/10/2015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8F2-B956-41AE-B5C1-61C6F1037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1DAE-B4D4-4A38-B0EE-FE8D57761C00}" type="datetimeFigureOut">
              <a:rPr lang="en-US" smtClean="0"/>
              <a:pPr/>
              <a:t>22/10/2015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8F2-B956-41AE-B5C1-61C6F1037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1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1DAE-B4D4-4A38-B0EE-FE8D57761C00}" type="datetimeFigureOut">
              <a:rPr lang="en-US" smtClean="0"/>
              <a:pPr/>
              <a:t>22/10/2015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8F2-B956-41AE-B5C1-61C6F1037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0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1DAE-B4D4-4A38-B0EE-FE8D57761C00}" type="datetimeFigureOut">
              <a:rPr lang="en-US" smtClean="0"/>
              <a:pPr/>
              <a:t>22/10/2015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8F2-B956-41AE-B5C1-61C6F1037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9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1DAE-B4D4-4A38-B0EE-FE8D57761C00}" type="datetimeFigureOut">
              <a:rPr lang="en-US" smtClean="0"/>
              <a:pPr/>
              <a:t>22/10/2015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8F2-B956-41AE-B5C1-61C6F1037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1DAE-B4D4-4A38-B0EE-FE8D57761C00}" type="datetimeFigureOut">
              <a:rPr lang="en-US" smtClean="0"/>
              <a:pPr/>
              <a:t>22/10/2015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8F2-B956-41AE-B5C1-61C6F1037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1DAE-B4D4-4A38-B0EE-FE8D57761C00}" type="datetimeFigureOut">
              <a:rPr lang="en-US" smtClean="0"/>
              <a:pPr/>
              <a:t>22/10/2015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8F2-B956-41AE-B5C1-61C6F1037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1DAE-B4D4-4A38-B0EE-FE8D57761C00}" type="datetimeFigureOut">
              <a:rPr lang="en-US" smtClean="0"/>
              <a:pPr/>
              <a:t>22/10/2015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778F2-B956-41AE-B5C1-61C6F1037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0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susan.schorr@itu.int" TargetMode="External"/><Relationship Id="rId3" Type="http://schemas.openxmlformats.org/officeDocument/2006/relationships/notesSlide" Target="../notesSlides/notesSlide12.xml"/><Relationship Id="rId7" Type="http://schemas.openxmlformats.org/officeDocument/2006/relationships/hyperlink" Target="http://www.itu.int/accessibilit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hyperlink" Target="http://www.itu.int/en/ITU-D/Digital-Inclusion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6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hyperlink" Target="https://www.google.com/url?sa=i&amp;rct=j&amp;q=&amp;esrc=s&amp;source=images&amp;cd=&amp;ved=0CAcQjRxqFQoTCLeWpdjD08gCFYW-FAodDBAAdQ&amp;url=https://www.cartoonstock.com/directory/t/translator.asp&amp;bvm=bv.105454873,d.bGQ&amp;psig=AFQjCNFHSw1g4nCd3xcLkkmFGQqpRMw0Sw&amp;ust=1445515616752587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625"/>
            <a:ext cx="12192000" cy="6908625"/>
          </a:xfrm>
          <a:prstGeom prst="rect">
            <a:avLst/>
          </a:prstGeom>
        </p:spPr>
      </p:pic>
      <p:pic>
        <p:nvPicPr>
          <p:cNvPr id="1028" name="Picture 4" descr="http://www.itu.int/en/150/itu150logos/150logo-White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00" y="122166"/>
            <a:ext cx="1403402" cy="10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29802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i="1" dirty="0">
              <a:solidFill>
                <a:srgbClr val="FF0000"/>
              </a:solidFill>
              <a:latin typeface="Myriad Pro SemiCond" pitchFamily="34" charset="0"/>
              <a:cs typeface="Myriad Pro Bold SemiCond I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6842" y="2997476"/>
            <a:ext cx="9172281" cy="3293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/>
              <a:t>Global policy framework and standards on ICT accessibility</a:t>
            </a:r>
          </a:p>
          <a:p>
            <a:pPr algn="ctr"/>
            <a:r>
              <a:rPr lang="en-US" sz="2800" b="1" i="1" dirty="0" smtClean="0"/>
              <a:t>UNDESA/DSPD FPRUM</a:t>
            </a:r>
          </a:p>
          <a:p>
            <a:pPr algn="ctr"/>
            <a:r>
              <a:rPr lang="en-US" sz="2800" b="1" i="1" dirty="0" smtClean="0"/>
              <a:t>DISABILITY INCLUSION AND ACCESSIBLE URBAN DEVELOPMENT</a:t>
            </a:r>
          </a:p>
          <a:p>
            <a:pPr algn="ctr"/>
            <a:r>
              <a:rPr lang="en-US" sz="2400" b="1" i="1" dirty="0" smtClean="0"/>
              <a:t>Nairobi, Kenya 28 October 2015</a:t>
            </a:r>
          </a:p>
          <a:p>
            <a:pPr algn="ctr"/>
            <a:r>
              <a:rPr lang="en-US" sz="2400" b="1" i="1" dirty="0" smtClean="0"/>
              <a:t>Susan Schorr, Head, Special Initiatives Division</a:t>
            </a:r>
          </a:p>
          <a:p>
            <a:pPr algn="ctr"/>
            <a:r>
              <a:rPr lang="en-US" sz="2400" b="1" i="1" dirty="0"/>
              <a:t>INTERNATIONAL TELECOMMUNICATION UNION – ITU</a:t>
            </a:r>
          </a:p>
          <a:p>
            <a:pPr algn="ctr"/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25409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096"/>
            <a:ext cx="12191995" cy="6864093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idx="1"/>
          </p:nvPr>
        </p:nvSpPr>
        <p:spPr>
          <a:xfrm>
            <a:off x="282223" y="2257779"/>
            <a:ext cx="11295884" cy="46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A0AFF"/>
                </a:solidFill>
                <a:ea typeface="ＭＳ Ｐゴシック" panose="020B0600070205080204" pitchFamily="34" charset="-128"/>
              </a:rPr>
              <a:t>Promote </a:t>
            </a:r>
            <a:r>
              <a:rPr lang="en-US" sz="2200" b="1" dirty="0">
                <a:solidFill>
                  <a:srgbClr val="0A0AFF"/>
                </a:solidFill>
                <a:ea typeface="ＭＳ Ｐゴシック" panose="020B0600070205080204" pitchFamily="34" charset="-128"/>
              </a:rPr>
              <a:t>availability of accessible ICTs- </a:t>
            </a:r>
            <a:r>
              <a:rPr lang="en-US" sz="2200" dirty="0"/>
              <a:t>use </a:t>
            </a:r>
            <a:r>
              <a:rPr lang="en-US" sz="2200" b="1" dirty="0"/>
              <a:t>commercially available solutions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A0AFF"/>
                </a:solidFill>
                <a:ea typeface="ＭＳ Ｐゴシック" panose="020B0600070205080204" pitchFamily="34" charset="-128"/>
              </a:rPr>
              <a:t>Raise </a:t>
            </a:r>
            <a:r>
              <a:rPr lang="en-US" sz="2200" b="1" dirty="0">
                <a:solidFill>
                  <a:srgbClr val="0A0AFF"/>
                </a:solidFill>
                <a:ea typeface="ＭＳ Ｐゴシック" panose="020B0600070205080204" pitchFamily="34" charset="-128"/>
              </a:rPr>
              <a:t>awareness that accessible devices and services </a:t>
            </a:r>
            <a:r>
              <a:rPr lang="en-US" sz="2200" b="1" dirty="0" smtClean="0">
                <a:solidFill>
                  <a:srgbClr val="0A0AFF"/>
                </a:solidFill>
                <a:ea typeface="ＭＳ Ｐゴシック" panose="020B0600070205080204" pitchFamily="34" charset="-128"/>
              </a:rPr>
              <a:t>exist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A0AFF"/>
                </a:solidFill>
                <a:ea typeface="ＭＳ Ｐゴシック" panose="020B0600070205080204" pitchFamily="34" charset="-128"/>
              </a:rPr>
              <a:t>	</a:t>
            </a:r>
            <a:r>
              <a:rPr lang="en-US" sz="2200" b="1" dirty="0" smtClean="0">
                <a:solidFill>
                  <a:srgbClr val="0A0AFF"/>
                </a:solidFill>
                <a:ea typeface="ＭＳ Ｐゴシック" panose="020B0600070205080204" pitchFamily="34" charset="-128"/>
              </a:rPr>
              <a:t>- </a:t>
            </a:r>
            <a:r>
              <a:rPr lang="en-US" sz="2200" b="1" dirty="0" smtClean="0"/>
              <a:t>train staff on accessible features and how to serve customers with disabilities</a:t>
            </a:r>
            <a:endParaRPr lang="en-US" sz="2200" dirty="0" smtClean="0"/>
          </a:p>
          <a:p>
            <a:pPr marL="914400" lvl="2" indent="0">
              <a:buNone/>
            </a:pPr>
            <a:r>
              <a:rPr lang="en-US" sz="1400" dirty="0" smtClean="0"/>
              <a:t>-  </a:t>
            </a:r>
            <a:r>
              <a:rPr lang="en-US" sz="2200" b="1" dirty="0"/>
              <a:t>reach out to organizations of persons with </a:t>
            </a:r>
            <a:r>
              <a:rPr lang="en-US" sz="2200" b="1" dirty="0" smtClean="0"/>
              <a:t>disabilities to raise awareness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>
                <a:solidFill>
                  <a:srgbClr val="0A0AFF"/>
                </a:solidFill>
                <a:ea typeface="ＭＳ Ｐゴシック" panose="020B0600070205080204" pitchFamily="34" charset="-128"/>
              </a:rPr>
              <a:t>Bu</a:t>
            </a:r>
            <a:r>
              <a:rPr lang="en-US" sz="2200" b="1" dirty="0" smtClean="0">
                <a:solidFill>
                  <a:srgbClr val="0A0AFF"/>
                </a:solidFill>
                <a:ea typeface="ＭＳ Ｐゴシック" panose="020B0600070205080204" pitchFamily="34" charset="-128"/>
              </a:rPr>
              <a:t>ild partnerships between academia and industry for solutions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A0AFF"/>
                </a:solidFill>
                <a:ea typeface="ＭＳ Ｐゴシック" panose="020B0600070205080204" pitchFamily="34" charset="-128"/>
              </a:rPr>
              <a:t>	</a:t>
            </a:r>
            <a:r>
              <a:rPr lang="en-US" sz="2200" b="1" dirty="0" smtClean="0">
                <a:solidFill>
                  <a:srgbClr val="0A0AFF"/>
                </a:solidFill>
                <a:ea typeface="ＭＳ Ｐゴシック" panose="020B0600070205080204" pitchFamily="34" charset="-128"/>
              </a:rPr>
              <a:t>- </a:t>
            </a:r>
            <a:r>
              <a:rPr lang="en-US" sz="2200" dirty="0">
                <a:ea typeface="ＭＳ Ｐゴシック" panose="020B0600070205080204" pitchFamily="34" charset="-128"/>
              </a:rPr>
              <a:t>dev</a:t>
            </a:r>
            <a:r>
              <a:rPr lang="en-ZA" altLang="en-US" sz="2200" dirty="0" err="1">
                <a:ea typeface="ＭＳ Ｐゴシック" panose="020B0600070205080204" pitchFamily="34" charset="-128"/>
              </a:rPr>
              <a:t>elop</a:t>
            </a:r>
            <a:r>
              <a:rPr lang="en-ZA" altLang="en-US" sz="2200" dirty="0">
                <a:ea typeface="ＭＳ Ｐゴシック" panose="020B0600070205080204" pitchFamily="34" charset="-128"/>
              </a:rPr>
              <a:t> voice recognition and text-to speech interfaces in local </a:t>
            </a:r>
            <a:r>
              <a:rPr lang="en-ZA" altLang="en-US" sz="2200" dirty="0" smtClean="0">
                <a:ea typeface="ＭＳ Ｐゴシック" panose="020B0600070205080204" pitchFamily="34" charset="-128"/>
              </a:rPr>
              <a:t>languages</a:t>
            </a:r>
          </a:p>
          <a:p>
            <a:pPr marL="914400" lvl="2" indent="0">
              <a:buNone/>
            </a:pPr>
            <a:r>
              <a:rPr lang="en-ZA" altLang="en-US" sz="2200" dirty="0">
                <a:ea typeface="ＭＳ Ｐゴシック" panose="020B0600070205080204" pitchFamily="34" charset="-128"/>
              </a:rPr>
              <a:t>-  </a:t>
            </a:r>
            <a:r>
              <a:rPr lang="en-ZA" altLang="en-US" sz="2200" dirty="0" smtClean="0">
                <a:ea typeface="ＭＳ Ｐゴシック" panose="020B0600070205080204" pitchFamily="34" charset="-128"/>
              </a:rPr>
              <a:t>web accessibility testing</a:t>
            </a:r>
            <a:endParaRPr lang="en-US" sz="22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ZA" altLang="en-US" sz="2200" b="1" dirty="0" smtClean="0">
                <a:solidFill>
                  <a:srgbClr val="0A0AFF"/>
                </a:solidFill>
                <a:ea typeface="ＭＳ Ｐゴシック" panose="020B0600070205080204" pitchFamily="34" charset="-128"/>
              </a:rPr>
              <a:t>Set </a:t>
            </a:r>
            <a:r>
              <a:rPr lang="en-ZA" altLang="en-US" sz="2200" b="1" dirty="0">
                <a:solidFill>
                  <a:srgbClr val="0A0AFF"/>
                </a:solidFill>
                <a:ea typeface="ＭＳ Ｐゴシック" panose="020B0600070205080204" pitchFamily="34" charset="-128"/>
              </a:rPr>
              <a:t>clear targets, </a:t>
            </a:r>
            <a:r>
              <a:rPr lang="en-ZA" altLang="en-US" sz="2200" b="1" dirty="0" smtClean="0">
                <a:solidFill>
                  <a:srgbClr val="0A0AFF"/>
                </a:solidFill>
                <a:ea typeface="ＭＳ Ｐゴシック" panose="020B0600070205080204" pitchFamily="34" charset="-128"/>
              </a:rPr>
              <a:t>annual reporting </a:t>
            </a:r>
            <a:r>
              <a:rPr lang="en-ZA" altLang="en-US" sz="2200" b="1" dirty="0"/>
              <a:t>on implementation of targets </a:t>
            </a:r>
          </a:p>
          <a:p>
            <a:pPr marL="0" indent="0">
              <a:buNone/>
            </a:pPr>
            <a:r>
              <a:rPr lang="en-ZA" altLang="en-US" sz="2200" b="1" dirty="0" smtClean="0">
                <a:solidFill>
                  <a:srgbClr val="0A0AFF"/>
                </a:solidFill>
                <a:ea typeface="ＭＳ Ｐゴシック" panose="020B0600070205080204" pitchFamily="34" charset="-128"/>
              </a:rPr>
              <a:t>Conduct periodic review to update </a:t>
            </a:r>
            <a:r>
              <a:rPr lang="en-ZA" altLang="en-US" sz="2200" b="1" dirty="0">
                <a:solidFill>
                  <a:srgbClr val="0A0AFF"/>
                </a:solidFill>
                <a:ea typeface="ＭＳ Ｐゴシック" panose="020B0600070205080204" pitchFamily="34" charset="-128"/>
              </a:rPr>
              <a:t>policies</a:t>
            </a:r>
            <a:r>
              <a:rPr lang="en-ZA" altLang="en-US" sz="2200" b="1" dirty="0"/>
              <a:t> in light of technological developments </a:t>
            </a:r>
            <a:r>
              <a:rPr lang="en-ZA" altLang="en-US" sz="2200" dirty="0">
                <a:solidFill>
                  <a:srgbClr val="0A0AFF"/>
                </a:solidFill>
                <a:ea typeface="ＭＳ Ｐゴシック" panose="020B0600070205080204" pitchFamily="34" charset="-128"/>
              </a:rPr>
              <a:t> </a:t>
            </a:r>
            <a:endParaRPr lang="en-ZA" altLang="en-US" sz="22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ZA" altLang="en-US" sz="1662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ZA" altLang="en-US" sz="1662" dirty="0">
              <a:solidFill>
                <a:srgbClr val="0000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434" y="1313930"/>
            <a:ext cx="8355172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70" b="1" dirty="0">
                <a:solidFill>
                  <a:srgbClr val="6A98D0"/>
                </a:solidFill>
                <a:latin typeface="Myriad Pro Cond"/>
                <a:cs typeface="Myriad Pro Cond"/>
              </a:rPr>
              <a:t>Key elements of national ICT accessibility policies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7849" y="139882"/>
            <a:ext cx="6699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Myriad Pro Bold SemiCond It"/>
              </a:rPr>
              <a:t>Model ICT Accessibility Policy Report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2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-102887"/>
            <a:ext cx="12191985" cy="6864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7163" y="665942"/>
            <a:ext cx="3786148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7" i="1" dirty="0" smtClean="0">
                <a:solidFill>
                  <a:srgbClr val="E6F2CE"/>
                </a:solidFill>
                <a:latin typeface="Times"/>
                <a:cs typeface="Times"/>
              </a:rPr>
              <a:t>ITU work on Accessibility</a:t>
            </a:r>
            <a:endParaRPr lang="en-US" sz="2267" i="1" dirty="0">
              <a:solidFill>
                <a:srgbClr val="E6F2CE"/>
              </a:solidFill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9928" y="1218011"/>
            <a:ext cx="4315756" cy="83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67" b="1" dirty="0">
                <a:solidFill>
                  <a:srgbClr val="95CD50"/>
                </a:solidFill>
                <a:latin typeface="Arial Narrow" panose="020B0606020202030204" pitchFamily="34" charset="0"/>
                <a:cs typeface="Myriad Pro Cond"/>
              </a:rPr>
              <a:t>MAJOR </a:t>
            </a:r>
            <a:r>
              <a:rPr lang="en-US" sz="2667" b="1" dirty="0" smtClean="0">
                <a:solidFill>
                  <a:srgbClr val="95CD50"/>
                </a:solidFill>
                <a:latin typeface="Arial Narrow" panose="020B0606020202030204" pitchFamily="34" charset="0"/>
                <a:cs typeface="Myriad Pro Cond"/>
              </a:rPr>
              <a:t>ACHIEVEMENTS IN ICT ACCESSIBILITY</a:t>
            </a:r>
            <a:endParaRPr lang="en-US" sz="2667" b="1" dirty="0">
              <a:solidFill>
                <a:srgbClr val="95CD50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6790" y="2027587"/>
            <a:ext cx="743521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cap="all" dirty="0"/>
              <a:t>e-Accessibility Policy </a:t>
            </a:r>
            <a:r>
              <a:rPr lang="en-US" sz="2400" b="1" cap="all" dirty="0" smtClean="0"/>
              <a:t>Toolkit </a:t>
            </a:r>
            <a:r>
              <a:rPr lang="en-US" sz="2400" b="1" cap="all" dirty="0"/>
              <a:t>for Persons </a:t>
            </a:r>
            <a:r>
              <a:rPr lang="en-US" sz="2400" b="1" cap="all" dirty="0" smtClean="0"/>
              <a:t/>
            </a:r>
            <a:br>
              <a:rPr lang="en-US" sz="2400" b="1" cap="all" dirty="0" smtClean="0"/>
            </a:br>
            <a:r>
              <a:rPr lang="en-US" sz="2400" b="1" cap="all" dirty="0" smtClean="0"/>
              <a:t>with Disabilities </a:t>
            </a:r>
            <a:r>
              <a:rPr lang="en-US" sz="2400" dirty="0" smtClean="0"/>
              <a:t>(</a:t>
            </a:r>
            <a:r>
              <a:rPr lang="en-US" sz="2400" dirty="0"/>
              <a:t>ITU and G3ict)</a:t>
            </a:r>
            <a:r>
              <a:rPr lang="en-US" sz="2400" b="1" dirty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000" dirty="0">
              <a:cs typeface="Myriad Pro Bold Semi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2352" y="4679024"/>
            <a:ext cx="697548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cap="all" dirty="0"/>
              <a:t>MODEL ICT ACCESSIBILITY POLICY REPORT </a:t>
            </a:r>
            <a:r>
              <a:rPr lang="en-US" sz="2400" b="1" cap="all" dirty="0" smtClean="0"/>
              <a:t/>
            </a:r>
            <a:br>
              <a:rPr lang="en-US" sz="2400" b="1" cap="all" dirty="0" smtClean="0"/>
            </a:br>
            <a:r>
              <a:rPr lang="en-US" sz="2400" cap="all" dirty="0" smtClean="0"/>
              <a:t>(</a:t>
            </a:r>
            <a:r>
              <a:rPr lang="en-US" sz="2400" dirty="0"/>
              <a:t>ITU and </a:t>
            </a:r>
            <a:r>
              <a:rPr lang="en-US" sz="2400" dirty="0" smtClean="0"/>
              <a:t>G3ict</a:t>
            </a:r>
            <a:endParaRPr lang="en-US" sz="2000" dirty="0">
              <a:latin typeface="Myriad Pro Bold SemiCond"/>
              <a:cs typeface="Myriad Pro Bold SemiC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1269" y="1128351"/>
            <a:ext cx="5828828" cy="84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Development</a:t>
            </a:r>
            <a:br>
              <a:rPr lang="en-US" sz="2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</a:br>
            <a:r>
              <a:rPr lang="en-US" sz="2667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 - D</a:t>
            </a:r>
            <a:endParaRPr lang="en-US" sz="2667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6796" y="2742988"/>
            <a:ext cx="466370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cap="all" dirty="0"/>
              <a:t>MAKING TV </a:t>
            </a:r>
            <a:r>
              <a:rPr lang="en-US" sz="2400" b="1" cap="all" dirty="0" smtClean="0"/>
              <a:t>ACCESSIBLE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Myriad Pro Bold SemiCond"/>
              </a:rPr>
              <a:t>(ITU and G3ict</a:t>
            </a:r>
            <a:r>
              <a:rPr lang="en-US" sz="2400" dirty="0" smtClean="0">
                <a:cs typeface="Myriad Pro Bold SemiCond"/>
              </a:rPr>
              <a:t>)</a:t>
            </a:r>
            <a:endParaRPr lang="en-US" sz="2400" dirty="0">
              <a:cs typeface="Myriad Pro SemiC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4143" y="3603664"/>
            <a:ext cx="512622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cap="all" dirty="0"/>
              <a:t>MAKING MOBILE </a:t>
            </a:r>
            <a:r>
              <a:rPr lang="en-US" sz="2400" b="1" cap="all" dirty="0" smtClean="0"/>
              <a:t>PHONEWS </a:t>
            </a:r>
            <a:r>
              <a:rPr lang="en-US" sz="2400" b="1" cap="all" dirty="0"/>
              <a:t>AND SERVICES ACCESSIBLE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Myriad Pro Bold SemiCond"/>
              </a:rPr>
              <a:t>(ITU and G3ict)</a:t>
            </a:r>
            <a:endParaRPr lang="en-US" sz="2400" dirty="0">
              <a:cs typeface="Myriad Pro SemiCond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9" t="8600" r="3993" b="84924"/>
          <a:stretch/>
        </p:blipFill>
        <p:spPr>
          <a:xfrm>
            <a:off x="8724900" y="157369"/>
            <a:ext cx="3225800" cy="444500"/>
          </a:xfrm>
          <a:prstGeom prst="rect">
            <a:avLst/>
          </a:prstGeom>
        </p:spPr>
      </p:pic>
      <p:pic>
        <p:nvPicPr>
          <p:cNvPr id="21" name="Picture 4" descr="http://www.itu.int/en/150/itu150logos/150logo-White01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772" y="5931085"/>
            <a:ext cx="967410" cy="7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764269" y="123029"/>
            <a:ext cx="2259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Myriad Pro Cond"/>
              </a:rPr>
              <a:t>Introduction to ITU</a:t>
            </a:r>
            <a:endParaRPr lang="en-US" sz="22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2050" name="Picture 2" descr="http://www.itu.int/en/ITU-D/Digital-Inclusion/Persons-with-Disabilities/PublishingImages/accessibleT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052" y="2360494"/>
            <a:ext cx="1512391" cy="213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itu.int/en/ITU-D/Digital-Inclusion/Persons-with-Disabilities/PublishingImages/MakingMobile_accessib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689" y="3219541"/>
            <a:ext cx="1617889" cy="229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itu.int/en/ITU-D/Digital-Inclusion/Persons-with-Disabilities/PublishingImages/ICTAccessPolicyRepor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782" y="4214042"/>
            <a:ext cx="1721591" cy="244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26817" y="6247180"/>
            <a:ext cx="5738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www.itu.int/en/ITU-D/Digital-Inclusion/Pages/Reports.aspx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1269" y="1128351"/>
            <a:ext cx="582882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smtClean="0">
                <a:solidFill>
                  <a:srgbClr val="6A98D0"/>
                </a:solidFill>
                <a:latin typeface="Myriad Pro Cond"/>
                <a:cs typeface="Myriad Pro Cond"/>
              </a:rPr>
              <a:t>ICT ACCESSIBILITY</a:t>
            </a:r>
            <a:endParaRPr lang="en-US" sz="2667" b="1" dirty="0">
              <a:solidFill>
                <a:srgbClr val="6A98D0"/>
              </a:solidFill>
              <a:latin typeface="Myriad Pro Cond"/>
              <a:cs typeface="Myriad Pro Cond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idx="1"/>
          </p:nvPr>
        </p:nvSpPr>
        <p:spPr>
          <a:xfrm>
            <a:off x="1267529" y="2214971"/>
            <a:ext cx="10310577" cy="45138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altLang="en-US" sz="1662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ZA" altLang="en-US" sz="1662" dirty="0">
              <a:solidFill>
                <a:srgbClr val="000066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" name="Picture 12" descr="http://lifeprint.com/asl101/images-signs/goo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29" y="2522560"/>
            <a:ext cx="2481176" cy="283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60604" y="34801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88042" y="4403437"/>
            <a:ext cx="729700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defRPr/>
            </a:pPr>
            <a:r>
              <a:rPr lang="fr-FR" sz="2400" b="1" dirty="0"/>
              <a:t>For more information:</a:t>
            </a:r>
          </a:p>
          <a:p>
            <a:pPr>
              <a:defRPr/>
            </a:pPr>
            <a:r>
              <a:rPr lang="fr-FR" sz="2400" b="1" i="1" dirty="0">
                <a:hlinkClick r:id="rId6"/>
              </a:rPr>
              <a:t>www.itu.int/en/ITU-D/Digital-Inclusion/</a:t>
            </a:r>
            <a:endParaRPr lang="fr-FR" sz="2400" b="1" i="1" dirty="0"/>
          </a:p>
          <a:p>
            <a:pPr>
              <a:defRPr/>
            </a:pPr>
            <a:r>
              <a:rPr lang="en-US" sz="2400" b="1" i="1" dirty="0">
                <a:hlinkClick r:id="rId7"/>
              </a:rPr>
              <a:t>www.itu.int/accessibility</a:t>
            </a:r>
            <a:endParaRPr lang="en-US" sz="2400" b="1" i="1" dirty="0"/>
          </a:p>
          <a:p>
            <a:pPr>
              <a:defRPr/>
            </a:pPr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  <a:hlinkClick r:id="rId8"/>
              </a:rPr>
              <a:t>susan.schorr@itu.int</a:t>
            </a:r>
            <a:endParaRPr lang="fr-FR" sz="24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793" y="46139"/>
            <a:ext cx="932258" cy="10507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39348" y="3055207"/>
            <a:ext cx="697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Thank</a:t>
            </a: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you</a:t>
            </a: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for </a:t>
            </a:r>
            <a:r>
              <a:rPr lang="fr-FR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your</a:t>
            </a:r>
            <a:r>
              <a:rPr 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attention!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87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6096"/>
            <a:ext cx="12191995" cy="6864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6" t="8600" r="3646" b="84369"/>
          <a:stretch/>
        </p:blipFill>
        <p:spPr>
          <a:xfrm>
            <a:off x="8661399" y="173829"/>
            <a:ext cx="3073401" cy="48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7163" y="665942"/>
            <a:ext cx="3786148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7" i="1" dirty="0">
                <a:solidFill>
                  <a:srgbClr val="B3C3EE"/>
                </a:solidFill>
                <a:latin typeface="Times"/>
                <a:cs typeface="Times"/>
              </a:rPr>
              <a:t>Meet 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1269" y="1128351"/>
            <a:ext cx="582882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smtClean="0">
                <a:solidFill>
                  <a:srgbClr val="6A98D0"/>
                </a:solidFill>
                <a:latin typeface="Arial Narrow" panose="020B0606020202030204" pitchFamily="34" charset="0"/>
                <a:cs typeface="Myriad Pro Cond"/>
              </a:rPr>
              <a:t>ABOUT ITU</a:t>
            </a:r>
            <a:endParaRPr lang="en-US" sz="2667" b="1" dirty="0">
              <a:solidFill>
                <a:srgbClr val="6A98D0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489" y="3824403"/>
            <a:ext cx="4918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Myriad Pro SemiCond"/>
              </a:rPr>
              <a:t>ITU is the United Nations </a:t>
            </a:r>
            <a:r>
              <a:rPr lang="en-US" sz="2400" b="1" dirty="0">
                <a:cs typeface="Myriad Pro Bold SemiCond"/>
              </a:rPr>
              <a:t>specialized agency for information and communication technologies </a:t>
            </a:r>
            <a:r>
              <a:rPr lang="en-US" sz="2400" dirty="0">
                <a:cs typeface="Myriad Pro SemiCond"/>
              </a:rPr>
              <a:t>(ICTs</a:t>
            </a:r>
            <a:r>
              <a:rPr lang="en-US" sz="2400" dirty="0">
                <a:latin typeface="Arial Narrow" panose="020B0606020202030204" pitchFamily="34" charset="0"/>
                <a:cs typeface="Myriad Pro SemiCond"/>
              </a:rPr>
              <a:t>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54620" y="3824403"/>
            <a:ext cx="2609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Myriad Pro SemiCond"/>
              </a:rPr>
              <a:t>Promoting global collaboration for a </a:t>
            </a:r>
            <a:r>
              <a:rPr lang="en-US" sz="2400" b="1" dirty="0">
                <a:cs typeface="Myriad Pro Bold SemiCond"/>
              </a:rPr>
              <a:t>connected world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4269" y="123029"/>
            <a:ext cx="2259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245A8C"/>
                </a:solidFill>
                <a:latin typeface="Arial Narrow" panose="020B0606020202030204" pitchFamily="34" charset="0"/>
                <a:cs typeface="Myriad Pro Cond"/>
              </a:rPr>
              <a:t>Introduction to ITU</a:t>
            </a:r>
            <a:endParaRPr lang="en-US" sz="2200" b="1" dirty="0">
              <a:solidFill>
                <a:srgbClr val="245A8C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1" name="Picture 4" descr="http://www.itu.int/en/150/itu150logos/150logo-White01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772" y="5931085"/>
            <a:ext cx="967410" cy="7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 bwMode="auto">
          <a:xfrm>
            <a:off x="1848225" y="1569235"/>
            <a:ext cx="8349874" cy="84380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002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C5C5C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1865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								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2015</a:t>
            </a:r>
          </a:p>
        </p:txBody>
      </p:sp>
      <p:pic>
        <p:nvPicPr>
          <p:cNvPr id="13" name="Picture 4" descr="http://www.itu.int/ITU-D/asp/CMS/Events/2011/ict-apps/itu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02" y="1197663"/>
            <a:ext cx="1396196" cy="141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88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6093"/>
            <a:ext cx="12191995" cy="6864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7163" y="665942"/>
            <a:ext cx="3786148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7" i="1" dirty="0" smtClean="0">
                <a:solidFill>
                  <a:srgbClr val="B3C3EE"/>
                </a:solidFill>
                <a:latin typeface="Times"/>
                <a:cs typeface="Times"/>
              </a:rPr>
              <a:t>ITU work on </a:t>
            </a:r>
            <a:endParaRPr lang="en-US" sz="2267" i="1" dirty="0">
              <a:solidFill>
                <a:srgbClr val="B3C3EE"/>
              </a:solidFill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269" y="1128351"/>
            <a:ext cx="582882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smtClean="0">
                <a:solidFill>
                  <a:srgbClr val="6A98D0"/>
                </a:solidFill>
                <a:latin typeface="Myriad Pro Cond"/>
                <a:cs typeface="Myriad Pro Cond"/>
              </a:rPr>
              <a:t>ICT ACCESSIBILITY</a:t>
            </a:r>
            <a:endParaRPr lang="en-US" sz="2667" b="1" dirty="0">
              <a:solidFill>
                <a:srgbClr val="6A98D0"/>
              </a:solidFill>
              <a:latin typeface="Myriad Pro Cond"/>
              <a:cs typeface="Myriad Pro C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3135" y="1598139"/>
            <a:ext cx="673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cs typeface="Myriad Pro Bold SemiCond It"/>
              </a:rPr>
              <a:t>Why ICT accessibility is important for ITU</a:t>
            </a:r>
            <a:endParaRPr lang="en-US" sz="2800" b="1" i="1" dirty="0">
              <a:cs typeface="Myriad Pro Bold SemiCond I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1002" y="2429493"/>
            <a:ext cx="10964836" cy="329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ICTs are fundamental to enable the independent living of persons with </a:t>
            </a:r>
            <a:r>
              <a:rPr lang="en-US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disabilities</a:t>
            </a:r>
            <a:endParaRPr lang="en-US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</a:rPr>
            </a:b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Communication </a:t>
            </a:r>
            <a:r>
              <a:rPr lang="en-US" sz="2000" dirty="0">
                <a:latin typeface="Calibri" panose="020F0502020204030204" pitchFamily="34" charset="0"/>
              </a:rPr>
              <a:t>/ social integration</a:t>
            </a:r>
            <a:endParaRPr lang="en-US" sz="200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</a:rPr>
              <a:t>Access to key public services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Calibri" panose="020F0502020204030204" pitchFamily="34" charset="0"/>
              </a:rPr>
              <a:t>Health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Calibri" panose="020F0502020204030204" pitchFamily="34" charset="0"/>
              </a:rPr>
              <a:t>Education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Calibri" panose="020F0502020204030204" pitchFamily="34" charset="0"/>
              </a:rPr>
              <a:t>Government services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</a:rPr>
              <a:t>Access job market, including becoming entrepreneurs / Social and economic development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ICTs </a:t>
            </a:r>
            <a:r>
              <a:rPr lang="en-US" sz="2000" dirty="0">
                <a:solidFill>
                  <a:srgbClr val="0070C0"/>
                </a:solidFill>
              </a:rPr>
              <a:t>are a powerful equalizer of abilities, empowering persons with disabilities to fulfill their potential, dreams and </a:t>
            </a:r>
            <a:r>
              <a:rPr lang="en-US" sz="2000" dirty="0" smtClean="0">
                <a:solidFill>
                  <a:srgbClr val="0070C0"/>
                </a:solidFill>
              </a:rPr>
              <a:t>ambitions. T</a:t>
            </a:r>
            <a:r>
              <a:rPr lang="en-US" altLang="en-US" sz="2000" dirty="0" smtClean="0">
                <a:solidFill>
                  <a:srgbClr val="0070C0"/>
                </a:solidFill>
              </a:rPr>
              <a:t>o</a:t>
            </a:r>
            <a:r>
              <a:rPr lang="en-US" alt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achieve this impact ICTs have to be accessible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3074" name="Picture 2" descr="http://www.itu.int/en/action/climate/PublishingImages/GlobalTargetsv2%20inclusivene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61" y="1232733"/>
            <a:ext cx="309562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1158" y="5745724"/>
            <a:ext cx="10854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cs typeface="Myriad Pro Bold SemiCond It"/>
              </a:rPr>
              <a:t>Strategic </a:t>
            </a:r>
            <a:r>
              <a:rPr lang="en-US" sz="2400" b="1" i="1" dirty="0" smtClean="0">
                <a:cs typeface="Myriad Pro Bold SemiCond It"/>
              </a:rPr>
              <a:t>Target: Enabling </a:t>
            </a:r>
            <a:r>
              <a:rPr lang="en-US" sz="2400" b="1" i="1" dirty="0">
                <a:cs typeface="Myriad Pro Bold SemiCond It"/>
              </a:rPr>
              <a:t>environments ensuring accessible telecommunication/ICT for persons with disabilities should be established in all countries by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066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6093"/>
            <a:ext cx="12191995" cy="6864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1268" y="1128351"/>
            <a:ext cx="943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6A98D0"/>
                </a:solidFill>
                <a:latin typeface="Myriad Pro Cond"/>
                <a:cs typeface="Myriad Pro Cond"/>
              </a:rPr>
              <a:t>ICT ACCESSIBILITY </a:t>
            </a:r>
            <a:r>
              <a:rPr lang="en-US" sz="2667" b="1" dirty="0" smtClean="0">
                <a:solidFill>
                  <a:srgbClr val="6A98D0"/>
                </a:solidFill>
                <a:latin typeface="Myriad Pro Cond"/>
                <a:cs typeface="Myriad Pro Cond"/>
              </a:rPr>
              <a:t>-  UNITED </a:t>
            </a:r>
            <a:r>
              <a:rPr lang="en-US" sz="2667" b="1" dirty="0">
                <a:solidFill>
                  <a:srgbClr val="6A98D0"/>
                </a:solidFill>
                <a:latin typeface="Myriad Pro Cond"/>
                <a:cs typeface="Myriad Pro Cond"/>
              </a:rPr>
              <a:t>NATIONS</a:t>
            </a:r>
            <a:r>
              <a:rPr lang="fr-FR" altLang="en-US" sz="2800" b="1" i="1" dirty="0">
                <a:latin typeface="Myriad Pro SemiCond" pitchFamily="34" charset="0"/>
                <a:cs typeface="Myriad Pro Bold SemiCond It"/>
              </a:rPr>
              <a:t> </a:t>
            </a:r>
            <a:endParaRPr lang="en-US" sz="2667" b="1" dirty="0">
              <a:solidFill>
                <a:srgbClr val="6A98D0"/>
              </a:solidFill>
              <a:latin typeface="Myriad Pro Cond"/>
              <a:cs typeface="Myriad Pro Con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7162" y="1651571"/>
            <a:ext cx="10448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2400" b="1" i="1" dirty="0">
                <a:latin typeface="Myriad Pro SemiCond" pitchFamily="34" charset="0"/>
                <a:cs typeface="Myriad Pro Bold SemiCond It"/>
              </a:rPr>
              <a:t>U.N. Convention on the Rights of Persons with Disabilities - CRPD</a:t>
            </a:r>
            <a:endParaRPr lang="en-US" sz="2400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805" y="6267895"/>
            <a:ext cx="3085905" cy="3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049" y="2436464"/>
            <a:ext cx="6175512" cy="36366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54288" y="6221941"/>
            <a:ext cx="33997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160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signatories;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159 ratifications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tx1"/>
                </a:solidFill>
                <a:latin typeface="+mn-lt"/>
              </a:rPr>
            </a:b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51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6093"/>
            <a:ext cx="12191995" cy="6864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7163" y="665942"/>
            <a:ext cx="3786148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7" i="1" dirty="0" smtClean="0">
                <a:solidFill>
                  <a:srgbClr val="B3C3EE"/>
                </a:solidFill>
                <a:latin typeface="Times"/>
                <a:cs typeface="Times"/>
              </a:rPr>
              <a:t> </a:t>
            </a:r>
            <a:endParaRPr lang="en-US" sz="2267" i="1" dirty="0">
              <a:solidFill>
                <a:srgbClr val="B3C3EE"/>
              </a:solidFill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6678" y="1116667"/>
            <a:ext cx="9117936" cy="53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6A98D0"/>
                </a:solidFill>
                <a:latin typeface="Myriad Pro Cond"/>
                <a:cs typeface="Myriad Pro Cond"/>
              </a:rPr>
              <a:t>ICT ACCESSIBILITY </a:t>
            </a:r>
            <a:r>
              <a:rPr lang="en-US" sz="2667" b="1" dirty="0" smtClean="0">
                <a:solidFill>
                  <a:srgbClr val="6A98D0"/>
                </a:solidFill>
                <a:latin typeface="Myriad Pro Cond"/>
                <a:cs typeface="Myriad Pro Cond"/>
              </a:rPr>
              <a:t>- UNITED </a:t>
            </a:r>
            <a:r>
              <a:rPr lang="en-US" sz="2667" b="1" dirty="0">
                <a:solidFill>
                  <a:srgbClr val="6A98D0"/>
                </a:solidFill>
                <a:latin typeface="Myriad Pro Cond"/>
                <a:cs typeface="Myriad Pro Cond"/>
              </a:rPr>
              <a:t>NATIONS</a:t>
            </a:r>
            <a:r>
              <a:rPr lang="fr-FR" altLang="en-US" sz="2800" b="1" i="1" dirty="0">
                <a:latin typeface="Myriad Pro SemiCond" pitchFamily="34" charset="0"/>
                <a:cs typeface="Myriad Pro Bold SemiCond It"/>
              </a:rPr>
              <a:t> </a:t>
            </a:r>
            <a:endParaRPr lang="en-US" sz="2667" b="1" dirty="0">
              <a:solidFill>
                <a:srgbClr val="6A98D0"/>
              </a:solidFill>
              <a:latin typeface="Myriad Pro Cond"/>
              <a:cs typeface="Myriad Pro C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6677" y="1540881"/>
            <a:ext cx="9929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2400" b="1" i="1" dirty="0" smtClean="0">
                <a:latin typeface="Myriad Pro SemiCond" pitchFamily="34" charset="0"/>
                <a:cs typeface="Myriad Pro Bold SemiCond It"/>
              </a:rPr>
              <a:t>U.N. Convention </a:t>
            </a:r>
            <a:r>
              <a:rPr lang="fr-FR" altLang="en-US" sz="2400" b="1" i="1" dirty="0">
                <a:latin typeface="Myriad Pro SemiCond" pitchFamily="34" charset="0"/>
                <a:cs typeface="Myriad Pro Bold SemiCond It"/>
              </a:rPr>
              <a:t>on the Rights of Persons with Disabilities - CRPD</a:t>
            </a:r>
            <a:br>
              <a:rPr lang="fr-FR" altLang="en-US" sz="2400" b="1" i="1" dirty="0">
                <a:latin typeface="Myriad Pro SemiCond" pitchFamily="34" charset="0"/>
                <a:cs typeface="Myriad Pro Bold SemiCond It"/>
              </a:rPr>
            </a:br>
            <a:r>
              <a:rPr lang="en-US" altLang="en-US" sz="2400" b="1" i="1" dirty="0" smtClean="0">
                <a:solidFill>
                  <a:srgbClr val="FF0000"/>
                </a:solidFill>
                <a:latin typeface="Myriad Pro SemiCond" pitchFamily="34" charset="0"/>
                <a:cs typeface="Myriad Pro Bold SemiCond It"/>
              </a:rPr>
              <a:t>Article 9</a:t>
            </a:r>
            <a:endParaRPr lang="en-US" sz="2400" b="1" i="1" dirty="0">
              <a:solidFill>
                <a:srgbClr val="FF0000"/>
              </a:solidFill>
              <a:latin typeface="Myriad Pro SemiCond" pitchFamily="34" charset="0"/>
              <a:cs typeface="Myriad Pro Bold SemiCond I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7163" y="2644170"/>
            <a:ext cx="97343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To enable persons with disabilities to live independently and participate fully in all aspects of life, States Parties shall take appropriate measures to </a:t>
            </a:r>
            <a:r>
              <a:rPr lang="en-US" sz="2400" b="1" dirty="0">
                <a:solidFill>
                  <a:schemeClr val="tx2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ensure to persons with disabilities access, on an equal basis with others . . .  to information and communications, including information and communications technologies and systems </a:t>
            </a:r>
            <a:r>
              <a:rPr lang="en-US" sz="2400" dirty="0">
                <a:solidFill>
                  <a:schemeClr val="tx2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. . . </a:t>
            </a:r>
            <a:br>
              <a:rPr lang="en-US" sz="2400" dirty="0">
                <a:solidFill>
                  <a:schemeClr val="tx2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2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These measures, which shall include the identification and </a:t>
            </a:r>
            <a:r>
              <a:rPr lang="en-US" sz="2400" b="1" dirty="0">
                <a:solidFill>
                  <a:schemeClr val="tx2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elimination of obstacles and barriers to accessibility</a:t>
            </a:r>
            <a:r>
              <a:rPr lang="en-US" sz="2400" dirty="0">
                <a:solidFill>
                  <a:schemeClr val="tx2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, shall apply to . . . Information, communications and other services, including electronic services and emergency services.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90159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6093"/>
            <a:ext cx="12191995" cy="6864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1269" y="168795"/>
            <a:ext cx="582882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smtClean="0">
                <a:solidFill>
                  <a:schemeClr val="bg1"/>
                </a:solidFill>
                <a:latin typeface="Myriad Pro Cond"/>
                <a:cs typeface="Myriad Pro Cond"/>
              </a:rPr>
              <a:t>ICT ACCESSIBILITY</a:t>
            </a:r>
            <a:endParaRPr lang="en-US" sz="2667" b="1" dirty="0">
              <a:solidFill>
                <a:schemeClr val="bg1"/>
              </a:solidFill>
              <a:latin typeface="Myriad Pro Cond"/>
              <a:cs typeface="Myriad Pro C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623" y="1349781"/>
            <a:ext cx="11124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tx2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Accessibility means what the user requires to gain functional access to ICT </a:t>
            </a:r>
            <a:br>
              <a:rPr lang="en-US" altLang="en-US" sz="2800" dirty="0">
                <a:solidFill>
                  <a:schemeClr val="tx2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sz="2800" b="1" i="1" dirty="0">
              <a:cs typeface="Myriad Pro Bold SemiCond It"/>
            </a:endParaRP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162343"/>
              </p:ext>
            </p:extLst>
          </p:nvPr>
        </p:nvGraphicFramePr>
        <p:xfrm>
          <a:off x="1981200" y="2182208"/>
          <a:ext cx="8229600" cy="383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27163" y="6301150"/>
            <a:ext cx="930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cs typeface="Arial" pitchFamily="34" charset="0"/>
              </a:rPr>
              <a:t>i.e., provide alternative but equivalent ways of accessing ICTs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1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6093"/>
            <a:ext cx="12191995" cy="6864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9513" y="1116667"/>
            <a:ext cx="1108568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667" b="1" dirty="0" smtClean="0">
                <a:solidFill>
                  <a:srgbClr val="6A98D0"/>
                </a:solidFill>
                <a:latin typeface="Myriad Pro Cond"/>
                <a:cs typeface="Myriad Pro Cond"/>
              </a:rPr>
              <a:t>How </a:t>
            </a:r>
            <a:r>
              <a:rPr lang="en-US" altLang="en-US" sz="2667" b="1" dirty="0">
                <a:solidFill>
                  <a:srgbClr val="6A98D0"/>
                </a:solidFill>
                <a:latin typeface="Myriad Pro Cond"/>
                <a:cs typeface="Myriad Pro Cond"/>
              </a:rPr>
              <a:t>to transpose ICT Accessibility provisions in the CRPD into national law</a:t>
            </a:r>
            <a:r>
              <a:rPr lang="en-US" altLang="en-US" sz="2667" b="1" dirty="0" smtClean="0">
                <a:solidFill>
                  <a:srgbClr val="6A98D0"/>
                </a:solidFill>
                <a:latin typeface="Myriad Pro Cond"/>
                <a:cs typeface="Myriad Pro Cond"/>
              </a:rPr>
              <a:t>?</a:t>
            </a:r>
            <a:endParaRPr lang="en-US" sz="2667" b="1" dirty="0">
              <a:solidFill>
                <a:srgbClr val="6A98D0"/>
              </a:solidFill>
              <a:latin typeface="Myriad Pro Cond"/>
              <a:cs typeface="Myriad Pro Con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378" y="2576436"/>
            <a:ext cx="9956800" cy="287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States Parties have ICT policies, legislation and regulations 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These key legal instruments must be updated to achieve the goal of promoting ICT accessibility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States Parties Disability laws also have to be updated to promote ICT accessibility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Updating States Parties Public Procurement laws may be one of the most effective ways to ensure the availability of accessible ICTs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schemeClr val="tx2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jpeg;base64,/9j/4AAQSkZJRgABAQAAAQABAAD/2wCEAAkGBxQTEhQUExQVFRUXGBYWGRgYGBcfHRwdHR0dHBsXHhodHCggHCAlHBccITEhJSorLy4vHR8zODMsNygvLisBCgoKDQoNEw4NGjcjHyAxKzg4Kyw4NzIrNzc4KzgsMi0rNzguKys3LTc3Kzc0Nys4Kzc4KzcrNyswNCs3KzcrK//AABEIALkBEQMBIgACEQEDEQH/xAAbAAACAwEBAQAAAAAAAAAAAAAFBgADBAECB//EAFYQAAICAAQDBQQFBwYICgsAAAECAxEABBIhBQYxEyJBUWEycYGRBxRCobEjUmJyksHRFjNVgsLhFSVDY5Oi0uIkNURTZHODstPwFzRFVHSjpLPD8fL/xAAVAQEBAAAAAAAAAAAAAAAAAAAAAf/EABYRAQEBAAAAAAAAAAAAAAAAAAABEf/aAAwDAQACEQMRAD8A+o8082Q5HsxKsjGXUFWNbJ01fj+kMAD9I0jfzfDc23vFfgpx6+kFAc9wgkf8oYffHh8wCG3Omfb2OEzf1mI/sDETmbix6cL+cqj8SMPmJWASG4/xYLZ4Yu3gJ0J+ABxUvMXGDuOGLXrMgP3sMPmJgEN+Ocaqxw6Mf9qh/wDyYqj5i4yb/wAWp8XA/F8fQTgBnos+0jGKXLxpelVZGY6fGQmxb3sF6UdycAuPzdxVR3uFk/qsT+F48LzjxQ/+y2/1/wB4w0nmSGIiPMTRrMAusLq06j1ANfEg7gEE7b4Ng3gPnv8ALHinhwp/iW/his84cW/os/6+Po+JgPmrcy8bf2OHqv6wP9pxj3HzFxtT3+Ho36tD7xI2Po+JgEAc6cQHtcJmPnpZv9g49DnfO/0RmPm3/h4fcLfFppcxO2Uidoo0VWnlU01NemFD9liBZbqARXXAL4+kbMNKYY+GymUdVL7j1ICbfGsbhzRxICzwl/hMn8MaoJZcvOuUyuVgSPSZNbSMLUFVZiAhJclvtHejvjXlOaBJnJMssUrBAoMgjfSGOrUGYgACgtHxs1eAFjnDO/a4TmPg6n+ziHnTNf0Vmvn/ALuGfjPE1y0Ek7glY1LEDqfJR6k7DC/keeA8ixtlpkPaJFKTpqJnNRqSD3i1g7dAd8BQedcz/RWb/wDP9XHDz6468Nz1/qD+ODeV5kjcxjS4LrmGGwO0LBWOx8b2xlyXNfaZSXNCFiEFhI2SRz06qp7rC7KncAHADRzvmT7PCs2R67f2cdHPU49rhecHuW/3DB7lXPyz5dHniaNyqk3o71i9QCsaHod8ZF5mVc3Ll5AwAeNI2EblbZAaaQDSCWNAEg9MALHPcx9jhmcPvWv3HHr+W2Z8eFZv5f7uCOU5wjlzS5eON2Vi6iXu6CUBLUL1FRWnXVWQN7xbzNzGcqYVWB5nmLqipV6lANG+g3NnwrACBzxmOp4VnAPGh+6sc/lxmT7PCs2feK/s435DmBsyuReO4xM0hdCoawita6r7veo2AdsauH8wmV5CIXXLoZB27FQCY/aIW707EBvTAB050znjwnM/tf7mPE30gSL7XDc6D+qPxxu5R5vOdkcCILHp1qweyN6CyCqRyN9Nk+ePfMPMM0Wagghy8smrU7kBArKFI0qzMACGKknyrreAXs39KTx0X4fMgPQuxUfMx1i9uduISAdjwuTeqLsSCPO9IH34P8S5lijKxTxSElVMoVQ6Qhth2jXVE+V+fTHM/kzkg0+WB7IW0uXHs6ftPEPsMOukd079DvgAKcY4411koU/WZf8AxMa/o/5kzeZlzUWaWNGg0AhFINktd94gju4c4pAyhlNqQCD5g9DhI5HX/GfF769pF+DEYB6xMdxMAjfSWdEnDJfzM4i/tf8A84d2cDqcI30t2YsmAdN5yEavLZqNeOD6cqZc0Zg2YbqTM7OC352gnQDZJ2G3hWAtl5ihsrGWncfZhXX8Cw7i/EjHheJ5k+zkmHq8sQHx0ljfpWDEUKqAFAUDoAKHyGPVYAL9dznT6pH7+3FV5HuXfuFeuPRz2aHtZQNsP5uZD/3wuDOOEYAKOPEbvlc0i/naFb/VjZm+QOPQ5lg6ETA+uXzAv3XHvgxWBWf5iysLaZJ41b83VbfsrZ+7AUDmHJbntY9zZ28Tsb261tj03HwTUMM83haJS35anKj4ixioc3QH2FzD+q5eevmUGO/yoi8Yc0B65eX9ynAevrWef2cvDEP87KS37KKR/rYhfiFexlCfLtJR9+je/dt645/K3LeJmX9bLZkfeY6xoynMeVlNR5iJm/N1gH5HfAZuy4gf8plBW+ySnV+iRrGmvMHfbp0x6GazqHv5eKUecMtG/VJAAB/WJwcGO4AEONTD2sjmB+q0DfhJjNytmxJPnjpdSZI2p1KmuyUdCPNWF4ZawH4nBJHKMxEpfuhJYxVsgJIZf0l1Nt4gkdawGWbg+ZbN9uMwioF7MIIrOjUGILFqskda6eGLc3y8XmeVcxLGsmjtETSNRQUO/WpdtjR3rBHh3FIp1uJw1bEDqp8QyndSDsQcbMBj4nw5J4zHICVJVjRr2WDD4WMYYuGZaQzad2+sJLJRNiWMIy37gqGvX1wbx82mR2z2aSAz/WPrCMCrMsMaaI9Ukg9luhGncnbp1wDRkeAQ5eYyCV9bh0jDutIGbWyxivFt976DyxVFwiLKR5mWaZ5BKFEjMqDYWopY1G51mzVnCzxLhzPxCR8ws8jCVDCkcCsDGmllqdtogXB1C1Jryw4c55ZpMjmFVSzFLCjqSpDaR6mqwFWSyC5KNpZszNIiIFuQjSiCqARFAvYd6icYjw3LNn5md5S4ijzJVmqJQwaMSAfnVEdz08MDI+ETdjmpIYpMukkJjjhMjPI7Ej8s1sdBq6AN0d/LBfiORnM2caNd3yMccb2v84DP3d/LWp323wFXLvJOWyzrNBJNuAR+UGllrYHSo1jfxvwwdz+TiaWB3anQyCMagLLrpYV1Jrywucc5ZbMSuZF1omTCRLYC9tbG6urFKQT0vATivCZjncvIXhZ2lWMSaiZEIy5V4gKoAHW5I66h0wDnw7gUMIy6K7H6uHK2RZD2CW23HrgYcomWhkk+syS5Qax2K9mR+UJUrrAsgFjQsVgdHy7m5ImVo44SkEWWVdeoShXDSEsotFcKF6XucXZflTMJlc3EDBrneORAgKolaQY6roAgo+O+AOcG5eeBlvNSyRoKSMiNRVUNZVQXIHS6+JxfxrgYnZHEssLoGUNEVBKtWpd1PXSNxRGN8LSdo+oII6XQQTqJ31ahVDwqvXGnALWa5Oidge0nVajV0Eh0y6PZMgIJY7bm98GOLZhY4JXetKo7G/IA7Y0ySBQSxAA3JJoAeZPhhYeX/CLhUv6kht33AnYHZF8TGCLLdG2HS7Dxy9xCdMpl4kys8kiRRqzPpjWwo3JY2fgDgdyHK7cS4rrXQ2qC1sGjTD2h16YfsIvJB/xnxf8A6yL8GwD1eJiYmARfpZP5LJeX1yG/k2HrCL9K5/J5Eeedh/BsPWA4zUCSaA8cDF5gy5kaPtAGT2wbGncBdROwLE9387wvBJ0BBB3B2I/djHFwiFQAsUYoqfZH2b0fs2a8vDAbsQnEwE5xzLJlJNBKu5SFSOoaV1jBHr3sBh1PxB3AZo8mjFLUkNOy7NTDdYwdtt2IPh1PcP4dDAumGNIx5KoH4dcUymLJ5YkALFBH0H5qjp92EWHmnPBER1HaxyxtmHK90RzOnZIvgSRJXoE8zeA+l3iXhTk5icZqSNpspBFFIqVIWMslqrd0a1AvVV02JmOYcx+WnRIjlYZHjcHX2rdm2l5FN6QAwagQbrqMA24y5zIxSipI0ceTKD+IwNyPMcTS9i7KkplmiRb3YRgPf7DBvjhe49x+V+D5jMqShdmELJato7XSjAg3bKNVjwYYAvm+HfU1M2W1hE70kGpmQp9vQpvQwG4C0DVVveGHLzK6qym1YBgR0IO4PywO5Xy0iZSBJ2Z5BGussSTZ3IJO5q6s+WM/JzVC8Y9mGeeFfRUchR8BQ+GAPY5iYmAE8W5by2YOqWIF/wA9SUf9tCG+/GVeWmQfks5m0roGdZB/rqSfnhgxMAA4DmZ+3zEE0iyiNYWVggU98PYYA19kbiscl4lmJJ5Y8qsJWHSrtKXFyEatI0g+ypF3+djxxRxlc2uZbaKVFglfwRlYmJ28l77qT4Ejwx3gDiPN52E9Xdc0n6SOioSPOmjo+8eeAs/xj5ZP5zfwxP8AGP8A0P8A+d/DFXHuYtOYiycG+Yl3si1jXcl2F7mgaXxresc/kqrEGabMTnxLzOo/qxx6UHyv1OAu0cR/Pyf7Mv8AtYmjiP5+T/Yl/wBrGccIeDfKu6myOykZ2hfx2JZmi221A1fVTgrwniyzalKtHKlCSJ61LfQ7bMp3phsa+GAxFeI+eTP+mH8cDY+BZpcwcyIch27Ci9zg9KvoQDQAurw4YmAAhuJfmZL9ub/w8cMvER/ksmfdLL++PB/EwC/fEj4ZNPjM/wC5cT6lxBvazWXQf5vLtfzeUj7sMGJgAH8l1kIOallzNbhZCBHfn2aAKf614PIoAAAAA2AHh6YonzYVlXSxL2AQpKgjemYDu35nA7hPGpJZCr5aaIb0zDbu7NZ6btYWrsC9gRgDOEPkw1xbi4/SgP3Nh8wh8mr/AI24sfC4B8abAPmJjmJgET6Ud34ag6nOIflt/aw+YROeu9xLhEf+dlf9kKf7Jw94CYmJiYCYX+eB/wAGV/COfKyt6LHMjMfgAT8MMGPEsYYFWAIIIIPQg9QcAP49w0ZrLtCWpX0WRvahgxX+sAV+OPXG+GDMQvFenUUOqroqwYfeuBmXWXIjQEefLD2Cm8kS/mFTvIo8GHeAoEGrxpyXN2TlbQs6K/5klo/7LgHAZZOX5RmpJ43gVZDGza4dUg0gKQrahQIHwOKp+VpW1w9uBlJJGlaMR98631tHrutBYnwujWGdJAehB9xBx15AOpA95AwCdxrkRZ5p51lMcjrH2bAfzbKArMN99SKFPp8MbeMZYRx5PKrl2miMkSEg0IxHREjV13ANdDvgzPxaBPamiX3uo/fijjfHI8tEsrK7qzKqiNdRJb2aA63/AAwG7NZhY0eRyFVAWYnoANyflgRyVERlVdhTTNJmCD1HasXAPrTDAoQZniLr28TZbJqQxiYjtZiNwHr2Evqt79DhxUVgO4mJjPm8wUAIR3sgHTRIB+0QSLA9N8BoxMCeGcXeRikkEkTBpACd1IQgaww8Gvu+J32wWwFc8KupVgGUgggiwQeoIwvw8qRxzxTJLMqxa9MWpSgDDvLZUuF2B03WwrDJhP5950jyQWKtUso8bpEJKmRqFkDelG5rwwA3Lzdm3+E3UurQ5nMmh4fklgQHwPZavizYauHcwRyvFH3lkkgXMBSOimhV+dnATgHDYII8u0s7ZgpGiwt0VRoFCOFd70UdRs0evXDXCqtpk0jVpoGhYH5ti/HwwFPGOILBH2jAldSKa8NTBb9wJGBHGX0SQ5rYNE6wT1daJa2uhel2RwfAavPFfNmdWSJo1ukzGUSQ+A1SIxF+gIv34s5wQpk5l1WG0ItjfU8gC7+PtAfDAMhOFuHjE+bs5Ls1hBK9vJbaiOuiNSDXqxF+ArfHrnycLlGDFVR3jjd2FhFZhqcjoaA2vayMKyHXlpHTMKcvDKUVQAJlBfs9faIQtk2VRkIZaBu7wDCwzIJ08RR3F2n1dSnjsQjal3BF354M8D4kZkOpdEsbGORQbAYb7HxUghgfIjFM04ymXXuqwQxK5UBAAzBWk071V6q+/GaU9jnw7DuZmNIgR4Sx62AP6yHY/o+7AMOJiYmAmJWJiYCYReQBqznFZPPMhP2QRh6wh/R9tneLL/0gN89WAe7xMdxMAic3nTxfhLeFzr8Stf2sMXEuJzB2jy0SyMgDOXfQosWEBCkliKPSgD13wufSGP8AhvCCOv1hh8yl/hg2M0BmswuhnDCGNjsAO619a2phv4kkDpgDHDs4s0Ucq9HUMPiLxpwJ5aUrCIj1gJh94TZG+KaT8cFsBMTExMBKxnzWRikFSRo48nVW/EY0YmACSco5I/8AJox+qNP4Vjh5PyPjloz7wT+JwbJx0HACYuWMmvs5WAbEfzaXv61gDFlXfJz5En/hGVAMTHqwXvZeUefshT6q2HTAPj+UkVkzUC6pIrDIOssR3ZP1gRqX1FeOA3cE4gMxl4ph/lEViPIkbr8DY+GN2FHlXPRpPJCjXDPqzWXPgLNTQ14FX72nw1Hy2bsBMSsQtjBkONQTO6RSK7Ju2np1I2PQ7itsBurHcS8TATCL9KfL3bwNOhCyxIymx7Ube0nofEHw388PWK8zAsiMjgMrAqwPQgiiD8MAlcB4rlpYkjDCExKsbRuYrjZKWir2aAU7gAEN59LuLc9QIOxyZGazDd1EhGpQ3mzCwADud8V8R+j8SNu0Mg6Azw65APBe1V1ZgB0LWfU4y8E4KqCVGZY1jkeN44UWJWqipYjvtakGi1G97wDDwrhMbZNoHftdevtpFPtSMbdgfRjQ8tIHhhb5nZkRIuIyxNEp/JKjVLmX9mMsDQj0k2TdaqNgCsN0MhUBVIUDu0NNLt7NDpt4YROcOGDN5zUzUIoYtRJADRPIdZDNsNK+PWzW22AaMty9NOijPzGQaVBhjJWM14uRvIfPovpi5uXMmJBIkCFxRpTUYK9GZQdFiutX8jgVxHi7xUzODEdLRqpRi9WFRasuSQDt0sX0xgkzRkPZZiR5emvK5aMdmo8EkYCzXkWF+WAYua5KyWZQsGcRhjsPtNS/92r9MZebs9oiimYHTl85EZCPspRUufd2gJ9MCuI5COPLsYg6rO+WjKtq2HaAdG3F2ScHwGkWWORRokLhv0rAF18/kMAyKwO4Ng747j5NyPzJmY5RlpCxgiuHtGFkPdKpfyJBAB8wLx9GGZbz/DAE8TA36y3n+GOfWm8z92AJ4RuRB/w/ix8O2QfGmvDP9Zbz/DCfyHKTNxBwa1ZlgfWrGA+g4mB/1hvP8MTAKvPHe4nwhP8AOyv8gp/s4MZgIc1OkhPfTKaWF7d+TQvT89S1/pV4YEc2/wDHHCSel5gfHR/fhikbTnh+llmJP/VyLX/3TgPPBrXMZxCb78ct+joAFr0EfXxvBrAfJDTnZx11xwye6i6afuu+u5wYJwExMcvHcAM5gzrxQ3HXaOyRJYsBnYLqI8QoJavTADhXNCxgGSZpYXLqkjoBJrXfQUUDWHBDIVG4I67HGvnp/wAnAusxlp1UMBZBKONQHjR8BivgXKBhaJ5Mw8royvuAFsRPFpA6gBX9/dXAeuKZjNTqoXKyrCTclyRpK6fmKNXds1dlTW217TlPMxifMQwgrGFjk7MggxudSuhB9ndA1dNyRd3gzJxNRmVy2ltTRvKGru0rKpF+fewLgybZhDM0Qy+aVpFRiD0VyFJH2lZQPgdsAyYmMfC852satVNurLv3WBpl3APXxrcUcbMAo80cqPJcuTk7GYOJQD7DSAGn/RYjukjYgkEHrgmnGJI8tHJmYWSZu6Ykp2L77LpNGwpbr0wbwK41xDLJpWd1DWGRdy9ja1Ve8etbDxwHzHnfi3EJHaUo8WUjPYskci6mLAa1Jo2wBo0GCkHfqcW8ucefMOhysk75hINPZmOHs0BZe4WWNAVvSbAFAHc9MOGQy88rGPNQIi9nJK0sZYDXIXSlvxEXUnxOKeXOXhkZ8y+zvModaIVdIY2oFACgynAK2b49K8sh7WVnjNBh2qIZAVACKAE0ajopizNd3VY+u4UeKv2j5JCI+zE8ZIQ7FljcqAKFhe4w2rceWG7ATExMTAcJwpcPl7STNzCgkk2lPXs1ERb4up+7BrmXPGHLyMvtmo4x5yOQiD9phgFPG0McWWyzqHjCjyZkUEMQTtfaEEn3+uAjZpoS0+izYWROgYkGnU+B26YHcNE86rFIFSO2a6BYiyUj3O9XQ6Ypi/KyzLNO8zIqkAV2S97R2eq+85N3Xu8MMMwj7sTb6gQKJ6ixV1t3lIv3eeAES8KQFEbL6II9RDNW5Y2xBX2TY6DAzhefTJtAjxyxB+2j/m30v37gIIHebTt5m98aJGAjeOCJwzldRdiwGkg1Ven4488WyciuJkgml78szIXULr0HQD46QxJ1jvDSoo74CjiPMf1l0hghnmMOYgeVhEwCaHBYFT3r7reH4YYxnQBr7N9AfUGp632Y9PMkVgLkMmCXmjgB7Y5WRw4DA6FOohmJN0QQ352q/XuW4DKjKdbvpzP1nvhLYURoJHjZu8BbkIWaIxSQzKJXndhoYGmZtHh16N6GsEOE8Z7mmYMJY2EUlqR3vsmq+2KYe/AiPTl4zlwJljfXqutZLlFBUBiGo+1Z3s9MXQvLGbSBpIwYVZe7qeOPtG271K4aRSu9dyiReJKuDp4mCthXIJ0hgpI1E0B063t78CjlHMiM0mZ7UC6VCoYDYtoIIFilJ+VHGHJZQTwtQckq6UyqNBL66LbOAL3jNi98XZzhwAkEmoLIIR3Qpa4l09CaIO56+AxUH14mpDEK5C+0Qp7vmDtthZ5An0jNBlYFsyzCwejgMh+Kmx6YuzhWTvNrBBcpocC9SqvebqG7lki7sjFXLfFDOSukqIHSJLABOmNFkLAHeyoZW61Q2wDpiY5juAW/pC2znCW8RmSvwOi8M3F6WTLyVv2nZH9WQEV+0EPwwsfSNX1rhQP/AL0P7P8AHDLxtrfLRiu9MGPosYL2P6yqPjgM2eyOZWYyZfst4li1Ss5K0ztq0gd/2uhYYqn4bIQv1rPOLpdMRSEMx+yGHf8AdTA4YwcZM/nI4zH2hALtoTb7RBPw2B3wA5+WstqW4WY0fynaOStdLYvqvyq8Y4eE5awskcsVml7XMNbsPtBRKSW8bO/TDTjhGAV5eARxZiCSNXLaty0jt0BFlnJq9R6bsSB01YPcSzYiQsxIGwsLdEmht6kgfHFfF9KoJWqoj2m5NbAgk0D0ViQPMDFnEuHpPGY5LKnwBI9QdvEEAj1GAGyZ+YrKihBmBGxi1KVDNRoEajtY3F9MLmXz2ZOWzTO81B2VXfs1aJo0tjUZChO02ok7A2aOCwyebgjpfqx0rvKI5DJSrQJjF9o5F+I3PTfAmLJRlTGfrLu9sizMypLK1sZGhXvKgI1HUNI6VYwBrlniBzALgkairNo7MC9C2Ht2bVtXdr3XeGbCjHknKfUxmnWZAGMw/nH6dqG/0gII6al/NODsPCyr6u2mbvFgpbYe13a8R363/NXywBHHzjhXDHj4rncy84Cgleys6ipA0sdVAIAbUg9QRtRt4h4VGtGixAXdmZvZZmB3PW3bf3eWEidJZo5JRlo8w8itLD2sasoNswqxe0QRVHix9+A2NzhHmmkjy0ns6AWru95gFbfqAxp1rdTYONTZlwq5mJQNUcalWurNxizd9x6tupUt1oUp5bhsUEbiFne1VpHdGQu7w5vUdLAEDZSB6DBzNt2aSqxIsS0CD3i2ZZ0HpsGA/WwGrIws51QqoaKWOdEY6Pyc0Z1QXRohmeh6KPDBxOKz6iv1YEqASFnjJo3RIIHWjXuwIyEyu+dlmDaUzcUQIHQxsND/AKv5RQT5XjeFf6zMBIFk01GSAdSuCyA+eh45f6p88BZmeZhGuqXL5pKIB/JhupAB1IzL1PneMB5zWyCjxC2UGSKaibXT0Su8pbxsEDY43JnEdA96XzEX809ldQKoQa6UzhTRGK8qXGXkmW3JQlon3to7DLfgxC6T4WoPnYDn4smZzWVj+sQuqM87Bdt0GmNSGa9VuWI/R8PHHxgrIc3m2rRHcaE/mw6ixHqZiwv9EeODvFMvHL2ZZFljl0sgYKw1BSxXfanjsD1HrgH/AIHieIKS6Ru7o0EbBYyyyOuwO6glNRCkC789wEcPjfLZJZcuolYKryRyAnvKSXIAIIcEsfXBDh84MKPMzEEmRHQA2r0xU7ije495wNzEOXykiqyqsxlRtQ1ErEGsk7s3eAKAdWuqAxoj4kIZGK5ec5NrZ7iYdkfF0B72g9StbGyMBt5ZzKzzSZpgQZSezBJoJdCvC2I1H34YkFWikgijZ3FEnb16EYD8syxNl9AK/kjoDCvZJuJx4bjSfeCOoxu4znTl4HlJB7MMx26jfSo9bKj54DDy7m6lmy4H5NGdoj6BgHX3B2IHoCPDBkR2T3yd2FA+Yoqa8vmMKXLUyGR2SZXSLLoXZfFizvLZ63e/uI88eeG52VMnmdVLIUkzC+ZWbvhr/RJYHyoYA9ksycyX7iHLDuqWBJkZTuw8NAIr1Ix5yGWEetC7HRoAK0CQQCAQAAe8SfLfrV40xIYo444gKWPSu21gDTv5bEfEYrzCyJIZYk1hlXUlgHu9Kvx7x/ZAwGDORGKWOVGZEldYpCd9+qOwYbHUOyJ8mX0rn+CJxdzSvasmoMFKgsGDKaPe6rf5vTBIypKnZzIV7RaZW2HhYB/r7Hrt5jE5ezDFHjc28LmJj4mgCjH1KMpwAyHKZiPT+T16WG3a7Fe1EuogpvJ1W76fLGXlSaWYyK+q4WiibU+rvJrLN/W7Qb/o+7DguFnko2+eYdDmnH7IAOAacTExMAr/AEkzBM5wot7IndjQJ9nQeg3PwwxfXUkzcQAa1SaiQw3PZdLADAqSb9DgD9IhrN8JbwGaq/fp/hhl5iSo1k/5l0lsddKnv1701D3XgNBiZRMIxTNbqzEUXIr4AaR88WZjKiSPQ9E903X2lIZWrpswBr0x7jiGpnBJ1BRV7bXuB4Xq39wwO4lm+xysjqS5UOAWIBuyOpHgfIE7bXgNnCsz2kSOCTY6kAFq210PA1fxxrwu8K5my5g1KxIjEcZKqd2Pd0oL71MCNr6HfY4vMualXVEEiBCle1BLbhiSQDtuU2Pk3ngCspQns20nUG7prcCgdvEd4fMYzzskJaVnWOM20ms7XSgNqLUoAXoBvfzFKHXOsxJlZYV7oACoHdR3fHfQzGyegxr47MpjUim0ZiBSKvcyKpHyfAD+G5qbPF3WSTLwK2hVRV1SVvrLspKggjZQCN9zg3w7hUcGrQDqbdnZmZm97MSfHp0HhjNyzvBq8Hknce5pGI+6sFbwCzzDcM8U4J02dQqxao1j0uIsffGgwyF+lC7/AA88ZOM5PtYWUAFtmW6rUpDL18LFH0vGPlXNBoQlk9n3RfXSRqQn10EA+oPlgDD9PfthBHDeI5RFC5pDEjwqoMYOoNoiWKvsKtA6gbOpj4AF7Yqd9jR9NiP34r4jl1kQoxrVsD4hhuCPUEah7sAltEIZguaYa30Ou7MGZ+2XSb3AQynf80DE4/n4JMmMxGxmdniVFsaiTIrBdPn3ht7saOFIZkykebRJXYSyGW9/ybowTbcEO1Fb6RnGvhvDMlFKgigCukjwK1dG7PWzWTZ7u19bwHl8mY8pLC7AyPBPNMP05NTFx6BrX9nYY0SSXK0h+xlsvKfg8jH5hWHxxVxewYXe9TZTMxv7yiOT80Pzx6ypS5xIwVWy+Uismt37RQPizgD1OAzw5YywtoBDRTs6jx0zKJGX9mcn3qMEsqjLmJF+yxR2HgO0Rlb/AF4Qf6xxkGqJmAJBM2TU+oKop+HdrBqCb8oQVpiCL89J2H7LhvifLAA+DZtRAFloR5eDLzKRdgDWDfnXZffinmnMEQSMVAePs3QDxkEh0gAb98gft4K5jIRsk8aDS7QtAAT4KGIPzlwv8WkMvYsvWaCCTfbeKRZD7qV2wCzwR5EmkXSv1vUe0lkBOizQCoN2LVtv0HgAMMzcKUi5p3nokMWmMa2Oo0R6VoeXwx6zfC8rO4kZWDDe0LAn1JjN18vXA7K8CginB7ISxMTpJVnq+9dm9VEG6uwwP2TgL0z+UyoKZUQO8jqqxxkCz4F2JNAb7/AYz8czb2qzTQHQyuYUVySQLUNuSRdGgLO2L+ZOE9sI+wIQrq0jQwA7pDEbV7N9BdgeWB+QyOehBVGiAdyWeySASq0ilRRBNd708sBmzfCmEbSMJFnnpGRdAU9pStGAw+zHqXqOhNi8GeMmZ0UrlHV0FKS8RGlhpMbANRVhsQDtsfDFMmVywXV2L5qRmK6iRKxI2IJLqq9QK2q8ZVyWrU8eTcKh0GNJWRrPidF7DSehAwBHgHFnDDJzK0cugmPVRYAC9JI7raR0YEhgN6I3Z9J3o+6xsMKPDopYhrjykKMwFyO8rEgkAb6CT7Q6HfF8cOZkKpJIy30ihDRmull3Bar8QR88AxXHKHTuuFOh16gGgdJHuI+eBPAIwJM4Yx3O1VFsncogVje567fDFEOoRKmVQRLuCXYM4tqMgS+8SzDvsfEE3gzwjLLEgiUEaRZLEEsWJtiQdySDeA2Bd78cK30fexmr6/W57+Yw14VeR3GrPAeGak/v/DANeJiYmAWvpV2HD2HUZ2L7w38MOXEpAsUjHoqOxvpQBOE76Vd1yC+edh/BsOebiWRXjYWGUqw8wwIP7xgKODRlcvArG2EUYJ9Qov78AOKQy5pGlF9nZjjRbvSW0SZgj7TaNWgDoDe97acpx5ImMM7EaR3ZGUi1G1PsKIP2qCn32Me4splgFWHMtHYtQk9ivIK5ZaF+AwF2UzECC1gkjoA7wOKCg0fZ8AT08z54K5eYOAykMpFgg9fdhJPFrkOXy2clzMxYoyukZRR4kusYCjTZB7wNVVnDVwbh5y8ITYnvNSWFs7kLqJIF+ZwGbLwa5s6CxVm7JQVO4TRtR8DqL/jirjOZDnKoBSyyCVw1qQkY7Ukitu+EBuvaxTleLLHmZvrFQGXQI9RXS2ld+9da7b2fJQfE0F47xxY82ZIZnlmuOP6uFiZTGd2KELrI2JJUkg1YqsA2csMpykGkgjs03Bvws7+eCBTfoKN3fywucpmV5MxKYzFE+jQpUrbDUHbSaJBGnvEKTQsWN2MJV179yTgO72OlV8cAMk3Y5x49grg6d/e67eh7YX5BcMIwB5ny5qORRbBglbb2QUB9C4Cn0dsAcdLFefuP447KwAs0AN7PT348ZSYOiuvssoYe4jCr9IcE8kcaxxtJEHDyKhQFqukJbarI8D09MBnOfBDvECY/rkLQtW35QxrIVv7LmSWiNj3vMXreQBpHH+TzcU1n8yVVjY/DU4/q4WBzBAXMuckMcsWrREQwEIB0lgd+0kfUStatI27vXB4cYheF1ZZgMwrBW7CTVRDHtAoBJTV3q3ILdKrAd4jl3WOUN1SPiLi7unfuH9ljjVxAR3I0liIRoWKiyDlpQ6H3EMG92KV5iy+tnkkUgQiKVdMntjvFUBQdpYc2o32G2+LYeKZNFEXaNIrRsjkAtpVaUdqBuhAYLbDwN9NgIcUCmJ5VN6ZYmPh/MygP8tLfLHEzXZ5qZW31nLlfTWGS/nHXxxii4plkWSC5JIwtySBdaVIDdslkXRJNdSemBub4ohMLt2yOUVaaFtbFXWSFwo2etLWqmxqOwwBnK5ipGEhJYZtk9AGRmT3goyr7wPLAuWEKHQ3rgeYJuQSrflgAw6HSy0f0ceuJ8cypmDBpTaBpAsUoI7J1aNjagimJXYHZt6G+KxzDA3aTTRSxbKtkK8ZYI4CiSMsuo6ylXdhR12wGvK5UuqyBgdYjYWATsCVJJXc96iaB2G4x1+HMEIXTde6yEZPAXvqvcnBjgeTK5bLq4GtYkDCh10gEH3Y3rCK3Vb8dsAmcLi7UGqBUBDd7rp0g14bWDd7qwwSbKtpAtbBvx/ODfurFXFIhlcyk9AQyEq90ACRufuD+ml/zsMpy4sGhW+1DfAKmY4AjgK4UqGDV60ATYA3ofeTeLstwpIRUey6kkpnfZlutyem/T3+eGUQCzsK92OtAtbAfLALpyTbbrdRqevRGVht4WVPz9Me4sqRROklW1A7/APOGQi/DrWDzwDbYDfyG/pjqRKRYAPwGAXFyJCgd2wUJbffTVKRW67dL9caI0ILbiyAB1PQk7k7nqfcKwbGXX80fLHGiXwUHp5fPADQbwocg/wA5xCun1p/xOPoT5cEbAD1oYSvo0UFuI7DbOzDp69MAyYmCfYr+aPljmASvpH3zHC1882pr3V/HDycI30g/+ucI/wDiT/Yw70b9PLAVyqGpSoYeN7jb08TeKpOFwteqKM2bNops+ZsddzjTIDRqgaNH1xxAaFmz41t92A5HGqLSgKo6AAAb+gxPtdPDr+7Hp0BBB3Bx1RQwFeYyyOKdVYeTAEffijI8OijA7OJI/wBVFH4Y2Y8oeu1fLf1wHcdOPJQXdC+l/u+4Y47bbC/QV+/AQvtYo4rz2XEkbIftAi/LyI9Qd8XAY4F3J38PHywAblzNEqyEUysxqjtZIcAnrUiv6UV88GFJN38P/PhgFnPyOZD/AGWGo+7ZZfTaon+EhwfGAqlhViNSBq3BIBo+l9DiwEdL6dcR78Be4/Hf7t8RFoefqcB5liDVe4u6238uvz+GIFFkgb9Ca+68enHpfn7sdA8MBRlYEAtFVQ250gC/Xbri+scrfr8MQnptgKM7lEkA1xpJRBAcAgeosHfFujoBWn/9VXp1+7Fl44cBAMcVjvYrev78cS/Ej5f349McBk4tkRNE0ZreiCRdMDamvHcdPHA/ljOlozE+0kXdO97WQOu50kFbPXTfjg0p868f7vuwu8ZQwZhMwgsN3XA8dht7yq7fpIo+0cAxMaG5+Jxw7Dbf345FIrKGBBUgEHwIPQ494BJz3OzBC4EUbd/TExLynQxUlwhCxranvEn49Mb+E81mV0Bi0xudKsCxCtudLMVCk6VY90mqo4V5ICFXLERwQSKe/R0neQO8pFFjaqqrqq3BN7DFXEu3l1P9X1Slga0DQ0dghgnZliCo3MjAjoLOAa8xzUSnbRqOxUqu/tSSMAREngALFuduv5pODWRediGlESLXsKWZvi5Cj5D44ROYpZI4mDw/V17WlljVmB0oY0qMSgo7NqqttJUEncYuyHMuZjOXy5yuYfWELGRlD0RY06QAFGnfWRXQ4D6LhE+jUkTcTQmyM0zHaut7/dg5wjmuGfRs8esAr2i6Qx+0qt0YqdjXiRV4Bck7cU4sv6cTfMN/HAPmJiYmARvpSShkHHtLnIgD77v8Bh5wl/Sgv5LKN4LnICfmR+/DpgJjiitsdxxmAFk0PM4COaB2v0xBgPHx9XkZI45JAshiZgBQcLqK777dCdhviZXM5uQbwrDen2n1EbLqFAUerAHzXcUcAZxwnAGDJZ5owJcyiP3CTHH4q1kbndWUAHoetYtznB5H0r9YfsrftEYAl0aqTUKIAIIvc0x9CALCddOrUNNarsVXW78vXGfM56GEDW6Rg31IHm37icDMvyll9CpIpmCo0S9obpG20AClAoVdX133xti4BllfWII9dg6itmwKBs9NicBnk5sygEhM6VHWqjfW6quvsnp+/HqHmnKMEInjAcuFtgL0Eq3XwsHfx8Ma87HEiFnjUqoAoJdAHbYA7C79N8BczxJhKUgyXalQG1jQqlHA0lWI3JYmx4BSfLAeOJ8yZWSJZFkDaJtIFG2K7SKB6xs1edjzx65c5ngcJFqe7ZIy0cg1BaoEkVrA2Yde6SawwxQ6lXtETV3WIG4DjxBI8D0NXi6sAJfmfKAKe3Sm6bnfrQG252O2KOEc2QZghUEgYiUhWQj+bbSd+l7g6bsWLrBqSBTRZQdJ1CwNj5j19ce9I8sAGyfMHaAVBOCYe2AZCPEgR2dtZ03WLJOLSayq5aUgat+6ASCtAb+KsWs10I64I5jVpOitVGtV1frW9YGZXL5rtS7yJ2baPyQFhBR101AsS1UT4XtgKs9xXMLrCZRmpgqnWtNYNNtuFDAXdbH0xVxTNZ7sSYYk7VTGdJNhgyd9QbAtZD1vcL64YQMSsAB4jNnWkVIUjRKjYyOb07ntE0g949K6DrvjPll4kqBD2DkLJcrMb1aiUJQKB7FCvvOGasdrAB45c26hjHHEQ1lC+sldLbagAFOrT57A4wLDxMkMZMqm0ZKBXIJHtrqO9G+voOmGHNThFLEEgCzpBJr3Dc4DLzKv1hoeykCroGuiQTILj0qoJII1WTQXTvgJnIM+5ULJl41DqxIVyzKNypB6XsNsUcQ4bm2gkX6xFZMrgtGaAvVEAQw06K60fPDLjtYBSyOZMTdguYjY64WQHqYyA83RaANsVI7osDbFkcXEoy76op7abTEToCrqJiOsISzVsQaAsb7Xg6/CoC2oxRkhQgOkeyG1BenQNv78bKwClmeI51Fd1yCUsepPyi6gdy6lVsmyFpV61ucWtzDPGgaTKuaiEjlL3JIGhEonVZOxrYXvhorErALM/M0tMRkMydIRu9oFhum1k3fVQCR440z8zRIaKy6QZlZghIUxC22HeN1Yob4LZuUothGfdQQtXRIBavGhv57YEZHjcjzvE2XkRVYx6qJBYWS19NGnSb82rwOAul47lAE1TRgMgkXURRU7avdfjhX5VzKtxrP9myujxRvamwSNI6jb7Rw/aBVUKqqravKsIfBFA4/nQBQ+rx37/wAlgH7Ex28TAL/OvAnzmX7KN1jcSRyBmBItTfhgD/Jri5O/E1Huj/uw+45gEqLlTiH2uKyfCJf3tijNfR9NJfacRmfUbIKgg2ug9269k10w+DHcAkw8pZ5BpTibgesKE/O7PxxVNyVnnPf4rNX6Kaf+64w94mARofo9f7fEc63ulYfvOO/+jhfDO53/AExw8YmASF+j0jpxHPD/ALU49NyRPXd4nmx7zf7xh1xMAjryVm/HiuY+A/3sR+Sc2RX+FMz8v4Nh4xMAmJyVmKo8Tzf3Y4eSsx4cTzde8fxw6YmASxyRP/Sebv3j+OOtyZmfDima+IX+OHPEwCd/JbPf0rN/o0xhm5S4pdrxVj70r8CR92H/AB5bAIQ5V4r/AEob8tG3z/ux7TgfGV9niELfrR/7hw+Y4cAljg3F2FNxCFf1YVP7hj3/ACc4lX/Gn/06f7WHLEwCgvL3EfHifyy6f7WPQ5d4h/SZ/wBBH/HDacTAJ/8AJ3iN/wDGh/0Cfxx4flPPdRxSW/8Aq1/AHDpjmAUI+V8748UmPujTEPKGYO7cTzXw0D92G/EwCY3IjnrxHPf6Svwx5bkSWqHE878Xw64mAR/5C5i9uKZv5/72Ll5RzY9nimY+KIcOWJgEp+T84evFZ/2VH4HGvljk36rmJMw+YknkdOztwOlqevie6MNWJgOViY7iYD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905250" y="-1233488"/>
            <a:ext cx="38100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3" y="-6093"/>
            <a:ext cx="12191995" cy="6864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7163" y="665942"/>
            <a:ext cx="3786148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7" i="1" dirty="0" smtClean="0">
                <a:solidFill>
                  <a:srgbClr val="B3C3EE"/>
                </a:solidFill>
                <a:latin typeface="Times"/>
                <a:cs typeface="Times"/>
              </a:rPr>
              <a:t>ITU work</a:t>
            </a:r>
            <a:endParaRPr lang="en-US" sz="2267" i="1" dirty="0">
              <a:solidFill>
                <a:srgbClr val="B3C3EE"/>
              </a:solidFill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269" y="1128351"/>
            <a:ext cx="582882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smtClean="0">
                <a:solidFill>
                  <a:srgbClr val="6A98D0"/>
                </a:solidFill>
                <a:latin typeface="Myriad Pro Cond"/>
                <a:cs typeface="Myriad Pro Cond"/>
              </a:rPr>
              <a:t>ICT ACCESSIBILITY</a:t>
            </a:r>
            <a:endParaRPr lang="en-US" sz="2667" b="1" dirty="0">
              <a:solidFill>
                <a:srgbClr val="6A98D0"/>
              </a:solidFill>
              <a:latin typeface="Myriad Pro Cond"/>
              <a:cs typeface="Myriad Pro C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1755" y="1697906"/>
            <a:ext cx="637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cs typeface="Myriad Pro Bold SemiCond It"/>
              </a:rPr>
              <a:t>Model ICT Accessibility Policy Report</a:t>
            </a:r>
            <a:endParaRPr lang="en-US" sz="2800" b="1" i="1" dirty="0">
              <a:cs typeface="Myriad Pro Bold SemiCond I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011" y="2493027"/>
            <a:ext cx="2213040" cy="34018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2325" y="5831356"/>
            <a:ext cx="573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www.itu.int/en/ITU-D/Digital-Inclusion/Pages/Reports.aspx</a:t>
            </a:r>
            <a:endParaRPr lang="en-US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6532" y="2559816"/>
            <a:ext cx="85504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dirty="0"/>
              <a:t>Provides policy guidelines and legal and regulatory framework 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dirty="0"/>
              <a:t>Designed to help countries develop their own accessibility policies and regulations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dirty="0"/>
              <a:t>Modular design includes stand-alone sections on:</a:t>
            </a:r>
          </a:p>
          <a:p>
            <a:pPr marL="800100" lvl="3" indent="-342900">
              <a:buClr>
                <a:srgbClr val="0E438A"/>
              </a:buClr>
              <a:buSzPct val="110000"/>
              <a:buFont typeface="+mj-lt"/>
              <a:buAutoNum type="arabicPeriod"/>
              <a:defRPr/>
            </a:pPr>
            <a:r>
              <a:rPr lang="en-US" sz="2000" dirty="0"/>
              <a:t>Model ICT legal, policy and regulatory framework</a:t>
            </a:r>
          </a:p>
          <a:p>
            <a:pPr marL="800100" lvl="3" indent="-342900">
              <a:buClr>
                <a:srgbClr val="0E438A"/>
              </a:buClr>
              <a:buSzPct val="110000"/>
              <a:buFont typeface="+mj-lt"/>
              <a:buAutoNum type="arabicPeriod"/>
              <a:defRPr/>
            </a:pPr>
            <a:r>
              <a:rPr lang="en-US" sz="2000" dirty="0"/>
              <a:t>Model ICT accessibility framework on public access</a:t>
            </a:r>
          </a:p>
          <a:p>
            <a:pPr marL="800100" lvl="3" indent="-342900">
              <a:buClr>
                <a:srgbClr val="0E438A"/>
              </a:buClr>
              <a:buSzPct val="110000"/>
              <a:buFont typeface="+mj-lt"/>
              <a:buAutoNum type="arabicPeriod"/>
              <a:defRPr/>
            </a:pPr>
            <a:r>
              <a:rPr lang="en-US" sz="2000" dirty="0"/>
              <a:t>Model mobile communications accessibility policy framework</a:t>
            </a:r>
          </a:p>
          <a:p>
            <a:pPr marL="800100" lvl="3" indent="-342900">
              <a:buClr>
                <a:srgbClr val="0E438A"/>
              </a:buClr>
              <a:buSzPct val="110000"/>
              <a:buFont typeface="+mj-lt"/>
              <a:buAutoNum type="arabicPeriod"/>
              <a:defRPr/>
            </a:pPr>
            <a:r>
              <a:rPr lang="en-US" sz="2000" dirty="0"/>
              <a:t>Model television/video programming accessibility framework</a:t>
            </a:r>
          </a:p>
          <a:p>
            <a:pPr marL="800100" lvl="3" indent="-342900">
              <a:buClr>
                <a:srgbClr val="0E438A"/>
              </a:buClr>
              <a:buSzPct val="110000"/>
              <a:buFont typeface="+mj-lt"/>
              <a:buAutoNum type="arabicPeriod"/>
              <a:defRPr/>
            </a:pPr>
            <a:r>
              <a:rPr lang="en-US" sz="2000" dirty="0"/>
              <a:t>Model web accessibility policy framework</a:t>
            </a:r>
          </a:p>
          <a:p>
            <a:pPr marL="800100" lvl="3" indent="-342900">
              <a:buClr>
                <a:srgbClr val="0E438A"/>
              </a:buClr>
              <a:buSzPct val="110000"/>
              <a:buFont typeface="+mj-lt"/>
              <a:buAutoNum type="arabicPeriod"/>
              <a:defRPr/>
            </a:pPr>
            <a:r>
              <a:rPr lang="en-US" sz="2000" dirty="0"/>
              <a:t>Model accessible ICT public procurement policy framework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39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6093"/>
            <a:ext cx="12191995" cy="6864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7163" y="665942"/>
            <a:ext cx="3786148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7" i="1" dirty="0" smtClean="0">
                <a:solidFill>
                  <a:srgbClr val="B3C3EE"/>
                </a:solidFill>
                <a:latin typeface="Times"/>
                <a:cs typeface="Times"/>
              </a:rPr>
              <a:t>ITU work</a:t>
            </a:r>
            <a:endParaRPr lang="en-US" sz="2267" i="1" dirty="0">
              <a:solidFill>
                <a:srgbClr val="B3C3EE"/>
              </a:solidFill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269" y="1128351"/>
            <a:ext cx="582882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smtClean="0">
                <a:solidFill>
                  <a:srgbClr val="6A98D0"/>
                </a:solidFill>
                <a:latin typeface="Myriad Pro Cond"/>
                <a:cs typeface="Myriad Pro Cond"/>
              </a:rPr>
              <a:t>ICT ACCESSIBILITY</a:t>
            </a:r>
            <a:endParaRPr lang="en-US" sz="2667" b="1" dirty="0">
              <a:solidFill>
                <a:srgbClr val="6A98D0"/>
              </a:solidFill>
              <a:latin typeface="Myriad Pro Cond"/>
              <a:cs typeface="Myriad Pro C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157" y="1144748"/>
            <a:ext cx="637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cs typeface="Myriad Pro Bold SemiCond It"/>
              </a:rPr>
              <a:t>Model ICT Accessibility Policy Report</a:t>
            </a:r>
            <a:endParaRPr lang="en-US" sz="2800" b="1" i="1" dirty="0">
              <a:cs typeface="Myriad Pro Bold SemiCond I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6872" y="2559816"/>
            <a:ext cx="2101700" cy="3230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2325" y="6181315"/>
            <a:ext cx="573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www.itu.int/en/ITU-D/Digital-Inclusion/Pages/Reports.aspx</a:t>
            </a:r>
            <a:endParaRPr lang="en-US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8311" y="2345324"/>
            <a:ext cx="945856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altLang="en-US" sz="2200" b="1" dirty="0">
                <a:solidFill>
                  <a:srgbClr val="0A0AFF"/>
                </a:solidFill>
                <a:ea typeface="ＭＳ Ｐゴシック" panose="020B0600070205080204" pitchFamily="34" charset="-128"/>
              </a:rPr>
              <a:t>Awareness raising among key stakeholders </a:t>
            </a:r>
            <a:r>
              <a:rPr lang="en-ZA" altLang="en-US" sz="2200" dirty="0">
                <a:ea typeface="ＭＳ Ｐゴシック" panose="020B0600070205080204" pitchFamily="34" charset="-128"/>
              </a:rPr>
              <a:t>– creating awareness about the need to promote ICT Accessibility (Governments, </a:t>
            </a:r>
            <a:r>
              <a:rPr lang="en-ZA" altLang="en-US" sz="2200" dirty="0" smtClean="0">
                <a:ea typeface="ＭＳ Ｐゴシック" panose="020B0600070205080204" pitchFamily="34" charset="-128"/>
              </a:rPr>
              <a:t>Mobile Operators, Broadcasters</a:t>
            </a:r>
            <a:r>
              <a:rPr lang="en-ZA" altLang="en-US" sz="2200" dirty="0">
                <a:ea typeface="ＭＳ Ｐゴシック" panose="020B0600070205080204" pitchFamily="34" charset="-128"/>
              </a:rPr>
              <a:t>, </a:t>
            </a:r>
            <a:r>
              <a:rPr lang="en-ZA" altLang="en-US" sz="2200" dirty="0" smtClean="0">
                <a:ea typeface="ＭＳ Ｐゴシック" panose="020B0600070205080204" pitchFamily="34" charset="-128"/>
              </a:rPr>
              <a:t> </a:t>
            </a:r>
            <a:r>
              <a:rPr lang="en-ZA" altLang="en-US" sz="2200" dirty="0">
                <a:ea typeface="ＭＳ Ｐゴシック" panose="020B0600070205080204" pitchFamily="34" charset="-128"/>
              </a:rPr>
              <a:t>Private Sector, NGOs </a:t>
            </a:r>
            <a:r>
              <a:rPr lang="en-ZA" altLang="en-US" sz="2200" dirty="0" err="1">
                <a:ea typeface="ＭＳ Ｐゴシック" panose="020B0600070205080204" pitchFamily="34" charset="-128"/>
              </a:rPr>
              <a:t>etc</a:t>
            </a:r>
            <a:r>
              <a:rPr lang="en-ZA" altLang="en-US" sz="2200" dirty="0">
                <a:ea typeface="ＭＳ Ｐゴシック" panose="020B0600070205080204" pitchFamily="34" charset="-128"/>
              </a:rPr>
              <a:t>)</a:t>
            </a:r>
            <a:endParaRPr lang="en-ZA" altLang="en-US" sz="2200" b="1" dirty="0">
              <a:ea typeface="ＭＳ Ｐゴシック" panose="020B0600070205080204" pitchFamily="34" charset="-128"/>
            </a:endParaRPr>
          </a:p>
          <a:p>
            <a:r>
              <a:rPr lang="en-ZA" altLang="en-US" sz="2200" b="1" dirty="0" smtClean="0">
                <a:solidFill>
                  <a:srgbClr val="0A0AFF"/>
                </a:solidFill>
                <a:ea typeface="ＭＳ Ｐゴシック" panose="020B0600070205080204" pitchFamily="34" charset="-128"/>
              </a:rPr>
              <a:t>Identify </a:t>
            </a:r>
            <a:r>
              <a:rPr lang="en-ZA" altLang="en-US" sz="2200" b="1" dirty="0">
                <a:solidFill>
                  <a:srgbClr val="0A0AFF"/>
                </a:solidFill>
                <a:ea typeface="ＭＳ Ｐゴシック" panose="020B0600070205080204" pitchFamily="34" charset="-128"/>
              </a:rPr>
              <a:t>key steps</a:t>
            </a:r>
            <a:r>
              <a:rPr lang="en-ZA" altLang="en-US" sz="2200" dirty="0">
                <a:solidFill>
                  <a:srgbClr val="0A0AFF"/>
                </a:solidFill>
                <a:ea typeface="ＭＳ Ｐゴシック" panose="020B0600070205080204" pitchFamily="34" charset="-128"/>
              </a:rPr>
              <a:t>  </a:t>
            </a:r>
            <a:r>
              <a:rPr lang="en-ZA" altLang="en-US" sz="2200" b="1" dirty="0">
                <a:solidFill>
                  <a:srgbClr val="0A0AFF"/>
                </a:solidFill>
                <a:ea typeface="ＭＳ Ｐゴシック" panose="020B0600070205080204" pitchFamily="34" charset="-128"/>
              </a:rPr>
              <a:t>to </a:t>
            </a:r>
            <a:r>
              <a:rPr lang="en-ZA" altLang="en-US" sz="2200" b="1" dirty="0" smtClean="0">
                <a:solidFill>
                  <a:srgbClr val="0A0AFF"/>
                </a:solidFill>
                <a:ea typeface="ＭＳ Ｐゴシック" panose="020B0600070205080204" pitchFamily="34" charset="-128"/>
              </a:rPr>
              <a:t>remove barriers to ICT use - </a:t>
            </a:r>
            <a:r>
              <a:rPr lang="en-US" sz="2200" dirty="0"/>
              <a:t>by persons with different kinds of disabilities and different ICT devices and platforms (web, mobile, TV</a:t>
            </a:r>
            <a:r>
              <a:rPr lang="en-US" sz="2200" dirty="0" smtClean="0"/>
              <a:t>)</a:t>
            </a:r>
          </a:p>
          <a:p>
            <a:r>
              <a:rPr lang="en-US" altLang="en-US" sz="2200" b="1" dirty="0">
                <a:solidFill>
                  <a:srgbClr val="0A0AFF"/>
                </a:solidFill>
                <a:ea typeface="ＭＳ Ｐゴシック" panose="020B0600070205080204" pitchFamily="34" charset="-128"/>
              </a:rPr>
              <a:t>Get specific on  how to achieve ICT accessibility – </a:t>
            </a:r>
            <a:r>
              <a:rPr lang="en-US" altLang="en-US" sz="2200" dirty="0" err="1"/>
              <a:t>e.g</a:t>
            </a:r>
            <a:r>
              <a:rPr lang="en-US" altLang="en-US" sz="2200" dirty="0"/>
              <a:t> accessible mobile devices, emergency communications, TV services, after care</a:t>
            </a:r>
          </a:p>
          <a:p>
            <a:r>
              <a:rPr lang="en-US" altLang="en-US" sz="2200" b="1" dirty="0" smtClean="0">
                <a:solidFill>
                  <a:srgbClr val="0A0AFF"/>
                </a:solidFill>
                <a:ea typeface="ＭＳ Ｐゴシック" panose="020B0600070205080204" pitchFamily="34" charset="-128"/>
              </a:rPr>
              <a:t>Consultation </a:t>
            </a:r>
            <a:r>
              <a:rPr lang="en-US" altLang="en-US" sz="2200" b="1" dirty="0">
                <a:solidFill>
                  <a:srgbClr val="0A0AFF"/>
                </a:solidFill>
                <a:ea typeface="ＭＳ Ｐゴシック" panose="020B0600070205080204" pitchFamily="34" charset="-128"/>
              </a:rPr>
              <a:t>with persons with </a:t>
            </a:r>
            <a:r>
              <a:rPr lang="en-US" altLang="en-US" sz="2200" b="1" dirty="0" smtClean="0">
                <a:solidFill>
                  <a:srgbClr val="0A0AFF"/>
                </a:solidFill>
                <a:ea typeface="ＭＳ Ｐゴシック" panose="020B0600070205080204" pitchFamily="34" charset="-128"/>
              </a:rPr>
              <a:t>disabilities in policy making- 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create </a:t>
            </a:r>
            <a:r>
              <a:rPr lang="en-US" altLang="en-US" sz="2200" dirty="0">
                <a:ea typeface="ＭＳ Ｐゴシック" panose="020B0600070205080204" pitchFamily="34" charset="-128"/>
              </a:rPr>
              <a:t>a committee on persons with disabilities and embracing the principle of ‘nothing about us without us’. </a:t>
            </a:r>
            <a:endParaRPr lang="en-US" altLang="en-US" sz="2200" dirty="0" smtClean="0">
              <a:ea typeface="ＭＳ Ｐゴシック" panose="020B0600070205080204" pitchFamily="34" charset="-128"/>
            </a:endParaRPr>
          </a:p>
          <a:p>
            <a:pPr marL="0" lvl="1">
              <a:buClr>
                <a:srgbClr val="0E438A"/>
              </a:buClr>
              <a:buSzPct val="110000"/>
              <a:defRPr/>
            </a:pP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702467" y="1776779"/>
            <a:ext cx="835517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dirty="0">
                <a:solidFill>
                  <a:srgbClr val="6A98D0"/>
                </a:solidFill>
                <a:latin typeface="Myriad Pro Cond"/>
                <a:cs typeface="Myriad Pro Cond"/>
              </a:rPr>
              <a:t>Key elements of national ICT accessibility policies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8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3691</TotalTime>
  <Words>642</Words>
  <Application>Microsoft Office PowerPoint</Application>
  <PresentationFormat>Custom</PresentationFormat>
  <Paragraphs>118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Jaroslaw K. Ponder</dc:creator>
  <cp:lastModifiedBy>Talin Avades</cp:lastModifiedBy>
  <cp:revision>181</cp:revision>
  <cp:lastPrinted>2015-10-16T17:04:10Z</cp:lastPrinted>
  <dcterms:created xsi:type="dcterms:W3CDTF">2015-01-27T17:48:56Z</dcterms:created>
  <dcterms:modified xsi:type="dcterms:W3CDTF">2015-10-22T13:26:31Z</dcterms:modified>
</cp:coreProperties>
</file>