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57" r:id="rId5"/>
    <p:sldId id="260" r:id="rId6"/>
    <p:sldId id="261" r:id="rId7"/>
    <p:sldId id="262" r:id="rId8"/>
    <p:sldId id="263" r:id="rId9"/>
    <p:sldId id="264" r:id="rId10"/>
    <p:sldId id="265" r:id="rId1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87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CB3F143-A935-4135-9504-D04A6425739F}" type="datetimeFigureOut">
              <a:rPr lang="id-ID" smtClean="0"/>
              <a:pPr/>
              <a:t>15/10/2015</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FDF75E0-1E95-46AC-83B7-D3ECC04C9F40}" type="slidenum">
              <a:rPr lang="id-ID" smtClean="0"/>
              <a:pPr/>
              <a:t>‹#›</a:t>
            </a:fld>
            <a:endParaRPr lang="id-ID"/>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B3F143-A935-4135-9504-D04A6425739F}" type="datetimeFigureOut">
              <a:rPr lang="id-ID" smtClean="0"/>
              <a:pPr/>
              <a:t>15/10/2015</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FDF75E0-1E95-46AC-83B7-D3ECC04C9F40}" type="slidenum">
              <a:rPr lang="id-ID" smtClean="0"/>
              <a:pPr/>
              <a:t>‹#›</a:t>
            </a:fld>
            <a:endParaRPr lang="id-ID"/>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B3F143-A935-4135-9504-D04A6425739F}" type="datetimeFigureOut">
              <a:rPr lang="id-ID" smtClean="0"/>
              <a:pPr/>
              <a:t>15/10/2015</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FDF75E0-1E95-46AC-83B7-D3ECC04C9F40}" type="slidenum">
              <a:rPr lang="id-ID" smtClean="0"/>
              <a:pPr/>
              <a:t>‹#›</a:t>
            </a:fld>
            <a:endParaRPr lang="id-ID"/>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B3F143-A935-4135-9504-D04A6425739F}" type="datetimeFigureOut">
              <a:rPr lang="id-ID" smtClean="0"/>
              <a:pPr/>
              <a:t>15/10/2015</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FDF75E0-1E95-46AC-83B7-D3ECC04C9F40}" type="slidenum">
              <a:rPr lang="id-ID" smtClean="0"/>
              <a:pPr/>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CB3F143-A935-4135-9504-D04A6425739F}" type="datetimeFigureOut">
              <a:rPr lang="id-ID" smtClean="0"/>
              <a:pPr/>
              <a:t>15/10/2015</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FDF75E0-1E95-46AC-83B7-D3ECC04C9F40}"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B3F143-A935-4135-9504-D04A6425739F}" type="datetimeFigureOut">
              <a:rPr lang="id-ID" smtClean="0"/>
              <a:pPr/>
              <a:t>15/10/2015</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DFDF75E0-1E95-46AC-83B7-D3ECC04C9F40}" type="slidenum">
              <a:rPr lang="id-ID" smtClean="0"/>
              <a:pPr/>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CB3F143-A935-4135-9504-D04A6425739F}" type="datetimeFigureOut">
              <a:rPr lang="id-ID" smtClean="0"/>
              <a:pPr/>
              <a:t>15/10/2015</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DFDF75E0-1E95-46AC-83B7-D3ECC04C9F40}" type="slidenum">
              <a:rPr lang="id-ID" smtClean="0"/>
              <a:pPr/>
              <a:t>‹#›</a:t>
            </a:fld>
            <a:endParaRPr lang="id-ID"/>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CB3F143-A935-4135-9504-D04A6425739F}" type="datetimeFigureOut">
              <a:rPr lang="id-ID" smtClean="0"/>
              <a:pPr/>
              <a:t>15/10/2015</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DFDF75E0-1E95-46AC-83B7-D3ECC04C9F40}" type="slidenum">
              <a:rPr lang="id-ID" smtClean="0"/>
              <a:pPr/>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CB3F143-A935-4135-9504-D04A6425739F}" type="datetimeFigureOut">
              <a:rPr lang="id-ID" smtClean="0"/>
              <a:pPr/>
              <a:t>15/10/2015</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DFDF75E0-1E95-46AC-83B7-D3ECC04C9F40}" type="slidenum">
              <a:rPr lang="id-ID" smtClean="0"/>
              <a:pPr/>
              <a:t>‹#›</a:t>
            </a:fld>
            <a:endParaRPr lang="id-ID"/>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CB3F143-A935-4135-9504-D04A6425739F}" type="datetimeFigureOut">
              <a:rPr lang="id-ID" smtClean="0"/>
              <a:pPr/>
              <a:t>15/10/2015</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DFDF75E0-1E95-46AC-83B7-D3ECC04C9F40}" type="slidenum">
              <a:rPr lang="id-ID" smtClean="0"/>
              <a:pPr/>
              <a:t>‹#›</a:t>
            </a:fld>
            <a:endParaRPr lang="id-ID"/>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CB3F143-A935-4135-9504-D04A6425739F}" type="datetimeFigureOut">
              <a:rPr lang="id-ID" smtClean="0"/>
              <a:pPr/>
              <a:t>15/10/2015</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FDF75E0-1E95-46AC-83B7-D3ECC04C9F40}" type="slidenum">
              <a:rPr lang="id-ID" smtClean="0"/>
              <a:pPr/>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CB3F143-A935-4135-9504-D04A6425739F}" type="datetimeFigureOut">
              <a:rPr lang="id-ID" smtClean="0"/>
              <a:pPr/>
              <a:t>15/10/2015</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FDF75E0-1E95-46AC-83B7-D3ECC04C9F40}"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split orient="ver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14282" y="1500174"/>
            <a:ext cx="871543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id-ID" sz="2400" b="1" dirty="0" smtClean="0">
                <a:latin typeface="Verdana" pitchFamily="34" charset="0"/>
                <a:ea typeface="Verdana" pitchFamily="34" charset="0"/>
                <a:cs typeface="Verdana" pitchFamily="34" charset="0"/>
              </a:rPr>
              <a:t>DISABILITY INCLUSIVE (URBAN) DEVELOPMENT</a:t>
            </a:r>
          </a:p>
          <a:p>
            <a:pPr algn="ctr" fontAlgn="base">
              <a:spcBef>
                <a:spcPct val="0"/>
              </a:spcBef>
              <a:spcAft>
                <a:spcPct val="0"/>
              </a:spcAft>
            </a:pPr>
            <a:r>
              <a:rPr lang="id-ID" sz="2400" b="1" dirty="0" smtClean="0">
                <a:latin typeface="Verdana" pitchFamily="34" charset="0"/>
                <a:ea typeface="Verdana" pitchFamily="34" charset="0"/>
                <a:cs typeface="Verdana" pitchFamily="34" charset="0"/>
              </a:rPr>
              <a:t>IN SOLO CITY AND SURROUNDING</a:t>
            </a:r>
          </a:p>
          <a:p>
            <a:pPr algn="ctr" fontAlgn="base">
              <a:spcBef>
                <a:spcPct val="0"/>
              </a:spcBef>
              <a:spcAft>
                <a:spcPct val="0"/>
              </a:spcAft>
            </a:pPr>
            <a:endParaRPr lang="id-ID" sz="2400" b="1" dirty="0">
              <a:latin typeface="Verdana" pitchFamily="34" charset="0"/>
              <a:ea typeface="Verdana" pitchFamily="34" charset="0"/>
              <a:cs typeface="Verdana" pitchFamily="34" charset="0"/>
            </a:endParaRPr>
          </a:p>
          <a:p>
            <a:pPr algn="ctr" fontAlgn="base">
              <a:spcBef>
                <a:spcPct val="0"/>
              </a:spcBef>
              <a:spcAft>
                <a:spcPct val="0"/>
              </a:spcAft>
            </a:pPr>
            <a:r>
              <a:rPr lang="id-ID" sz="1600" b="1" dirty="0" smtClean="0">
                <a:latin typeface="Verdana" pitchFamily="34" charset="0"/>
                <a:ea typeface="Verdana" pitchFamily="34" charset="0"/>
                <a:cs typeface="Verdana" pitchFamily="34" charset="0"/>
              </a:rPr>
              <a:t># TOWARDS DISABILITY FRIENDLY CITY #</a:t>
            </a:r>
          </a:p>
        </p:txBody>
      </p:sp>
      <p:pic>
        <p:nvPicPr>
          <p:cNvPr id="5" name="Picture 2" descr="D:\PROGRAM FILES LENGKAP\WHO\WHO SEARO 2013\Logo for Cover CBR Guidelines\LOGO CBRDTC_PPRBM_JPG.jpg"/>
          <p:cNvPicPr>
            <a:picLocks noChangeAspect="1" noChangeArrowheads="1"/>
          </p:cNvPicPr>
          <p:nvPr/>
        </p:nvPicPr>
        <p:blipFill>
          <a:blip r:embed="rId2" cstate="print"/>
          <a:srcRect/>
          <a:stretch>
            <a:fillRect/>
          </a:stretch>
        </p:blipFill>
        <p:spPr bwMode="auto">
          <a:xfrm>
            <a:off x="5233681" y="357166"/>
            <a:ext cx="767079" cy="1071570"/>
          </a:xfrm>
          <a:prstGeom prst="rect">
            <a:avLst/>
          </a:prstGeom>
          <a:noFill/>
        </p:spPr>
      </p:pic>
      <p:sp>
        <p:nvSpPr>
          <p:cNvPr id="6" name="Untertitel 2"/>
          <p:cNvSpPr>
            <a:spLocks noGrp="1"/>
          </p:cNvSpPr>
          <p:nvPr>
            <p:ph type="subTitle" idx="1"/>
          </p:nvPr>
        </p:nvSpPr>
        <p:spPr>
          <a:xfrm>
            <a:off x="1428728" y="3286124"/>
            <a:ext cx="6400800" cy="3357586"/>
          </a:xfrm>
          <a:noFill/>
        </p:spPr>
        <p:txBody>
          <a:bodyPr>
            <a:noAutofit/>
          </a:bodyPr>
          <a:lstStyle/>
          <a:p>
            <a:pPr algn="ctr"/>
            <a:r>
              <a:rPr lang="de-DE" sz="1800" b="1" dirty="0" smtClean="0">
                <a:solidFill>
                  <a:schemeClr val="accent6">
                    <a:lumMod val="75000"/>
                  </a:schemeClr>
                </a:solidFill>
              </a:rPr>
              <a:t>Speaker:</a:t>
            </a:r>
            <a:r>
              <a:rPr lang="id-ID" sz="1800" b="1" dirty="0" smtClean="0">
                <a:solidFill>
                  <a:schemeClr val="accent6">
                    <a:lumMod val="75000"/>
                  </a:schemeClr>
                </a:solidFill>
              </a:rPr>
              <a:t> Sunarman Sukamto</a:t>
            </a:r>
          </a:p>
          <a:p>
            <a:pPr algn="ctr"/>
            <a:endParaRPr lang="id-ID" sz="1800" b="1" dirty="0" smtClean="0">
              <a:solidFill>
                <a:schemeClr val="accent6">
                  <a:lumMod val="75000"/>
                </a:schemeClr>
              </a:solidFill>
            </a:endParaRPr>
          </a:p>
          <a:p>
            <a:pPr algn="ctr"/>
            <a:endParaRPr lang="id-ID" sz="1800" b="1" dirty="0" smtClean="0">
              <a:solidFill>
                <a:schemeClr val="accent6">
                  <a:lumMod val="75000"/>
                </a:schemeClr>
              </a:solidFill>
            </a:endParaRPr>
          </a:p>
          <a:p>
            <a:pPr algn="ctr"/>
            <a:endParaRPr lang="de-DE" sz="1800" b="1" dirty="0" smtClean="0">
              <a:solidFill>
                <a:schemeClr val="accent6">
                  <a:lumMod val="75000"/>
                </a:schemeClr>
              </a:solidFill>
            </a:endParaRPr>
          </a:p>
          <a:p>
            <a:pPr algn="ctr"/>
            <a:r>
              <a:rPr lang="de-DE" sz="1800" b="1" dirty="0" smtClean="0">
                <a:solidFill>
                  <a:schemeClr val="accent6">
                    <a:lumMod val="75000"/>
                  </a:schemeClr>
                </a:solidFill>
              </a:rPr>
              <a:t>Organization:</a:t>
            </a:r>
            <a:r>
              <a:rPr lang="id-ID" sz="1800" b="1" dirty="0" smtClean="0">
                <a:solidFill>
                  <a:schemeClr val="accent6">
                    <a:lumMod val="75000"/>
                  </a:schemeClr>
                </a:solidFill>
              </a:rPr>
              <a:t> CBR Development and Training Center (CBR-DTC) Solo</a:t>
            </a:r>
          </a:p>
          <a:p>
            <a:pPr algn="ctr"/>
            <a:endParaRPr lang="de-DE" sz="1800" b="1" dirty="0" smtClean="0">
              <a:solidFill>
                <a:schemeClr val="accent6">
                  <a:lumMod val="75000"/>
                </a:schemeClr>
              </a:solidFill>
            </a:endParaRPr>
          </a:p>
          <a:p>
            <a:pPr algn="ctr"/>
            <a:r>
              <a:rPr lang="de-DE" sz="1800" b="1" dirty="0" smtClean="0">
                <a:solidFill>
                  <a:schemeClr val="accent6">
                    <a:lumMod val="75000"/>
                  </a:schemeClr>
                </a:solidFill>
              </a:rPr>
              <a:t>Country:</a:t>
            </a:r>
            <a:r>
              <a:rPr lang="id-ID" sz="1800" b="1" dirty="0" smtClean="0">
                <a:solidFill>
                  <a:schemeClr val="accent6">
                    <a:lumMod val="75000"/>
                  </a:schemeClr>
                </a:solidFill>
              </a:rPr>
              <a:t> INDONESIA</a:t>
            </a:r>
          </a:p>
          <a:p>
            <a:pPr algn="ctr"/>
            <a:r>
              <a:rPr lang="id-ID" sz="1800" b="1" dirty="0" smtClean="0">
                <a:solidFill>
                  <a:schemeClr val="accent2">
                    <a:lumMod val="60000"/>
                    <a:lumOff val="40000"/>
                  </a:schemeClr>
                </a:solidFill>
                <a:effectLst>
                  <a:outerShdw blurRad="38100" dist="38100" dir="2700000" algn="tl">
                    <a:srgbClr val="000000">
                      <a:alpha val="43137"/>
                    </a:srgbClr>
                  </a:outerShdw>
                </a:effectLst>
              </a:rPr>
              <a:t>-----------------</a:t>
            </a:r>
          </a:p>
          <a:p>
            <a:pPr algn="ctr"/>
            <a:r>
              <a:rPr lang="id-ID" sz="1600" b="1" dirty="0" smtClean="0">
                <a:solidFill>
                  <a:schemeClr val="tx1"/>
                </a:solidFill>
              </a:rPr>
              <a:t>UN Convention Center, Nairobi, Kenya, 28 -30 October 2015</a:t>
            </a:r>
            <a:endParaRPr lang="de-AT" sz="1600" b="1" dirty="0">
              <a:solidFill>
                <a:schemeClr val="tx1"/>
              </a:solidFill>
            </a:endParaRPr>
          </a:p>
        </p:txBody>
      </p:sp>
      <p:pic>
        <p:nvPicPr>
          <p:cNvPr id="7" name="Picture 6" descr="D:\DATA dan PPT PENTING\private\Images n Pictures\sunarman sukamto direktur pprbm_2.jpg"/>
          <p:cNvPicPr/>
          <p:nvPr/>
        </p:nvPicPr>
        <p:blipFill>
          <a:blip r:embed="rId3" cstate="print"/>
          <a:srcRect/>
          <a:stretch>
            <a:fillRect/>
          </a:stretch>
        </p:blipFill>
        <p:spPr bwMode="auto">
          <a:xfrm>
            <a:off x="4143372" y="3714752"/>
            <a:ext cx="928694" cy="785818"/>
          </a:xfrm>
          <a:prstGeom prst="rect">
            <a:avLst/>
          </a:prstGeom>
          <a:noFill/>
          <a:ln w="9525">
            <a:noFill/>
            <a:miter lim="800000"/>
            <a:headEnd/>
            <a:tailEnd/>
          </a:ln>
        </p:spPr>
      </p:pic>
      <p:pic>
        <p:nvPicPr>
          <p:cNvPr id="8" name="Picture 7" descr="http://g3ict.org/design/js/tinymce/filemanager/userfiles/Image/G3ict%20Company%20Profiles/UNDESA.png"/>
          <p:cNvPicPr/>
          <p:nvPr/>
        </p:nvPicPr>
        <p:blipFill>
          <a:blip r:embed="rId4" cstate="print"/>
          <a:srcRect/>
          <a:stretch>
            <a:fillRect/>
          </a:stretch>
        </p:blipFill>
        <p:spPr bwMode="auto">
          <a:xfrm>
            <a:off x="3071802" y="428604"/>
            <a:ext cx="925510" cy="1000132"/>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551837"/>
            <a:ext cx="8072462" cy="3139321"/>
          </a:xfrm>
          <a:prstGeom prst="rect">
            <a:avLst/>
          </a:prstGeom>
        </p:spPr>
        <p:txBody>
          <a:bodyPr wrap="square">
            <a:spAutoFit/>
          </a:bodyPr>
          <a:lstStyle/>
          <a:p>
            <a:pPr algn="ctr"/>
            <a:endParaRPr lang="id-ID" b="1" dirty="0" smtClean="0">
              <a:solidFill>
                <a:schemeClr val="accent6">
                  <a:lumMod val="75000"/>
                </a:schemeClr>
              </a:solidFill>
            </a:endParaRPr>
          </a:p>
          <a:p>
            <a:pPr algn="ctr"/>
            <a:endParaRPr lang="id-ID" b="1" dirty="0" smtClean="0">
              <a:solidFill>
                <a:schemeClr val="accent6">
                  <a:lumMod val="75000"/>
                </a:schemeClr>
              </a:solidFill>
            </a:endParaRPr>
          </a:p>
          <a:p>
            <a:pPr algn="ctr"/>
            <a:endParaRPr lang="id-ID" b="1" dirty="0" smtClean="0">
              <a:solidFill>
                <a:schemeClr val="accent6">
                  <a:lumMod val="75000"/>
                </a:schemeClr>
              </a:solidFill>
            </a:endParaRPr>
          </a:p>
          <a:p>
            <a:pPr algn="ctr"/>
            <a:endParaRPr lang="id-ID" b="1" dirty="0" smtClean="0">
              <a:solidFill>
                <a:schemeClr val="accent6">
                  <a:lumMod val="75000"/>
                </a:schemeClr>
              </a:solidFill>
            </a:endParaRPr>
          </a:p>
          <a:p>
            <a:pPr algn="ctr"/>
            <a:endParaRPr lang="id-ID" b="1" dirty="0" smtClean="0">
              <a:solidFill>
                <a:schemeClr val="accent6">
                  <a:lumMod val="75000"/>
                </a:schemeClr>
              </a:solidFill>
            </a:endParaRPr>
          </a:p>
          <a:p>
            <a:pPr algn="ctr"/>
            <a:r>
              <a:rPr lang="id-ID" b="1" dirty="0" smtClean="0">
                <a:solidFill>
                  <a:schemeClr val="accent6">
                    <a:lumMod val="75000"/>
                  </a:schemeClr>
                </a:solidFill>
              </a:rPr>
              <a:t>Sunarman Sukamto</a:t>
            </a:r>
          </a:p>
          <a:p>
            <a:pPr algn="ctr"/>
            <a:endParaRPr lang="id-ID" b="1" dirty="0" smtClean="0">
              <a:solidFill>
                <a:schemeClr val="accent6">
                  <a:lumMod val="75000"/>
                </a:schemeClr>
              </a:solidFill>
            </a:endParaRPr>
          </a:p>
          <a:p>
            <a:pPr algn="ctr"/>
            <a:r>
              <a:rPr lang="id-ID" b="1" dirty="0" smtClean="0">
                <a:solidFill>
                  <a:schemeClr val="accent6">
                    <a:lumMod val="75000"/>
                  </a:schemeClr>
                </a:solidFill>
              </a:rPr>
              <a:t>He is active in disability movement since he was a student. </a:t>
            </a:r>
          </a:p>
          <a:p>
            <a:pPr algn="ctr"/>
            <a:r>
              <a:rPr lang="id-ID" b="1" dirty="0" smtClean="0">
                <a:solidFill>
                  <a:schemeClr val="accent6">
                    <a:lumMod val="75000"/>
                  </a:schemeClr>
                </a:solidFill>
              </a:rPr>
              <a:t>He is now the director of CBR Development and Training Center (CBR-DTC) Solo. He is advocacy committee of Indonesia CBR Alliance. He is also the deputy chairman of Asia Pacific CBR Network.</a:t>
            </a:r>
          </a:p>
        </p:txBody>
      </p:sp>
      <p:pic>
        <p:nvPicPr>
          <p:cNvPr id="3" name="Picture 2" descr="D:\DATA dan PPT PENTING\private\Images n Pictures\sunarman sukamto direktur pprbm_2.jpg"/>
          <p:cNvPicPr/>
          <p:nvPr/>
        </p:nvPicPr>
        <p:blipFill>
          <a:blip r:embed="rId2" cstate="print"/>
          <a:srcRect/>
          <a:stretch>
            <a:fillRect/>
          </a:stretch>
        </p:blipFill>
        <p:spPr bwMode="auto">
          <a:xfrm>
            <a:off x="3143240" y="857232"/>
            <a:ext cx="2857520" cy="2643206"/>
          </a:xfrm>
          <a:prstGeom prst="rect">
            <a:avLst/>
          </a:prstGeom>
          <a:noFill/>
          <a:ln w="9525">
            <a:noFill/>
            <a:miter lim="800000"/>
            <a:headEnd/>
            <a:tailEnd/>
          </a:ln>
        </p:spPr>
      </p:pic>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214290"/>
            <a:ext cx="8858312" cy="6196568"/>
          </a:xfrm>
          <a:prstGeom prst="rect">
            <a:avLst/>
          </a:prstGeom>
        </p:spPr>
        <p:txBody>
          <a:bodyPr wrap="square">
            <a:spAutoFit/>
          </a:bodyPr>
          <a:lstStyle/>
          <a:p>
            <a:pPr marL="457200" lvl="0" indent="-457200">
              <a:spcBef>
                <a:spcPts val="400"/>
              </a:spcBef>
              <a:buClr>
                <a:schemeClr val="accent1"/>
              </a:buClr>
              <a:buSzPct val="68000"/>
              <a:defRPr/>
            </a:pPr>
            <a:r>
              <a:rPr lang="id-ID" b="1" dirty="0">
                <a:latin typeface="Arial Narrow" pitchFamily="34" charset="0"/>
              </a:rPr>
              <a:t>Why Disability Inclusive Development </a:t>
            </a:r>
            <a:r>
              <a:rPr lang="id-ID" b="1" dirty="0" smtClean="0">
                <a:latin typeface="Arial Narrow" pitchFamily="34" charset="0"/>
              </a:rPr>
              <a:t>(Main Issues in the context of Solo City and surrounding) </a:t>
            </a:r>
            <a:r>
              <a:rPr lang="id-ID" b="1" dirty="0">
                <a:latin typeface="Arial Narrow" pitchFamily="34" charset="0"/>
              </a:rPr>
              <a:t>:</a:t>
            </a:r>
            <a:r>
              <a:rPr lang="id-ID" dirty="0">
                <a:latin typeface="Arial Narrow" pitchFamily="34" charset="0"/>
              </a:rPr>
              <a:t> </a:t>
            </a:r>
            <a:endParaRPr lang="id-ID" dirty="0" smtClean="0">
              <a:latin typeface="Arial Narrow" pitchFamily="34" charset="0"/>
            </a:endParaRPr>
          </a:p>
          <a:p>
            <a:pPr marL="457200" lvl="0" indent="-457200">
              <a:spcBef>
                <a:spcPts val="400"/>
              </a:spcBef>
              <a:buClr>
                <a:schemeClr val="accent1"/>
              </a:buClr>
              <a:buSzPct val="68000"/>
              <a:buAutoNum type="arabicPeriod"/>
              <a:defRPr/>
            </a:pPr>
            <a:r>
              <a:rPr lang="id-ID" dirty="0" smtClean="0">
                <a:latin typeface="Arial Narrow" pitchFamily="34" charset="0"/>
              </a:rPr>
              <a:t>PWDs (including whom with mental health / psicosocial disability and affected by leprosy) experience </a:t>
            </a:r>
            <a:r>
              <a:rPr lang="id-ID" dirty="0">
                <a:latin typeface="Arial Narrow" pitchFamily="34" charset="0"/>
              </a:rPr>
              <a:t>stigma and </a:t>
            </a:r>
            <a:r>
              <a:rPr lang="id-ID" dirty="0" smtClean="0">
                <a:latin typeface="Arial Narrow" pitchFamily="34" charset="0"/>
              </a:rPr>
              <a:t>discrimination </a:t>
            </a:r>
            <a:r>
              <a:rPr lang="id-ID" dirty="0">
                <a:latin typeface="Arial Narrow" pitchFamily="34" charset="0"/>
              </a:rPr>
              <a:t>in all aspect of life and all sectors of development in their daily life. </a:t>
            </a:r>
            <a:endParaRPr lang="id-ID" dirty="0" smtClean="0">
              <a:latin typeface="Arial Narrow" pitchFamily="34" charset="0"/>
            </a:endParaRPr>
          </a:p>
          <a:p>
            <a:pPr marL="457200" lvl="0" indent="-457200">
              <a:spcBef>
                <a:spcPts val="400"/>
              </a:spcBef>
              <a:buClr>
                <a:schemeClr val="accent1"/>
              </a:buClr>
              <a:buSzPct val="68000"/>
              <a:buAutoNum type="arabicPeriod"/>
              <a:defRPr/>
            </a:pPr>
            <a:r>
              <a:rPr lang="id-ID" dirty="0" smtClean="0">
                <a:latin typeface="Arial Narrow" pitchFamily="34" charset="0"/>
              </a:rPr>
              <a:t>Women and children with disability experience multiple abuse and exploitation in many forms.</a:t>
            </a:r>
            <a:endParaRPr lang="id-ID" dirty="0">
              <a:latin typeface="Arial Narrow" pitchFamily="34" charset="0"/>
            </a:endParaRPr>
          </a:p>
          <a:p>
            <a:pPr marL="457200" lvl="0" indent="-457200">
              <a:spcBef>
                <a:spcPts val="400"/>
              </a:spcBef>
              <a:buClr>
                <a:schemeClr val="accent1"/>
              </a:buClr>
              <a:buSzPct val="68000"/>
              <a:buAutoNum type="arabicPeriod"/>
              <a:defRPr/>
            </a:pPr>
            <a:r>
              <a:rPr lang="id-ID" dirty="0" smtClean="0">
                <a:latin typeface="Arial Narrow" pitchFamily="34" charset="0"/>
              </a:rPr>
              <a:t>The system and structure of the massive developments </a:t>
            </a:r>
            <a:r>
              <a:rPr lang="id-ID" dirty="0">
                <a:latin typeface="Arial Narrow" pitchFamily="34" charset="0"/>
              </a:rPr>
              <a:t>marginalize </a:t>
            </a:r>
            <a:r>
              <a:rPr lang="id-ID" dirty="0" smtClean="0">
                <a:latin typeface="Arial Narrow" pitchFamily="34" charset="0"/>
              </a:rPr>
              <a:t>PWDs.</a:t>
            </a:r>
            <a:endParaRPr lang="id-ID" dirty="0">
              <a:latin typeface="Arial Narrow" pitchFamily="34" charset="0"/>
            </a:endParaRPr>
          </a:p>
          <a:p>
            <a:pPr marL="457200" lvl="0" indent="-457200">
              <a:spcBef>
                <a:spcPts val="400"/>
              </a:spcBef>
              <a:buClr>
                <a:schemeClr val="accent1"/>
              </a:buClr>
              <a:buSzPct val="68000"/>
            </a:pPr>
            <a:endParaRPr lang="id-ID" baseline="0" dirty="0" smtClean="0">
              <a:latin typeface="Arial Narrow" pitchFamily="34" charset="0"/>
            </a:endParaRPr>
          </a:p>
          <a:p>
            <a:pPr marL="457200" lvl="0" indent="-457200">
              <a:spcBef>
                <a:spcPts val="400"/>
              </a:spcBef>
              <a:buClr>
                <a:schemeClr val="accent1"/>
              </a:buClr>
              <a:buSzPct val="68000"/>
            </a:pPr>
            <a:r>
              <a:rPr lang="id-ID" b="1" baseline="0" dirty="0" smtClean="0">
                <a:latin typeface="Arial Narrow" pitchFamily="34" charset="0"/>
              </a:rPr>
              <a:t>How </a:t>
            </a:r>
            <a:r>
              <a:rPr lang="id-ID" b="1" dirty="0" smtClean="0">
                <a:latin typeface="Arial Narrow" pitchFamily="34" charset="0"/>
              </a:rPr>
              <a:t>Disability Inclusive Development (Context of Solo City and Surronding) :</a:t>
            </a:r>
            <a:r>
              <a:rPr lang="id-ID" dirty="0" smtClean="0">
                <a:latin typeface="Arial Narrow" pitchFamily="34" charset="0"/>
              </a:rPr>
              <a:t> </a:t>
            </a:r>
          </a:p>
          <a:p>
            <a:pPr marL="457200" lvl="0" indent="-457200">
              <a:spcBef>
                <a:spcPts val="400"/>
              </a:spcBef>
              <a:buClr>
                <a:schemeClr val="accent1"/>
              </a:buClr>
              <a:buSzPct val="68000"/>
            </a:pPr>
            <a:r>
              <a:rPr lang="id-ID" b="1" u="sng" dirty="0" smtClean="0">
                <a:latin typeface="Arial Narrow" pitchFamily="34" charset="0"/>
              </a:rPr>
              <a:t>In Policy Making Level  (Main Strategy) :</a:t>
            </a:r>
          </a:p>
          <a:p>
            <a:pPr marL="457200" lvl="0" indent="-457200">
              <a:spcBef>
                <a:spcPts val="400"/>
              </a:spcBef>
              <a:buClr>
                <a:schemeClr val="accent1"/>
              </a:buClr>
              <a:buSzPct val="68000"/>
              <a:buAutoNum type="arabicPeriod"/>
            </a:pPr>
            <a:r>
              <a:rPr lang="id-ID" dirty="0" smtClean="0">
                <a:latin typeface="Arial Narrow" pitchFamily="34" charset="0"/>
              </a:rPr>
              <a:t>Strengthen the Local Government Structure and System through Establishment the Disability Advocacy Team (DAT) with the Local Government Departments / Office / Units.</a:t>
            </a:r>
          </a:p>
          <a:p>
            <a:pPr marL="457200" lvl="0" indent="-457200">
              <a:spcBef>
                <a:spcPts val="400"/>
              </a:spcBef>
              <a:buClr>
                <a:schemeClr val="accent1"/>
              </a:buClr>
              <a:buSzPct val="68000"/>
              <a:buAutoNum type="arabicPeriod"/>
            </a:pPr>
            <a:r>
              <a:rPr lang="id-ID" dirty="0" smtClean="0">
                <a:latin typeface="Arial Narrow" pitchFamily="34" charset="0"/>
              </a:rPr>
              <a:t>The DAT has reguler coordination meeting to develop program and budget to reasonable accomodate the disability rights in the development agendas of local government (cross-cutting issues).</a:t>
            </a:r>
          </a:p>
          <a:p>
            <a:pPr marL="457200" lvl="0" indent="-457200">
              <a:spcBef>
                <a:spcPts val="400"/>
              </a:spcBef>
              <a:buClr>
                <a:schemeClr val="accent1"/>
              </a:buClr>
              <a:buSzPct val="68000"/>
            </a:pPr>
            <a:r>
              <a:rPr lang="id-ID" b="1" u="sng" dirty="0" smtClean="0">
                <a:latin typeface="Arial Narrow" pitchFamily="34" charset="0"/>
              </a:rPr>
              <a:t>In Grassroots Level (Main Strategy) :</a:t>
            </a:r>
          </a:p>
          <a:p>
            <a:pPr marL="457200" lvl="0" indent="-457200">
              <a:spcBef>
                <a:spcPts val="400"/>
              </a:spcBef>
              <a:buClr>
                <a:schemeClr val="accent1"/>
              </a:buClr>
              <a:buSzPct val="68000"/>
              <a:buAutoNum type="arabicPeriod"/>
            </a:pPr>
            <a:r>
              <a:rPr lang="id-ID" dirty="0" smtClean="0">
                <a:latin typeface="Arial Narrow" pitchFamily="34" charset="0"/>
              </a:rPr>
              <a:t>Strengthen the Full and Effective Participation of PWDs in the System and Structure of Local Government through Establishment of many Self-Help Groups of PWDs. Some SHGs unite to be DPO. </a:t>
            </a:r>
          </a:p>
          <a:p>
            <a:pPr marL="457200" lvl="0" indent="-457200">
              <a:spcBef>
                <a:spcPts val="400"/>
              </a:spcBef>
              <a:buClr>
                <a:schemeClr val="accent1"/>
              </a:buClr>
              <a:buSzPct val="68000"/>
              <a:buAutoNum type="arabicPeriod"/>
            </a:pPr>
            <a:r>
              <a:rPr lang="id-ID" dirty="0" smtClean="0">
                <a:latin typeface="Arial Narrow" pitchFamily="34" charset="0"/>
              </a:rPr>
              <a:t>The leaders of the SHGs / DPOs Involve and Influence the System and Structure of Local Government.</a:t>
            </a:r>
            <a:endParaRPr lang="id-ID" dirty="0">
              <a:latin typeface="Arial Narrow" pitchFamily="34" charset="0"/>
            </a:endParaRP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57158" y="71414"/>
            <a:ext cx="8643998" cy="6572272"/>
          </a:xfrm>
          <a:prstGeom prst="rect">
            <a:avLst/>
          </a:prstGeom>
        </p:spPr>
        <p:txBody>
          <a:bodyPr>
            <a:noAutofit/>
          </a:bodyPr>
          <a:lstStyle/>
          <a:p>
            <a:pPr marL="457200" marR="0" lvl="0" indent="-457200" algn="l" defTabSz="914400" rtl="0" eaLnBrk="1" fontAlgn="auto" latinLnBrk="0" hangingPunct="1">
              <a:lnSpc>
                <a:spcPct val="100000"/>
              </a:lnSpc>
              <a:spcBef>
                <a:spcPts val="400"/>
              </a:spcBef>
              <a:spcAft>
                <a:spcPts val="0"/>
              </a:spcAft>
              <a:buClr>
                <a:schemeClr val="accent1"/>
              </a:buClr>
              <a:buSzPct val="68000"/>
              <a:tabLst/>
              <a:defRPr/>
            </a:pPr>
            <a:r>
              <a:rPr kumimoji="0" lang="id-ID" sz="2000" b="1" i="0" u="none" strike="noStrike" kern="1200" cap="none" spc="0" normalizeH="0" baseline="0" noProof="0" dirty="0" smtClean="0">
                <a:ln>
                  <a:noFill/>
                </a:ln>
                <a:effectLst/>
                <a:uLnTx/>
                <a:uFillTx/>
                <a:latin typeface="Arial Narrow" pitchFamily="34" charset="0"/>
              </a:rPr>
              <a:t>The Progresses as </a:t>
            </a:r>
            <a:r>
              <a:rPr lang="id-ID" sz="2000" b="1" dirty="0" smtClean="0">
                <a:latin typeface="Arial Narrow" pitchFamily="34" charset="0"/>
              </a:rPr>
              <a:t>2015</a:t>
            </a:r>
            <a:r>
              <a:rPr kumimoji="0" lang="id-ID" sz="2000" b="1" i="0" u="none" strike="noStrike" kern="1200" cap="none" spc="0" normalizeH="0" noProof="0" dirty="0" smtClean="0">
                <a:ln>
                  <a:noFill/>
                </a:ln>
                <a:effectLst/>
                <a:uLnTx/>
                <a:uFillTx/>
                <a:latin typeface="Arial Narrow" pitchFamily="34" charset="0"/>
              </a:rPr>
              <a:t> :</a:t>
            </a:r>
          </a:p>
          <a:p>
            <a:pPr marL="457200" marR="0" lvl="0" indent="-457200" algn="l" defTabSz="914400" rtl="0" eaLnBrk="1" fontAlgn="auto" latinLnBrk="0" hangingPunct="1">
              <a:lnSpc>
                <a:spcPct val="100000"/>
              </a:lnSpc>
              <a:spcBef>
                <a:spcPts val="400"/>
              </a:spcBef>
              <a:spcAft>
                <a:spcPts val="0"/>
              </a:spcAft>
              <a:buClr>
                <a:schemeClr val="accent1"/>
              </a:buClr>
              <a:buSzPct val="68000"/>
              <a:tabLst/>
              <a:defRPr/>
            </a:pPr>
            <a:endParaRPr kumimoji="0" lang="id-ID" sz="2000" b="1" i="0" u="none" strike="noStrike" kern="1200" cap="none" spc="0" normalizeH="0" noProof="0" dirty="0" smtClean="0">
              <a:ln>
                <a:noFill/>
              </a:ln>
              <a:solidFill>
                <a:schemeClr val="accent1">
                  <a:lumMod val="75000"/>
                </a:schemeClr>
              </a:solidFill>
              <a:effectLst/>
              <a:uLnTx/>
              <a:uFillTx/>
              <a:latin typeface="Arial Narrow" pitchFamily="34" charset="0"/>
            </a:endParaRPr>
          </a:p>
          <a:p>
            <a:pPr marL="457200" marR="0" lvl="0" indent="-457200"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
              <a:tabLst/>
              <a:defRPr/>
            </a:pPr>
            <a:r>
              <a:rPr kumimoji="0" lang="id-ID" sz="2000" b="1" i="0" u="none" strike="noStrike" kern="1200" cap="none" spc="0" normalizeH="0" baseline="0" noProof="0" dirty="0" smtClean="0">
                <a:ln>
                  <a:noFill/>
                </a:ln>
                <a:solidFill>
                  <a:schemeClr val="accent1">
                    <a:lumMod val="75000"/>
                  </a:schemeClr>
                </a:solidFill>
                <a:effectLst/>
                <a:uLnTx/>
                <a:uFillTx/>
                <a:latin typeface="Arial Narrow" pitchFamily="34" charset="0"/>
              </a:rPr>
              <a:t>Local Regulations </a:t>
            </a:r>
            <a:r>
              <a:rPr kumimoji="0" lang="id-ID" sz="2000" b="0" i="0" u="none" strike="noStrike" kern="1200" cap="none" spc="0" normalizeH="0" baseline="0" noProof="0" dirty="0" smtClean="0">
                <a:ln>
                  <a:noFill/>
                </a:ln>
                <a:solidFill>
                  <a:schemeClr val="accent1">
                    <a:lumMod val="75000"/>
                  </a:schemeClr>
                </a:solidFill>
                <a:effectLst/>
                <a:uLnTx/>
                <a:uFillTx/>
                <a:latin typeface="Arial Narrow" pitchFamily="34" charset="0"/>
              </a:rPr>
              <a:t>on Disability Rights are Created and Enforced. </a:t>
            </a:r>
          </a:p>
          <a:p>
            <a:pPr marL="457200" marR="0" lvl="0" indent="-457200"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
              <a:tabLst/>
              <a:defRPr/>
            </a:pPr>
            <a:r>
              <a:rPr lang="id-ID" sz="2000" b="1" dirty="0" smtClean="0">
                <a:solidFill>
                  <a:schemeClr val="accent1">
                    <a:lumMod val="75000"/>
                  </a:schemeClr>
                </a:solidFill>
                <a:latin typeface="Arial Narrow" pitchFamily="34" charset="0"/>
              </a:rPr>
              <a:t>Base Line Data</a:t>
            </a:r>
            <a:r>
              <a:rPr lang="id-ID" sz="2000" dirty="0" smtClean="0">
                <a:solidFill>
                  <a:schemeClr val="accent1">
                    <a:lumMod val="75000"/>
                  </a:schemeClr>
                </a:solidFill>
                <a:latin typeface="Arial Narrow" pitchFamily="34" charset="0"/>
              </a:rPr>
              <a:t> and Mappping of PWDs are Continously Developed.</a:t>
            </a:r>
          </a:p>
          <a:p>
            <a:pPr marL="457200" lvl="0" indent="-457200">
              <a:spcBef>
                <a:spcPts val="400"/>
              </a:spcBef>
              <a:buClr>
                <a:schemeClr val="accent1"/>
              </a:buClr>
              <a:buSzPct val="68000"/>
              <a:buFont typeface="Wingdings" pitchFamily="2" charset="2"/>
              <a:buChar char="§"/>
              <a:defRPr/>
            </a:pPr>
            <a:r>
              <a:rPr lang="en-US" sz="2000" b="1" dirty="0" smtClean="0">
                <a:solidFill>
                  <a:schemeClr val="accent1">
                    <a:lumMod val="75000"/>
                  </a:schemeClr>
                </a:solidFill>
                <a:latin typeface="Arial Narrow" pitchFamily="34" charset="0"/>
              </a:rPr>
              <a:t>CBR</a:t>
            </a:r>
            <a:r>
              <a:rPr lang="en-US" sz="2000" dirty="0" smtClean="0">
                <a:solidFill>
                  <a:schemeClr val="accent1">
                    <a:lumMod val="75000"/>
                  </a:schemeClr>
                </a:solidFill>
                <a:latin typeface="Arial Narrow" pitchFamily="34" charset="0"/>
              </a:rPr>
              <a:t> and </a:t>
            </a:r>
            <a:r>
              <a:rPr lang="en-US" sz="2000" b="1" dirty="0" smtClean="0">
                <a:solidFill>
                  <a:schemeClr val="accent1">
                    <a:lumMod val="75000"/>
                  </a:schemeClr>
                </a:solidFill>
                <a:latin typeface="Arial Narrow" pitchFamily="34" charset="0"/>
              </a:rPr>
              <a:t>inclusive development </a:t>
            </a:r>
            <a:r>
              <a:rPr lang="en-US" sz="2000" dirty="0" smtClean="0">
                <a:solidFill>
                  <a:schemeClr val="accent1">
                    <a:lumMod val="75000"/>
                  </a:schemeClr>
                </a:solidFill>
                <a:latin typeface="Arial Narrow" pitchFamily="34" charset="0"/>
              </a:rPr>
              <a:t>principles </a:t>
            </a:r>
            <a:r>
              <a:rPr lang="id-ID" sz="2000" dirty="0" smtClean="0">
                <a:solidFill>
                  <a:schemeClr val="accent1">
                    <a:lumMod val="75000"/>
                  </a:schemeClr>
                </a:solidFill>
                <a:latin typeface="Arial Narrow" pitchFamily="34" charset="0"/>
              </a:rPr>
              <a:t>are</a:t>
            </a:r>
            <a:r>
              <a:rPr lang="en-US" sz="2000" dirty="0" smtClean="0">
                <a:solidFill>
                  <a:schemeClr val="accent1">
                    <a:lumMod val="75000"/>
                  </a:schemeClr>
                </a:solidFill>
                <a:latin typeface="Arial Narrow" pitchFamily="34" charset="0"/>
              </a:rPr>
              <a:t> adopted</a:t>
            </a:r>
            <a:r>
              <a:rPr lang="id-ID" sz="2000" dirty="0" smtClean="0">
                <a:solidFill>
                  <a:schemeClr val="accent1">
                    <a:lumMod val="75000"/>
                  </a:schemeClr>
                </a:solidFill>
                <a:latin typeface="Arial Narrow" pitchFamily="34" charset="0"/>
              </a:rPr>
              <a:t>. </a:t>
            </a:r>
            <a:endParaRPr kumimoji="0" lang="en-US" sz="2000" b="0" i="0" u="none" strike="noStrike" kern="1200" cap="none" spc="0" normalizeH="0" baseline="0" noProof="0" dirty="0" smtClean="0">
              <a:ln>
                <a:noFill/>
              </a:ln>
              <a:solidFill>
                <a:schemeClr val="accent1">
                  <a:lumMod val="75000"/>
                </a:schemeClr>
              </a:solidFill>
              <a:effectLst/>
              <a:uLnTx/>
              <a:uFillTx/>
              <a:latin typeface="Arial Narrow" pitchFamily="34" charset="0"/>
            </a:endParaRPr>
          </a:p>
          <a:p>
            <a:pPr marL="457200" marR="0" lvl="0" indent="-457200"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
              <a:tabLst/>
              <a:defRPr/>
            </a:pPr>
            <a:r>
              <a:rPr kumimoji="0" lang="id-ID" sz="2000" b="0" i="0" u="none" strike="noStrike" kern="1200" cap="none" spc="0" normalizeH="0" baseline="0" noProof="0" dirty="0" smtClean="0">
                <a:ln>
                  <a:noFill/>
                </a:ln>
                <a:solidFill>
                  <a:schemeClr val="accent1">
                    <a:lumMod val="75000"/>
                  </a:schemeClr>
                </a:solidFill>
                <a:effectLst/>
                <a:uLnTx/>
                <a:uFillTx/>
                <a:latin typeface="Arial Narrow" pitchFamily="34" charset="0"/>
              </a:rPr>
              <a:t>Standard</a:t>
            </a:r>
            <a:r>
              <a:rPr kumimoji="0" lang="en-US" sz="2000" b="0" i="0" u="none" strike="noStrike" kern="1200" cap="none" spc="0" normalizeH="0" baseline="0" noProof="0" dirty="0" smtClean="0">
                <a:ln>
                  <a:noFill/>
                </a:ln>
                <a:solidFill>
                  <a:schemeClr val="accent1">
                    <a:lumMod val="75000"/>
                  </a:schemeClr>
                </a:solidFill>
                <a:effectLst/>
                <a:uLnTx/>
                <a:uFillTx/>
                <a:latin typeface="Arial Narrow" pitchFamily="34" charset="0"/>
              </a:rPr>
              <a:t> of</a:t>
            </a:r>
            <a:r>
              <a:rPr kumimoji="0" lang="id-ID" sz="2000" b="0" i="0" u="none" strike="noStrike" kern="1200" cap="none" spc="0" normalizeH="0" baseline="0" noProof="0" dirty="0" smtClean="0">
                <a:ln>
                  <a:noFill/>
                </a:ln>
                <a:solidFill>
                  <a:schemeClr val="accent1">
                    <a:lumMod val="75000"/>
                  </a:schemeClr>
                </a:solidFill>
                <a:effectLst/>
                <a:uLnTx/>
                <a:uFillTx/>
                <a:latin typeface="Arial Narrow" pitchFamily="34" charset="0"/>
              </a:rPr>
              <a:t> </a:t>
            </a:r>
            <a:r>
              <a:rPr kumimoji="0" lang="id-ID" sz="2000" b="1" i="0" u="none" strike="noStrike" kern="1200" cap="none" spc="0" normalizeH="0" baseline="0" noProof="0" dirty="0" smtClean="0">
                <a:ln>
                  <a:noFill/>
                </a:ln>
                <a:solidFill>
                  <a:schemeClr val="accent1">
                    <a:lumMod val="75000"/>
                  </a:schemeClr>
                </a:solidFill>
                <a:effectLst/>
                <a:uLnTx/>
                <a:uFillTx/>
                <a:latin typeface="Arial Narrow" pitchFamily="34" charset="0"/>
              </a:rPr>
              <a:t>accessibility</a:t>
            </a:r>
            <a:r>
              <a:rPr kumimoji="0" lang="id-ID" sz="2000" b="0" i="0" u="none" strike="noStrike" kern="1200" cap="none" spc="0" normalizeH="0" baseline="0" noProof="0" dirty="0" smtClean="0">
                <a:ln>
                  <a:noFill/>
                </a:ln>
                <a:solidFill>
                  <a:schemeClr val="accent1">
                    <a:lumMod val="75000"/>
                  </a:schemeClr>
                </a:solidFill>
                <a:effectLst/>
                <a:uLnTx/>
                <a:uFillTx/>
                <a:latin typeface="Arial Narrow" pitchFamily="34" charset="0"/>
              </a:rPr>
              <a:t> is applied.</a:t>
            </a:r>
          </a:p>
          <a:p>
            <a:pPr marL="457200" marR="0" lvl="0" indent="-457200"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
              <a:tabLst/>
              <a:defRPr/>
            </a:pPr>
            <a:r>
              <a:rPr lang="id-ID" sz="2000" dirty="0" smtClean="0">
                <a:solidFill>
                  <a:schemeClr val="accent1">
                    <a:lumMod val="75000"/>
                  </a:schemeClr>
                </a:solidFill>
                <a:latin typeface="Arial Narrow" pitchFamily="34" charset="0"/>
              </a:rPr>
              <a:t>Students with disabilities (physical, visual, hearing, intellectual, autism) participatte in more than 500 reguler schools nearest to their home (quantitative and qualitative in progress).</a:t>
            </a:r>
            <a:endParaRPr kumimoji="0" lang="en-US" sz="2000" b="0" i="0" u="none" strike="noStrike" kern="1200" cap="none" spc="0" normalizeH="0" baseline="0" noProof="0" dirty="0" smtClean="0">
              <a:ln>
                <a:noFill/>
              </a:ln>
              <a:solidFill>
                <a:schemeClr val="accent1">
                  <a:lumMod val="75000"/>
                </a:schemeClr>
              </a:solidFill>
              <a:effectLst/>
              <a:uLnTx/>
              <a:uFillTx/>
              <a:latin typeface="Arial Narrow" pitchFamily="34" charset="0"/>
            </a:endParaRPr>
          </a:p>
          <a:p>
            <a:pPr marL="457200" marR="0" lvl="0" indent="-457200"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
              <a:tabLst/>
              <a:defRPr/>
            </a:pPr>
            <a:r>
              <a:rPr kumimoji="0" lang="en-US" sz="2000" b="1" i="0" u="none" strike="noStrike" kern="1200" cap="none" spc="0" normalizeH="0" baseline="0" noProof="0" dirty="0" smtClean="0">
                <a:ln>
                  <a:noFill/>
                </a:ln>
                <a:solidFill>
                  <a:schemeClr val="accent1">
                    <a:lumMod val="75000"/>
                  </a:schemeClr>
                </a:solidFill>
                <a:effectLst/>
                <a:uLnTx/>
                <a:uFillTx/>
                <a:latin typeface="Arial Narrow" pitchFamily="34" charset="0"/>
              </a:rPr>
              <a:t>Disability Advocacy Team </a:t>
            </a:r>
            <a:r>
              <a:rPr kumimoji="0" lang="en-US" sz="2000" b="0" i="0" u="none" strike="noStrike" kern="1200" cap="none" spc="0" normalizeH="0" baseline="0" noProof="0" dirty="0" smtClean="0">
                <a:ln>
                  <a:noFill/>
                </a:ln>
                <a:solidFill>
                  <a:schemeClr val="accent1">
                    <a:lumMod val="75000"/>
                  </a:schemeClr>
                </a:solidFill>
                <a:effectLst/>
                <a:uLnTx/>
                <a:uFillTx/>
                <a:latin typeface="Arial Narrow" pitchFamily="34" charset="0"/>
              </a:rPr>
              <a:t>(DAT</a:t>
            </a:r>
            <a:r>
              <a:rPr kumimoji="0" lang="id-ID" sz="2000" b="0" i="0" u="none" strike="noStrike" kern="1200" cap="none" spc="0" normalizeH="0" baseline="0" noProof="0" dirty="0" smtClean="0">
                <a:ln>
                  <a:noFill/>
                </a:ln>
                <a:solidFill>
                  <a:schemeClr val="accent1">
                    <a:lumMod val="75000"/>
                  </a:schemeClr>
                </a:solidFill>
                <a:effectLst/>
                <a:uLnTx/>
                <a:uFillTx/>
                <a:latin typeface="Arial Narrow" pitchFamily="34" charset="0"/>
              </a:rPr>
              <a:t>) is functioning</a:t>
            </a:r>
            <a:r>
              <a:rPr lang="id-ID" sz="2000" dirty="0" smtClean="0">
                <a:solidFill>
                  <a:schemeClr val="accent1">
                    <a:lumMod val="75000"/>
                  </a:schemeClr>
                </a:solidFill>
                <a:latin typeface="Arial Narrow" pitchFamily="34" charset="0"/>
              </a:rPr>
              <a:t> as coordination mecahnism to mainstream disability rights into their annual (on going) program and budget (cross-cutting and multi sectors).</a:t>
            </a:r>
            <a:endParaRPr kumimoji="0" lang="id-ID" sz="2000" b="0" i="0" u="none" strike="noStrike" kern="1200" cap="none" spc="0" normalizeH="0" baseline="0" noProof="0" dirty="0" smtClean="0">
              <a:ln>
                <a:noFill/>
              </a:ln>
              <a:solidFill>
                <a:schemeClr val="accent1">
                  <a:lumMod val="75000"/>
                </a:schemeClr>
              </a:solidFill>
              <a:effectLst/>
              <a:uLnTx/>
              <a:uFillTx/>
              <a:latin typeface="Arial Narrow" pitchFamily="34" charset="0"/>
            </a:endParaRPr>
          </a:p>
          <a:p>
            <a:pPr marL="457200" lvl="0" indent="-457200">
              <a:spcBef>
                <a:spcPts val="400"/>
              </a:spcBef>
              <a:buClr>
                <a:schemeClr val="accent1"/>
              </a:buClr>
              <a:buSzPct val="68000"/>
              <a:buFont typeface="Wingdings" pitchFamily="2" charset="2"/>
              <a:buChar char="§"/>
              <a:defRPr/>
            </a:pPr>
            <a:r>
              <a:rPr kumimoji="0" lang="id-ID" sz="2000" b="1" i="0" u="none" strike="noStrike" kern="1200" cap="none" spc="0" normalizeH="0" baseline="0" noProof="0" dirty="0" smtClean="0">
                <a:ln>
                  <a:noFill/>
                </a:ln>
                <a:solidFill>
                  <a:schemeClr val="accent1">
                    <a:lumMod val="75000"/>
                  </a:schemeClr>
                </a:solidFill>
                <a:effectLst/>
                <a:uLnTx/>
                <a:uFillTx/>
                <a:latin typeface="Arial Narrow" pitchFamily="34" charset="0"/>
              </a:rPr>
              <a:t>SHGs / DPOs </a:t>
            </a:r>
            <a:r>
              <a:rPr kumimoji="0" lang="id-ID" sz="2000" b="0" i="0" u="none" strike="noStrike" kern="1200" cap="none" spc="0" normalizeH="0" baseline="0" noProof="0" dirty="0" smtClean="0">
                <a:ln>
                  <a:noFill/>
                </a:ln>
                <a:solidFill>
                  <a:schemeClr val="accent1">
                    <a:lumMod val="75000"/>
                  </a:schemeClr>
                </a:solidFill>
                <a:effectLst/>
                <a:uLnTx/>
                <a:uFillTx/>
                <a:latin typeface="Arial Narrow" pitchFamily="34" charset="0"/>
              </a:rPr>
              <a:t>are active</a:t>
            </a:r>
            <a:r>
              <a:rPr kumimoji="0" lang="id-ID" sz="2000" b="0" i="0" u="none" strike="noStrike" kern="1200" cap="none" spc="0" normalizeH="0" noProof="0" dirty="0" smtClean="0">
                <a:ln>
                  <a:noFill/>
                </a:ln>
                <a:solidFill>
                  <a:schemeClr val="accent1">
                    <a:lumMod val="75000"/>
                  </a:schemeClr>
                </a:solidFill>
                <a:effectLst/>
                <a:uLnTx/>
                <a:uFillTx/>
                <a:latin typeface="Arial Narrow" pitchFamily="34" charset="0"/>
              </a:rPr>
              <a:t>  in </a:t>
            </a:r>
            <a:r>
              <a:rPr lang="id-ID" sz="2000" dirty="0" smtClean="0">
                <a:solidFill>
                  <a:schemeClr val="accent1">
                    <a:lumMod val="75000"/>
                  </a:schemeClr>
                </a:solidFill>
                <a:latin typeface="Arial Narrow" pitchFamily="34" charset="0"/>
              </a:rPr>
              <a:t>local government structure and</a:t>
            </a:r>
            <a:r>
              <a:rPr kumimoji="0" lang="id-ID" sz="2000" b="0" i="0" u="none" strike="noStrike" kern="1200" cap="none" spc="0" normalizeH="0" noProof="0" dirty="0" smtClean="0">
                <a:ln>
                  <a:noFill/>
                </a:ln>
                <a:solidFill>
                  <a:schemeClr val="accent1">
                    <a:lumMod val="75000"/>
                  </a:schemeClr>
                </a:solidFill>
                <a:effectLst/>
                <a:uLnTx/>
                <a:uFillTx/>
                <a:latin typeface="Arial Narrow" pitchFamily="34" charset="0"/>
              </a:rPr>
              <a:t> system  (development planning in all level, regulation / policy making, and political agendas).</a:t>
            </a:r>
            <a:r>
              <a:rPr lang="id-ID" sz="2000" dirty="0" smtClean="0">
                <a:solidFill>
                  <a:schemeClr val="accent1">
                    <a:lumMod val="75000"/>
                  </a:schemeClr>
                </a:solidFill>
                <a:latin typeface="Arial Narrow" pitchFamily="34" charset="0"/>
              </a:rPr>
              <a:t> </a:t>
            </a:r>
          </a:p>
          <a:p>
            <a:pPr marL="457200" lvl="0" indent="-457200">
              <a:spcBef>
                <a:spcPts val="400"/>
              </a:spcBef>
              <a:buClr>
                <a:schemeClr val="accent1"/>
              </a:buClr>
              <a:buSzPct val="68000"/>
              <a:buFont typeface="Wingdings" pitchFamily="2" charset="2"/>
              <a:buChar char="§"/>
              <a:defRPr/>
            </a:pPr>
            <a:r>
              <a:rPr lang="id-ID" sz="2000" dirty="0" smtClean="0">
                <a:solidFill>
                  <a:schemeClr val="accent1">
                    <a:lumMod val="75000"/>
                  </a:schemeClr>
                </a:solidFill>
                <a:latin typeface="Arial Narrow" pitchFamily="34" charset="0"/>
              </a:rPr>
              <a:t>More than </a:t>
            </a:r>
            <a:r>
              <a:rPr lang="id-ID" sz="2000" b="1" dirty="0" smtClean="0">
                <a:solidFill>
                  <a:schemeClr val="accent1">
                    <a:lumMod val="75000"/>
                  </a:schemeClr>
                </a:solidFill>
                <a:latin typeface="Arial Narrow" pitchFamily="34" charset="0"/>
              </a:rPr>
              <a:t>200 houses</a:t>
            </a:r>
            <a:r>
              <a:rPr lang="id-ID" sz="2000" dirty="0" smtClean="0">
                <a:solidFill>
                  <a:schemeClr val="accent1">
                    <a:lumMod val="75000"/>
                  </a:schemeClr>
                </a:solidFill>
                <a:latin typeface="Arial Narrow" pitchFamily="34" charset="0"/>
              </a:rPr>
              <a:t> of PWDs to be </a:t>
            </a:r>
            <a:r>
              <a:rPr lang="id-ID" sz="2000" b="1" dirty="0" smtClean="0">
                <a:solidFill>
                  <a:schemeClr val="accent1">
                    <a:lumMod val="75000"/>
                  </a:schemeClr>
                </a:solidFill>
                <a:latin typeface="Arial Narrow" pitchFamily="34" charset="0"/>
              </a:rPr>
              <a:t>renovated</a:t>
            </a:r>
            <a:r>
              <a:rPr lang="id-ID" sz="2000" dirty="0" smtClean="0">
                <a:solidFill>
                  <a:schemeClr val="accent1">
                    <a:lumMod val="75000"/>
                  </a:schemeClr>
                </a:solidFill>
                <a:latin typeface="Arial Narrow" pitchFamily="34" charset="0"/>
              </a:rPr>
              <a:t> by using government budget.</a:t>
            </a:r>
          </a:p>
          <a:p>
            <a:pPr marL="457200" lvl="0" indent="-457200">
              <a:spcBef>
                <a:spcPts val="400"/>
              </a:spcBef>
              <a:buClr>
                <a:schemeClr val="accent1"/>
              </a:buClr>
              <a:buSzPct val="68000"/>
              <a:buFont typeface="Wingdings" pitchFamily="2" charset="2"/>
              <a:buChar char="§"/>
              <a:defRPr/>
            </a:pPr>
            <a:r>
              <a:rPr lang="id-ID" sz="2000" dirty="0" smtClean="0">
                <a:solidFill>
                  <a:schemeClr val="accent1">
                    <a:lumMod val="75000"/>
                  </a:schemeClr>
                </a:solidFill>
                <a:latin typeface="Arial Narrow" pitchFamily="34" charset="0"/>
              </a:rPr>
              <a:t>More than </a:t>
            </a:r>
            <a:r>
              <a:rPr lang="id-ID" sz="2000" b="1" dirty="0" smtClean="0">
                <a:solidFill>
                  <a:schemeClr val="accent1">
                    <a:lumMod val="75000"/>
                  </a:schemeClr>
                </a:solidFill>
                <a:latin typeface="Arial Narrow" pitchFamily="34" charset="0"/>
              </a:rPr>
              <a:t>200 PWDs</a:t>
            </a:r>
            <a:r>
              <a:rPr lang="id-ID" sz="2000" dirty="0" smtClean="0">
                <a:solidFill>
                  <a:schemeClr val="accent1">
                    <a:lumMod val="75000"/>
                  </a:schemeClr>
                </a:solidFill>
                <a:latin typeface="Arial Narrow" pitchFamily="34" charset="0"/>
              </a:rPr>
              <a:t> works in more than </a:t>
            </a:r>
            <a:r>
              <a:rPr lang="id-ID" sz="2000" b="1" dirty="0" smtClean="0">
                <a:solidFill>
                  <a:schemeClr val="accent1">
                    <a:lumMod val="75000"/>
                  </a:schemeClr>
                </a:solidFill>
                <a:latin typeface="Arial Narrow" pitchFamily="34" charset="0"/>
              </a:rPr>
              <a:t>50 companies</a:t>
            </a:r>
            <a:r>
              <a:rPr lang="id-ID" sz="2000" dirty="0" smtClean="0">
                <a:solidFill>
                  <a:schemeClr val="accent1">
                    <a:lumMod val="75000"/>
                  </a:schemeClr>
                </a:solidFill>
                <a:latin typeface="Arial Narrow" pitchFamily="34" charset="0"/>
              </a:rPr>
              <a:t> with reasonable standard of income and protection (equal with other non PWDs).</a:t>
            </a:r>
            <a:endParaRPr lang="en-US" sz="2000" dirty="0" smtClean="0">
              <a:solidFill>
                <a:schemeClr val="accent1">
                  <a:lumMod val="75000"/>
                </a:schemeClr>
              </a:solidFill>
              <a:latin typeface="Arial Narrow" pitchFamily="34" charset="0"/>
            </a:endParaRPr>
          </a:p>
          <a:p>
            <a:pPr marL="457200" marR="0" lvl="0" indent="-457200"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
              <a:tabLst/>
              <a:defRPr/>
            </a:pPr>
            <a:r>
              <a:rPr kumimoji="0" lang="id-ID" sz="2000" b="0" i="0" u="none" strike="noStrike" kern="1200" cap="none" spc="0" normalizeH="0" noProof="0" dirty="0" smtClean="0">
                <a:ln>
                  <a:noFill/>
                </a:ln>
                <a:solidFill>
                  <a:schemeClr val="accent1">
                    <a:lumMod val="75000"/>
                  </a:schemeClr>
                </a:solidFill>
                <a:effectLst/>
                <a:uLnTx/>
                <a:uFillTx/>
                <a:latin typeface="Arial Narrow" pitchFamily="34" charset="0"/>
              </a:rPr>
              <a:t>About 50% of 69.000 PWDs include in health insurance.</a:t>
            </a:r>
          </a:p>
          <a:p>
            <a:pPr marL="457200" marR="0" lvl="0" indent="-457200"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
              <a:tabLst/>
              <a:defRPr/>
            </a:pPr>
            <a:endParaRPr kumimoji="0" lang="en-US" sz="2000" b="0" i="0" u="none" strike="noStrike" kern="1200" cap="none" spc="0" normalizeH="0" baseline="0" noProof="0" dirty="0" smtClean="0">
              <a:ln>
                <a:noFill/>
              </a:ln>
              <a:solidFill>
                <a:schemeClr val="accent1">
                  <a:lumMod val="75000"/>
                </a:schemeClr>
              </a:solidFill>
              <a:effectLst/>
              <a:uLnTx/>
              <a:uFillTx/>
              <a:latin typeface="Arial Narrow" pitchFamily="34" charset="0"/>
            </a:endParaRPr>
          </a:p>
          <a:p>
            <a:pPr marL="457200" marR="0" lvl="0" indent="-457200"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
              <a:tabLst/>
              <a:defRPr/>
            </a:pPr>
            <a:endParaRPr kumimoji="0" lang="en-US" sz="2000" b="0" i="0" u="none" strike="noStrike" kern="1200" cap="none" spc="0" normalizeH="0" baseline="0" noProof="0" dirty="0">
              <a:ln>
                <a:noFill/>
              </a:ln>
              <a:solidFill>
                <a:schemeClr val="accent1">
                  <a:lumMod val="75000"/>
                </a:schemeClr>
              </a:solidFill>
              <a:effectLst/>
              <a:uLnTx/>
              <a:uFillTx/>
              <a:latin typeface="Arial Narrow" pitchFamily="34" charset="0"/>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85728"/>
            <a:ext cx="8786874" cy="5119350"/>
          </a:xfrm>
          <a:prstGeom prst="rect">
            <a:avLst/>
          </a:prstGeom>
        </p:spPr>
        <p:txBody>
          <a:bodyPr wrap="square">
            <a:spAutoFit/>
          </a:bodyPr>
          <a:lstStyle/>
          <a:p>
            <a:pPr marL="457200" indent="-457200">
              <a:spcBef>
                <a:spcPts val="400"/>
              </a:spcBef>
              <a:buClr>
                <a:schemeClr val="accent1"/>
              </a:buClr>
              <a:buSzPct val="68000"/>
              <a:defRPr/>
            </a:pPr>
            <a:r>
              <a:rPr lang="id-ID" sz="2000" b="1" dirty="0" smtClean="0">
                <a:latin typeface="Arial Narrow" pitchFamily="34" charset="0"/>
              </a:rPr>
              <a:t>The Progresses as 2015 (Continue...) :</a:t>
            </a:r>
          </a:p>
          <a:p>
            <a:pPr marL="457200" lvl="0" indent="-457200">
              <a:spcBef>
                <a:spcPts val="400"/>
              </a:spcBef>
              <a:buClr>
                <a:schemeClr val="accent1"/>
              </a:buClr>
              <a:buSzPct val="68000"/>
              <a:buFont typeface="Wingdings" pitchFamily="2" charset="2"/>
              <a:buChar char="§"/>
              <a:defRPr/>
            </a:pPr>
            <a:endParaRPr lang="id-ID" sz="2000" dirty="0" smtClean="0">
              <a:solidFill>
                <a:schemeClr val="accent6">
                  <a:lumMod val="75000"/>
                </a:schemeClr>
              </a:solidFill>
              <a:latin typeface="Arial Narrow" pitchFamily="34" charset="0"/>
            </a:endParaRPr>
          </a:p>
          <a:p>
            <a:pPr marL="457200" lvl="0" indent="-457200">
              <a:spcBef>
                <a:spcPts val="400"/>
              </a:spcBef>
              <a:buClr>
                <a:schemeClr val="accent1"/>
              </a:buClr>
              <a:buSzPct val="68000"/>
              <a:buFont typeface="Wingdings" pitchFamily="2" charset="2"/>
              <a:buChar char="§"/>
              <a:defRPr/>
            </a:pPr>
            <a:r>
              <a:rPr lang="en-US" sz="2000" dirty="0" smtClean="0">
                <a:solidFill>
                  <a:schemeClr val="accent6">
                    <a:lumMod val="75000"/>
                  </a:schemeClr>
                </a:solidFill>
                <a:latin typeface="Arial Narrow" pitchFamily="34" charset="0"/>
              </a:rPr>
              <a:t>More public </a:t>
            </a:r>
            <a:r>
              <a:rPr lang="en-US" sz="2000" b="1" u="sng" dirty="0" smtClean="0">
                <a:solidFill>
                  <a:schemeClr val="accent6">
                    <a:lumMod val="75000"/>
                  </a:schemeClr>
                </a:solidFill>
                <a:latin typeface="Arial Narrow" pitchFamily="34" charset="0"/>
              </a:rPr>
              <a:t>services and facilities are </a:t>
            </a:r>
            <a:r>
              <a:rPr lang="id-ID" sz="2000" b="1" u="sng" dirty="0" smtClean="0">
                <a:solidFill>
                  <a:schemeClr val="accent6">
                    <a:lumMod val="75000"/>
                  </a:schemeClr>
                </a:solidFill>
                <a:latin typeface="Arial Narrow" pitchFamily="34" charset="0"/>
              </a:rPr>
              <a:t>accessible</a:t>
            </a:r>
            <a:r>
              <a:rPr lang="id-ID" sz="2000" dirty="0" smtClean="0">
                <a:solidFill>
                  <a:schemeClr val="accent6">
                    <a:lumMod val="75000"/>
                  </a:schemeClr>
                </a:solidFill>
                <a:latin typeface="Arial Narrow" pitchFamily="34" charset="0"/>
              </a:rPr>
              <a:t> (quantitative and qualitative in progress).</a:t>
            </a:r>
          </a:p>
          <a:p>
            <a:pPr marL="457200" lvl="0" indent="-457200">
              <a:spcBef>
                <a:spcPts val="400"/>
              </a:spcBef>
              <a:buClr>
                <a:schemeClr val="accent1"/>
              </a:buClr>
              <a:buSzPct val="68000"/>
              <a:buFont typeface="Wingdings" pitchFamily="2" charset="2"/>
              <a:buChar char="§"/>
              <a:defRPr/>
            </a:pPr>
            <a:r>
              <a:rPr lang="id-ID" sz="2000" b="1" dirty="0" smtClean="0">
                <a:solidFill>
                  <a:schemeClr val="accent6">
                    <a:lumMod val="75000"/>
                  </a:schemeClr>
                </a:solidFill>
                <a:latin typeface="Arial Narrow" pitchFamily="34" charset="0"/>
              </a:rPr>
              <a:t>Abuse</a:t>
            </a:r>
            <a:r>
              <a:rPr lang="id-ID" sz="2000" dirty="0" smtClean="0">
                <a:solidFill>
                  <a:schemeClr val="accent6">
                    <a:lumMod val="75000"/>
                  </a:schemeClr>
                </a:solidFill>
                <a:latin typeface="Arial Narrow" pitchFamily="34" charset="0"/>
              </a:rPr>
              <a:t> and </a:t>
            </a:r>
            <a:r>
              <a:rPr lang="id-ID" sz="2000" b="1" dirty="0" smtClean="0">
                <a:solidFill>
                  <a:schemeClr val="accent6">
                    <a:lumMod val="75000"/>
                  </a:schemeClr>
                </a:solidFill>
                <a:latin typeface="Arial Narrow" pitchFamily="34" charset="0"/>
              </a:rPr>
              <a:t>exploitation</a:t>
            </a:r>
            <a:r>
              <a:rPr lang="id-ID" sz="2000" dirty="0" smtClean="0">
                <a:solidFill>
                  <a:schemeClr val="accent6">
                    <a:lumMod val="75000"/>
                  </a:schemeClr>
                </a:solidFill>
                <a:latin typeface="Arial Narrow" pitchFamily="34" charset="0"/>
              </a:rPr>
              <a:t> issues of women and children with disabilities are continously addressed to ensure </a:t>
            </a:r>
            <a:r>
              <a:rPr lang="id-ID" sz="2000" b="1" dirty="0" smtClean="0">
                <a:solidFill>
                  <a:schemeClr val="accent6">
                    <a:lumMod val="75000"/>
                  </a:schemeClr>
                </a:solidFill>
                <a:latin typeface="Arial Narrow" pitchFamily="34" charset="0"/>
              </a:rPr>
              <a:t>social protection</a:t>
            </a:r>
            <a:r>
              <a:rPr lang="id-ID" sz="2000" dirty="0" smtClean="0">
                <a:solidFill>
                  <a:schemeClr val="accent6">
                    <a:lumMod val="75000"/>
                  </a:schemeClr>
                </a:solidFill>
                <a:latin typeface="Arial Narrow" pitchFamily="34" charset="0"/>
              </a:rPr>
              <a:t> and </a:t>
            </a:r>
            <a:r>
              <a:rPr lang="id-ID" sz="2000" b="1" dirty="0" smtClean="0">
                <a:solidFill>
                  <a:schemeClr val="accent6">
                    <a:lumMod val="75000"/>
                  </a:schemeClr>
                </a:solidFill>
                <a:latin typeface="Arial Narrow" pitchFamily="34" charset="0"/>
              </a:rPr>
              <a:t>legal justice.</a:t>
            </a:r>
          </a:p>
          <a:p>
            <a:pPr marL="457200" lvl="0" indent="-457200">
              <a:spcBef>
                <a:spcPts val="400"/>
              </a:spcBef>
              <a:buClr>
                <a:schemeClr val="accent1"/>
              </a:buClr>
              <a:buSzPct val="68000"/>
              <a:buFont typeface="Wingdings" pitchFamily="2" charset="2"/>
              <a:buChar char="§"/>
              <a:defRPr/>
            </a:pPr>
            <a:r>
              <a:rPr lang="id-ID" sz="2000" b="1" u="sng" dirty="0" smtClean="0">
                <a:solidFill>
                  <a:schemeClr val="accent6">
                    <a:lumMod val="75000"/>
                  </a:schemeClr>
                </a:solidFill>
                <a:latin typeface="Arial Narrow" pitchFamily="34" charset="0"/>
              </a:rPr>
              <a:t>Program and budget </a:t>
            </a:r>
            <a:r>
              <a:rPr lang="id-ID" sz="2000" dirty="0" smtClean="0">
                <a:solidFill>
                  <a:schemeClr val="accent6">
                    <a:lumMod val="75000"/>
                  </a:schemeClr>
                </a:solidFill>
                <a:latin typeface="Arial Narrow" pitchFamily="34" charset="0"/>
              </a:rPr>
              <a:t>for disability are </a:t>
            </a:r>
            <a:r>
              <a:rPr lang="id-ID" sz="2000" b="1" u="sng" dirty="0" smtClean="0">
                <a:solidFill>
                  <a:schemeClr val="accent6">
                    <a:lumMod val="75000"/>
                  </a:schemeClr>
                </a:solidFill>
                <a:latin typeface="Arial Narrow" pitchFamily="34" charset="0"/>
              </a:rPr>
              <a:t>increased (quantitative and qualitative).</a:t>
            </a:r>
            <a:endParaRPr lang="en-US" sz="2000" b="1" u="sng" dirty="0" smtClean="0">
              <a:solidFill>
                <a:schemeClr val="accent6">
                  <a:lumMod val="75000"/>
                </a:schemeClr>
              </a:solidFill>
              <a:latin typeface="Arial Narrow" pitchFamily="34" charset="0"/>
            </a:endParaRPr>
          </a:p>
          <a:p>
            <a:pPr marL="457200" lvl="0" indent="-457200">
              <a:spcBef>
                <a:spcPts val="400"/>
              </a:spcBef>
              <a:buClr>
                <a:schemeClr val="accent1"/>
              </a:buClr>
              <a:buSzPct val="68000"/>
              <a:buFont typeface="Wingdings" pitchFamily="2" charset="2"/>
              <a:buChar char="§"/>
              <a:defRPr/>
            </a:pPr>
            <a:r>
              <a:rPr lang="en-US" sz="2000" dirty="0" smtClean="0">
                <a:solidFill>
                  <a:schemeClr val="accent6">
                    <a:lumMod val="75000"/>
                  </a:schemeClr>
                </a:solidFill>
                <a:latin typeface="Arial Narrow" pitchFamily="34" charset="0"/>
              </a:rPr>
              <a:t>Solo</a:t>
            </a:r>
            <a:r>
              <a:rPr lang="id-ID" sz="2000" dirty="0" smtClean="0">
                <a:solidFill>
                  <a:schemeClr val="accent6">
                    <a:lumMod val="75000"/>
                  </a:schemeClr>
                </a:solidFill>
                <a:latin typeface="Arial Narrow" pitchFamily="34" charset="0"/>
              </a:rPr>
              <a:t> and other Districts surrounding Solo</a:t>
            </a:r>
            <a:r>
              <a:rPr lang="en-US" sz="2000" dirty="0" smtClean="0">
                <a:solidFill>
                  <a:schemeClr val="accent6">
                    <a:lumMod val="75000"/>
                  </a:schemeClr>
                </a:solidFill>
                <a:latin typeface="Arial Narrow" pitchFamily="34" charset="0"/>
              </a:rPr>
              <a:t> </a:t>
            </a:r>
            <a:r>
              <a:rPr lang="id-ID" sz="2000" dirty="0" smtClean="0">
                <a:solidFill>
                  <a:schemeClr val="accent6">
                    <a:lumMod val="75000"/>
                  </a:schemeClr>
                </a:solidFill>
                <a:latin typeface="Arial Narrow" pitchFamily="34" charset="0"/>
              </a:rPr>
              <a:t>are</a:t>
            </a:r>
            <a:r>
              <a:rPr lang="en-US" sz="2000" dirty="0" smtClean="0">
                <a:solidFill>
                  <a:schemeClr val="accent6">
                    <a:lumMod val="75000"/>
                  </a:schemeClr>
                </a:solidFill>
                <a:latin typeface="Arial Narrow" pitchFamily="34" charset="0"/>
              </a:rPr>
              <a:t> declared</a:t>
            </a:r>
            <a:r>
              <a:rPr lang="id-ID" sz="2000" dirty="0" smtClean="0">
                <a:solidFill>
                  <a:schemeClr val="accent6">
                    <a:lumMod val="75000"/>
                  </a:schemeClr>
                </a:solidFill>
                <a:latin typeface="Arial Narrow" pitchFamily="34" charset="0"/>
              </a:rPr>
              <a:t> as </a:t>
            </a:r>
            <a:r>
              <a:rPr lang="id-ID" sz="2000" b="1" u="sng" dirty="0" smtClean="0">
                <a:solidFill>
                  <a:schemeClr val="accent6">
                    <a:lumMod val="75000"/>
                  </a:schemeClr>
                </a:solidFill>
                <a:latin typeface="Arial Narrow" pitchFamily="34" charset="0"/>
              </a:rPr>
              <a:t>Inclusive City</a:t>
            </a:r>
            <a:r>
              <a:rPr lang="id-ID" sz="2000" dirty="0" smtClean="0">
                <a:solidFill>
                  <a:schemeClr val="accent6">
                    <a:lumMod val="75000"/>
                  </a:schemeClr>
                </a:solidFill>
                <a:latin typeface="Arial Narrow" pitchFamily="34" charset="0"/>
              </a:rPr>
              <a:t> or </a:t>
            </a:r>
            <a:r>
              <a:rPr lang="id-ID" sz="2000" b="1" dirty="0" smtClean="0">
                <a:solidFill>
                  <a:schemeClr val="accent6">
                    <a:lumMod val="75000"/>
                  </a:schemeClr>
                </a:solidFill>
                <a:latin typeface="Arial Narrow" pitchFamily="34" charset="0"/>
              </a:rPr>
              <a:t>Disability Friendly.</a:t>
            </a:r>
            <a:endParaRPr lang="en-US" sz="2000" b="1" dirty="0" smtClean="0">
              <a:solidFill>
                <a:schemeClr val="accent6">
                  <a:lumMod val="75000"/>
                </a:schemeClr>
              </a:solidFill>
              <a:latin typeface="Arial Narrow" pitchFamily="34" charset="0"/>
            </a:endParaRPr>
          </a:p>
          <a:p>
            <a:pPr marL="457200" lvl="0" indent="-457200">
              <a:spcBef>
                <a:spcPts val="400"/>
              </a:spcBef>
              <a:buClr>
                <a:schemeClr val="accent1"/>
              </a:buClr>
              <a:buSzPct val="68000"/>
              <a:buFont typeface="Wingdings" pitchFamily="2" charset="2"/>
              <a:buChar char="§"/>
              <a:defRPr/>
            </a:pPr>
            <a:r>
              <a:rPr lang="en-US" sz="2000" b="1" u="sng" dirty="0" smtClean="0">
                <a:solidFill>
                  <a:schemeClr val="accent6">
                    <a:lumMod val="75000"/>
                  </a:schemeClr>
                </a:solidFill>
                <a:latin typeface="Arial Narrow" pitchFamily="34" charset="0"/>
              </a:rPr>
              <a:t>Sign language</a:t>
            </a:r>
            <a:r>
              <a:rPr lang="en-US" sz="2000" b="1" dirty="0" smtClean="0">
                <a:solidFill>
                  <a:schemeClr val="accent6">
                    <a:lumMod val="75000"/>
                  </a:schemeClr>
                </a:solidFill>
                <a:latin typeface="Arial Narrow" pitchFamily="34" charset="0"/>
              </a:rPr>
              <a:t> </a:t>
            </a:r>
            <a:r>
              <a:rPr lang="en-US" sz="2000" dirty="0" smtClean="0">
                <a:solidFill>
                  <a:schemeClr val="accent6">
                    <a:lumMod val="75000"/>
                  </a:schemeClr>
                </a:solidFill>
                <a:latin typeface="Arial Narrow" pitchFamily="34" charset="0"/>
              </a:rPr>
              <a:t>is accepted and promoted</a:t>
            </a:r>
            <a:r>
              <a:rPr lang="id-ID" sz="2000" dirty="0" smtClean="0">
                <a:solidFill>
                  <a:schemeClr val="accent6">
                    <a:lumMod val="75000"/>
                  </a:schemeClr>
                </a:solidFill>
                <a:latin typeface="Arial Narrow" pitchFamily="34" charset="0"/>
              </a:rPr>
              <a:t>.</a:t>
            </a:r>
            <a:endParaRPr lang="en-US" sz="2000" dirty="0" smtClean="0">
              <a:solidFill>
                <a:schemeClr val="accent6">
                  <a:lumMod val="75000"/>
                </a:schemeClr>
              </a:solidFill>
              <a:latin typeface="Arial Narrow" pitchFamily="34" charset="0"/>
            </a:endParaRPr>
          </a:p>
          <a:p>
            <a:pPr marL="457200" lvl="0" indent="-457200">
              <a:spcBef>
                <a:spcPts val="400"/>
              </a:spcBef>
              <a:buClr>
                <a:schemeClr val="accent1"/>
              </a:buClr>
              <a:buSzPct val="68000"/>
              <a:buFont typeface="Wingdings" pitchFamily="2" charset="2"/>
              <a:buChar char="§"/>
              <a:defRPr/>
            </a:pPr>
            <a:r>
              <a:rPr lang="id-ID" sz="2000" dirty="0" smtClean="0">
                <a:solidFill>
                  <a:schemeClr val="accent6">
                    <a:lumMod val="75000"/>
                  </a:schemeClr>
                </a:solidFill>
                <a:latin typeface="Arial Narrow" pitchFamily="34" charset="0"/>
              </a:rPr>
              <a:t>Solo City operates and ensures about </a:t>
            </a:r>
            <a:r>
              <a:rPr lang="en-US" sz="2000" b="1" dirty="0" smtClean="0">
                <a:solidFill>
                  <a:schemeClr val="accent6">
                    <a:lumMod val="75000"/>
                  </a:schemeClr>
                </a:solidFill>
                <a:latin typeface="Arial Narrow" pitchFamily="34" charset="0"/>
              </a:rPr>
              <a:t>60</a:t>
            </a:r>
            <a:r>
              <a:rPr lang="en-US" sz="2000" dirty="0" smtClean="0">
                <a:solidFill>
                  <a:schemeClr val="accent6">
                    <a:lumMod val="75000"/>
                  </a:schemeClr>
                </a:solidFill>
                <a:latin typeface="Arial Narrow" pitchFamily="34" charset="0"/>
              </a:rPr>
              <a:t> bus shelters, </a:t>
            </a:r>
            <a:r>
              <a:rPr lang="en-US" sz="2000" b="1" dirty="0" smtClean="0">
                <a:solidFill>
                  <a:schemeClr val="accent6">
                    <a:lumMod val="75000"/>
                  </a:schemeClr>
                </a:solidFill>
                <a:latin typeface="Arial Narrow" pitchFamily="34" charset="0"/>
              </a:rPr>
              <a:t>30</a:t>
            </a:r>
            <a:r>
              <a:rPr lang="en-US" sz="2000" dirty="0" smtClean="0">
                <a:solidFill>
                  <a:schemeClr val="accent6">
                    <a:lumMod val="75000"/>
                  </a:schemeClr>
                </a:solidFill>
                <a:latin typeface="Arial Narrow" pitchFamily="34" charset="0"/>
              </a:rPr>
              <a:t> rapid transit busses, </a:t>
            </a:r>
            <a:r>
              <a:rPr lang="en-US" sz="2000" b="1" dirty="0" smtClean="0">
                <a:solidFill>
                  <a:schemeClr val="accent6">
                    <a:lumMod val="75000"/>
                  </a:schemeClr>
                </a:solidFill>
                <a:latin typeface="Arial Narrow" pitchFamily="34" charset="0"/>
              </a:rPr>
              <a:t>three</a:t>
            </a:r>
            <a:r>
              <a:rPr lang="en-US" sz="2000" dirty="0" smtClean="0">
                <a:solidFill>
                  <a:schemeClr val="accent6">
                    <a:lumMod val="75000"/>
                  </a:schemeClr>
                </a:solidFill>
                <a:latin typeface="Arial Narrow" pitchFamily="34" charset="0"/>
              </a:rPr>
              <a:t> railway stations, </a:t>
            </a:r>
            <a:r>
              <a:rPr lang="en-US" sz="2000" b="1" dirty="0" smtClean="0">
                <a:solidFill>
                  <a:schemeClr val="accent6">
                    <a:lumMod val="75000"/>
                  </a:schemeClr>
                </a:solidFill>
                <a:latin typeface="Arial Narrow" pitchFamily="34" charset="0"/>
              </a:rPr>
              <a:t>54</a:t>
            </a:r>
            <a:r>
              <a:rPr lang="en-US" sz="2000" dirty="0" smtClean="0">
                <a:solidFill>
                  <a:schemeClr val="accent6">
                    <a:lumMod val="75000"/>
                  </a:schemeClr>
                </a:solidFill>
                <a:latin typeface="Arial Narrow" pitchFamily="34" charset="0"/>
              </a:rPr>
              <a:t> traffic lights, </a:t>
            </a:r>
            <a:r>
              <a:rPr lang="en-US" sz="2000" b="1" dirty="0" smtClean="0">
                <a:solidFill>
                  <a:schemeClr val="accent6">
                    <a:lumMod val="75000"/>
                  </a:schemeClr>
                </a:solidFill>
                <a:latin typeface="Arial Narrow" pitchFamily="34" charset="0"/>
              </a:rPr>
              <a:t>four</a:t>
            </a:r>
            <a:r>
              <a:rPr lang="en-US" sz="2000" dirty="0" smtClean="0">
                <a:solidFill>
                  <a:schemeClr val="accent6">
                    <a:lumMod val="75000"/>
                  </a:schemeClr>
                </a:solidFill>
                <a:latin typeface="Arial Narrow" pitchFamily="34" charset="0"/>
              </a:rPr>
              <a:t> pelican crossings, </a:t>
            </a:r>
            <a:r>
              <a:rPr lang="en-US" sz="2000" b="1" dirty="0" smtClean="0">
                <a:solidFill>
                  <a:schemeClr val="accent6">
                    <a:lumMod val="75000"/>
                  </a:schemeClr>
                </a:solidFill>
                <a:latin typeface="Arial Narrow" pitchFamily="34" charset="0"/>
              </a:rPr>
              <a:t>four</a:t>
            </a:r>
            <a:r>
              <a:rPr lang="en-US" sz="2000" dirty="0" smtClean="0">
                <a:solidFill>
                  <a:schemeClr val="accent6">
                    <a:lumMod val="75000"/>
                  </a:schemeClr>
                </a:solidFill>
                <a:latin typeface="Arial Narrow" pitchFamily="34" charset="0"/>
              </a:rPr>
              <a:t> city walks, its tourism bus and airport are accessible. </a:t>
            </a:r>
            <a:endParaRPr lang="id-ID" sz="2000" dirty="0" smtClean="0">
              <a:solidFill>
                <a:schemeClr val="accent6">
                  <a:lumMod val="75000"/>
                </a:schemeClr>
              </a:solidFill>
              <a:latin typeface="Arial Narrow" pitchFamily="34" charset="0"/>
            </a:endParaRPr>
          </a:p>
          <a:p>
            <a:pPr marL="457200" lvl="0" indent="-457200">
              <a:spcBef>
                <a:spcPts val="400"/>
              </a:spcBef>
              <a:buClr>
                <a:schemeClr val="accent1"/>
              </a:buClr>
              <a:buSzPct val="68000"/>
              <a:buFont typeface="Wingdings" pitchFamily="2" charset="2"/>
              <a:buChar char="§"/>
              <a:defRPr/>
            </a:pPr>
            <a:r>
              <a:rPr lang="id-ID" sz="2000" b="1" dirty="0" smtClean="0">
                <a:solidFill>
                  <a:schemeClr val="accent6">
                    <a:lumMod val="75000"/>
                  </a:schemeClr>
                </a:solidFill>
                <a:latin typeface="Arial Narrow" pitchFamily="34" charset="0"/>
              </a:rPr>
              <a:t>Modified </a:t>
            </a:r>
            <a:r>
              <a:rPr lang="en-US" sz="2000" b="1" dirty="0" smtClean="0">
                <a:solidFill>
                  <a:schemeClr val="accent6">
                    <a:lumMod val="75000"/>
                  </a:schemeClr>
                </a:solidFill>
                <a:latin typeface="Arial Narrow" pitchFamily="34" charset="0"/>
              </a:rPr>
              <a:t>motorcycles</a:t>
            </a:r>
            <a:r>
              <a:rPr lang="id-ID" sz="2000" dirty="0" smtClean="0">
                <a:solidFill>
                  <a:schemeClr val="accent6">
                    <a:lumMod val="75000"/>
                  </a:schemeClr>
                </a:solidFill>
                <a:latin typeface="Arial Narrow" pitchFamily="34" charset="0"/>
              </a:rPr>
              <a:t>, </a:t>
            </a:r>
            <a:r>
              <a:rPr lang="en-US" sz="2000" b="1" dirty="0" smtClean="0">
                <a:solidFill>
                  <a:schemeClr val="accent6">
                    <a:lumMod val="75000"/>
                  </a:schemeClr>
                </a:solidFill>
                <a:latin typeface="Arial Narrow" pitchFamily="34" charset="0"/>
              </a:rPr>
              <a:t>driving license</a:t>
            </a:r>
            <a:r>
              <a:rPr lang="id-ID" sz="2000" dirty="0" smtClean="0">
                <a:solidFill>
                  <a:schemeClr val="accent6">
                    <a:lumMod val="75000"/>
                  </a:schemeClr>
                </a:solidFill>
                <a:latin typeface="Arial Narrow" pitchFamily="34" charset="0"/>
              </a:rPr>
              <a:t>, and </a:t>
            </a:r>
            <a:r>
              <a:rPr lang="en-US" sz="2000" dirty="0" smtClean="0">
                <a:solidFill>
                  <a:schemeClr val="accent6">
                    <a:lumMod val="75000"/>
                  </a:schemeClr>
                </a:solidFill>
                <a:latin typeface="Arial Narrow" pitchFamily="34" charset="0"/>
              </a:rPr>
              <a:t>accident insurance</a:t>
            </a:r>
            <a:r>
              <a:rPr lang="id-ID" sz="2000" dirty="0" smtClean="0">
                <a:solidFill>
                  <a:schemeClr val="accent6">
                    <a:lumMod val="75000"/>
                  </a:schemeClr>
                </a:solidFill>
                <a:latin typeface="Arial Narrow" pitchFamily="34" charset="0"/>
              </a:rPr>
              <a:t> for persons with disabilities.</a:t>
            </a:r>
            <a:endParaRPr lang="en-US" sz="2000" dirty="0" smtClean="0">
              <a:solidFill>
                <a:schemeClr val="accent6">
                  <a:lumMod val="75000"/>
                </a:schemeClr>
              </a:solidFill>
              <a:latin typeface="Arial Narrow" pitchFamily="34" charset="0"/>
            </a:endParaRP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1"/>
            <a:ext cx="8572592" cy="6555641"/>
          </a:xfrm>
          <a:prstGeom prst="rect">
            <a:avLst/>
          </a:prstGeom>
        </p:spPr>
        <p:txBody>
          <a:bodyPr wrap="square">
            <a:spAutoFit/>
          </a:bodyPr>
          <a:lstStyle/>
          <a:p>
            <a:pPr marL="457200" indent="-457200">
              <a:spcBef>
                <a:spcPts val="400"/>
              </a:spcBef>
              <a:buClr>
                <a:schemeClr val="accent1"/>
              </a:buClr>
              <a:buSzPct val="68000"/>
              <a:defRPr/>
            </a:pPr>
            <a:r>
              <a:rPr lang="id-ID" sz="2000" b="1" dirty="0" smtClean="0">
                <a:solidFill>
                  <a:srgbClr val="002060"/>
                </a:solidFill>
                <a:latin typeface="Arial Narrow" pitchFamily="34" charset="0"/>
              </a:rPr>
              <a:t>The Main Challenges :</a:t>
            </a:r>
          </a:p>
          <a:p>
            <a:pPr marL="457200" lvl="0" indent="-457200">
              <a:spcBef>
                <a:spcPts val="400"/>
              </a:spcBef>
              <a:buClr>
                <a:schemeClr val="accent1"/>
              </a:buClr>
              <a:buSzPct val="68000"/>
              <a:buFont typeface="Wingdings" pitchFamily="2" charset="2"/>
              <a:buChar char="§"/>
              <a:defRPr/>
            </a:pPr>
            <a:endParaRPr lang="id-ID" sz="2000" dirty="0" smtClean="0">
              <a:solidFill>
                <a:srgbClr val="0070C0"/>
              </a:solidFill>
              <a:latin typeface="Arial Narrow" pitchFamily="34" charset="0"/>
            </a:endParaRPr>
          </a:p>
          <a:p>
            <a:pPr marL="457200" lvl="0" indent="-457200">
              <a:spcBef>
                <a:spcPts val="400"/>
              </a:spcBef>
              <a:buClr>
                <a:schemeClr val="accent1"/>
              </a:buClr>
              <a:buSzPct val="68000"/>
              <a:defRPr/>
            </a:pPr>
            <a:r>
              <a:rPr lang="id-ID" sz="2000" b="1" dirty="0" smtClean="0">
                <a:solidFill>
                  <a:schemeClr val="accent6">
                    <a:lumMod val="75000"/>
                  </a:schemeClr>
                </a:solidFill>
                <a:latin typeface="Arial Narrow" pitchFamily="34" charset="0"/>
              </a:rPr>
              <a:t>National Government Level :</a:t>
            </a:r>
          </a:p>
          <a:p>
            <a:pPr marL="457200" indent="-457200">
              <a:buFont typeface="+mj-lt"/>
              <a:buAutoNum type="arabicPeriod"/>
            </a:pPr>
            <a:r>
              <a:rPr lang="id-ID" sz="2000" b="1" dirty="0" smtClean="0">
                <a:latin typeface="Arial Narrow" pitchFamily="34" charset="0"/>
              </a:rPr>
              <a:t>There is Human Right National Action Plan, however requires political will and  commitment.</a:t>
            </a:r>
          </a:p>
          <a:p>
            <a:pPr marL="457200" indent="-457200">
              <a:buFont typeface="+mj-lt"/>
              <a:buAutoNum type="arabicPeriod"/>
            </a:pPr>
            <a:r>
              <a:rPr lang="id-ID" sz="2000" b="1" dirty="0" smtClean="0">
                <a:latin typeface="Arial Narrow" pitchFamily="34" charset="0"/>
              </a:rPr>
              <a:t>Has not been a priority issue, remain seen as a social area.</a:t>
            </a:r>
          </a:p>
          <a:p>
            <a:pPr marL="457200" indent="-457200">
              <a:buFont typeface="+mj-lt"/>
              <a:buAutoNum type="arabicPeriod"/>
            </a:pPr>
            <a:r>
              <a:rPr lang="id-ID" sz="2000" b="1" dirty="0" smtClean="0">
                <a:latin typeface="Arial Narrow" pitchFamily="34" charset="0"/>
              </a:rPr>
              <a:t>Rehabilitation concept is not optimal; should be the issue of the development of all sectors (multi stakeholder).</a:t>
            </a:r>
          </a:p>
          <a:p>
            <a:pPr marL="457200" indent="-457200">
              <a:buFont typeface="+mj-lt"/>
              <a:buAutoNum type="arabicPeriod"/>
            </a:pPr>
            <a:r>
              <a:rPr lang="id-ID" sz="2000" b="1" dirty="0" smtClean="0">
                <a:latin typeface="Arial Narrow" pitchFamily="34" charset="0"/>
              </a:rPr>
              <a:t>Data and mapping of PWDs is confusing / overlapping.</a:t>
            </a:r>
          </a:p>
          <a:p>
            <a:pPr marL="457200" lvl="0" indent="-457200">
              <a:spcBef>
                <a:spcPts val="400"/>
              </a:spcBef>
              <a:buClr>
                <a:schemeClr val="accent1"/>
              </a:buClr>
              <a:buSzPct val="68000"/>
              <a:defRPr/>
            </a:pPr>
            <a:endParaRPr lang="id-ID" sz="2000" b="1" dirty="0" smtClean="0">
              <a:solidFill>
                <a:schemeClr val="accent6">
                  <a:lumMod val="75000"/>
                </a:schemeClr>
              </a:solidFill>
              <a:latin typeface="Arial Narrow" pitchFamily="34" charset="0"/>
            </a:endParaRPr>
          </a:p>
          <a:p>
            <a:pPr marL="457200" lvl="0" indent="-457200">
              <a:spcBef>
                <a:spcPts val="400"/>
              </a:spcBef>
              <a:buClr>
                <a:schemeClr val="accent1"/>
              </a:buClr>
              <a:buSzPct val="68000"/>
              <a:defRPr/>
            </a:pPr>
            <a:r>
              <a:rPr lang="id-ID" sz="2000" b="1" dirty="0" smtClean="0">
                <a:solidFill>
                  <a:schemeClr val="accent6">
                    <a:lumMod val="75000"/>
                  </a:schemeClr>
                </a:solidFill>
                <a:latin typeface="Arial Narrow" pitchFamily="34" charset="0"/>
              </a:rPr>
              <a:t>Local Government Level :</a:t>
            </a:r>
            <a:endParaRPr lang="id-ID" sz="2000" dirty="0" smtClean="0">
              <a:solidFill>
                <a:schemeClr val="accent6">
                  <a:lumMod val="75000"/>
                </a:schemeClr>
              </a:solidFill>
              <a:latin typeface="Arial Narrow" pitchFamily="34" charset="0"/>
            </a:endParaRPr>
          </a:p>
          <a:p>
            <a:pPr marL="457200" lvl="0" indent="-457200">
              <a:spcBef>
                <a:spcPts val="400"/>
              </a:spcBef>
              <a:buClr>
                <a:schemeClr val="accent1"/>
              </a:buClr>
              <a:buSzPct val="68000"/>
              <a:buFont typeface="+mj-lt"/>
              <a:buAutoNum type="arabicPeriod"/>
              <a:defRPr/>
            </a:pPr>
            <a:r>
              <a:rPr lang="id-ID" sz="2000" b="1" dirty="0" smtClean="0">
                <a:latin typeface="Arial Narrow" pitchFamily="34" charset="0"/>
              </a:rPr>
              <a:t>Local government staffs are vulnarable to move to other department / unit.</a:t>
            </a:r>
          </a:p>
          <a:p>
            <a:pPr marL="457200" lvl="0" indent="-457200">
              <a:spcBef>
                <a:spcPts val="400"/>
              </a:spcBef>
              <a:buClr>
                <a:schemeClr val="accent1"/>
              </a:buClr>
              <a:buSzPct val="68000"/>
              <a:buFont typeface="+mj-lt"/>
              <a:buAutoNum type="arabicPeriod"/>
              <a:defRPr/>
            </a:pPr>
            <a:r>
              <a:rPr lang="id-ID" sz="2000" b="1" dirty="0" smtClean="0">
                <a:latin typeface="Arial Narrow" pitchFamily="34" charset="0"/>
              </a:rPr>
              <a:t>Disability is seen as development issues; however political interest is dominant. </a:t>
            </a:r>
          </a:p>
          <a:p>
            <a:pPr marL="457200" lvl="0" indent="-457200">
              <a:spcBef>
                <a:spcPts val="400"/>
              </a:spcBef>
              <a:buClr>
                <a:schemeClr val="accent1"/>
              </a:buClr>
              <a:buSzPct val="68000"/>
              <a:defRPr/>
            </a:pPr>
            <a:endParaRPr lang="id-ID" sz="2000" b="1" dirty="0" smtClean="0">
              <a:solidFill>
                <a:schemeClr val="accent6">
                  <a:lumMod val="75000"/>
                </a:schemeClr>
              </a:solidFill>
              <a:latin typeface="Arial Narrow" pitchFamily="34" charset="0"/>
            </a:endParaRPr>
          </a:p>
          <a:p>
            <a:pPr marL="457200" lvl="0" indent="-457200">
              <a:spcBef>
                <a:spcPts val="400"/>
              </a:spcBef>
              <a:buClr>
                <a:schemeClr val="accent1"/>
              </a:buClr>
              <a:buSzPct val="68000"/>
              <a:defRPr/>
            </a:pPr>
            <a:r>
              <a:rPr lang="id-ID" sz="2000" b="1" dirty="0" smtClean="0">
                <a:solidFill>
                  <a:schemeClr val="accent6">
                    <a:lumMod val="75000"/>
                  </a:schemeClr>
                </a:solidFill>
                <a:latin typeface="Arial Narrow" pitchFamily="34" charset="0"/>
              </a:rPr>
              <a:t>Grassroots Level : </a:t>
            </a:r>
          </a:p>
          <a:p>
            <a:pPr marL="457200" lvl="0" indent="-457200">
              <a:spcBef>
                <a:spcPts val="400"/>
              </a:spcBef>
              <a:buClr>
                <a:schemeClr val="accent1"/>
              </a:buClr>
              <a:buSzPct val="68000"/>
              <a:buFont typeface="+mj-lt"/>
              <a:buAutoNum type="arabicPeriod"/>
              <a:defRPr/>
            </a:pPr>
            <a:r>
              <a:rPr lang="id-ID" sz="2000" b="1" dirty="0" smtClean="0">
                <a:latin typeface="Arial Narrow" pitchFamily="34" charset="0"/>
              </a:rPr>
              <a:t>Need time in capacity and character building of the leaders among PWDs.</a:t>
            </a:r>
          </a:p>
          <a:p>
            <a:pPr marL="457200" lvl="0" indent="-457200">
              <a:spcBef>
                <a:spcPts val="400"/>
              </a:spcBef>
              <a:buClr>
                <a:schemeClr val="accent1"/>
              </a:buClr>
              <a:buSzPct val="68000"/>
              <a:buFont typeface="+mj-lt"/>
              <a:buAutoNum type="arabicPeriod"/>
              <a:defRPr/>
            </a:pPr>
            <a:r>
              <a:rPr lang="id-ID" sz="2000" b="1" dirty="0" smtClean="0">
                <a:latin typeface="Arial Narrow" pitchFamily="34" charset="0"/>
              </a:rPr>
              <a:t>Practical needs orientated is still dominant among PWDs.</a:t>
            </a:r>
          </a:p>
          <a:p>
            <a:pPr marL="457200" lvl="0" indent="-457200">
              <a:spcBef>
                <a:spcPts val="400"/>
              </a:spcBef>
              <a:buClr>
                <a:schemeClr val="accent1"/>
              </a:buClr>
              <a:buSzPct val="68000"/>
              <a:defRPr/>
            </a:pPr>
            <a:endParaRPr lang="id-ID" sz="2000" b="1" dirty="0" smtClean="0">
              <a:solidFill>
                <a:schemeClr val="accent6">
                  <a:lumMod val="75000"/>
                </a:schemeClr>
              </a:solidFill>
              <a:latin typeface="Arial Narrow" pitchFamily="34" charset="0"/>
            </a:endParaRPr>
          </a:p>
          <a:p>
            <a:pPr marL="457200" lvl="0" indent="-457200">
              <a:spcBef>
                <a:spcPts val="400"/>
              </a:spcBef>
              <a:buClr>
                <a:schemeClr val="accent1"/>
              </a:buClr>
              <a:buSzPct val="68000"/>
              <a:defRPr/>
            </a:pPr>
            <a:endParaRPr lang="id-ID" sz="2000" dirty="0" smtClean="0">
              <a:solidFill>
                <a:schemeClr val="accent6">
                  <a:lumMod val="75000"/>
                </a:schemeClr>
              </a:solidFill>
              <a:latin typeface="Arial Narrow" pitchFamily="34" charset="0"/>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My Pictures\SCANNING 10 06 2010\MASS  MEDIA TAKE ROLE\Shelter BRT Tidak Aksesibel 2.jpg"/>
          <p:cNvPicPr>
            <a:picLocks noChangeAspect="1" noChangeArrowheads="1"/>
          </p:cNvPicPr>
          <p:nvPr/>
        </p:nvPicPr>
        <p:blipFill>
          <a:blip r:embed="rId2"/>
          <a:srcRect/>
          <a:stretch>
            <a:fillRect/>
          </a:stretch>
        </p:blipFill>
        <p:spPr bwMode="auto">
          <a:xfrm>
            <a:off x="0" y="2928938"/>
            <a:ext cx="4857750" cy="3722687"/>
          </a:xfrm>
          <a:prstGeom prst="rect">
            <a:avLst/>
          </a:prstGeom>
          <a:noFill/>
          <a:ln w="9525">
            <a:noFill/>
            <a:miter lim="800000"/>
            <a:headEnd/>
            <a:tailEnd/>
          </a:ln>
        </p:spPr>
      </p:pic>
      <p:pic>
        <p:nvPicPr>
          <p:cNvPr id="23555" name="Picture 3" descr="D:\My Pictures\SCANNING 10 06 2010\MASS  MEDIA TAKE ROLE\Shelter BRT Tidak Aksesibel 3.jpg"/>
          <p:cNvPicPr>
            <a:picLocks noChangeAspect="1" noChangeArrowheads="1"/>
          </p:cNvPicPr>
          <p:nvPr/>
        </p:nvPicPr>
        <p:blipFill>
          <a:blip r:embed="rId3"/>
          <a:srcRect/>
          <a:stretch>
            <a:fillRect/>
          </a:stretch>
        </p:blipFill>
        <p:spPr bwMode="auto">
          <a:xfrm>
            <a:off x="4786313" y="142875"/>
            <a:ext cx="4357687" cy="6553200"/>
          </a:xfrm>
          <a:prstGeom prst="rect">
            <a:avLst/>
          </a:prstGeom>
          <a:noFill/>
          <a:ln w="9525">
            <a:noFill/>
            <a:miter lim="800000"/>
            <a:headEnd/>
            <a:tailEnd/>
          </a:ln>
        </p:spPr>
      </p:pic>
      <p:sp>
        <p:nvSpPr>
          <p:cNvPr id="23556" name="TextBox 3"/>
          <p:cNvSpPr txBox="1">
            <a:spLocks noChangeArrowheads="1"/>
          </p:cNvSpPr>
          <p:nvPr/>
        </p:nvSpPr>
        <p:spPr bwMode="auto">
          <a:xfrm>
            <a:off x="357158" y="357166"/>
            <a:ext cx="4214842" cy="2308324"/>
          </a:xfrm>
          <a:prstGeom prst="rect">
            <a:avLst/>
          </a:prstGeom>
          <a:noFill/>
          <a:ln w="9525">
            <a:noFill/>
            <a:miter lim="800000"/>
            <a:headEnd/>
            <a:tailEnd/>
          </a:ln>
        </p:spPr>
        <p:txBody>
          <a:bodyPr wrap="square">
            <a:spAutoFit/>
          </a:bodyPr>
          <a:lstStyle/>
          <a:p>
            <a:pPr algn="ctr"/>
            <a:r>
              <a:rPr lang="en-US" sz="2400" b="1" dirty="0">
                <a:solidFill>
                  <a:schemeClr val="accent1">
                    <a:lumMod val="50000"/>
                  </a:schemeClr>
                </a:solidFill>
              </a:rPr>
              <a:t> </a:t>
            </a:r>
            <a:r>
              <a:rPr lang="id-ID" sz="2400" b="1" dirty="0" smtClean="0">
                <a:solidFill>
                  <a:schemeClr val="accent1">
                    <a:lumMod val="50000"/>
                  </a:schemeClr>
                </a:solidFill>
              </a:rPr>
              <a:t>Accessibility Monitoring by SHGs / DPOs</a:t>
            </a:r>
          </a:p>
          <a:p>
            <a:pPr algn="ctr"/>
            <a:r>
              <a:rPr lang="id-ID" sz="2400" b="1" dirty="0" smtClean="0">
                <a:solidFill>
                  <a:schemeClr val="accent1">
                    <a:lumMod val="50000"/>
                  </a:schemeClr>
                </a:solidFill>
              </a:rPr>
              <a:t>Followed by Problems Solving Meeting Attended by Relevant Multi Stakehodlers </a:t>
            </a:r>
            <a:endParaRPr lang="en-US" sz="2400" b="1" dirty="0">
              <a:solidFill>
                <a:schemeClr val="accent1">
                  <a:lumMod val="50000"/>
                </a:schemeClr>
              </a:solidFill>
            </a:endParaRP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AA699-2453-4D1C-BDFC-C48CF1A59952}" type="slidenum">
              <a:rPr lang="id-ID" smtClean="0">
                <a:solidFill>
                  <a:prstClr val="black">
                    <a:tint val="75000"/>
                  </a:prstClr>
                </a:solidFill>
              </a:rPr>
              <a:pPr/>
              <a:t>7</a:t>
            </a:fld>
            <a:endParaRPr lang="id-ID">
              <a:solidFill>
                <a:prstClr val="black">
                  <a:tint val="75000"/>
                </a:prstClr>
              </a:solidFill>
            </a:endParaRPr>
          </a:p>
        </p:txBody>
      </p:sp>
      <p:pic>
        <p:nvPicPr>
          <p:cNvPr id="3" name="Picture 2" descr="E:\PROGRAM FILES LENGKAP\Caritas Germany\CARITAS-BMZ 2013\Foto2 BST Baru\DSC01018.jpg"/>
          <p:cNvPicPr/>
          <p:nvPr/>
        </p:nvPicPr>
        <p:blipFill>
          <a:blip r:embed="rId2"/>
          <a:srcRect/>
          <a:stretch>
            <a:fillRect/>
          </a:stretch>
        </p:blipFill>
        <p:spPr bwMode="auto">
          <a:xfrm>
            <a:off x="0" y="928670"/>
            <a:ext cx="9144000" cy="5929330"/>
          </a:xfrm>
          <a:prstGeom prst="rect">
            <a:avLst/>
          </a:prstGeom>
          <a:noFill/>
          <a:ln w="9525">
            <a:noFill/>
            <a:miter lim="800000"/>
            <a:headEnd/>
            <a:tailEnd/>
          </a:ln>
        </p:spPr>
      </p:pic>
      <p:sp>
        <p:nvSpPr>
          <p:cNvPr id="4" name="Title 1"/>
          <p:cNvSpPr txBox="1">
            <a:spLocks/>
          </p:cNvSpPr>
          <p:nvPr/>
        </p:nvSpPr>
        <p:spPr>
          <a:xfrm>
            <a:off x="0" y="-24"/>
            <a:ext cx="9144000" cy="785818"/>
          </a:xfrm>
          <a:prstGeom prst="rect">
            <a:avLst/>
          </a:prstGeom>
          <a:solidFill>
            <a:schemeClr val="accent5"/>
          </a:solidFill>
        </p:spPr>
        <p:txBody>
          <a:bodyPr vert="horz" lIns="91440" tIns="45720" rIns="91440" bIns="45720" rtlCol="0" anchor="ctr">
            <a:normAutofit/>
          </a:bodyPr>
          <a:lstStyle/>
          <a:p>
            <a:pPr lvl="0" algn="ctr">
              <a:spcBef>
                <a:spcPct val="0"/>
              </a:spcBef>
              <a:defRPr/>
            </a:pPr>
            <a:r>
              <a:rPr lang="id-ID" sz="2800" b="1" dirty="0" smtClean="0">
                <a:solidFill>
                  <a:schemeClr val="bg1"/>
                </a:solidFill>
                <a:latin typeface="+mj-lt"/>
                <a:ea typeface="+mj-ea"/>
                <a:cs typeface="+mj-cs"/>
              </a:rPr>
              <a:t>Example of Accessibility of Bus Shelter</a:t>
            </a:r>
            <a:r>
              <a:rPr kumimoji="0" lang="id-ID" sz="2800" b="1" i="0" u="none" strike="noStrike" kern="1200" cap="none" spc="0" normalizeH="0" baseline="0" noProof="0" dirty="0" smtClean="0">
                <a:ln>
                  <a:noFill/>
                </a:ln>
                <a:solidFill>
                  <a:schemeClr val="bg1"/>
                </a:solidFill>
                <a:effectLst/>
                <a:uLnTx/>
                <a:uFillTx/>
                <a:latin typeface="+mj-lt"/>
                <a:ea typeface="+mj-ea"/>
                <a:cs typeface="+mj-cs"/>
              </a:rPr>
              <a:t>  </a:t>
            </a:r>
            <a:endParaRPr kumimoji="0" lang="en-US" sz="2800" b="1" i="0" u="none" strike="sng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Foto Brebes\CIMG4501.JPG"/>
          <p:cNvPicPr/>
          <p:nvPr/>
        </p:nvPicPr>
        <p:blipFill>
          <a:blip r:embed="rId2" cstate="print"/>
          <a:srcRect/>
          <a:stretch>
            <a:fillRect/>
          </a:stretch>
        </p:blipFill>
        <p:spPr bwMode="auto">
          <a:xfrm>
            <a:off x="214282" y="214290"/>
            <a:ext cx="8643998" cy="5715040"/>
          </a:xfrm>
          <a:prstGeom prst="rect">
            <a:avLst/>
          </a:prstGeom>
          <a:noFill/>
          <a:ln w="9525">
            <a:noFill/>
            <a:miter lim="800000"/>
            <a:headEnd/>
            <a:tailEnd/>
          </a:ln>
        </p:spPr>
      </p:pic>
      <p:sp>
        <p:nvSpPr>
          <p:cNvPr id="10" name="Rectangle 9"/>
          <p:cNvSpPr/>
          <p:nvPr/>
        </p:nvSpPr>
        <p:spPr>
          <a:xfrm>
            <a:off x="214282" y="4857760"/>
            <a:ext cx="8643998" cy="1754326"/>
          </a:xfrm>
          <a:prstGeom prst="rect">
            <a:avLst/>
          </a:prstGeom>
          <a:solidFill>
            <a:srgbClr val="FFC000"/>
          </a:solidFill>
        </p:spPr>
        <p:txBody>
          <a:bodyPr wrap="square" lIns="91440" tIns="45720" rIns="91440" bIns="45720">
            <a:spAutoFit/>
          </a:bodyPr>
          <a:lstStyle/>
          <a:p>
            <a:pPr algn="ctr"/>
            <a:r>
              <a:rPr lang="id-ID"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a:t>
            </a:r>
          </a:p>
          <a:p>
            <a:pPr algn="ctr"/>
            <a:r>
              <a:rPr lang="id-ID"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See you...</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251840"/>
            <a:ext cx="857256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CBR DTC Solo </a:t>
            </a:r>
            <a:r>
              <a:rPr lang="id-ID" b="1" dirty="0" smtClean="0">
                <a:latin typeface="Arial Narrow" pitchFamily="34" charset="0"/>
                <a:ea typeface="Times New Roman" pitchFamily="18" charset="0"/>
                <a:cs typeface="Arial" pitchFamily="34" charset="0"/>
              </a:rPr>
              <a:t>at</a:t>
            </a:r>
            <a:r>
              <a:rPr kumimoji="0" lang="id-ID"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Glance</a:t>
            </a:r>
          </a:p>
          <a:p>
            <a:pPr marL="0" marR="0" lvl="0" indent="0" algn="just" defTabSz="914400" rtl="0" eaLnBrk="1" fontAlgn="base" latinLnBrk="0" hangingPunct="1">
              <a:lnSpc>
                <a:spcPct val="100000"/>
              </a:lnSpc>
              <a:spcBef>
                <a:spcPct val="0"/>
              </a:spcBef>
              <a:spcAft>
                <a:spcPct val="0"/>
              </a:spcAft>
              <a:buClrTx/>
              <a:buSzTx/>
              <a:buFontTx/>
              <a:buNone/>
              <a:tabLst/>
            </a:pPr>
            <a:endParaRPr lang="id-ID" dirty="0" smtClean="0">
              <a:latin typeface="Arial Narrow"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CBR DTC Solo </a:t>
            </a:r>
            <a:r>
              <a:rPr kumimoji="0" lang="en-U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was established in 1978 started to develop CBR concept as approach to disability issues in many rural areas. The ideas were proved successful in reaching and serving the persons with disabilities, particularly children with disability living in rural areas. </a:t>
            </a:r>
            <a:r>
              <a:rPr kumimoji="0" lang="id-ID"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Many CBR programs were implemented</a:t>
            </a:r>
            <a:r>
              <a:rPr kumimoji="0" lang="id-ID" b="0" i="0" u="none" strike="noStrike" cap="none" normalizeH="0" dirty="0" smtClean="0">
                <a:ln>
                  <a:noFill/>
                </a:ln>
                <a:solidFill>
                  <a:schemeClr val="tx1"/>
                </a:solidFill>
                <a:effectLst/>
                <a:latin typeface="Arial Narrow" pitchFamily="34" charset="0"/>
                <a:ea typeface="Times New Roman" pitchFamily="18" charset="0"/>
                <a:cs typeface="Arial" pitchFamily="34" charset="0"/>
              </a:rPr>
              <a:t> in many villages.</a:t>
            </a:r>
            <a:endParaRPr kumimoji="0" lang="id-ID"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accent1">
                    <a:lumMod val="75000"/>
                  </a:schemeClr>
                </a:solidFill>
                <a:effectLst/>
                <a:latin typeface="Arial Narrow" pitchFamily="34" charset="0"/>
                <a:ea typeface="Times New Roman" pitchFamily="18" charset="0"/>
                <a:cs typeface="Arial" pitchFamily="34" charset="0"/>
              </a:rPr>
              <a:t>Taking into account the lesson learn of the long experiences of</a:t>
            </a:r>
            <a:r>
              <a:rPr kumimoji="0" lang="id-ID" b="0" i="0" u="none" strike="noStrike" cap="none" normalizeH="0" dirty="0" smtClean="0">
                <a:ln>
                  <a:noFill/>
                </a:ln>
                <a:solidFill>
                  <a:schemeClr val="accent1">
                    <a:lumMod val="75000"/>
                  </a:schemeClr>
                </a:solidFill>
                <a:effectLst/>
                <a:latin typeface="Arial Narrow" pitchFamily="34" charset="0"/>
                <a:ea typeface="Times New Roman" pitchFamily="18" charset="0"/>
                <a:cs typeface="Arial" pitchFamily="34" charset="0"/>
              </a:rPr>
              <a:t> CBR implementation from 1978 – 2008 (30 years), the </a:t>
            </a:r>
            <a:r>
              <a:rPr kumimoji="0" lang="id-ID" b="0" i="0" u="none" strike="noStrike" cap="none" normalizeH="0" baseline="0" dirty="0" smtClean="0">
                <a:ln>
                  <a:noFill/>
                </a:ln>
                <a:solidFill>
                  <a:schemeClr val="accent1">
                    <a:lumMod val="75000"/>
                  </a:schemeClr>
                </a:solidFill>
                <a:effectLst/>
                <a:latin typeface="Arial Narrow" pitchFamily="34" charset="0"/>
                <a:ea typeface="Times New Roman" pitchFamily="18" charset="0"/>
                <a:cs typeface="Arial" pitchFamily="34" charset="0"/>
              </a:rPr>
              <a:t>CBR DTC Solo since 2009 develop</a:t>
            </a:r>
            <a:r>
              <a:rPr kumimoji="0" lang="id-ID" b="0" i="0" u="none" strike="noStrike" cap="none" normalizeH="0" dirty="0" smtClean="0">
                <a:ln>
                  <a:noFill/>
                </a:ln>
                <a:solidFill>
                  <a:schemeClr val="accent1">
                    <a:lumMod val="75000"/>
                  </a:schemeClr>
                </a:solidFill>
                <a:effectLst/>
                <a:latin typeface="Arial Narrow" pitchFamily="34" charset="0"/>
                <a:ea typeface="Times New Roman" pitchFamily="18" charset="0"/>
                <a:cs typeface="Arial" pitchFamily="34" charset="0"/>
              </a:rPr>
              <a:t> a metamorphose from village based CBR movement into advocacy model of CBR. Start from 2010, a massive advocacy to involve and influence the government system and structure has begun. Disability Advocacy Team (DAT), </a:t>
            </a:r>
            <a:r>
              <a:rPr kumimoji="0" lang="id-ID" b="0" i="1" u="none" strike="noStrike" cap="none" normalizeH="0" dirty="0" smtClean="0">
                <a:ln>
                  <a:noFill/>
                </a:ln>
                <a:solidFill>
                  <a:schemeClr val="accent1">
                    <a:lumMod val="75000"/>
                  </a:schemeClr>
                </a:solidFill>
                <a:effectLst/>
                <a:latin typeface="Arial Narrow" pitchFamily="34" charset="0"/>
                <a:ea typeface="Times New Roman" pitchFamily="18" charset="0"/>
                <a:cs typeface="Arial" pitchFamily="34" charset="0"/>
              </a:rPr>
              <a:t>as the methamorphoses of CBR team</a:t>
            </a:r>
            <a:r>
              <a:rPr kumimoji="0" lang="id-ID" b="0" i="0" u="none" strike="noStrike" cap="none" normalizeH="0" dirty="0" smtClean="0">
                <a:ln>
                  <a:noFill/>
                </a:ln>
                <a:solidFill>
                  <a:schemeClr val="accent1">
                    <a:lumMod val="75000"/>
                  </a:schemeClr>
                </a:solidFill>
                <a:effectLst/>
                <a:latin typeface="Arial Narrow" pitchFamily="34" charset="0"/>
                <a:ea typeface="Times New Roman" pitchFamily="18" charset="0"/>
                <a:cs typeface="Arial" pitchFamily="34" charset="0"/>
              </a:rPr>
              <a:t>, has initiated in many local governments with the UNCRPD and New CBR Guidelines as the main spirit and values to accomodate disability issues into cross-cutting issues in development.</a:t>
            </a:r>
          </a:p>
          <a:p>
            <a:pPr marL="0" marR="0" lvl="0" indent="0" algn="just" defTabSz="914400" rtl="0" eaLnBrk="0" fontAlgn="base" latinLnBrk="0" hangingPunct="0">
              <a:lnSpc>
                <a:spcPct val="100000"/>
              </a:lnSpc>
              <a:spcBef>
                <a:spcPct val="0"/>
              </a:spcBef>
              <a:spcAft>
                <a:spcPct val="0"/>
              </a:spcAft>
              <a:buClrTx/>
              <a:buSzTx/>
              <a:buFontTx/>
              <a:buNone/>
              <a:tabLst/>
            </a:pPr>
            <a:endParaRPr lang="id-ID" baseline="0" dirty="0" smtClean="0">
              <a:solidFill>
                <a:srgbClr val="7030A0"/>
              </a:solidFill>
              <a:latin typeface="Arial Narrow"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rgbClr val="7030A0"/>
                </a:solidFill>
                <a:effectLst/>
                <a:latin typeface="Arial Narrow" pitchFamily="34" charset="0"/>
                <a:ea typeface="Times New Roman" pitchFamily="18" charset="0"/>
                <a:cs typeface="Arial" pitchFamily="34" charset="0"/>
              </a:rPr>
              <a:t>CBR DTC Solo has progressive </a:t>
            </a:r>
            <a:r>
              <a:rPr kumimoji="0" lang="en-US" b="0" i="0" u="none" strike="noStrike" cap="none" normalizeH="0" baseline="0" dirty="0" smtClean="0">
                <a:ln>
                  <a:noFill/>
                </a:ln>
                <a:solidFill>
                  <a:srgbClr val="7030A0"/>
                </a:solidFill>
                <a:effectLst/>
                <a:latin typeface="Arial Narrow" pitchFamily="34" charset="0"/>
                <a:ea typeface="Times New Roman" pitchFamily="18" charset="0"/>
                <a:cs typeface="Arial" pitchFamily="34" charset="0"/>
              </a:rPr>
              <a:t>organizational development </a:t>
            </a:r>
            <a:r>
              <a:rPr kumimoji="0" lang="id-ID" b="0" i="0" u="none" strike="noStrike" cap="none" normalizeH="0" baseline="0" dirty="0" smtClean="0">
                <a:ln>
                  <a:noFill/>
                </a:ln>
                <a:solidFill>
                  <a:srgbClr val="7030A0"/>
                </a:solidFill>
                <a:effectLst/>
                <a:latin typeface="Arial Narrow" pitchFamily="34" charset="0"/>
                <a:ea typeface="Times New Roman" pitchFamily="18" charset="0"/>
                <a:cs typeface="Arial" pitchFamily="34" charset="0"/>
              </a:rPr>
              <a:t>alongwith the massive </a:t>
            </a:r>
            <a:r>
              <a:rPr kumimoji="0" lang="en-US" b="0" i="0" u="none" strike="noStrike" cap="none" normalizeH="0" baseline="0" dirty="0" smtClean="0">
                <a:ln>
                  <a:noFill/>
                </a:ln>
                <a:solidFill>
                  <a:srgbClr val="7030A0"/>
                </a:solidFill>
                <a:effectLst/>
                <a:latin typeface="Arial Narrow" pitchFamily="34" charset="0"/>
                <a:ea typeface="Times New Roman" pitchFamily="18" charset="0"/>
                <a:cs typeface="Arial" pitchFamily="34" charset="0"/>
              </a:rPr>
              <a:t>advocacy of the rights of PWDs</a:t>
            </a:r>
            <a:r>
              <a:rPr kumimoji="0" lang="id-ID" b="0" i="0" u="none" strike="noStrike" cap="none" normalizeH="0" dirty="0" smtClean="0">
                <a:ln>
                  <a:noFill/>
                </a:ln>
                <a:solidFill>
                  <a:srgbClr val="7030A0"/>
                </a:solidFill>
                <a:effectLst/>
                <a:latin typeface="Arial Narrow" pitchFamily="34" charset="0"/>
                <a:ea typeface="Times New Roman" pitchFamily="18" charset="0"/>
                <a:cs typeface="Arial" pitchFamily="34" charset="0"/>
              </a:rPr>
              <a:t> in Indonesia and beyond. </a:t>
            </a:r>
          </a:p>
          <a:p>
            <a:pPr marL="0" marR="0" lvl="0" indent="0" algn="just" defTabSz="914400" rtl="0" eaLnBrk="0" fontAlgn="base" latinLnBrk="0" hangingPunct="0">
              <a:lnSpc>
                <a:spcPct val="100000"/>
              </a:lnSpc>
              <a:spcBef>
                <a:spcPct val="0"/>
              </a:spcBef>
              <a:spcAft>
                <a:spcPct val="0"/>
              </a:spcAft>
              <a:buClrTx/>
              <a:buSzTx/>
              <a:buFontTx/>
              <a:buNone/>
              <a:tabLst/>
            </a:pPr>
            <a:endParaRPr lang="id-ID" baseline="0" dirty="0" smtClean="0">
              <a:solidFill>
                <a:srgbClr val="7030A0"/>
              </a:solidFill>
              <a:latin typeface="Arial Narrow" pitchFamily="34" charset="0"/>
              <a:cs typeface="Arial" pitchFamily="34" charset="0"/>
            </a:endParaRPr>
          </a:p>
          <a:p>
            <a:r>
              <a:rPr kumimoji="0" lang="id-ID" b="0" i="0" u="none" strike="noStrike" cap="none" normalizeH="0" dirty="0" smtClean="0">
                <a:ln>
                  <a:noFill/>
                </a:ln>
                <a:solidFill>
                  <a:schemeClr val="accent1">
                    <a:lumMod val="50000"/>
                  </a:schemeClr>
                </a:solidFill>
                <a:effectLst/>
                <a:latin typeface="Arial Narrow" pitchFamily="34" charset="0"/>
                <a:cs typeface="Arial" pitchFamily="34" charset="0"/>
              </a:rPr>
              <a:t>Address of CBR DTC Solo: </a:t>
            </a:r>
            <a:r>
              <a:rPr lang="id-ID" b="1" dirty="0" smtClean="0">
                <a:solidFill>
                  <a:schemeClr val="accent1">
                    <a:lumMod val="50000"/>
                  </a:schemeClr>
                </a:solidFill>
                <a:latin typeface="Arial Narrow" pitchFamily="34" charset="0"/>
              </a:rPr>
              <a:t>Mendungan RT. 001 RW. 005 No. 29 Pabelan, Kartasuro, Sukoharjo, Solo (57162) </a:t>
            </a:r>
            <a:r>
              <a:rPr lang="id-ID" dirty="0" smtClean="0">
                <a:solidFill>
                  <a:schemeClr val="accent1">
                    <a:lumMod val="50000"/>
                  </a:schemeClr>
                </a:solidFill>
                <a:latin typeface="Arial Narrow" pitchFamily="34" charset="0"/>
              </a:rPr>
              <a:t>Phone / Fax.: +62 271 7653029    Email : maman_shg@yahoo.com   / 	mamansun@gmail.com         / 	cbr.centersolo@gmail.com                     </a:t>
            </a:r>
          </a:p>
          <a:p>
            <a:r>
              <a:rPr lang="id-ID" dirty="0" smtClean="0">
                <a:solidFill>
                  <a:schemeClr val="accent1">
                    <a:lumMod val="50000"/>
                  </a:schemeClr>
                </a:solidFill>
                <a:latin typeface="Arial Narrow" pitchFamily="34" charset="0"/>
              </a:rPr>
              <a:t>			Web.: </a:t>
            </a:r>
            <a:r>
              <a:rPr lang="id-ID" u="sng" dirty="0" smtClean="0">
                <a:solidFill>
                  <a:schemeClr val="accent1">
                    <a:lumMod val="50000"/>
                  </a:schemeClr>
                </a:solidFill>
                <a:latin typeface="Arial Narrow" pitchFamily="34" charset="0"/>
              </a:rPr>
              <a:t>www.pprbmsolo.org</a:t>
            </a:r>
            <a:endParaRPr lang="id-ID" dirty="0" smtClean="0">
              <a:solidFill>
                <a:schemeClr val="accent1">
                  <a:lumMod val="50000"/>
                </a:schemeClr>
              </a:solidFill>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324</TotalTime>
  <Words>890</Words>
  <Application>Microsoft Office PowerPoint</Application>
  <PresentationFormat>On-screen Show (4:3)</PresentationFormat>
  <Paragraphs>86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SUNARMAN</dc:creator>
  <cp:lastModifiedBy>Talin Avades</cp:lastModifiedBy>
  <cp:revision>54</cp:revision>
  <dcterms:created xsi:type="dcterms:W3CDTF">2015-10-08T23:54:34Z</dcterms:created>
  <dcterms:modified xsi:type="dcterms:W3CDTF">2015-10-15T13:05:59Z</dcterms:modified>
</cp:coreProperties>
</file>