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79" r:id="rId6"/>
    <p:sldId id="260" r:id="rId7"/>
    <p:sldId id="266" r:id="rId8"/>
    <p:sldId id="277" r:id="rId9"/>
    <p:sldId id="276" r:id="rId10"/>
    <p:sldId id="278" r:id="rId11"/>
    <p:sldId id="261" r:id="rId12"/>
    <p:sldId id="262"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1" d="100"/>
          <a:sy n="111" d="100"/>
        </p:scale>
        <p:origin x="-876"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C49A7C5-3114-4388-9FF4-F7EAC1FE2638}" type="datetimeFigureOut">
              <a:rPr lang="en-US" smtClean="0"/>
              <a:t>27/10/2015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6FF153-C280-4C87-BD0D-7CE4BB08A556}"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C49A7C5-3114-4388-9FF4-F7EAC1FE2638}" type="datetimeFigureOut">
              <a:rPr lang="en-US" smtClean="0"/>
              <a:t>27/10/2015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6FF153-C280-4C87-BD0D-7CE4BB08A55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C49A7C5-3114-4388-9FF4-F7EAC1FE2638}" type="datetimeFigureOut">
              <a:rPr lang="en-US" smtClean="0"/>
              <a:t>27/10/2015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6FF153-C280-4C87-BD0D-7CE4BB08A55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C49A7C5-3114-4388-9FF4-F7EAC1FE2638}" type="datetimeFigureOut">
              <a:rPr lang="en-US" smtClean="0"/>
              <a:t>27/10/2015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6FF153-C280-4C87-BD0D-7CE4BB08A55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C49A7C5-3114-4388-9FF4-F7EAC1FE2638}" type="datetimeFigureOut">
              <a:rPr lang="en-US" smtClean="0"/>
              <a:t>27/10/2015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6FF153-C280-4C87-BD0D-7CE4BB08A556}"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C49A7C5-3114-4388-9FF4-F7EAC1FE2638}" type="datetimeFigureOut">
              <a:rPr lang="en-US" smtClean="0"/>
              <a:t>27/10/2015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6FF153-C280-4C87-BD0D-7CE4BB08A55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C49A7C5-3114-4388-9FF4-F7EAC1FE2638}" type="datetimeFigureOut">
              <a:rPr lang="en-US" smtClean="0"/>
              <a:t>27/10/2015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6FF153-C280-4C87-BD0D-7CE4BB08A55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C49A7C5-3114-4388-9FF4-F7EAC1FE2638}" type="datetimeFigureOut">
              <a:rPr lang="en-US" smtClean="0"/>
              <a:t>27/10/2015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6FF153-C280-4C87-BD0D-7CE4BB08A55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C49A7C5-3114-4388-9FF4-F7EAC1FE2638}" type="datetimeFigureOut">
              <a:rPr lang="en-US" smtClean="0"/>
              <a:t>27/10/2015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6FF153-C280-4C87-BD0D-7CE4BB08A55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C49A7C5-3114-4388-9FF4-F7EAC1FE2638}" type="datetimeFigureOut">
              <a:rPr lang="en-US" smtClean="0"/>
              <a:t>27/10/2015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6FF153-C280-4C87-BD0D-7CE4BB08A556}" type="slidenum">
              <a:rPr lang="en-US" smtClean="0"/>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CC49A7C5-3114-4388-9FF4-F7EAC1FE2638}" type="datetimeFigureOut">
              <a:rPr lang="en-US" smtClean="0"/>
              <a:t>27/10/2015</a:t>
            </a:fld>
            <a:endParaRPr lang="en-US"/>
          </a:p>
        </p:txBody>
      </p:sp>
      <p:sp>
        <p:nvSpPr>
          <p:cNvPr id="9" name="Slide Number Placeholder 8"/>
          <p:cNvSpPr>
            <a:spLocks noGrp="1"/>
          </p:cNvSpPr>
          <p:nvPr>
            <p:ph type="sldNum" sz="quarter" idx="11"/>
          </p:nvPr>
        </p:nvSpPr>
        <p:spPr/>
        <p:txBody>
          <a:bodyPr/>
          <a:lstStyle/>
          <a:p>
            <a:fld id="{7A6FF153-C280-4C87-BD0D-7CE4BB08A556}"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7A6FF153-C280-4C87-BD0D-7CE4BB08A556}" type="slidenum">
              <a:rPr lang="en-US" smtClean="0"/>
              <a:t>‹#›</a:t>
            </a:fld>
            <a:endParaRPr lang="en-U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CC49A7C5-3114-4388-9FF4-F7EAC1FE2638}" type="datetimeFigureOut">
              <a:rPr lang="en-US" smtClean="0"/>
              <a:t>27/10/2015</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ctr"/>
            <a:r>
              <a:rPr lang="en-GB" sz="3100" b="1" dirty="0" smtClean="0"/>
              <a:t/>
            </a:r>
            <a:br>
              <a:rPr lang="en-GB" sz="3100" b="1" dirty="0" smtClean="0"/>
            </a:br>
            <a:r>
              <a:rPr lang="en-GB" sz="3100" b="1" dirty="0" smtClean="0"/>
              <a:t/>
            </a:r>
            <a:br>
              <a:rPr lang="en-GB" sz="3100" b="1" dirty="0" smtClean="0"/>
            </a:br>
            <a:r>
              <a:rPr lang="en-GB" sz="3100" b="1" dirty="0"/>
              <a:t/>
            </a:r>
            <a:br>
              <a:rPr lang="en-GB" sz="3100" b="1" dirty="0"/>
            </a:br>
            <a:r>
              <a:rPr lang="en-GB" sz="3100" b="1" dirty="0" smtClean="0"/>
              <a:t/>
            </a:r>
            <a:br>
              <a:rPr lang="en-GB" sz="3100" b="1" dirty="0" smtClean="0"/>
            </a:br>
            <a:r>
              <a:rPr lang="en-GB" sz="3100" b="1" dirty="0"/>
              <a:t/>
            </a:r>
            <a:br>
              <a:rPr lang="en-GB" sz="3100" b="1" dirty="0"/>
            </a:br>
            <a:r>
              <a:rPr lang="en-GB" sz="3100" b="1" dirty="0" smtClean="0"/>
              <a:t/>
            </a:r>
            <a:br>
              <a:rPr lang="en-GB" sz="3100" b="1" dirty="0" smtClean="0"/>
            </a:br>
            <a:r>
              <a:rPr lang="en-GB" sz="3100" b="1" dirty="0"/>
              <a:t/>
            </a:r>
            <a:br>
              <a:rPr lang="en-GB" sz="3100" b="1" dirty="0"/>
            </a:br>
            <a:r>
              <a:rPr lang="en-GB" sz="3100" b="1" dirty="0" smtClean="0"/>
              <a:t/>
            </a:r>
            <a:br>
              <a:rPr lang="en-GB" sz="3100" b="1" dirty="0" smtClean="0"/>
            </a:br>
            <a:r>
              <a:rPr lang="en-GB" sz="3100" b="1" dirty="0"/>
              <a:t/>
            </a:r>
            <a:br>
              <a:rPr lang="en-GB" sz="3100" b="1" dirty="0"/>
            </a:br>
            <a:r>
              <a:rPr lang="en-GB" sz="4000" b="1" dirty="0" smtClean="0"/>
              <a:t>“</a:t>
            </a:r>
            <a:r>
              <a:rPr lang="en-GB" sz="4000" b="1" dirty="0"/>
              <a:t>DISABILITY AND DEVELOPMENT – DISABILITY INCLUSION AND ACCESSIBLE URBAN DEVELOPMENT”</a:t>
            </a:r>
            <a:r>
              <a:rPr lang="en-US" sz="7300" dirty="0"/>
              <a:t/>
            </a:r>
            <a:br>
              <a:rPr lang="en-US" sz="7300" dirty="0"/>
            </a:br>
            <a:endParaRPr lang="en-US" sz="7300" dirty="0"/>
          </a:p>
        </p:txBody>
      </p:sp>
      <p:sp>
        <p:nvSpPr>
          <p:cNvPr id="3" name="Subtitle 2"/>
          <p:cNvSpPr>
            <a:spLocks noGrp="1"/>
          </p:cNvSpPr>
          <p:nvPr>
            <p:ph type="subTitle" idx="1"/>
          </p:nvPr>
        </p:nvSpPr>
        <p:spPr>
          <a:xfrm>
            <a:off x="685800" y="4572000"/>
            <a:ext cx="6461760" cy="1676400"/>
          </a:xfrm>
        </p:spPr>
        <p:txBody>
          <a:bodyPr>
            <a:normAutofit/>
          </a:bodyPr>
          <a:lstStyle/>
          <a:p>
            <a:pPr algn="ctr"/>
            <a:r>
              <a:rPr lang="en-US" sz="2800" b="1" dirty="0" smtClean="0">
                <a:latin typeface="Arial" pitchFamily="34" charset="0"/>
                <a:cs typeface="Arial" pitchFamily="34" charset="0"/>
              </a:rPr>
              <a:t>Lefhoko Kesamang </a:t>
            </a:r>
          </a:p>
          <a:p>
            <a:pPr algn="ctr"/>
            <a:r>
              <a:rPr lang="en-US" sz="2800" b="1" dirty="0" smtClean="0">
                <a:latin typeface="Arial" pitchFamily="34" charset="0"/>
                <a:cs typeface="Arial" pitchFamily="34" charset="0"/>
              </a:rPr>
              <a:t>Senior Social Welfare Officer</a:t>
            </a:r>
          </a:p>
          <a:p>
            <a:pPr algn="ctr"/>
            <a:r>
              <a:rPr lang="en-US" sz="2800" b="1" dirty="0" smtClean="0">
                <a:latin typeface="Arial" pitchFamily="34" charset="0"/>
                <a:cs typeface="Arial" pitchFamily="34" charset="0"/>
              </a:rPr>
              <a:t>African Union Commission </a:t>
            </a:r>
            <a:endParaRPr lang="en-US" sz="2800" b="1" dirty="0">
              <a:latin typeface="Arial" pitchFamily="34" charset="0"/>
              <a:cs typeface="Arial" pitchFamily="34" charset="0"/>
            </a:endParaRPr>
          </a:p>
        </p:txBody>
      </p:sp>
    </p:spTree>
    <p:extLst>
      <p:ext uri="{BB962C8B-B14F-4D97-AF65-F5344CB8AC3E}">
        <p14:creationId xmlns:p14="http://schemas.microsoft.com/office/powerpoint/2010/main" val="46198609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2800" dirty="0" smtClean="0">
                <a:solidFill>
                  <a:schemeClr val="bg2">
                    <a:lumMod val="50000"/>
                  </a:schemeClr>
                </a:solidFill>
              </a:rPr>
              <a:t>CONTINENTAL PLAN OF ACTION ON THE AFRICAN DECADE OF PERSONS WITH DISABILITIES (2010-2019)</a:t>
            </a:r>
            <a:endParaRPr lang="en-US" sz="2800" dirty="0">
              <a:solidFill>
                <a:schemeClr val="bg2">
                  <a:lumMod val="50000"/>
                </a:schemeClr>
              </a:solidFill>
            </a:endParaRPr>
          </a:p>
        </p:txBody>
      </p:sp>
      <p:sp>
        <p:nvSpPr>
          <p:cNvPr id="3" name="Content Placeholder 2"/>
          <p:cNvSpPr>
            <a:spLocks noGrp="1"/>
          </p:cNvSpPr>
          <p:nvPr>
            <p:ph idx="1"/>
          </p:nvPr>
        </p:nvSpPr>
        <p:spPr/>
        <p:txBody>
          <a:bodyPr>
            <a:normAutofit/>
          </a:bodyPr>
          <a:lstStyle/>
          <a:p>
            <a:pPr algn="just">
              <a:buFont typeface="Wingdings" pitchFamily="2" charset="2"/>
              <a:buChar char="Ø"/>
            </a:pPr>
            <a:r>
              <a:rPr lang="en-US" dirty="0" smtClean="0"/>
              <a:t>Goal: </a:t>
            </a:r>
            <a:r>
              <a:rPr lang="en-GB" dirty="0" smtClean="0"/>
              <a:t>The </a:t>
            </a:r>
            <a:r>
              <a:rPr lang="en-GB" dirty="0"/>
              <a:t>goal of the extended African Decade of Persons with Disabilities is </a:t>
            </a:r>
            <a:r>
              <a:rPr lang="en-GB" dirty="0" smtClean="0"/>
              <a:t>THE FULL PARTICIPATION, EQUALITY, INCLUSION AND EMPOWERMENT OF PEOPLE WITH DISABILITIES IN AFRICA</a:t>
            </a:r>
          </a:p>
          <a:p>
            <a:pPr marL="0" indent="0" algn="just">
              <a:buNone/>
            </a:pPr>
            <a:endParaRPr lang="en-GB" dirty="0"/>
          </a:p>
          <a:p>
            <a:pPr algn="just">
              <a:buFont typeface="Wingdings" pitchFamily="2" charset="2"/>
              <a:buChar char="Ø"/>
            </a:pPr>
            <a:r>
              <a:rPr lang="en-GB" dirty="0" smtClean="0"/>
              <a:t>The CPoA has 9 Strategic </a:t>
            </a:r>
            <a:r>
              <a:rPr lang="en-GB" dirty="0"/>
              <a:t>T</a:t>
            </a:r>
            <a:r>
              <a:rPr lang="en-GB" dirty="0" smtClean="0"/>
              <a:t>hematic </a:t>
            </a:r>
            <a:r>
              <a:rPr lang="en-GB" dirty="0"/>
              <a:t>A</a:t>
            </a:r>
            <a:r>
              <a:rPr lang="en-GB" dirty="0" smtClean="0"/>
              <a:t>reas, each with Priority </a:t>
            </a:r>
            <a:r>
              <a:rPr lang="en-GB" dirty="0"/>
              <a:t>A</a:t>
            </a:r>
            <a:r>
              <a:rPr lang="en-GB" dirty="0" smtClean="0"/>
              <a:t>ction </a:t>
            </a:r>
            <a:r>
              <a:rPr lang="en-GB" dirty="0"/>
              <a:t>A</a:t>
            </a:r>
            <a:r>
              <a:rPr lang="en-GB" dirty="0" smtClean="0"/>
              <a:t>reas.</a:t>
            </a:r>
          </a:p>
          <a:p>
            <a:pPr marL="0" indent="0" algn="just">
              <a:buNone/>
            </a:pPr>
            <a:endParaRPr lang="en-GB" dirty="0" smtClean="0"/>
          </a:p>
          <a:p>
            <a:pPr algn="just">
              <a:buFont typeface="Wingdings" pitchFamily="2" charset="2"/>
              <a:buChar char="Ø"/>
            </a:pPr>
            <a:r>
              <a:rPr lang="en-GB" dirty="0" smtClean="0"/>
              <a:t>The overall implementation of the CPoA will be coordinated by the DSA and the regional and national implementation will be facilitated and technical assistance provided for by the Replacement Structure of the ARI. </a:t>
            </a:r>
          </a:p>
          <a:p>
            <a:pPr marL="0" indent="0">
              <a:buNone/>
            </a:pPr>
            <a:endParaRPr lang="en-GB" dirty="0">
              <a:solidFill>
                <a:schemeClr val="bg2">
                  <a:lumMod val="50000"/>
                </a:schemeClr>
              </a:solidFill>
            </a:endParaRPr>
          </a:p>
          <a:p>
            <a:pPr marL="0" indent="0">
              <a:buNone/>
            </a:pPr>
            <a:endParaRPr lang="en-US" dirty="0">
              <a:solidFill>
                <a:schemeClr val="bg2">
                  <a:lumMod val="50000"/>
                </a:schemeClr>
              </a:solidFill>
            </a:endParaRPr>
          </a:p>
        </p:txBody>
      </p:sp>
    </p:spTree>
    <p:extLst>
      <p:ext uri="{BB962C8B-B14F-4D97-AF65-F5344CB8AC3E}">
        <p14:creationId xmlns:p14="http://schemas.microsoft.com/office/powerpoint/2010/main" val="167394207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lgn="ctr"/>
            <a:r>
              <a:rPr lang="en-GB" b="1" dirty="0" smtClean="0"/>
              <a:t/>
            </a:r>
            <a:br>
              <a:rPr lang="en-GB" b="1" dirty="0" smtClean="0"/>
            </a:br>
            <a:r>
              <a:rPr lang="en-GB" b="1" dirty="0" smtClean="0"/>
              <a:t>RECOMMENDATIONS </a:t>
            </a:r>
            <a:r>
              <a:rPr lang="en-GB" b="1" dirty="0"/>
              <a:t>AND THE WAY FORWARD</a:t>
            </a:r>
            <a:r>
              <a:rPr lang="en-US" dirty="0"/>
              <a:t/>
            </a:r>
            <a:br>
              <a:rPr lang="en-US" dirty="0"/>
            </a:br>
            <a:endParaRPr lang="en-US" dirty="0"/>
          </a:p>
        </p:txBody>
      </p:sp>
      <p:sp>
        <p:nvSpPr>
          <p:cNvPr id="3" name="Content Placeholder 2"/>
          <p:cNvSpPr>
            <a:spLocks noGrp="1"/>
          </p:cNvSpPr>
          <p:nvPr>
            <p:ph idx="1"/>
          </p:nvPr>
        </p:nvSpPr>
        <p:spPr/>
        <p:txBody>
          <a:bodyPr>
            <a:normAutofit/>
          </a:bodyPr>
          <a:lstStyle/>
          <a:p>
            <a:pPr marL="571500" lvl="0" indent="-571500" algn="just">
              <a:buAutoNum type="romanLcPeriod"/>
            </a:pPr>
            <a:r>
              <a:rPr lang="en-GB" dirty="0" smtClean="0"/>
              <a:t>The </a:t>
            </a:r>
            <a:r>
              <a:rPr lang="en-GB" dirty="0"/>
              <a:t>AUC is calling upon all partners and Members States to honour their obligations made in the declarations on disability, disarmament and urban </a:t>
            </a:r>
            <a:r>
              <a:rPr lang="en-GB" dirty="0" smtClean="0"/>
              <a:t>development;</a:t>
            </a:r>
            <a:endParaRPr lang="en-US" dirty="0" smtClean="0"/>
          </a:p>
          <a:p>
            <a:pPr marL="571500" lvl="0" indent="-571500" algn="just">
              <a:buAutoNum type="romanLcPeriod"/>
            </a:pPr>
            <a:endParaRPr lang="en-US" dirty="0"/>
          </a:p>
          <a:p>
            <a:pPr marL="571500" lvl="0" indent="-571500" algn="just">
              <a:buAutoNum type="romanLcPeriod"/>
            </a:pPr>
            <a:r>
              <a:rPr lang="en-GB" dirty="0" smtClean="0"/>
              <a:t>The </a:t>
            </a:r>
            <a:r>
              <a:rPr lang="en-GB" dirty="0"/>
              <a:t>AUC is calling upon Member States to develop national accessibility and inclusive policies and laws to realise the rights of persons with disabilities; </a:t>
            </a:r>
            <a:endParaRPr lang="en-US" dirty="0"/>
          </a:p>
          <a:p>
            <a:pPr marL="0" indent="0">
              <a:buNone/>
            </a:pPr>
            <a:endParaRPr lang="en-US" dirty="0"/>
          </a:p>
        </p:txBody>
      </p:sp>
    </p:spTree>
    <p:extLst>
      <p:ext uri="{BB962C8B-B14F-4D97-AF65-F5344CB8AC3E}">
        <p14:creationId xmlns:p14="http://schemas.microsoft.com/office/powerpoint/2010/main" val="39268220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lgn="ctr"/>
            <a:r>
              <a:rPr lang="en-GB" b="1" dirty="0" smtClean="0"/>
              <a:t/>
            </a:r>
            <a:br>
              <a:rPr lang="en-GB" b="1" dirty="0" smtClean="0"/>
            </a:br>
            <a:r>
              <a:rPr lang="en-GB" b="1" dirty="0" smtClean="0"/>
              <a:t>RECOMMENDATIONS </a:t>
            </a:r>
            <a:r>
              <a:rPr lang="en-GB" b="1" dirty="0"/>
              <a:t>AND THE WAY FORWARD</a:t>
            </a:r>
            <a:r>
              <a:rPr lang="en-US" dirty="0"/>
              <a:t/>
            </a:r>
            <a:br>
              <a:rPr lang="en-US" dirty="0"/>
            </a:br>
            <a:endParaRPr lang="en-US" dirty="0"/>
          </a:p>
        </p:txBody>
      </p:sp>
      <p:sp>
        <p:nvSpPr>
          <p:cNvPr id="3" name="Content Placeholder 2"/>
          <p:cNvSpPr>
            <a:spLocks noGrp="1"/>
          </p:cNvSpPr>
          <p:nvPr>
            <p:ph idx="1"/>
          </p:nvPr>
        </p:nvSpPr>
        <p:spPr/>
        <p:txBody>
          <a:bodyPr>
            <a:normAutofit/>
          </a:bodyPr>
          <a:lstStyle/>
          <a:p>
            <a:pPr marL="571500" lvl="0" indent="-571500" algn="just">
              <a:buAutoNum type="romanLcPeriod" startAt="3"/>
            </a:pPr>
            <a:r>
              <a:rPr lang="en-GB" dirty="0" smtClean="0"/>
              <a:t>The AUC is in the process of engaging an expert to carry out an audit of the AUC infrastructure and polices with regard to accessibility;</a:t>
            </a:r>
            <a:endParaRPr lang="en-US" dirty="0"/>
          </a:p>
          <a:p>
            <a:pPr marL="571500" lvl="0" indent="-571500" algn="just">
              <a:buAutoNum type="romanLcPeriod" startAt="3"/>
            </a:pPr>
            <a:endParaRPr lang="en-US" dirty="0" smtClean="0"/>
          </a:p>
          <a:p>
            <a:pPr marL="571500" lvl="0" indent="-571500" algn="just">
              <a:buAutoNum type="romanLcPeriod" startAt="3"/>
            </a:pPr>
            <a:r>
              <a:rPr lang="en-GB" dirty="0" smtClean="0"/>
              <a:t>Thereafter, draft a framework on accessibility and inclusion in Africa.   </a:t>
            </a:r>
            <a:endParaRPr lang="en-US" dirty="0"/>
          </a:p>
          <a:p>
            <a:pPr marL="571500" lvl="0" indent="-571500" algn="just">
              <a:buAutoNum type="romanLcPeriod" startAt="3"/>
            </a:pPr>
            <a:endParaRPr lang="en-US" dirty="0" smtClean="0"/>
          </a:p>
          <a:p>
            <a:pPr marL="571500" lvl="0" indent="-571500" algn="just">
              <a:buAutoNum type="romanLcPeriod" startAt="3"/>
            </a:pPr>
            <a:r>
              <a:rPr lang="en-US" dirty="0" smtClean="0"/>
              <a:t>The monumental progress achieved in demining Mozambique was only possible through the Government’s leadership and continuing support of International Community. Therefore, a positive case study for other Member States</a:t>
            </a:r>
          </a:p>
          <a:p>
            <a:endParaRPr lang="en-US" dirty="0" smtClean="0"/>
          </a:p>
          <a:p>
            <a:endParaRPr lang="en-US" dirty="0"/>
          </a:p>
        </p:txBody>
      </p:sp>
    </p:spTree>
    <p:extLst>
      <p:ext uri="{BB962C8B-B14F-4D97-AF65-F5344CB8AC3E}">
        <p14:creationId xmlns:p14="http://schemas.microsoft.com/office/powerpoint/2010/main" val="24721833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latin typeface="Arial" pitchFamily="34" charset="0"/>
                <a:cs typeface="Arial" pitchFamily="34" charset="0"/>
              </a:rPr>
              <a:t>What is African Union?</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92500" lnSpcReduction="10000"/>
          </a:bodyPr>
          <a:lstStyle/>
          <a:p>
            <a:pPr marL="571500" indent="-571500" algn="just">
              <a:buAutoNum type="romanLcPeriod"/>
            </a:pPr>
            <a:r>
              <a:rPr lang="en-US" sz="3200" dirty="0" smtClean="0"/>
              <a:t>From a liberation organization to spear-heading Africa’s development and integration  </a:t>
            </a:r>
          </a:p>
          <a:p>
            <a:pPr marL="0" indent="0" algn="just">
              <a:buNone/>
            </a:pPr>
            <a:endParaRPr lang="en-US" sz="3200" dirty="0" smtClean="0"/>
          </a:p>
          <a:p>
            <a:pPr lvl="0" algn="just">
              <a:buFont typeface="Wingdings" pitchFamily="2" charset="2"/>
              <a:buChar char="Ø"/>
            </a:pPr>
            <a:r>
              <a:rPr lang="en-GB" sz="3200" dirty="0"/>
              <a:t>inter alia, to accelerating the process of integration in the continent    to enable it play its rightful role in the global economy while addressing    multifaceted social, economic and political problems compounded as they are    by certain negative aspects of globalisation.</a:t>
            </a:r>
            <a:endParaRPr lang="en-US" sz="3200" dirty="0"/>
          </a:p>
          <a:p>
            <a:pPr marL="0" indent="0">
              <a:buNone/>
            </a:pPr>
            <a:endParaRPr lang="en-US" dirty="0"/>
          </a:p>
        </p:txBody>
      </p:sp>
    </p:spTree>
    <p:extLst>
      <p:ext uri="{BB962C8B-B14F-4D97-AF65-F5344CB8AC3E}">
        <p14:creationId xmlns:p14="http://schemas.microsoft.com/office/powerpoint/2010/main" val="36153064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lgn="ctr"/>
            <a:r>
              <a:rPr lang="en-GB" b="1" dirty="0" smtClean="0"/>
              <a:t/>
            </a:r>
            <a:br>
              <a:rPr lang="en-GB" b="1" dirty="0" smtClean="0"/>
            </a:br>
            <a:r>
              <a:rPr lang="en-GB" b="1" dirty="0" smtClean="0"/>
              <a:t>PREVIOUS </a:t>
            </a:r>
            <a:r>
              <a:rPr lang="en-GB" b="1" dirty="0"/>
              <a:t>RESOLUTIONS ON URBAN DEVELOPMENT</a:t>
            </a:r>
            <a:r>
              <a:rPr lang="en-US" dirty="0"/>
              <a:t/>
            </a:r>
            <a:br>
              <a:rPr lang="en-US" dirty="0"/>
            </a:br>
            <a:endParaRPr lang="en-US" dirty="0"/>
          </a:p>
        </p:txBody>
      </p:sp>
      <p:sp>
        <p:nvSpPr>
          <p:cNvPr id="3" name="Content Placeholder 2"/>
          <p:cNvSpPr>
            <a:spLocks noGrp="1"/>
          </p:cNvSpPr>
          <p:nvPr>
            <p:ph idx="1"/>
          </p:nvPr>
        </p:nvSpPr>
        <p:spPr/>
        <p:txBody>
          <a:bodyPr>
            <a:normAutofit/>
          </a:bodyPr>
          <a:lstStyle/>
          <a:p>
            <a:pPr marL="457200" lvl="1" indent="-457200" algn="just">
              <a:buFont typeface="Wingdings" pitchFamily="2" charset="2"/>
              <a:buChar char="Ø"/>
            </a:pPr>
            <a:r>
              <a:rPr lang="en-GB" dirty="0"/>
              <a:t>During their 17th Ordinary Session, the AU Executive Council in 2005 in </a:t>
            </a:r>
            <a:r>
              <a:rPr lang="en-GB" dirty="0" err="1"/>
              <a:t>Sirte</a:t>
            </a:r>
            <a:r>
              <a:rPr lang="en-GB" dirty="0"/>
              <a:t>, Libya adopted resolution EX.CL/Dec. 200(VII) that among others</a:t>
            </a:r>
            <a:r>
              <a:rPr lang="en-GB" dirty="0" smtClean="0"/>
              <a:t>:</a:t>
            </a:r>
          </a:p>
          <a:p>
            <a:pPr lvl="0"/>
            <a:endParaRPr lang="en-GB" dirty="0" smtClean="0"/>
          </a:p>
          <a:p>
            <a:pPr marL="571500" lvl="0" indent="-571500" algn="just">
              <a:buFont typeface="+mj-lt"/>
              <a:buAutoNum type="romanUcPeriod"/>
            </a:pPr>
            <a:r>
              <a:rPr lang="en-GB" dirty="0" smtClean="0"/>
              <a:t>URGES </a:t>
            </a:r>
            <a:r>
              <a:rPr lang="en-GB" dirty="0"/>
              <a:t>all development partners, including UN-HABITAT and UNEP to provide necessary support and to cooperate with AMCHUD in its effort to address the challenges of rapid urbanization, especially the growth of slums, in </a:t>
            </a:r>
            <a:r>
              <a:rPr lang="en-GB" dirty="0" smtClean="0"/>
              <a:t>Africa;</a:t>
            </a:r>
            <a:endParaRPr lang="en-US" sz="2800" dirty="0" smtClean="0"/>
          </a:p>
          <a:p>
            <a:pPr marL="571500" lvl="0" indent="-571500" algn="just">
              <a:buFont typeface="+mj-lt"/>
              <a:buAutoNum type="romanUcPeriod"/>
            </a:pPr>
            <a:endParaRPr lang="en-US" sz="2800" dirty="0"/>
          </a:p>
          <a:p>
            <a:pPr marL="571500" lvl="0" indent="-571500" algn="just">
              <a:buFont typeface="+mj-lt"/>
              <a:buAutoNum type="romanUcPeriod"/>
            </a:pPr>
            <a:r>
              <a:rPr lang="en-GB" dirty="0" smtClean="0"/>
              <a:t>CALLS </a:t>
            </a:r>
            <a:r>
              <a:rPr lang="en-GB" dirty="0"/>
              <a:t>UPON Member States to provide sustained and adequate support to the African Ministerial Conference on Housing and Urban Development and to implement the outcomes of AMCHUD;</a:t>
            </a:r>
            <a:endParaRPr lang="en-US" sz="2800" dirty="0"/>
          </a:p>
          <a:p>
            <a:pPr algn="just"/>
            <a:endParaRPr lang="en-US" sz="2800" dirty="0"/>
          </a:p>
          <a:p>
            <a:pPr marL="457200" lvl="1" indent="-457200" algn="just">
              <a:buFont typeface="Wingdings" pitchFamily="2" charset="2"/>
              <a:buChar char="Ø"/>
            </a:pPr>
            <a:endParaRPr lang="en-US" sz="2400" dirty="0"/>
          </a:p>
          <a:p>
            <a:endParaRPr lang="en-US" dirty="0"/>
          </a:p>
        </p:txBody>
      </p:sp>
    </p:spTree>
    <p:extLst>
      <p:ext uri="{BB962C8B-B14F-4D97-AF65-F5344CB8AC3E}">
        <p14:creationId xmlns:p14="http://schemas.microsoft.com/office/powerpoint/2010/main" val="3186866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GB" b="1" dirty="0" smtClean="0"/>
              <a:t/>
            </a:r>
            <a:br>
              <a:rPr lang="en-GB" b="1" dirty="0" smtClean="0"/>
            </a:br>
            <a:r>
              <a:rPr lang="en-GB" b="1" dirty="0" smtClean="0"/>
              <a:t>PREVIOUS RESOLUTIONS ON URBAN DEVELOPMENT</a:t>
            </a:r>
            <a:r>
              <a:rPr lang="en-US" dirty="0" smtClean="0"/>
              <a:t/>
            </a:r>
            <a:br>
              <a:rPr lang="en-US" dirty="0" smtClean="0"/>
            </a:br>
            <a:endParaRPr lang="en-US" dirty="0"/>
          </a:p>
        </p:txBody>
      </p:sp>
      <p:sp>
        <p:nvSpPr>
          <p:cNvPr id="3" name="Content Placeholder 2"/>
          <p:cNvSpPr>
            <a:spLocks noGrp="1"/>
          </p:cNvSpPr>
          <p:nvPr>
            <p:ph idx="1"/>
          </p:nvPr>
        </p:nvSpPr>
        <p:spPr/>
        <p:txBody>
          <a:bodyPr/>
          <a:lstStyle/>
          <a:p>
            <a:pPr marL="571500" lvl="0" indent="-571500" algn="just">
              <a:buAutoNum type="romanUcPeriod" startAt="3"/>
            </a:pPr>
            <a:r>
              <a:rPr lang="en-GB" sz="3200" dirty="0" smtClean="0"/>
              <a:t>REQUESTS the Commission to provide the necessary support to </a:t>
            </a:r>
            <a:r>
              <a:rPr lang="en-US" sz="3200" dirty="0"/>
              <a:t>African Ministerial Conference on Housing and Urban Development </a:t>
            </a:r>
            <a:r>
              <a:rPr lang="en-US" sz="3200" dirty="0" smtClean="0"/>
              <a:t>(</a:t>
            </a:r>
            <a:r>
              <a:rPr lang="en-GB" sz="3200" dirty="0" smtClean="0"/>
              <a:t>AMCHUD) in order to facilitate its endeavours to the promotion of improved living conditions in African cities and towns.</a:t>
            </a:r>
          </a:p>
          <a:p>
            <a:pPr marL="0" lvl="0" indent="0" algn="just">
              <a:buNone/>
            </a:pPr>
            <a:endParaRPr lang="en-US" sz="2800" dirty="0" smtClean="0"/>
          </a:p>
          <a:p>
            <a:endParaRPr lang="en-US" dirty="0"/>
          </a:p>
        </p:txBody>
      </p:sp>
    </p:spTree>
    <p:extLst>
      <p:ext uri="{BB962C8B-B14F-4D97-AF65-F5344CB8AC3E}">
        <p14:creationId xmlns:p14="http://schemas.microsoft.com/office/powerpoint/2010/main" val="330549942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sz="2800" b="1" dirty="0" smtClean="0">
                <a:solidFill>
                  <a:schemeClr val="tx1"/>
                </a:solidFill>
                <a:latin typeface="Arial" pitchFamily="34" charset="0"/>
                <a:cs typeface="Arial" pitchFamily="34" charset="0"/>
              </a:rPr>
              <a:t>AFRICAN CHARTER ON URBAN DEVELOPMENT AND HUMAN SETTLEMENTS </a:t>
            </a:r>
            <a:endParaRPr lang="en-US" sz="2800" b="1" dirty="0">
              <a:solidFill>
                <a:schemeClr val="tx1"/>
              </a:solidFill>
              <a:latin typeface="Arial" pitchFamily="34" charset="0"/>
              <a:cs typeface="Arial" pitchFamily="34" charset="0"/>
            </a:endParaRPr>
          </a:p>
        </p:txBody>
      </p:sp>
      <p:sp>
        <p:nvSpPr>
          <p:cNvPr id="3" name="Content Placeholder 2"/>
          <p:cNvSpPr>
            <a:spLocks noGrp="1"/>
          </p:cNvSpPr>
          <p:nvPr>
            <p:ph idx="1"/>
          </p:nvPr>
        </p:nvSpPr>
        <p:spPr/>
        <p:txBody>
          <a:bodyPr/>
          <a:lstStyle/>
          <a:p>
            <a:pPr algn="just"/>
            <a:r>
              <a:rPr lang="en-GB" dirty="0">
                <a:latin typeface="Arial" pitchFamily="34" charset="0"/>
                <a:cs typeface="Arial" pitchFamily="34" charset="0"/>
              </a:rPr>
              <a:t>“The AU has prioritized the development of an African Charter on Urban Development and Human Settlements to lay down key principles and minimum standards towards facilitating sustainable urbanization and human settlements development.” The African Union Commission (AUC) Chairperson, </a:t>
            </a:r>
            <a:r>
              <a:rPr lang="en-GB" dirty="0" err="1">
                <a:latin typeface="Arial" pitchFamily="34" charset="0"/>
                <a:cs typeface="Arial" pitchFamily="34" charset="0"/>
              </a:rPr>
              <a:t>Dr.</a:t>
            </a:r>
            <a:r>
              <a:rPr lang="en-GB" dirty="0">
                <a:latin typeface="Arial" pitchFamily="34" charset="0"/>
                <a:cs typeface="Arial" pitchFamily="34" charset="0"/>
              </a:rPr>
              <a:t> </a:t>
            </a:r>
            <a:r>
              <a:rPr lang="en-GB" dirty="0" err="1">
                <a:latin typeface="Arial" pitchFamily="34" charset="0"/>
                <a:cs typeface="Arial" pitchFamily="34" charset="0"/>
              </a:rPr>
              <a:t>Nkosazana</a:t>
            </a:r>
            <a:r>
              <a:rPr lang="en-GB" dirty="0">
                <a:latin typeface="Arial" pitchFamily="34" charset="0"/>
                <a:cs typeface="Arial" pitchFamily="34" charset="0"/>
              </a:rPr>
              <a:t> </a:t>
            </a:r>
            <a:r>
              <a:rPr lang="en-GB" dirty="0" err="1">
                <a:latin typeface="Arial" pitchFamily="34" charset="0"/>
                <a:cs typeface="Arial" pitchFamily="34" charset="0"/>
              </a:rPr>
              <a:t>Dlamini</a:t>
            </a:r>
            <a:r>
              <a:rPr lang="en-GB" dirty="0">
                <a:latin typeface="Arial" pitchFamily="34" charset="0"/>
                <a:cs typeface="Arial" pitchFamily="34" charset="0"/>
              </a:rPr>
              <a:t> </a:t>
            </a:r>
            <a:r>
              <a:rPr lang="en-GB" dirty="0" err="1">
                <a:latin typeface="Arial" pitchFamily="34" charset="0"/>
                <a:cs typeface="Arial" pitchFamily="34" charset="0"/>
              </a:rPr>
              <a:t>Zuma</a:t>
            </a:r>
            <a:r>
              <a:rPr lang="en-GB" dirty="0">
                <a:latin typeface="Arial" pitchFamily="34" charset="0"/>
                <a:cs typeface="Arial" pitchFamily="34" charset="0"/>
              </a:rPr>
              <a:t>, said during the Presidential Dialogue on the African Urban Agenda, on 24 September 2015, on the margins of the 70</a:t>
            </a:r>
            <a:r>
              <a:rPr lang="en-GB" baseline="30000" dirty="0">
                <a:latin typeface="Arial" pitchFamily="34" charset="0"/>
                <a:cs typeface="Arial" pitchFamily="34" charset="0"/>
              </a:rPr>
              <a:t>th</a:t>
            </a:r>
            <a:r>
              <a:rPr lang="en-GB" dirty="0">
                <a:latin typeface="Arial" pitchFamily="34" charset="0"/>
                <a:cs typeface="Arial" pitchFamily="34" charset="0"/>
              </a:rPr>
              <a:t> Session of the UN General Assembly in New York. </a:t>
            </a:r>
            <a:endParaRPr lang="en-US" dirty="0">
              <a:latin typeface="Arial" pitchFamily="34" charset="0"/>
              <a:cs typeface="Arial" pitchFamily="34" charset="0"/>
            </a:endParaRPr>
          </a:p>
        </p:txBody>
      </p:sp>
    </p:spTree>
    <p:extLst>
      <p:ext uri="{BB962C8B-B14F-4D97-AF65-F5344CB8AC3E}">
        <p14:creationId xmlns:p14="http://schemas.microsoft.com/office/powerpoint/2010/main" val="14300331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lgn="ctr"/>
            <a:r>
              <a:rPr lang="en-GB" b="1" dirty="0" smtClean="0"/>
              <a:t/>
            </a:r>
            <a:br>
              <a:rPr lang="en-GB" b="1" dirty="0" smtClean="0"/>
            </a:br>
            <a:r>
              <a:rPr lang="en-GB" b="1" dirty="0" smtClean="0"/>
              <a:t>PREVIOUS </a:t>
            </a:r>
            <a:r>
              <a:rPr lang="en-GB" b="1" dirty="0"/>
              <a:t>RESOLUTIONS ON DISABILITY</a:t>
            </a:r>
            <a:r>
              <a:rPr lang="en-US" dirty="0"/>
              <a:t/>
            </a:r>
            <a:br>
              <a:rPr lang="en-US" dirty="0"/>
            </a:br>
            <a:endParaRPr lang="en-US" dirty="0"/>
          </a:p>
        </p:txBody>
      </p:sp>
      <p:sp>
        <p:nvSpPr>
          <p:cNvPr id="3" name="Content Placeholder 2"/>
          <p:cNvSpPr>
            <a:spLocks noGrp="1"/>
          </p:cNvSpPr>
          <p:nvPr>
            <p:ph idx="1"/>
          </p:nvPr>
        </p:nvSpPr>
        <p:spPr/>
        <p:txBody>
          <a:bodyPr>
            <a:normAutofit/>
          </a:bodyPr>
          <a:lstStyle/>
          <a:p>
            <a:pPr lvl="1" algn="just">
              <a:buFont typeface="Wingdings" pitchFamily="2" charset="2"/>
              <a:buChar char="Ø"/>
            </a:pPr>
            <a:r>
              <a:rPr lang="en-GB" sz="3200" dirty="0"/>
              <a:t>The AU Member States have realised that more could be done for persons with disabilities if specialised facilities would be shared regionally to assist them in their socio-economic integration. There were clear landmark events and processes which gave lead to special attention to Persons with Disabilities on the Continent:</a:t>
            </a:r>
            <a:endParaRPr lang="en-US" sz="3200" dirty="0"/>
          </a:p>
        </p:txBody>
      </p:sp>
    </p:spTree>
    <p:extLst>
      <p:ext uri="{BB962C8B-B14F-4D97-AF65-F5344CB8AC3E}">
        <p14:creationId xmlns:p14="http://schemas.microsoft.com/office/powerpoint/2010/main" val="31277481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GB" b="1" dirty="0" smtClean="0"/>
              <a:t/>
            </a:r>
            <a:br>
              <a:rPr lang="en-GB" b="1" dirty="0" smtClean="0"/>
            </a:br>
            <a:r>
              <a:rPr lang="en-GB" b="1" dirty="0" smtClean="0"/>
              <a:t>PREVIOUS RESOLUTIONS ON DISABILITY</a:t>
            </a:r>
            <a:r>
              <a:rPr lang="en-US" dirty="0" smtClean="0"/>
              <a:t/>
            </a:r>
            <a:br>
              <a:rPr lang="en-US" dirty="0" smtClean="0"/>
            </a:br>
            <a:endParaRPr lang="en-US" dirty="0"/>
          </a:p>
        </p:txBody>
      </p:sp>
      <p:sp>
        <p:nvSpPr>
          <p:cNvPr id="3" name="Content Placeholder 2"/>
          <p:cNvSpPr>
            <a:spLocks noGrp="1"/>
          </p:cNvSpPr>
          <p:nvPr>
            <p:ph idx="1"/>
          </p:nvPr>
        </p:nvSpPr>
        <p:spPr/>
        <p:txBody>
          <a:bodyPr/>
          <a:lstStyle/>
          <a:p>
            <a:pPr marL="514350" lvl="0" indent="-514350" algn="just">
              <a:buAutoNum type="romanLcPeriod"/>
            </a:pPr>
            <a:r>
              <a:rPr lang="en-GB" sz="2800" dirty="0" smtClean="0"/>
              <a:t>Continental Plan of Action on the African Decade of Persons with Disabilities (2010 – 2019) </a:t>
            </a:r>
          </a:p>
          <a:p>
            <a:pPr marL="514350" lvl="0" indent="-514350" algn="just">
              <a:buAutoNum type="romanLcPeriod"/>
            </a:pPr>
            <a:r>
              <a:rPr lang="en-GB" sz="2800" dirty="0" smtClean="0"/>
              <a:t>The Draft Proposal on the African Union Disability Institute (AUDI) after the dissolution of the ARI; and</a:t>
            </a:r>
          </a:p>
          <a:p>
            <a:pPr marL="514350" lvl="0" indent="-514350" algn="just">
              <a:buAutoNum type="romanLcPeriod"/>
            </a:pPr>
            <a:r>
              <a:rPr lang="en-GB" sz="2800" dirty="0" smtClean="0"/>
              <a:t>The development of the Draft Protocol to the African Charter on Human and Peoples’ Rights on the Rights of Persons with Disabilities in Africa.  </a:t>
            </a:r>
            <a:endParaRPr lang="en-US" sz="2800" dirty="0" smtClean="0"/>
          </a:p>
          <a:p>
            <a:endParaRPr lang="en-US" dirty="0"/>
          </a:p>
        </p:txBody>
      </p:sp>
    </p:spTree>
    <p:extLst>
      <p:ext uri="{BB962C8B-B14F-4D97-AF65-F5344CB8AC3E}">
        <p14:creationId xmlns:p14="http://schemas.microsoft.com/office/powerpoint/2010/main" val="27293287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2800" dirty="0" smtClean="0"/>
              <a:t/>
            </a:r>
            <a:br>
              <a:rPr lang="en-US" sz="2800" dirty="0" smtClean="0"/>
            </a:br>
            <a:r>
              <a:rPr lang="en-US" sz="2400" dirty="0" smtClean="0">
                <a:solidFill>
                  <a:schemeClr val="tx1"/>
                </a:solidFill>
              </a:rPr>
              <a:t>AFRICAN </a:t>
            </a:r>
            <a:r>
              <a:rPr lang="en-US" sz="2400" dirty="0">
                <a:solidFill>
                  <a:schemeClr val="tx1"/>
                </a:solidFill>
              </a:rPr>
              <a:t>UNION DISABILITY ARCHITECTURE (AUDA) </a:t>
            </a:r>
            <a:r>
              <a:rPr lang="en-US" sz="2800" dirty="0"/>
              <a:t/>
            </a:r>
            <a:br>
              <a:rPr lang="en-US" sz="2800" dirty="0"/>
            </a:br>
            <a:endParaRPr lang="en-US" dirty="0"/>
          </a:p>
        </p:txBody>
      </p:sp>
      <p:sp>
        <p:nvSpPr>
          <p:cNvPr id="3" name="Content Placeholder 2"/>
          <p:cNvSpPr>
            <a:spLocks noGrp="1"/>
          </p:cNvSpPr>
          <p:nvPr>
            <p:ph idx="1"/>
          </p:nvPr>
        </p:nvSpPr>
        <p:spPr/>
        <p:txBody>
          <a:bodyPr/>
          <a:lstStyle/>
          <a:p>
            <a:endParaRPr lang="en-US" dirty="0" smtClean="0"/>
          </a:p>
          <a:p>
            <a:endParaRPr lang="en-US" dirty="0" smtClean="0"/>
          </a:p>
          <a:p>
            <a:endParaRPr lang="en-US" dirty="0" smtClean="0"/>
          </a:p>
          <a:p>
            <a:endParaRPr lang="en-US" dirty="0"/>
          </a:p>
          <a:p>
            <a:endParaRPr lang="en-US" dirty="0"/>
          </a:p>
          <a:p>
            <a:pPr marL="0" indent="0">
              <a:buNone/>
            </a:pPr>
            <a:r>
              <a:rPr lang="en-US" dirty="0" smtClean="0"/>
              <a:t> </a:t>
            </a:r>
            <a:endParaRPr lang="en-US" dirty="0"/>
          </a:p>
          <a:p>
            <a:pPr marL="0" indent="0">
              <a:buNone/>
            </a:pPr>
            <a:endParaRPr lang="en-US" dirty="0"/>
          </a:p>
          <a:p>
            <a:endParaRPr lang="en-US" dirty="0"/>
          </a:p>
          <a:p>
            <a:endParaRPr lang="en-US" dirty="0"/>
          </a:p>
        </p:txBody>
      </p:sp>
      <p:sp>
        <p:nvSpPr>
          <p:cNvPr id="4" name="Rectangle 3"/>
          <p:cNvSpPr/>
          <p:nvPr/>
        </p:nvSpPr>
        <p:spPr>
          <a:xfrm>
            <a:off x="3779912" y="1412776"/>
            <a:ext cx="914400" cy="67322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a:p>
            <a:pPr algn="ctr"/>
            <a:r>
              <a:rPr lang="en-US" dirty="0" smtClean="0">
                <a:solidFill>
                  <a:schemeClr val="tx1"/>
                </a:solidFill>
              </a:rPr>
              <a:t>AUDA</a:t>
            </a:r>
            <a:endParaRPr lang="en-US" dirty="0">
              <a:solidFill>
                <a:schemeClr val="tx1"/>
              </a:solidFill>
            </a:endParaRPr>
          </a:p>
          <a:p>
            <a:pPr algn="ctr"/>
            <a:endParaRPr lang="en-US" dirty="0"/>
          </a:p>
        </p:txBody>
      </p:sp>
      <p:sp>
        <p:nvSpPr>
          <p:cNvPr id="5" name="Oval 4"/>
          <p:cNvSpPr/>
          <p:nvPr/>
        </p:nvSpPr>
        <p:spPr>
          <a:xfrm>
            <a:off x="3419872" y="2492896"/>
            <a:ext cx="2232248" cy="10081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Draft PROTOCOL</a:t>
            </a:r>
            <a:endParaRPr lang="en-US" dirty="0">
              <a:solidFill>
                <a:schemeClr val="tx1"/>
              </a:solidFill>
            </a:endParaRPr>
          </a:p>
        </p:txBody>
      </p:sp>
      <p:sp>
        <p:nvSpPr>
          <p:cNvPr id="6" name="Rounded Rectangle 5"/>
          <p:cNvSpPr/>
          <p:nvPr/>
        </p:nvSpPr>
        <p:spPr>
          <a:xfrm>
            <a:off x="1259632" y="2492896"/>
            <a:ext cx="1849363"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CPoA</a:t>
            </a:r>
          </a:p>
          <a:p>
            <a:pPr algn="ctr"/>
            <a:r>
              <a:rPr lang="en-US" dirty="0">
                <a:solidFill>
                  <a:schemeClr val="tx1"/>
                </a:solidFill>
              </a:rPr>
              <a:t>(2010 – </a:t>
            </a:r>
            <a:r>
              <a:rPr lang="en-US" dirty="0" smtClean="0">
                <a:solidFill>
                  <a:schemeClr val="tx1"/>
                </a:solidFill>
              </a:rPr>
              <a:t>2019)</a:t>
            </a:r>
            <a:endParaRPr lang="en-US" dirty="0">
              <a:solidFill>
                <a:schemeClr val="tx1"/>
              </a:solidFill>
            </a:endParaRPr>
          </a:p>
          <a:p>
            <a:pPr algn="ctr"/>
            <a:endParaRPr lang="en-US" dirty="0"/>
          </a:p>
        </p:txBody>
      </p:sp>
      <p:sp>
        <p:nvSpPr>
          <p:cNvPr id="7" name="Diamond 6"/>
          <p:cNvSpPr/>
          <p:nvPr/>
        </p:nvSpPr>
        <p:spPr>
          <a:xfrm>
            <a:off x="5940152" y="2492896"/>
            <a:ext cx="2664296" cy="1274440"/>
          </a:xfrm>
          <a:prstGeom prst="diamo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smtClean="0"/>
          </a:p>
          <a:p>
            <a:pPr algn="ctr"/>
            <a:endParaRPr lang="en-US" sz="1200" dirty="0"/>
          </a:p>
          <a:p>
            <a:pPr algn="ctr"/>
            <a:r>
              <a:rPr lang="en-US" sz="1200" dirty="0" smtClean="0">
                <a:solidFill>
                  <a:schemeClr val="tx1"/>
                </a:solidFill>
              </a:rPr>
              <a:t>REPLACEMENT </a:t>
            </a:r>
            <a:r>
              <a:rPr lang="en-US" sz="1200" dirty="0">
                <a:solidFill>
                  <a:schemeClr val="tx1"/>
                </a:solidFill>
              </a:rPr>
              <a:t>STRUCTURE</a:t>
            </a:r>
          </a:p>
          <a:p>
            <a:pPr algn="ctr"/>
            <a:endParaRPr lang="en-US" dirty="0"/>
          </a:p>
        </p:txBody>
      </p:sp>
      <p:cxnSp>
        <p:nvCxnSpPr>
          <p:cNvPr id="9" name="Straight Connector 8"/>
          <p:cNvCxnSpPr/>
          <p:nvPr/>
        </p:nvCxnSpPr>
        <p:spPr>
          <a:xfrm>
            <a:off x="1763688" y="2204864"/>
            <a:ext cx="5508612" cy="36004"/>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1763688" y="2204864"/>
            <a:ext cx="0" cy="28803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a:off x="4355976" y="2240868"/>
            <a:ext cx="0" cy="25202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a:endCxn id="7" idx="0"/>
          </p:cNvCxnSpPr>
          <p:nvPr/>
        </p:nvCxnSpPr>
        <p:spPr>
          <a:xfrm>
            <a:off x="7272300" y="2240868"/>
            <a:ext cx="0" cy="25202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a:stCxn id="4" idx="2"/>
          </p:cNvCxnSpPr>
          <p:nvPr/>
        </p:nvCxnSpPr>
        <p:spPr>
          <a:xfrm>
            <a:off x="4237112" y="2086000"/>
            <a:ext cx="0" cy="11886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6136092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sz="2800" b="1" dirty="0">
                <a:solidFill>
                  <a:schemeClr val="tx1"/>
                </a:solidFill>
              </a:rPr>
              <a:t>RESPONSE BY THE AFRICAN UNION REGARDING </a:t>
            </a:r>
            <a:r>
              <a:rPr lang="en-GB" sz="2800" b="1" dirty="0" smtClean="0">
                <a:solidFill>
                  <a:schemeClr val="tx1"/>
                </a:solidFill>
              </a:rPr>
              <a:t>DISABILITY</a:t>
            </a:r>
            <a:endParaRPr lang="en-US" sz="2800" dirty="0">
              <a:solidFill>
                <a:schemeClr val="tx1"/>
              </a:solidFill>
            </a:endParaRPr>
          </a:p>
        </p:txBody>
      </p:sp>
      <p:sp>
        <p:nvSpPr>
          <p:cNvPr id="3" name="Content Placeholder 2"/>
          <p:cNvSpPr>
            <a:spLocks noGrp="1"/>
          </p:cNvSpPr>
          <p:nvPr>
            <p:ph idx="1"/>
          </p:nvPr>
        </p:nvSpPr>
        <p:spPr/>
        <p:txBody>
          <a:bodyPr>
            <a:normAutofit/>
          </a:bodyPr>
          <a:lstStyle/>
          <a:p>
            <a:pPr algn="just"/>
            <a:r>
              <a:rPr lang="en-GB" sz="2400" dirty="0">
                <a:solidFill>
                  <a:schemeClr val="tx1"/>
                </a:solidFill>
              </a:rPr>
              <a:t>Development of the Continental Plan of Action for the African Decade of Persons with Disabilities (2010-2019) – joint exercise with stakeholders as the PROGRAMMATIC COMPONENT OF THE AU DISABILITY ARCHITECTURE</a:t>
            </a:r>
          </a:p>
          <a:p>
            <a:pPr algn="just"/>
            <a:r>
              <a:rPr lang="en-GB" sz="2400" dirty="0">
                <a:solidFill>
                  <a:schemeClr val="tx1"/>
                </a:solidFill>
              </a:rPr>
              <a:t>Development  of the AU Protocol </a:t>
            </a:r>
            <a:r>
              <a:rPr lang="en-GB" sz="2400" dirty="0" smtClean="0">
                <a:solidFill>
                  <a:schemeClr val="tx1"/>
                </a:solidFill>
              </a:rPr>
              <a:t>to the African Charter on Human and Peoples Rights on </a:t>
            </a:r>
            <a:r>
              <a:rPr lang="en-GB" sz="2400" dirty="0">
                <a:solidFill>
                  <a:schemeClr val="tx1"/>
                </a:solidFill>
              </a:rPr>
              <a:t>the Rights of Persons with Disabilities in conjunction with the African Commission on Human and People’s Rights, Banjul, The Gambia, and after the adoption the PROTOCOL will constitute THE LEGAL COMPONENT OF THE AU DISABILITY ARCHITECTURE</a:t>
            </a:r>
          </a:p>
          <a:p>
            <a:endParaRPr lang="en-US" sz="2400" dirty="0"/>
          </a:p>
        </p:txBody>
      </p:sp>
    </p:spTree>
    <p:extLst>
      <p:ext uri="{BB962C8B-B14F-4D97-AF65-F5344CB8AC3E}">
        <p14:creationId xmlns:p14="http://schemas.microsoft.com/office/powerpoint/2010/main" val="92489492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67</TotalTime>
  <Words>682</Words>
  <Application>Microsoft Office PowerPoint</Application>
  <PresentationFormat>On-screen Show (4:3)</PresentationFormat>
  <Paragraphs>60</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Adjacency</vt:lpstr>
      <vt:lpstr>         “DISABILITY AND DEVELOPMENT – DISABILITY INCLUSION AND ACCESSIBLE URBAN DEVELOPMENT” </vt:lpstr>
      <vt:lpstr> What is African Union? </vt:lpstr>
      <vt:lpstr> PREVIOUS RESOLUTIONS ON URBAN DEVELOPMENT </vt:lpstr>
      <vt:lpstr> PREVIOUS RESOLUTIONS ON URBAN DEVELOPMENT </vt:lpstr>
      <vt:lpstr>AFRICAN CHARTER ON URBAN DEVELOPMENT AND HUMAN SETTLEMENTS </vt:lpstr>
      <vt:lpstr> PREVIOUS RESOLUTIONS ON DISABILITY </vt:lpstr>
      <vt:lpstr> PREVIOUS RESOLUTIONS ON DISABILITY </vt:lpstr>
      <vt:lpstr> AFRICAN UNION DISABILITY ARCHITECTURE (AUDA)  </vt:lpstr>
      <vt:lpstr>RESPONSE BY THE AFRICAN UNION REGARDING DISABILITY</vt:lpstr>
      <vt:lpstr>CONTINENTAL PLAN OF ACTION ON THE AFRICAN DECADE OF PERSONS WITH DISABILITIES (2010-2019)</vt:lpstr>
      <vt:lpstr> RECOMMENDATIONS AND THE WAY FORWARD </vt:lpstr>
      <vt:lpstr> RECOMMENDATIONS AND THE WAY FORWARD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AND DEVELOPMENT – DISABILITY INCLUSION AND ACCESSIBLE URBAN DEVELOPMENT”</dc:title>
  <dc:creator>KesamangL</dc:creator>
  <cp:lastModifiedBy>Talin Avades</cp:lastModifiedBy>
  <cp:revision>7</cp:revision>
  <dcterms:created xsi:type="dcterms:W3CDTF">2015-10-27T07:05:47Z</dcterms:created>
  <dcterms:modified xsi:type="dcterms:W3CDTF">2015-10-27T12:56:46Z</dcterms:modified>
</cp:coreProperties>
</file>