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258" r:id="rId3"/>
    <p:sldId id="291" r:id="rId4"/>
    <p:sldId id="292" r:id="rId5"/>
    <p:sldId id="264" r:id="rId6"/>
    <p:sldId id="265" r:id="rId7"/>
    <p:sldId id="293" r:id="rId8"/>
    <p:sldId id="267" r:id="rId9"/>
    <p:sldId id="273" r:id="rId10"/>
    <p:sldId id="284" r:id="rId11"/>
    <p:sldId id="285" r:id="rId12"/>
    <p:sldId id="294" r:id="rId13"/>
    <p:sldId id="295" r:id="rId14"/>
    <p:sldId id="297" r:id="rId15"/>
    <p:sldId id="296" r:id="rId16"/>
    <p:sldId id="298" r:id="rId17"/>
    <p:sldId id="299" r:id="rId18"/>
    <p:sldId id="30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0" d="100"/>
          <a:sy n="50" d="100"/>
        </p:scale>
        <p:origin x="-102" y="-12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29C255-2CB2-B742-BAA7-27DEE6B8DAA0}" type="datetimeFigureOut">
              <a:rPr lang="en-US" smtClean="0"/>
              <a:t>29/10/2015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D5DC3E-366A-1141-93D5-E21677EBBAEA}" type="slidenum">
              <a:rPr lang="en-GB" smtClean="0"/>
              <a:t>‹#›</a:t>
            </a:fld>
            <a:endParaRPr lang="en-GB"/>
          </a:p>
        </p:txBody>
      </p:sp>
    </p:spTree>
    <p:extLst>
      <p:ext uri="{BB962C8B-B14F-4D97-AF65-F5344CB8AC3E}">
        <p14:creationId xmlns:p14="http://schemas.microsoft.com/office/powerpoint/2010/main" val="22399661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onlinelibrary.wiley.com/journal/10.1111/(ISSN)1468-5965/issue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tbinternet.ohchr.org/_layouts/TreatyBodyExternal/SessionsList.aspx?Treaty=CRPD"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err="1" smtClean="0">
                <a:solidFill>
                  <a:schemeClr val="tx1"/>
                </a:solidFill>
                <a:effectLst/>
                <a:latin typeface="+mn-lt"/>
                <a:ea typeface="+mn-ea"/>
                <a:cs typeface="+mn-cs"/>
              </a:rPr>
              <a:t>Gelderman</a:t>
            </a:r>
            <a:r>
              <a:rPr lang="fr-FR" sz="1200" kern="1200" dirty="0" smtClean="0">
                <a:solidFill>
                  <a:schemeClr val="tx1"/>
                </a:solidFill>
                <a:effectLst/>
                <a:latin typeface="+mn-lt"/>
                <a:ea typeface="+mn-ea"/>
                <a:cs typeface="+mn-cs"/>
              </a:rPr>
              <a:t>, K. </a:t>
            </a:r>
            <a:r>
              <a:rPr lang="fr-FR" sz="1200" kern="1200" dirty="0" err="1" smtClean="0">
                <a:solidFill>
                  <a:schemeClr val="tx1"/>
                </a:solidFill>
                <a:effectLst/>
                <a:latin typeface="+mn-lt"/>
                <a:ea typeface="+mn-ea"/>
                <a:cs typeface="+mn-cs"/>
              </a:rPr>
              <a:t>Ghijsen</a:t>
            </a:r>
            <a:r>
              <a:rPr lang="fr-FR" sz="1200" kern="1200" dirty="0" smtClean="0">
                <a:solidFill>
                  <a:schemeClr val="tx1"/>
                </a:solidFill>
                <a:effectLst/>
                <a:latin typeface="+mn-lt"/>
                <a:ea typeface="+mn-ea"/>
                <a:cs typeface="+mn-cs"/>
              </a:rPr>
              <a:t>, P. </a:t>
            </a:r>
            <a:r>
              <a:rPr lang="fr-FR" sz="1200" kern="1200" dirty="0" err="1" smtClean="0">
                <a:solidFill>
                  <a:schemeClr val="tx1"/>
                </a:solidFill>
                <a:effectLst/>
                <a:latin typeface="+mn-lt"/>
                <a:ea typeface="+mn-ea"/>
                <a:cs typeface="+mn-cs"/>
              </a:rPr>
              <a:t>Schoonen</a:t>
            </a:r>
            <a:r>
              <a:rPr lang="fr-FR" sz="1200" kern="1200" dirty="0" smtClean="0">
                <a:solidFill>
                  <a:schemeClr val="tx1"/>
                </a:solidFill>
                <a:effectLst/>
                <a:latin typeface="+mn-lt"/>
                <a:ea typeface="+mn-ea"/>
                <a:cs typeface="+mn-cs"/>
              </a:rPr>
              <a:t>, J. 2010. "</a:t>
            </a:r>
            <a:r>
              <a:rPr lang="fr-FR" sz="1200" kern="1200" dirty="0" err="1" smtClean="0">
                <a:solidFill>
                  <a:schemeClr val="tx1"/>
                </a:solidFill>
                <a:effectLst/>
                <a:latin typeface="+mn-lt"/>
                <a:ea typeface="+mn-ea"/>
                <a:cs typeface="+mn-cs"/>
              </a:rPr>
              <a:t>Explaining</a:t>
            </a:r>
            <a:r>
              <a:rPr lang="fr-FR" sz="1200" kern="1200" dirty="0" smtClean="0">
                <a:solidFill>
                  <a:schemeClr val="tx1"/>
                </a:solidFill>
                <a:effectLst/>
                <a:latin typeface="+mn-lt"/>
                <a:ea typeface="+mn-ea"/>
                <a:cs typeface="+mn-cs"/>
              </a:rPr>
              <a:t> Non-</a:t>
            </a:r>
            <a:r>
              <a:rPr lang="fr-FR" sz="1200" kern="1200" dirty="0" err="1" smtClean="0">
                <a:solidFill>
                  <a:schemeClr val="tx1"/>
                </a:solidFill>
                <a:effectLst/>
                <a:latin typeface="+mn-lt"/>
                <a:ea typeface="+mn-ea"/>
                <a:cs typeface="+mn-cs"/>
              </a:rPr>
              <a:t>compliance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with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European</a:t>
            </a:r>
            <a:r>
              <a:rPr lang="fr-FR" sz="1200" kern="1200" dirty="0" smtClean="0">
                <a:solidFill>
                  <a:schemeClr val="tx1"/>
                </a:solidFill>
                <a:effectLst/>
                <a:latin typeface="+mn-lt"/>
                <a:ea typeface="+mn-ea"/>
                <a:cs typeface="+mn-cs"/>
              </a:rPr>
              <a:t> Union </a:t>
            </a:r>
            <a:r>
              <a:rPr lang="fr-FR" sz="1200" kern="1200" dirty="0" err="1" smtClean="0">
                <a:solidFill>
                  <a:schemeClr val="tx1"/>
                </a:solidFill>
                <a:effectLst/>
                <a:latin typeface="+mn-lt"/>
                <a:ea typeface="+mn-ea"/>
                <a:cs typeface="+mn-cs"/>
              </a:rPr>
              <a:t>Procurement</a:t>
            </a:r>
            <a:r>
              <a:rPr lang="fr-FR" sz="1200" kern="1200" dirty="0" smtClean="0">
                <a:solidFill>
                  <a:schemeClr val="tx1"/>
                </a:solidFill>
                <a:effectLst/>
                <a:latin typeface="+mn-lt"/>
                <a:ea typeface="+mn-ea"/>
                <a:cs typeface="+mn-cs"/>
              </a:rPr>
              <a:t> Directives: A </a:t>
            </a:r>
            <a:r>
              <a:rPr lang="fr-FR" sz="1200" kern="1200" dirty="0" err="1" smtClean="0">
                <a:solidFill>
                  <a:schemeClr val="tx1"/>
                </a:solidFill>
                <a:effectLst/>
                <a:latin typeface="+mn-lt"/>
                <a:ea typeface="+mn-ea"/>
                <a:cs typeface="+mn-cs"/>
              </a:rPr>
              <a:t>Multidisciplinary</a:t>
            </a:r>
            <a:r>
              <a:rPr lang="fr-FR" sz="1200" kern="1200" dirty="0" smtClean="0">
                <a:solidFill>
                  <a:schemeClr val="tx1"/>
                </a:solidFill>
                <a:effectLst/>
                <a:latin typeface="+mn-lt"/>
                <a:ea typeface="+mn-ea"/>
                <a:cs typeface="+mn-cs"/>
              </a:rPr>
              <a:t> Perspective."  </a:t>
            </a:r>
            <a:r>
              <a:rPr lang="fr-FR" sz="1200" i="1" kern="1200" dirty="0" smtClean="0">
                <a:solidFill>
                  <a:schemeClr val="tx1"/>
                </a:solidFill>
                <a:effectLst/>
                <a:latin typeface="+mn-lt"/>
                <a:ea typeface="+mn-ea"/>
                <a:cs typeface="+mn-cs"/>
              </a:rPr>
              <a:t>Journal of Common </a:t>
            </a:r>
            <a:r>
              <a:rPr lang="fr-FR" sz="1200" i="1" kern="1200" dirty="0" err="1" smtClean="0">
                <a:solidFill>
                  <a:schemeClr val="tx1"/>
                </a:solidFill>
                <a:effectLst/>
                <a:latin typeface="+mn-lt"/>
                <a:ea typeface="+mn-ea"/>
                <a:cs typeface="+mn-cs"/>
              </a:rPr>
              <a:t>Market</a:t>
            </a:r>
            <a:r>
              <a:rPr lang="fr-FR" sz="1200" i="1" kern="1200" dirty="0" smtClean="0">
                <a:solidFill>
                  <a:schemeClr val="tx1"/>
                </a:solidFill>
                <a:effectLst/>
                <a:latin typeface="+mn-lt"/>
                <a:ea typeface="+mn-ea"/>
                <a:cs typeface="+mn-cs"/>
              </a:rPr>
              <a:t> </a:t>
            </a:r>
            <a:r>
              <a:rPr lang="fr-FR" sz="1200" i="1" kern="1200" dirty="0" err="1" smtClean="0">
                <a:solidFill>
                  <a:schemeClr val="tx1"/>
                </a:solidFill>
                <a:effectLst/>
                <a:latin typeface="+mn-lt"/>
                <a:ea typeface="+mn-ea"/>
                <a:cs typeface="+mn-cs"/>
              </a:rPr>
              <a:t>Studies</a:t>
            </a:r>
            <a:r>
              <a:rPr lang="fr-FR" sz="1200" kern="1200" dirty="0" smtClean="0">
                <a:solidFill>
                  <a:schemeClr val="tx1"/>
                </a:solidFill>
                <a:effectLst/>
                <a:latin typeface="+mn-lt"/>
                <a:ea typeface="+mn-ea"/>
                <a:cs typeface="+mn-cs"/>
              </a:rPr>
              <a:t> 48 (2):243-264. </a:t>
            </a:r>
            <a:r>
              <a:rPr lang="fr-FR" sz="1200" kern="1200" dirty="0" err="1" smtClean="0">
                <a:solidFill>
                  <a:schemeClr val="tx1"/>
                </a:solidFill>
                <a:effectLst/>
                <a:latin typeface="+mn-lt"/>
                <a:ea typeface="+mn-ea"/>
                <a:cs typeface="+mn-cs"/>
              </a:rPr>
              <a:t>doi</a:t>
            </a:r>
            <a:r>
              <a:rPr lang="fr-FR" sz="1200" kern="1200" dirty="0" smtClean="0">
                <a:solidFill>
                  <a:schemeClr val="tx1"/>
                </a:solidFill>
                <a:effectLst/>
                <a:latin typeface="+mn-lt"/>
                <a:ea typeface="+mn-ea"/>
                <a:cs typeface="+mn-cs"/>
              </a:rPr>
              <a:t>: </a:t>
            </a:r>
            <a:r>
              <a:rPr lang="en-GB" sz="1200" u="sng" kern="1200" dirty="0" smtClean="0">
                <a:solidFill>
                  <a:schemeClr val="tx1"/>
                </a:solidFill>
                <a:effectLst/>
                <a:latin typeface="+mn-lt"/>
                <a:ea typeface="+mn-ea"/>
                <a:cs typeface="+mn-cs"/>
                <a:hlinkClick r:id="rId3"/>
              </a:rPr>
              <a:t>http://onlinelibrary.wiley.com/journal/10.1111/%28ISSN%291468-5965/issues</a:t>
            </a:r>
            <a:r>
              <a:rPr lang="fr-FR"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a:defRPr/>
            </a:pPr>
            <a:endParaRPr lang="en-GB" dirty="0"/>
          </a:p>
        </p:txBody>
      </p:sp>
      <p:sp>
        <p:nvSpPr>
          <p:cNvPr id="890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F19CC6-AB85-B24B-AADB-EBBD8727F691}" type="slidenum">
              <a:rPr lang="en-GB" sz="1200">
                <a:latin typeface="Calibri" charset="0"/>
              </a:rPr>
              <a:pPr eaLnBrk="1" hangingPunct="1"/>
              <a:t>4</a:t>
            </a:fld>
            <a:endParaRPr lang="en-GB" sz="1200">
              <a:latin typeface="Calibri" charset="0"/>
            </a:endParaRPr>
          </a:p>
        </p:txBody>
      </p:sp>
    </p:spTree>
    <p:extLst>
      <p:ext uri="{BB962C8B-B14F-4D97-AF65-F5344CB8AC3E}">
        <p14:creationId xmlns:p14="http://schemas.microsoft.com/office/powerpoint/2010/main" val="1095998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Eleventh Session of the Committee on the Rights of Disabilities noted that </a:t>
            </a:r>
            <a:r>
              <a:rPr lang="en-US" sz="1200" kern="1200" dirty="0" smtClean="0">
                <a:solidFill>
                  <a:schemeClr val="tx1"/>
                </a:solidFill>
                <a:effectLst/>
                <a:latin typeface="+mn-lt"/>
                <a:ea typeface="+mn-ea"/>
                <a:cs typeface="+mn-cs"/>
              </a:rPr>
              <a:t>disability laws “often fail to include ICT in their definition of accessibility” and that State parties (to the Convention) must ensure “their public procurement procedures incorporate accessibility requirements.” (paragraph 32)  </a:t>
            </a:r>
            <a:endParaRPr lang="en-I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I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Article 32 (a) of the CRPD on “International Cooperation” requires that international development programmes are inclusive of and accessible to persons with disabilities. In support of this aim, this policy may be used for procurement utilizing both monies received from international aid programmes and monies from domestic revenues.</a:t>
            </a:r>
            <a:endParaRPr lang="en-IE"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Committee on the Rights of Persons with Disabilities. “General comment No. 2 (2014) Article 9: Accessibility”.  Available at </a:t>
            </a:r>
            <a:r>
              <a:rPr lang="en-GB" sz="1200" u="sng" kern="1200" dirty="0" smtClean="0">
                <a:solidFill>
                  <a:schemeClr val="tx1"/>
                </a:solidFill>
                <a:effectLst/>
                <a:latin typeface="+mn-lt"/>
                <a:ea typeface="+mn-ea"/>
                <a:cs typeface="+mn-cs"/>
                <a:hlinkClick r:id="rId3"/>
              </a:rPr>
              <a:t>http://tbinternet.ohchr.org/_layouts/TreatyBodyExternal/SessionsList.aspx?Treaty=CRPD</a:t>
            </a:r>
            <a:r>
              <a:rPr lang="en-GB" sz="1200" kern="1200" dirty="0" smtClean="0">
                <a:solidFill>
                  <a:schemeClr val="tx1"/>
                </a:solidFill>
                <a:effectLst/>
                <a:latin typeface="+mn-lt"/>
                <a:ea typeface="+mn-ea"/>
                <a:cs typeface="+mn-cs"/>
              </a:rPr>
              <a:t>.  Accessed 13th January 2015</a:t>
            </a:r>
            <a:endParaRPr lang="en-IE"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9D5DC3E-366A-1141-93D5-E21677EBBAEA}" type="slidenum">
              <a:rPr lang="en-GB" smtClean="0"/>
              <a:t>8</a:t>
            </a:fld>
            <a:endParaRPr lang="en-GB"/>
          </a:p>
        </p:txBody>
      </p:sp>
    </p:spTree>
    <p:extLst>
      <p:ext uri="{BB962C8B-B14F-4D97-AF65-F5344CB8AC3E}">
        <p14:creationId xmlns:p14="http://schemas.microsoft.com/office/powerpoint/2010/main" val="2866381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GB" sz="3500" i="1" dirty="0" smtClean="0"/>
              <a:t>Directive 2014/24/EU of the European Parliament and of the Council of 26 February 2014 on Public Procurement and Repealing Directive 2004/18/EC</a:t>
            </a:r>
            <a:endParaRPr lang="en-IE" sz="3500" i="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Article 42 of the new Public Procurement Directive on Technical Specifications significantly strengthens the obligations of public bodies, except in ‘duly justified cases’ to ‘take into account accessibility criteria for persons with disabilities or design for all users.’ It also expands the beneficiaries to be </a:t>
            </a:r>
            <a:r>
              <a:rPr lang="en-US" sz="1200" dirty="0" smtClean="0"/>
              <a:t>either members of the ‘general public or staff of the contracting authority’.</a:t>
            </a:r>
            <a:r>
              <a:rPr lang="en-IE" sz="1200" dirty="0" smtClean="0"/>
              <a:t> </a:t>
            </a:r>
          </a:p>
          <a:p>
            <a:pPr marL="0" marR="0" indent="0" algn="l" defTabSz="457200" rtl="0" eaLnBrk="1" fontAlgn="auto" latinLnBrk="0" hangingPunct="1">
              <a:lnSpc>
                <a:spcPct val="100000"/>
              </a:lnSpc>
              <a:spcBef>
                <a:spcPts val="0"/>
              </a:spcBef>
              <a:spcAft>
                <a:spcPts val="0"/>
              </a:spcAft>
              <a:buClrTx/>
              <a:buSzTx/>
              <a:buFontTx/>
              <a:buNone/>
              <a:tabLst/>
              <a:defRPr/>
            </a:pPr>
            <a:endParaRPr lang="pl-PL" sz="1200" dirty="0" smtClean="0"/>
          </a:p>
          <a:p>
            <a:endParaRPr lang="en-US" dirty="0"/>
          </a:p>
        </p:txBody>
      </p:sp>
      <p:sp>
        <p:nvSpPr>
          <p:cNvPr id="4" name="Slide Number Placeholder 3"/>
          <p:cNvSpPr>
            <a:spLocks noGrp="1"/>
          </p:cNvSpPr>
          <p:nvPr>
            <p:ph type="sldNum" sz="quarter" idx="10"/>
          </p:nvPr>
        </p:nvSpPr>
        <p:spPr/>
        <p:txBody>
          <a:bodyPr/>
          <a:lstStyle/>
          <a:p>
            <a:fld id="{C9D5DC3E-366A-1141-93D5-E21677EBBAEA}" type="slidenum">
              <a:rPr lang="en-GB" smtClean="0"/>
              <a:t>9</a:t>
            </a:fld>
            <a:endParaRPr lang="en-GB"/>
          </a:p>
        </p:txBody>
      </p:sp>
    </p:spTree>
    <p:extLst>
      <p:ext uri="{BB962C8B-B14F-4D97-AF65-F5344CB8AC3E}">
        <p14:creationId xmlns:p14="http://schemas.microsoft.com/office/powerpoint/2010/main" val="3319003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This training is targeted at managers, ICT staff and employees from government </a:t>
            </a:r>
            <a:r>
              <a:rPr lang="en-US" sz="1200" kern="1200" dirty="0" err="1" smtClean="0">
                <a:solidFill>
                  <a:schemeClr val="tx1"/>
                </a:solidFill>
                <a:latin typeface="+mn-lt"/>
                <a:ea typeface="+mn-ea"/>
                <a:cs typeface="+mn-cs"/>
              </a:rPr>
              <a:t>organisations</a:t>
            </a:r>
            <a:r>
              <a:rPr lang="en-US" sz="1200" kern="1200" dirty="0" smtClean="0">
                <a:solidFill>
                  <a:schemeClr val="tx1"/>
                </a:solidFill>
                <a:latin typeface="+mn-lt"/>
                <a:ea typeface="+mn-ea"/>
                <a:cs typeface="+mn-cs"/>
              </a:rPr>
              <a:t> including central procurement agencies, ICT companies, civil society bodies representing persons with disabilities and academia, who are interested in understanding the implementation and regulation of public procurement of accessible ICTs  including international standards. Other institutions and individuals that are dedicated to building their capacity related to accessible ICTs are also welcome to participate.</a:t>
            </a:r>
            <a:endParaRPr lang="en-US" dirty="0"/>
          </a:p>
        </p:txBody>
      </p:sp>
      <p:sp>
        <p:nvSpPr>
          <p:cNvPr id="4" name="Slide Number Placeholder 3"/>
          <p:cNvSpPr>
            <a:spLocks noGrp="1"/>
          </p:cNvSpPr>
          <p:nvPr>
            <p:ph type="sldNum" sz="quarter" idx="10"/>
          </p:nvPr>
        </p:nvSpPr>
        <p:spPr/>
        <p:txBody>
          <a:bodyPr/>
          <a:lstStyle/>
          <a:p>
            <a:fld id="{C9D5DC3E-366A-1141-93D5-E21677EBBAEA}" type="slidenum">
              <a:rPr lang="en-GB" smtClean="0"/>
              <a:t>16</a:t>
            </a:fld>
            <a:endParaRPr lang="en-GB"/>
          </a:p>
        </p:txBody>
      </p:sp>
    </p:spTree>
    <p:extLst>
      <p:ext uri="{BB962C8B-B14F-4D97-AF65-F5344CB8AC3E}">
        <p14:creationId xmlns:p14="http://schemas.microsoft.com/office/powerpoint/2010/main" val="3161405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345035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108972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327742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97253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59521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2449051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70277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261003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1605967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111422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B5323148-CAC9-4F4F-BFC3-51E5D34DC3B7}" type="slidenum">
              <a:rPr lang="en-GB" smtClean="0"/>
              <a:t>‹#›</a:t>
            </a:fld>
            <a:endParaRPr lang="en-GB"/>
          </a:p>
        </p:txBody>
      </p:sp>
    </p:spTree>
    <p:extLst>
      <p:ext uri="{BB962C8B-B14F-4D97-AF65-F5344CB8AC3E}">
        <p14:creationId xmlns:p14="http://schemas.microsoft.com/office/powerpoint/2010/main" val="3151173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B5323148-CAC9-4F4F-BFC3-51E5D34DC3B7}" type="slidenum">
              <a:rPr lang="en-GB" smtClean="0"/>
              <a:t>‹#›</a:t>
            </a:fld>
            <a:endParaRPr lang="en-GB"/>
          </a:p>
        </p:txBody>
      </p:sp>
    </p:spTree>
    <p:extLst>
      <p:ext uri="{BB962C8B-B14F-4D97-AF65-F5344CB8AC3E}">
        <p14:creationId xmlns:p14="http://schemas.microsoft.com/office/powerpoint/2010/main" val="1092926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Public Procurement</a:t>
            </a:r>
            <a:endParaRPr lang="en-GB" dirty="0"/>
          </a:p>
        </p:txBody>
      </p:sp>
      <p:sp>
        <p:nvSpPr>
          <p:cNvPr id="3" name="Subtitle 2"/>
          <p:cNvSpPr>
            <a:spLocks noGrp="1"/>
          </p:cNvSpPr>
          <p:nvPr>
            <p:ph type="subTitle" idx="1"/>
          </p:nvPr>
        </p:nvSpPr>
        <p:spPr/>
        <p:txBody>
          <a:bodyPr>
            <a:normAutofit fontScale="62500" lnSpcReduction="20000"/>
          </a:bodyPr>
          <a:lstStyle/>
          <a:p>
            <a:r>
              <a:rPr lang="en-GB" dirty="0" smtClean="0"/>
              <a:t>Dónal Rice (MSc)</a:t>
            </a:r>
          </a:p>
          <a:p>
            <a:r>
              <a:rPr lang="en-GB" b="1" smtClean="0"/>
              <a:t>UNDESA</a:t>
            </a:r>
            <a:r>
              <a:rPr lang="en-GB" b="1" dirty="0"/>
              <a:t>/DSPD FORUM</a:t>
            </a:r>
            <a:endParaRPr lang="en-IE" dirty="0"/>
          </a:p>
          <a:p>
            <a:r>
              <a:rPr lang="en-GB" b="1" dirty="0"/>
              <a:t>DISABILITY INCLUSION AND ACCESSIBLE URBAN DEVELOPMENT</a:t>
            </a:r>
            <a:endParaRPr lang="en-IE" dirty="0"/>
          </a:p>
          <a:p>
            <a:r>
              <a:rPr lang="en-GB" dirty="0"/>
              <a:t>In collaboration with UN-Habitat  |  UN Office Nairobi | 28-30 Oct 2015</a:t>
            </a:r>
            <a:endParaRPr lang="en-IE" dirty="0"/>
          </a:p>
          <a:p>
            <a:endParaRPr lang="en-GB" dirty="0" smtClean="0"/>
          </a:p>
        </p:txBody>
      </p:sp>
    </p:spTree>
    <p:extLst>
      <p:ext uri="{BB962C8B-B14F-4D97-AF65-F5344CB8AC3E}">
        <p14:creationId xmlns:p14="http://schemas.microsoft.com/office/powerpoint/2010/main" val="1126541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0" y="476250"/>
            <a:ext cx="9144000" cy="1143000"/>
          </a:xfrm>
        </p:spPr>
        <p:txBody>
          <a:bodyPr>
            <a:normAutofit fontScale="90000"/>
          </a:bodyPr>
          <a:lstStyle/>
          <a:p>
            <a:r>
              <a:rPr lang="en-GB" sz="3100" dirty="0">
                <a:latin typeface="Calibri" charset="0"/>
                <a:ea typeface="ＭＳ Ｐゴシック" charset="0"/>
                <a:cs typeface="ＭＳ Ｐゴシック" charset="0"/>
              </a:rPr>
              <a:t>EN 301 549 - Accessibility requirements suitable for public procurement of ICT products and services in Europe</a:t>
            </a:r>
            <a:r>
              <a:rPr lang="en-GB" sz="3600" dirty="0">
                <a:latin typeface="Calibri" charset="0"/>
                <a:ea typeface="ＭＳ Ｐゴシック" charset="0"/>
                <a:cs typeface="ＭＳ Ｐゴシック" charset="0"/>
              </a:rPr>
              <a:t/>
            </a:r>
            <a:br>
              <a:rPr lang="en-GB" sz="3600" dirty="0">
                <a:latin typeface="Calibri" charset="0"/>
                <a:ea typeface="ＭＳ Ｐゴシック" charset="0"/>
                <a:cs typeface="ＭＳ Ｐゴシック" charset="0"/>
              </a:rPr>
            </a:br>
            <a:endParaRPr lang="en-GB" sz="3600" dirty="0">
              <a:latin typeface="Calibri" charset="0"/>
              <a:ea typeface="ＭＳ Ｐゴシック" charset="0"/>
              <a:cs typeface="ＭＳ Ｐゴシック" charset="0"/>
            </a:endParaRPr>
          </a:p>
        </p:txBody>
      </p:sp>
      <p:sp>
        <p:nvSpPr>
          <p:cNvPr id="71682" name="Content Placeholder 2"/>
          <p:cNvSpPr>
            <a:spLocks noGrp="1"/>
          </p:cNvSpPr>
          <p:nvPr>
            <p:ph idx="1"/>
          </p:nvPr>
        </p:nvSpPr>
        <p:spPr>
          <a:xfrm>
            <a:off x="468313" y="1484313"/>
            <a:ext cx="8229600" cy="4997450"/>
          </a:xfrm>
        </p:spPr>
        <p:txBody>
          <a:bodyPr/>
          <a:lstStyle/>
          <a:p>
            <a:r>
              <a:rPr lang="en-GB">
                <a:latin typeface="Calibri" charset="0"/>
                <a:ea typeface="ＭＳ Ｐゴシック" charset="0"/>
                <a:cs typeface="ＭＳ Ｐゴシック" charset="0"/>
              </a:rPr>
              <a:t>Structure:</a:t>
            </a:r>
          </a:p>
          <a:p>
            <a:pPr lvl="1"/>
            <a:r>
              <a:rPr lang="en-GB" sz="2400">
                <a:latin typeface="Calibri" charset="0"/>
                <a:ea typeface="ＭＳ Ｐゴシック" charset="0"/>
              </a:rPr>
              <a:t>Intro</a:t>
            </a:r>
          </a:p>
          <a:p>
            <a:pPr lvl="1"/>
            <a:r>
              <a:rPr lang="en-GB" sz="2400">
                <a:latin typeface="Calibri" charset="0"/>
                <a:ea typeface="ＭＳ Ｐゴシック" charset="0"/>
              </a:rPr>
              <a:t>Scope </a:t>
            </a:r>
          </a:p>
          <a:p>
            <a:pPr lvl="1"/>
            <a:r>
              <a:rPr lang="en-GB" sz="2400">
                <a:latin typeface="Calibri" charset="0"/>
                <a:ea typeface="ＭＳ Ｐゴシック" charset="0"/>
              </a:rPr>
              <a:t>Definitions</a:t>
            </a:r>
          </a:p>
          <a:p>
            <a:pPr lvl="1"/>
            <a:r>
              <a:rPr lang="en-GB" sz="2400">
                <a:latin typeface="Calibri" charset="0"/>
                <a:ea typeface="ＭＳ Ｐゴシック" charset="0"/>
              </a:rPr>
              <a:t>Clause 4  - Functional performance statements (FPS)</a:t>
            </a:r>
          </a:p>
          <a:p>
            <a:pPr lvl="1"/>
            <a:r>
              <a:rPr lang="en-GB" sz="2400">
                <a:latin typeface="Calibri" charset="0"/>
                <a:ea typeface="ＭＳ Ｐゴシック" charset="0"/>
              </a:rPr>
              <a:t>Clause 5 – 13 “Generic Requirements” Technical accessibility requirements (TAR)</a:t>
            </a:r>
          </a:p>
          <a:p>
            <a:pPr lvl="1"/>
            <a:r>
              <a:rPr lang="en-GB" sz="2400">
                <a:latin typeface="Calibri" charset="0"/>
                <a:ea typeface="ＭＳ Ｐゴシック" charset="0"/>
              </a:rPr>
              <a:t>Annex A  - WCAG 2.0</a:t>
            </a:r>
          </a:p>
          <a:p>
            <a:pPr lvl="1"/>
            <a:r>
              <a:rPr lang="en-GB" sz="2400">
                <a:latin typeface="Calibri" charset="0"/>
                <a:ea typeface="ＭＳ Ｐゴシック" charset="0"/>
              </a:rPr>
              <a:t>Annex B – Relationship between FPSs and TARs</a:t>
            </a:r>
          </a:p>
          <a:p>
            <a:pPr lvl="1"/>
            <a:r>
              <a:rPr lang="en-GB" sz="2400">
                <a:latin typeface="Calibri" charset="0"/>
                <a:ea typeface="ＭＳ Ｐゴシック" charset="0"/>
              </a:rPr>
              <a:t>Annex C - tests</a:t>
            </a:r>
          </a:p>
          <a:p>
            <a:pPr lvl="1"/>
            <a:endParaRPr lang="en-GB">
              <a:latin typeface="Calibri" charset="0"/>
              <a:ea typeface="ＭＳ Ｐゴシック" charset="0"/>
            </a:endParaRPr>
          </a:p>
          <a:p>
            <a:pPr lvl="1"/>
            <a:endParaRPr lang="en-GB">
              <a:latin typeface="Calibri" charset="0"/>
              <a:ea typeface="ＭＳ Ｐゴシック" charset="0"/>
            </a:endParaRPr>
          </a:p>
          <a:p>
            <a:pPr lvl="1"/>
            <a:endParaRPr lang="en-GB">
              <a:latin typeface="Calibri" charset="0"/>
              <a:ea typeface="ＭＳ Ｐゴシック" charset="0"/>
            </a:endParaRPr>
          </a:p>
        </p:txBody>
      </p:sp>
    </p:spTree>
    <p:extLst>
      <p:ext uri="{BB962C8B-B14F-4D97-AF65-F5344CB8AC3E}">
        <p14:creationId xmlns:p14="http://schemas.microsoft.com/office/powerpoint/2010/main" val="2744404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8313" y="476250"/>
            <a:ext cx="7878762" cy="914400"/>
          </a:xfrm>
        </p:spPr>
        <p:txBody>
          <a:bodyPr>
            <a:normAutofit fontScale="90000"/>
          </a:bodyPr>
          <a:lstStyle/>
          <a:p>
            <a:pPr marL="342900" indent="-342900" defTabSz="912813">
              <a:spcBef>
                <a:spcPct val="20000"/>
              </a:spcBef>
              <a:defRPr/>
            </a:pPr>
            <a:r>
              <a:rPr lang="en-GB" sz="3600">
                <a:solidFill>
                  <a:srgbClr val="000000"/>
                </a:solidFill>
                <a:effectLst>
                  <a:outerShdw blurRad="38100" dist="38100" dir="2700000" algn="tl">
                    <a:srgbClr val="DDDDDD"/>
                  </a:outerShdw>
                </a:effectLst>
                <a:latin typeface="Calibri" charset="0"/>
                <a:ea typeface="ＭＳ Ｐゴシック" charset="0"/>
                <a:cs typeface="ＭＳ Ｐゴシック" charset="0"/>
              </a:rPr>
              <a:t>Functional Performance Statements</a:t>
            </a:r>
            <a:r>
              <a:rPr lang="en-GB" sz="3600">
                <a:solidFill>
                  <a:srgbClr val="FFFFFF"/>
                </a:solidFill>
                <a:effectLst>
                  <a:outerShdw blurRad="38100" dist="38100" dir="2700000" algn="tl">
                    <a:srgbClr val="DDDDDD"/>
                  </a:outerShdw>
                </a:effectLst>
                <a:latin typeface="Palatino Linotype" charset="0"/>
                <a:ea typeface="ＭＳ Ｐゴシック" charset="0"/>
                <a:cs typeface="ＭＳ Ｐゴシック" charset="0"/>
              </a:rPr>
              <a:t/>
            </a:r>
            <a:br>
              <a:rPr lang="en-GB" sz="3600">
                <a:solidFill>
                  <a:srgbClr val="FFFFFF"/>
                </a:solidFill>
                <a:effectLst>
                  <a:outerShdw blurRad="38100" dist="38100" dir="2700000" algn="tl">
                    <a:srgbClr val="DDDDDD"/>
                  </a:outerShdw>
                </a:effectLst>
                <a:latin typeface="Palatino Linotype" charset="0"/>
                <a:ea typeface="ＭＳ Ｐゴシック" charset="0"/>
                <a:cs typeface="ＭＳ Ｐゴシック" charset="0"/>
              </a:rPr>
            </a:br>
            <a:endParaRPr lang="en-GB" sz="3600">
              <a:latin typeface="Calibri" charset="0"/>
              <a:ea typeface="ＭＳ Ｐゴシック" charset="0"/>
              <a:cs typeface="ＭＳ Ｐゴシック" charset="0"/>
            </a:endParaRPr>
          </a:p>
        </p:txBody>
      </p:sp>
      <p:sp>
        <p:nvSpPr>
          <p:cNvPr id="2" name="Content Placeholder 1"/>
          <p:cNvSpPr>
            <a:spLocks noGrp="1"/>
          </p:cNvSpPr>
          <p:nvPr>
            <p:ph idx="1"/>
          </p:nvPr>
        </p:nvSpPr>
        <p:spPr/>
        <p:txBody>
          <a:bodyPr>
            <a:normAutofit fontScale="77500" lnSpcReduction="20000"/>
          </a:bodyPr>
          <a:lstStyle/>
          <a:p>
            <a:pPr>
              <a:defRPr/>
            </a:pPr>
            <a:r>
              <a:rPr lang="en-GB" b="1" dirty="0"/>
              <a:t>Usage without vision</a:t>
            </a:r>
            <a:endParaRPr lang="en-US" dirty="0"/>
          </a:p>
          <a:p>
            <a:pPr>
              <a:defRPr/>
            </a:pPr>
            <a:r>
              <a:rPr lang="en-GB" b="1" dirty="0"/>
              <a:t>Usage with limited vision </a:t>
            </a:r>
            <a:endParaRPr lang="en-US" dirty="0"/>
          </a:p>
          <a:p>
            <a:pPr>
              <a:defRPr/>
            </a:pPr>
            <a:r>
              <a:rPr lang="en-GB" b="1" dirty="0"/>
              <a:t>Usage without perception of colour </a:t>
            </a:r>
            <a:endParaRPr lang="en-US" dirty="0"/>
          </a:p>
          <a:p>
            <a:pPr>
              <a:defRPr/>
            </a:pPr>
            <a:r>
              <a:rPr lang="en-GB" b="1" dirty="0"/>
              <a:t>Usage without hearing</a:t>
            </a:r>
            <a:endParaRPr lang="en-US" dirty="0"/>
          </a:p>
          <a:p>
            <a:pPr>
              <a:defRPr/>
            </a:pPr>
            <a:r>
              <a:rPr lang="en-GB" b="1" dirty="0"/>
              <a:t>Usage with limited hearing</a:t>
            </a:r>
            <a:endParaRPr lang="en-US" dirty="0"/>
          </a:p>
          <a:p>
            <a:pPr>
              <a:defRPr/>
            </a:pPr>
            <a:r>
              <a:rPr lang="en-GB" b="1" dirty="0"/>
              <a:t>Usage without vocal capability</a:t>
            </a:r>
            <a:endParaRPr lang="en-US" dirty="0"/>
          </a:p>
          <a:p>
            <a:pPr>
              <a:defRPr/>
            </a:pPr>
            <a:r>
              <a:rPr lang="en-GB" b="1" dirty="0"/>
              <a:t>Usage with limited manipulation or strength </a:t>
            </a:r>
            <a:endParaRPr lang="en-US" dirty="0"/>
          </a:p>
          <a:p>
            <a:pPr>
              <a:defRPr/>
            </a:pPr>
            <a:r>
              <a:rPr lang="en-GB" b="1" dirty="0"/>
              <a:t>Usage with limited reach</a:t>
            </a:r>
            <a:endParaRPr lang="en-US" dirty="0"/>
          </a:p>
          <a:p>
            <a:pPr>
              <a:defRPr/>
            </a:pPr>
            <a:r>
              <a:rPr lang="en-GB" b="1" dirty="0"/>
              <a:t>Minimize photosensitive seizure triggers</a:t>
            </a:r>
            <a:endParaRPr lang="en-US" dirty="0"/>
          </a:p>
          <a:p>
            <a:pPr>
              <a:defRPr/>
            </a:pPr>
            <a:r>
              <a:rPr lang="en-GB" b="1" dirty="0"/>
              <a:t>Usage with limited cognition</a:t>
            </a:r>
            <a:endParaRPr lang="en-US" dirty="0"/>
          </a:p>
          <a:p>
            <a:pPr>
              <a:defRPr/>
            </a:pPr>
            <a:endParaRPr lang="en-GB" dirty="0"/>
          </a:p>
        </p:txBody>
      </p:sp>
    </p:spTree>
    <p:extLst>
      <p:ext uri="{BB962C8B-B14F-4D97-AF65-F5344CB8AC3E}">
        <p14:creationId xmlns:p14="http://schemas.microsoft.com/office/powerpoint/2010/main" val="749112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stages of public procurement</a:t>
            </a:r>
            <a:endParaRPr lang="en-US" dirty="0"/>
          </a:p>
        </p:txBody>
      </p:sp>
      <p:sp>
        <p:nvSpPr>
          <p:cNvPr id="3" name="Content Placeholder 2"/>
          <p:cNvSpPr>
            <a:spLocks noGrp="1"/>
          </p:cNvSpPr>
          <p:nvPr>
            <p:ph idx="1"/>
          </p:nvPr>
        </p:nvSpPr>
        <p:spPr/>
        <p:txBody>
          <a:bodyPr>
            <a:normAutofit lnSpcReduction="10000"/>
          </a:bodyPr>
          <a:lstStyle/>
          <a:p>
            <a:r>
              <a:rPr lang="en-US" dirty="0" smtClean="0"/>
              <a:t>Preparatory study</a:t>
            </a:r>
          </a:p>
          <a:p>
            <a:r>
              <a:rPr lang="en-US" dirty="0" smtClean="0"/>
              <a:t>Writing the Call for Tender</a:t>
            </a:r>
          </a:p>
          <a:p>
            <a:pPr lvl="1"/>
            <a:r>
              <a:rPr lang="en-US" dirty="0" smtClean="0"/>
              <a:t>Selection criteria – critical for the procurement of development services or bespoke systems</a:t>
            </a:r>
          </a:p>
          <a:p>
            <a:pPr lvl="1"/>
            <a:r>
              <a:rPr lang="en-US" dirty="0" smtClean="0"/>
              <a:t>Technical specifications – use the standard</a:t>
            </a:r>
          </a:p>
          <a:p>
            <a:pPr lvl="1"/>
            <a:r>
              <a:rPr lang="en-US" dirty="0" smtClean="0"/>
              <a:t>Award criteria</a:t>
            </a:r>
          </a:p>
          <a:p>
            <a:pPr lvl="1"/>
            <a:r>
              <a:rPr lang="en-US" dirty="0" smtClean="0"/>
              <a:t>Asking for verification of compliance</a:t>
            </a:r>
          </a:p>
          <a:p>
            <a:pPr lvl="1"/>
            <a:r>
              <a:rPr lang="en-US" dirty="0" smtClean="0"/>
              <a:t>Contract awarding and maintenance</a:t>
            </a:r>
          </a:p>
          <a:p>
            <a:pPr lvl="1"/>
            <a:endParaRPr lang="en-US" dirty="0" smtClean="0"/>
          </a:p>
          <a:p>
            <a:pPr lvl="1"/>
            <a:endParaRPr lang="en-US" dirty="0" smtClean="0"/>
          </a:p>
        </p:txBody>
      </p:sp>
    </p:spTree>
    <p:extLst>
      <p:ext uri="{BB962C8B-B14F-4D97-AF65-F5344CB8AC3E}">
        <p14:creationId xmlns:p14="http://schemas.microsoft.com/office/powerpoint/2010/main" val="799355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resources 1</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92874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http://mandate376.standards.eu</a:t>
            </a:r>
            <a:endParaRPr lang="en-US" dirty="0"/>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713972"/>
            <a:ext cx="9144000" cy="8906967"/>
          </a:xfrm>
          <a:prstGeom prst="rect">
            <a:avLst/>
          </a:prstGeom>
          <a:ln>
            <a:solidFill>
              <a:schemeClr val="tx1"/>
            </a:solidFill>
          </a:ln>
        </p:spPr>
      </p:pic>
    </p:spTree>
    <p:extLst>
      <p:ext uri="{BB962C8B-B14F-4D97-AF65-F5344CB8AC3E}">
        <p14:creationId xmlns:p14="http://schemas.microsoft.com/office/powerpoint/2010/main" val="94884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GB" dirty="0" smtClean="0"/>
              <a:t>Key resources 2</a:t>
            </a:r>
            <a:r>
              <a:rPr lang="en-GB" dirty="0"/>
              <a:t/>
            </a:r>
            <a:br>
              <a:rPr lang="en-GB" dirty="0"/>
            </a:br>
            <a:endParaRPr lang="en-IE" dirty="0"/>
          </a:p>
        </p:txBody>
      </p:sp>
      <p:sp>
        <p:nvSpPr>
          <p:cNvPr id="3" name="Content Placeholder 2"/>
          <p:cNvSpPr>
            <a:spLocks noGrp="1"/>
          </p:cNvSpPr>
          <p:nvPr>
            <p:ph idx="1"/>
          </p:nvPr>
        </p:nvSpPr>
        <p:spPr>
          <a:xfrm>
            <a:off x="457200" y="1600201"/>
            <a:ext cx="5842992" cy="3629000"/>
          </a:xfrm>
        </p:spPr>
        <p:txBody>
          <a:bodyPr>
            <a:normAutofit/>
          </a:bodyPr>
          <a:lstStyle/>
          <a:p>
            <a:r>
              <a:rPr lang="ga-IE" dirty="0" smtClean="0"/>
              <a:t>The  </a:t>
            </a:r>
            <a:r>
              <a:rPr lang="en-IE" dirty="0" smtClean="0"/>
              <a:t>G3ict</a:t>
            </a:r>
            <a:r>
              <a:rPr lang="en-IE" dirty="0"/>
              <a:t>/ITU </a:t>
            </a:r>
            <a:r>
              <a:rPr lang="ga-IE" dirty="0"/>
              <a:t>“Model ICT accessibility policy </a:t>
            </a:r>
            <a:r>
              <a:rPr lang="ga-IE" dirty="0" smtClean="0"/>
              <a:t>report” contains six chapters.  </a:t>
            </a:r>
          </a:p>
          <a:p>
            <a:pPr lvl="1"/>
            <a:r>
              <a:rPr lang="ga-IE" dirty="0" smtClean="0"/>
              <a:t>Chapter 6: chapter </a:t>
            </a:r>
            <a:r>
              <a:rPr lang="ga-IE" dirty="0"/>
              <a:t>“Accessible ICT public procurement policy framework </a:t>
            </a:r>
            <a:r>
              <a:rPr lang="ga-IE" dirty="0" smtClean="0"/>
              <a:t>”</a:t>
            </a:r>
            <a:endParaRPr lang="en-US" dirty="0" smtClean="0"/>
          </a:p>
        </p:txBody>
      </p:sp>
      <p:pic>
        <p:nvPicPr>
          <p:cNvPr id="4" name="Picture 3" descr="cover of ICT Accessinility Policy Report"/>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588224" y="1844824"/>
            <a:ext cx="2400300" cy="3403600"/>
          </a:xfrm>
          <a:prstGeom prst="rect">
            <a:avLst/>
          </a:prstGeom>
        </p:spPr>
      </p:pic>
    </p:spTree>
    <p:extLst>
      <p:ext uri="{BB962C8B-B14F-4D97-AF65-F5344CB8AC3E}">
        <p14:creationId xmlns:p14="http://schemas.microsoft.com/office/powerpoint/2010/main" val="2420569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Online Training: Public Procurement of accessible ICT products and services</a:t>
            </a:r>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3175210" y="5637087"/>
            <a:ext cx="2622603" cy="1220913"/>
          </a:xfrm>
        </p:spPr>
      </p:pic>
    </p:spTree>
    <p:extLst>
      <p:ext uri="{BB962C8B-B14F-4D97-AF65-F5344CB8AC3E}">
        <p14:creationId xmlns:p14="http://schemas.microsoft.com/office/powerpoint/2010/main" val="760578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Online Training: Public Procurement of accessible ICT products and services</a:t>
            </a:r>
          </a:p>
        </p:txBody>
      </p:sp>
      <p:sp>
        <p:nvSpPr>
          <p:cNvPr id="3" name="Content Placeholder 2"/>
          <p:cNvSpPr>
            <a:spLocks noGrp="1"/>
          </p:cNvSpPr>
          <p:nvPr>
            <p:ph idx="1"/>
          </p:nvPr>
        </p:nvSpPr>
        <p:spPr/>
        <p:txBody>
          <a:bodyPr>
            <a:noAutofit/>
          </a:bodyPr>
          <a:lstStyle/>
          <a:p>
            <a:r>
              <a:rPr lang="en-US" dirty="0"/>
              <a:t>12th October - 27th November 2015 </a:t>
            </a:r>
          </a:p>
          <a:p>
            <a:r>
              <a:rPr lang="en-US" dirty="0" smtClean="0"/>
              <a:t>7 weeks</a:t>
            </a:r>
          </a:p>
          <a:p>
            <a:pPr lvl="1"/>
            <a:r>
              <a:rPr lang="en-IE" sz="2400" dirty="0"/>
              <a:t>Module 1: Introduction to the accessibility of ICTs: key concepts and definitions </a:t>
            </a:r>
          </a:p>
          <a:p>
            <a:pPr lvl="1"/>
            <a:r>
              <a:rPr lang="en-IE" sz="2400" dirty="0"/>
              <a:t>Module 2: International Policy and Regulation for Public Procurement </a:t>
            </a:r>
          </a:p>
          <a:p>
            <a:pPr lvl="1"/>
            <a:r>
              <a:rPr lang="en-IE" sz="2400" dirty="0"/>
              <a:t>Module 3: International standards suitable for use in the public procurement of accessible </a:t>
            </a:r>
            <a:r>
              <a:rPr lang="en-IE" sz="2400" dirty="0" smtClean="0"/>
              <a:t>ICTs</a:t>
            </a:r>
          </a:p>
        </p:txBody>
      </p:sp>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627069" y="5847443"/>
            <a:ext cx="2170744" cy="1010557"/>
          </a:xfrm>
          <a:prstGeom prst="rect">
            <a:avLst/>
          </a:prstGeom>
        </p:spPr>
      </p:pic>
    </p:spTree>
    <p:extLst>
      <p:ext uri="{BB962C8B-B14F-4D97-AF65-F5344CB8AC3E}">
        <p14:creationId xmlns:p14="http://schemas.microsoft.com/office/powerpoint/2010/main" val="3189768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Online Training: Public Procurement of accessible ICT products and services</a:t>
            </a:r>
          </a:p>
        </p:txBody>
      </p:sp>
      <p:sp>
        <p:nvSpPr>
          <p:cNvPr id="3" name="Content Placeholder 2"/>
          <p:cNvSpPr>
            <a:spLocks noGrp="1"/>
          </p:cNvSpPr>
          <p:nvPr>
            <p:ph idx="1"/>
          </p:nvPr>
        </p:nvSpPr>
        <p:spPr/>
        <p:txBody>
          <a:bodyPr>
            <a:normAutofit fontScale="92500" lnSpcReduction="10000"/>
          </a:bodyPr>
          <a:lstStyle/>
          <a:p>
            <a:pPr lvl="1"/>
            <a:r>
              <a:rPr lang="en-IE" sz="2400" dirty="0"/>
              <a:t>Module 4: Introduction to the stages of procurement &amp; the preparatory study </a:t>
            </a:r>
          </a:p>
          <a:p>
            <a:pPr lvl="1"/>
            <a:r>
              <a:rPr lang="en-IE" sz="2400" dirty="0"/>
              <a:t> Module 5: Accessibility as a criterion in the Request for Tender </a:t>
            </a:r>
          </a:p>
          <a:p>
            <a:pPr lvl="1"/>
            <a:r>
              <a:rPr lang="en-IE" sz="2400" dirty="0"/>
              <a:t>Module 6: Requesting and verifying evidence of conformity </a:t>
            </a:r>
          </a:p>
          <a:p>
            <a:pPr lvl="1"/>
            <a:r>
              <a:rPr lang="en-IE" sz="2400" dirty="0"/>
              <a:t>Module 7: Accessibility in contract clauses and contract management </a:t>
            </a:r>
            <a:endParaRPr lang="en-IE" sz="1800" dirty="0"/>
          </a:p>
          <a:p>
            <a:pPr lvl="1"/>
            <a:r>
              <a:rPr lang="en-IE" sz="2400" dirty="0"/>
              <a:t>Module 8 : Use of public procurement toolkits and advisory documents </a:t>
            </a:r>
            <a:endParaRPr lang="en-IE" sz="1800" dirty="0"/>
          </a:p>
          <a:p>
            <a:pPr lvl="1"/>
            <a:r>
              <a:rPr lang="en-IE" sz="2400" dirty="0"/>
              <a:t>Module 9: Developing an accessible ICT Procurement Policy </a:t>
            </a:r>
            <a:endParaRPr lang="en-IE" sz="1800" dirty="0"/>
          </a:p>
          <a:p>
            <a:r>
              <a:rPr lang="en-US" dirty="0"/>
              <a:t>Register at </a:t>
            </a:r>
            <a:r>
              <a:rPr lang="en-US" b="1" u="sng" dirty="0"/>
              <a:t>https://</a:t>
            </a:r>
            <a:r>
              <a:rPr lang="en-US" b="1" u="sng" dirty="0" err="1"/>
              <a:t>academy.itu.int</a:t>
            </a:r>
            <a:endParaRPr lang="en-US" b="1" u="sng" dirty="0"/>
          </a:p>
          <a:p>
            <a:endParaRPr lang="en-US" dirty="0"/>
          </a:p>
        </p:txBody>
      </p:sp>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627069" y="5847443"/>
            <a:ext cx="2170744" cy="1010557"/>
          </a:xfrm>
          <a:prstGeom prst="rect">
            <a:avLst/>
          </a:prstGeom>
        </p:spPr>
      </p:pic>
    </p:spTree>
    <p:extLst>
      <p:ext uri="{BB962C8B-B14F-4D97-AF65-F5344CB8AC3E}">
        <p14:creationId xmlns:p14="http://schemas.microsoft.com/office/powerpoint/2010/main" val="278047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normAutofit/>
          </a:bodyPr>
          <a:lstStyle/>
          <a:p>
            <a:r>
              <a:rPr lang="en-GB" dirty="0" smtClean="0"/>
              <a:t>Introduction to public procurement</a:t>
            </a:r>
          </a:p>
          <a:p>
            <a:r>
              <a:rPr lang="en-GB" dirty="0" smtClean="0"/>
              <a:t>Importance of public procurement</a:t>
            </a:r>
          </a:p>
          <a:p>
            <a:r>
              <a:rPr lang="en-GB" dirty="0" smtClean="0"/>
              <a:t>Overview of the policy landscape for accessible public </a:t>
            </a:r>
            <a:r>
              <a:rPr lang="en-GB" dirty="0"/>
              <a:t>p</a:t>
            </a:r>
            <a:r>
              <a:rPr lang="en-GB" dirty="0" smtClean="0"/>
              <a:t>rocurement</a:t>
            </a:r>
          </a:p>
          <a:p>
            <a:r>
              <a:rPr lang="en-GB" dirty="0"/>
              <a:t>S</a:t>
            </a:r>
            <a:r>
              <a:rPr lang="en-GB" dirty="0" smtClean="0"/>
              <a:t>tages of accessible ICT public procurement</a:t>
            </a:r>
          </a:p>
          <a:p>
            <a:r>
              <a:rPr lang="en-GB" dirty="0" smtClean="0"/>
              <a:t>Key resources</a:t>
            </a:r>
          </a:p>
          <a:p>
            <a:endParaRPr lang="en-GB" dirty="0" smtClean="0"/>
          </a:p>
          <a:p>
            <a:endParaRPr lang="en-GB" dirty="0"/>
          </a:p>
        </p:txBody>
      </p:sp>
    </p:spTree>
    <p:extLst>
      <p:ext uri="{BB962C8B-B14F-4D97-AF65-F5344CB8AC3E}">
        <p14:creationId xmlns:p14="http://schemas.microsoft.com/office/powerpoint/2010/main" val="20219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public procurement</a:t>
            </a:r>
            <a:endParaRPr lang="en-US" dirty="0"/>
          </a:p>
        </p:txBody>
      </p:sp>
      <p:sp>
        <p:nvSpPr>
          <p:cNvPr id="3" name="Content Placeholder 2"/>
          <p:cNvSpPr>
            <a:spLocks noGrp="1"/>
          </p:cNvSpPr>
          <p:nvPr>
            <p:ph idx="1"/>
          </p:nvPr>
        </p:nvSpPr>
        <p:spPr/>
        <p:txBody>
          <a:bodyPr>
            <a:normAutofit lnSpcReduction="10000"/>
          </a:bodyPr>
          <a:lstStyle/>
          <a:p>
            <a:r>
              <a:rPr lang="en-US" dirty="0">
                <a:latin typeface="Arial" charset="0"/>
              </a:rPr>
              <a:t>The Public Procurement System is a function of government that involves using government resources (public funds) to obtain goods, works and services to meet the the needs of the government as it carries out its responsibilities to the citizens. </a:t>
            </a:r>
          </a:p>
          <a:p>
            <a:pPr lvl="6"/>
            <a:r>
              <a:rPr lang="en-US" dirty="0">
                <a:latin typeface="Arial" charset="0"/>
              </a:rPr>
              <a:t>(Dr. Gonzalo de la Cruz Salas) </a:t>
            </a:r>
          </a:p>
          <a:p>
            <a:endParaRPr lang="en-US" dirty="0"/>
          </a:p>
        </p:txBody>
      </p:sp>
    </p:spTree>
    <p:extLst>
      <p:ext uri="{BB962C8B-B14F-4D97-AF65-F5344CB8AC3E}">
        <p14:creationId xmlns:p14="http://schemas.microsoft.com/office/powerpoint/2010/main" val="397133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GB">
                <a:latin typeface="Calibri" charset="0"/>
                <a:ea typeface="ＭＳ Ｐゴシック" charset="0"/>
                <a:cs typeface="ＭＳ Ｐゴシック" charset="0"/>
              </a:rPr>
              <a:t>Importance of public procurement</a:t>
            </a:r>
          </a:p>
        </p:txBody>
      </p:sp>
      <p:sp>
        <p:nvSpPr>
          <p:cNvPr id="56322" name="Content Placeholder 2"/>
          <p:cNvSpPr>
            <a:spLocks noGrp="1"/>
          </p:cNvSpPr>
          <p:nvPr>
            <p:ph idx="1"/>
          </p:nvPr>
        </p:nvSpPr>
        <p:spPr>
          <a:xfrm>
            <a:off x="457200" y="1600200"/>
            <a:ext cx="7643192" cy="4277072"/>
          </a:xfrm>
        </p:spPr>
        <p:txBody>
          <a:bodyPr>
            <a:normAutofit fontScale="62500" lnSpcReduction="20000"/>
          </a:bodyPr>
          <a:lstStyle/>
          <a:p>
            <a:r>
              <a:rPr lang="en-GB" sz="3800" dirty="0" smtClean="0">
                <a:latin typeface="Calibri" charset="0"/>
                <a:ea typeface="ＭＳ Ｐゴシック" charset="0"/>
                <a:cs typeface="ＭＳ Ｐゴシック" charset="0"/>
              </a:rPr>
              <a:t>The World Trade Organization estimates that on</a:t>
            </a:r>
            <a:r>
              <a:rPr lang="pl-PL" sz="3800" dirty="0" smtClean="0">
                <a:latin typeface="Calibri" charset="0"/>
                <a:ea typeface="ＭＳ Ｐゴシック" charset="0"/>
                <a:cs typeface="ＭＳ Ｐゴシック" charset="0"/>
              </a:rPr>
              <a:t> </a:t>
            </a:r>
            <a:r>
              <a:rPr lang="en-GB" sz="3800" dirty="0" smtClean="0">
                <a:latin typeface="Calibri" charset="0"/>
                <a:ea typeface="ＭＳ Ｐゴシック" charset="0"/>
                <a:cs typeface="ＭＳ Ｐゴシック" charset="0"/>
              </a:rPr>
              <a:t>average </a:t>
            </a:r>
            <a:r>
              <a:rPr lang="en-GB" sz="3800" dirty="0">
                <a:latin typeface="Calibri" charset="0"/>
                <a:ea typeface="ＭＳ Ｐゴシック" charset="0"/>
              </a:rPr>
              <a:t>public </a:t>
            </a:r>
            <a:r>
              <a:rPr lang="en-GB" sz="3800" dirty="0" smtClean="0">
                <a:latin typeface="Calibri" charset="0"/>
                <a:ea typeface="ＭＳ Ｐゴシック" charset="0"/>
              </a:rPr>
              <a:t>procurement a</a:t>
            </a:r>
            <a:r>
              <a:rPr lang="en-GB" sz="3800" dirty="0" smtClean="0">
                <a:latin typeface="Calibri" charset="0"/>
                <a:ea typeface="ＭＳ Ｐゴシック" charset="0"/>
                <a:cs typeface="ＭＳ Ｐゴシック" charset="0"/>
              </a:rPr>
              <a:t>ccounts for </a:t>
            </a:r>
            <a:r>
              <a:rPr lang="en-GB" sz="3800" dirty="0" smtClean="0">
                <a:latin typeface="Calibri" charset="0"/>
                <a:ea typeface="ＭＳ Ｐゴシック" charset="0"/>
              </a:rPr>
              <a:t>10</a:t>
            </a:r>
            <a:r>
              <a:rPr lang="en-GB" sz="3800" dirty="0">
                <a:latin typeface="Calibri" charset="0"/>
                <a:ea typeface="ＭＳ Ｐゴシック" charset="0"/>
              </a:rPr>
              <a:t>-15% </a:t>
            </a:r>
            <a:r>
              <a:rPr lang="en-GB" sz="3800" dirty="0" smtClean="0">
                <a:latin typeface="Calibri" charset="0"/>
                <a:ea typeface="ＭＳ Ｐゴシック" charset="0"/>
              </a:rPr>
              <a:t>of a country’s Gross Domestic Product (GDP) </a:t>
            </a:r>
            <a:endParaRPr lang="pl-PL" sz="3800" dirty="0" smtClean="0">
              <a:latin typeface="Calibri" charset="0"/>
              <a:ea typeface="ＭＳ Ｐゴシック" charset="0"/>
            </a:endParaRPr>
          </a:p>
          <a:p>
            <a:endParaRPr lang="en-GB" sz="3800" dirty="0" smtClean="0">
              <a:latin typeface="Calibri" charset="0"/>
              <a:ea typeface="ＭＳ Ｐゴシック" charset="0"/>
            </a:endParaRPr>
          </a:p>
          <a:p>
            <a:r>
              <a:rPr lang="en-GB" sz="3800" dirty="0" smtClean="0">
                <a:latin typeface="Calibri" charset="0"/>
                <a:ea typeface="ＭＳ Ｐゴシック" charset="0"/>
                <a:cs typeface="ＭＳ Ｐゴシック" charset="0"/>
              </a:rPr>
              <a:t>In the European Union the figure is as high as </a:t>
            </a:r>
            <a:r>
              <a:rPr lang="en-GB" sz="3800" dirty="0" smtClean="0">
                <a:latin typeface="Calibri" charset="0"/>
                <a:ea typeface="ＭＳ Ｐゴシック" charset="0"/>
              </a:rPr>
              <a:t>16</a:t>
            </a:r>
            <a:r>
              <a:rPr lang="en-GB" sz="3800" dirty="0">
                <a:latin typeface="Calibri" charset="0"/>
                <a:ea typeface="ＭＳ Ｐゴシック" charset="0"/>
              </a:rPr>
              <a:t>-17</a:t>
            </a:r>
            <a:r>
              <a:rPr lang="en-GB" sz="3800" dirty="0" smtClean="0">
                <a:latin typeface="Calibri" charset="0"/>
                <a:ea typeface="ＭＳ Ｐゴシック" charset="0"/>
              </a:rPr>
              <a:t>% of GDP.</a:t>
            </a:r>
            <a:endParaRPr lang="pl-PL" sz="3800" dirty="0" smtClean="0">
              <a:latin typeface="Calibri" charset="0"/>
              <a:ea typeface="ＭＳ Ｐゴシック" charset="0"/>
            </a:endParaRPr>
          </a:p>
          <a:p>
            <a:endParaRPr lang="en-GB" sz="3800" dirty="0" smtClean="0">
              <a:latin typeface="Calibri" charset="0"/>
              <a:ea typeface="ＭＳ Ｐゴシック" charset="0"/>
            </a:endParaRPr>
          </a:p>
          <a:p>
            <a:r>
              <a:rPr lang="en-GB" sz="4000" dirty="0"/>
              <a:t>“</a:t>
            </a:r>
            <a:r>
              <a:rPr lang="en-GB" altLang="ja-JP" sz="3800" dirty="0"/>
              <a:t>Public procurement is one </a:t>
            </a:r>
            <a:r>
              <a:rPr lang="en-GB" altLang="ja-JP" sz="3800" dirty="0" smtClean="0"/>
              <a:t>of</a:t>
            </a:r>
          </a:p>
          <a:p>
            <a:pPr marL="0" indent="0">
              <a:buNone/>
            </a:pPr>
            <a:r>
              <a:rPr lang="pl-PL" altLang="ja-JP" sz="3800" dirty="0" smtClean="0"/>
              <a:t>       </a:t>
            </a:r>
            <a:r>
              <a:rPr lang="en-GB" altLang="ja-JP" sz="3800" dirty="0" smtClean="0"/>
              <a:t>the </a:t>
            </a:r>
            <a:r>
              <a:rPr lang="en-GB" altLang="ja-JP" sz="3800" dirty="0"/>
              <a:t>most flexible and </a:t>
            </a:r>
            <a:r>
              <a:rPr lang="en-GB" sz="3800" dirty="0" smtClean="0"/>
              <a:t>far-reaching</a:t>
            </a:r>
          </a:p>
          <a:p>
            <a:pPr marL="0" indent="0">
              <a:buNone/>
            </a:pPr>
            <a:r>
              <a:rPr lang="pl-PL" sz="3800" dirty="0" smtClean="0"/>
              <a:t>       </a:t>
            </a:r>
            <a:r>
              <a:rPr lang="en-GB" sz="3800" dirty="0" smtClean="0"/>
              <a:t>legislative instruments available </a:t>
            </a:r>
          </a:p>
          <a:p>
            <a:pPr marL="0" indent="0">
              <a:buNone/>
            </a:pPr>
            <a:r>
              <a:rPr lang="pl-PL" sz="3800" dirty="0" smtClean="0"/>
              <a:t>      </a:t>
            </a:r>
            <a:r>
              <a:rPr lang="en-GB" sz="3800" dirty="0" smtClean="0"/>
              <a:t> to </a:t>
            </a:r>
            <a:r>
              <a:rPr lang="en-GB" sz="3800" dirty="0"/>
              <a:t>the </a:t>
            </a:r>
            <a:r>
              <a:rPr lang="ga-IE" sz="3800" dirty="0" smtClean="0"/>
              <a:t>Government</a:t>
            </a:r>
            <a:r>
              <a:rPr lang="en-GB" sz="3800" dirty="0" smtClean="0"/>
              <a:t>” </a:t>
            </a:r>
          </a:p>
          <a:p>
            <a:pPr marL="0" indent="0">
              <a:buNone/>
            </a:pPr>
            <a:r>
              <a:rPr lang="en-GB" sz="3800" dirty="0"/>
              <a:t>	</a:t>
            </a:r>
            <a:r>
              <a:rPr lang="en-GB" sz="3800" dirty="0" smtClean="0"/>
              <a:t>(</a:t>
            </a:r>
            <a:r>
              <a:rPr lang="en-GB" sz="3800" dirty="0" err="1" smtClean="0"/>
              <a:t>Gelderman</a:t>
            </a:r>
            <a:r>
              <a:rPr lang="en-GB" sz="3800" dirty="0" smtClean="0"/>
              <a:t>, 2010)</a:t>
            </a:r>
            <a:endParaRPr lang="en-GB" sz="3800" dirty="0"/>
          </a:p>
          <a:p>
            <a:endParaRPr lang="en-GB" sz="3800" dirty="0">
              <a:latin typeface="Calibri" charset="0"/>
              <a:ea typeface="ＭＳ Ｐゴシック" charset="0"/>
            </a:endParaRPr>
          </a:p>
          <a:p>
            <a:endParaRPr lang="en-GB" dirty="0">
              <a:latin typeface="Calibri" charset="0"/>
              <a:ea typeface="ＭＳ Ｐゴシック" charset="0"/>
              <a:cs typeface="ＭＳ Ｐゴシック" charset="0"/>
            </a:endParaRPr>
          </a:p>
        </p:txBody>
      </p:sp>
      <p:pic>
        <p:nvPicPr>
          <p:cNvPr id="4" name="Content Placeholder 5"/>
          <p:cNvPicPr>
            <a:picLocks noChangeAspect="1"/>
          </p:cNvPicPr>
          <p:nvPr/>
        </p:nvPicPr>
        <p:blipFill>
          <a:blip r:embed="rId3" cstate="email">
            <a:extLst>
              <a:ext uri="{28A0092B-C50C-407E-A947-70E740481C1C}">
                <a14:useLocalDpi xmlns:a14="http://schemas.microsoft.com/office/drawing/2010/main"/>
              </a:ext>
            </a:extLst>
          </a:blip>
          <a:srcRect l="-11140" r="-11140"/>
          <a:stretch>
            <a:fillRect/>
          </a:stretch>
        </p:blipFill>
        <p:spPr>
          <a:xfrm>
            <a:off x="5138214" y="3645024"/>
            <a:ext cx="3273321" cy="1800200"/>
          </a:xfrm>
          <a:prstGeom prst="rect">
            <a:avLst/>
          </a:prstGeom>
        </p:spPr>
      </p:pic>
    </p:spTree>
    <p:extLst>
      <p:ext uri="{BB962C8B-B14F-4D97-AF65-F5344CB8AC3E}">
        <p14:creationId xmlns:p14="http://schemas.microsoft.com/office/powerpoint/2010/main" val="44344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PP to achieve social goals</a:t>
            </a:r>
            <a:endParaRPr lang="en-GB" dirty="0"/>
          </a:p>
        </p:txBody>
      </p:sp>
      <p:sp>
        <p:nvSpPr>
          <p:cNvPr id="3" name="Content Placeholder 2"/>
          <p:cNvSpPr>
            <a:spLocks noGrp="1"/>
          </p:cNvSpPr>
          <p:nvPr>
            <p:ph idx="1"/>
          </p:nvPr>
        </p:nvSpPr>
        <p:spPr/>
        <p:txBody>
          <a:bodyPr/>
          <a:lstStyle/>
          <a:p>
            <a:r>
              <a:rPr lang="en-GB" dirty="0"/>
              <a:t>Socially responsible public </a:t>
            </a:r>
            <a:r>
              <a:rPr lang="en-GB" dirty="0" smtClean="0"/>
              <a:t>procurement</a:t>
            </a:r>
          </a:p>
          <a:p>
            <a:r>
              <a:rPr lang="en-GB" dirty="0" smtClean="0"/>
              <a:t>Examples:</a:t>
            </a:r>
          </a:p>
          <a:p>
            <a:pPr lvl="1"/>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0274" y="3222775"/>
            <a:ext cx="2290362" cy="2691175"/>
          </a:xfrm>
          <a:prstGeom prst="rect">
            <a:avLst/>
          </a:prstGeom>
        </p:spPr>
      </p:pic>
      <p:pic>
        <p:nvPicPr>
          <p:cNvPr id="6" name="Picture 5"/>
          <p:cNvPicPr>
            <a:picLocks noChangeAspect="1"/>
          </p:cNvPicPr>
          <p:nvPr/>
        </p:nvPicPr>
        <p:blipFill>
          <a:blip r:embed="rId3"/>
          <a:stretch>
            <a:fillRect/>
          </a:stretch>
        </p:blipFill>
        <p:spPr>
          <a:xfrm>
            <a:off x="4240188" y="3222775"/>
            <a:ext cx="4806870" cy="2403435"/>
          </a:xfrm>
          <a:prstGeom prst="rect">
            <a:avLst/>
          </a:prstGeom>
        </p:spPr>
      </p:pic>
    </p:spTree>
    <p:extLst>
      <p:ext uri="{BB962C8B-B14F-4D97-AF65-F5344CB8AC3E}">
        <p14:creationId xmlns:p14="http://schemas.microsoft.com/office/powerpoint/2010/main" val="26946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Accessible ICT PP can: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Improve inclusion of persons with disability in education, employment, economic and social life</a:t>
            </a:r>
          </a:p>
          <a:p>
            <a:r>
              <a:rPr lang="en-GB" dirty="0" smtClean="0"/>
              <a:t>Deliver better value for money for governments and public authorities</a:t>
            </a:r>
          </a:p>
          <a:p>
            <a:r>
              <a:rPr lang="en-GB" dirty="0" smtClean="0"/>
              <a:t>Incentivise manufacturers and suppliers to innovate and produce better, more accessible technology</a:t>
            </a:r>
          </a:p>
          <a:p>
            <a:r>
              <a:rPr lang="en-GB" dirty="0" smtClean="0"/>
              <a:t>Improve over-all quality of ICTs by making them more user-friendly</a:t>
            </a:r>
            <a:endParaRPr lang="en-GB" dirty="0"/>
          </a:p>
        </p:txBody>
      </p:sp>
    </p:spTree>
    <p:extLst>
      <p:ext uri="{BB962C8B-B14F-4D97-AF65-F5344CB8AC3E}">
        <p14:creationId xmlns:p14="http://schemas.microsoft.com/office/powerpoint/2010/main" val="4195240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on industry</a:t>
            </a:r>
            <a:endParaRPr lang="en-US" dirty="0"/>
          </a:p>
        </p:txBody>
      </p:sp>
      <p:sp>
        <p:nvSpPr>
          <p:cNvPr id="3" name="Content Placeholder 2"/>
          <p:cNvSpPr>
            <a:spLocks noGrp="1"/>
          </p:cNvSpPr>
          <p:nvPr>
            <p:ph idx="1"/>
          </p:nvPr>
        </p:nvSpPr>
        <p:spPr>
          <a:xfrm>
            <a:off x="457200" y="1600201"/>
            <a:ext cx="6995120" cy="2908919"/>
          </a:xfrm>
        </p:spPr>
        <p:txBody>
          <a:bodyPr>
            <a:normAutofit fontScale="70000" lnSpcReduction="20000"/>
          </a:bodyPr>
          <a:lstStyle/>
          <a:p>
            <a:r>
              <a:rPr lang="en-US" dirty="0" smtClean="0"/>
              <a:t>Industry is heavily influenced by the rules and regulations set by governments. </a:t>
            </a:r>
            <a:r>
              <a:rPr lang="x-none" dirty="0"/>
              <a:t>A representative from software developer Adobe is quoted as saying </a:t>
            </a:r>
            <a:endParaRPr lang="en-IE" dirty="0"/>
          </a:p>
          <a:p>
            <a:pPr marL="457200" lvl="1" indent="0">
              <a:buNone/>
            </a:pPr>
            <a:r>
              <a:rPr lang="en-US" i="1" dirty="0" smtClean="0"/>
              <a:t>“</a:t>
            </a:r>
            <a:r>
              <a:rPr lang="en-US" i="1" dirty="0"/>
              <a:t>When government says you need to build technology a certain way, for vendors like ourselves that’s a very compelling maxim. We need to build products that can be sold to the government. It’s not very practical for us to build multiple versions of our products</a:t>
            </a:r>
            <a:r>
              <a:rPr lang="en-US" i="1" dirty="0" smtClean="0"/>
              <a:t>”</a:t>
            </a:r>
          </a:p>
          <a:p>
            <a:pPr marL="457200" lvl="1" indent="0">
              <a:buNone/>
            </a:pPr>
            <a:r>
              <a:rPr lang="en-AU" sz="1900" dirty="0" smtClean="0"/>
              <a:t>		(</a:t>
            </a:r>
            <a:r>
              <a:rPr lang="en-AU" sz="1900" dirty="0" err="1" smtClean="0"/>
              <a:t>Marsan</a:t>
            </a:r>
            <a:r>
              <a:rPr lang="en-AU" sz="1900" dirty="0"/>
              <a:t>, 2001 cited in </a:t>
            </a:r>
            <a:r>
              <a:rPr lang="en-AU" sz="1900" dirty="0" err="1"/>
              <a:t>D’Aubin</a:t>
            </a:r>
            <a:r>
              <a:rPr lang="en-AU" sz="1900" dirty="0"/>
              <a:t>, 2007</a:t>
            </a:r>
            <a:r>
              <a:rPr lang="en-IE" sz="1900" dirty="0"/>
              <a:t> </a:t>
            </a:r>
            <a:r>
              <a:rPr lang="en-IE" sz="1900" dirty="0" smtClean="0"/>
              <a:t>and Astbrick 2012)</a:t>
            </a:r>
            <a:endParaRPr lang="en-US" sz="1900" i="1" dirty="0" smtClean="0"/>
          </a:p>
        </p:txBody>
      </p:sp>
      <p:pic>
        <p:nvPicPr>
          <p:cNvPr id="4" name="Picture 3" descr="Cover of “Accessible Communications: Tapping the potential In public ICT procurement policy” "/>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520" y="4149080"/>
            <a:ext cx="1440160" cy="2047379"/>
          </a:xfrm>
          <a:prstGeom prst="rect">
            <a:avLst/>
          </a:prstGeom>
        </p:spPr>
      </p:pic>
      <p:pic>
        <p:nvPicPr>
          <p:cNvPr id="5" name="Picture 4" descr="Adobe log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8304" y="1797838"/>
            <a:ext cx="1224136" cy="1631161"/>
          </a:xfrm>
          <a:prstGeom prst="rect">
            <a:avLst/>
          </a:prstGeom>
        </p:spPr>
      </p:pic>
      <p:sp>
        <p:nvSpPr>
          <p:cNvPr id="7" name="TextBox 6"/>
          <p:cNvSpPr txBox="1"/>
          <p:nvPr/>
        </p:nvSpPr>
        <p:spPr>
          <a:xfrm>
            <a:off x="1835696" y="3933056"/>
            <a:ext cx="6768752" cy="2369880"/>
          </a:xfrm>
          <a:prstGeom prst="rect">
            <a:avLst/>
          </a:prstGeom>
          <a:solidFill>
            <a:schemeClr val="bg1"/>
          </a:solidFill>
        </p:spPr>
        <p:txBody>
          <a:bodyPr wrap="square" rtlCol="0">
            <a:spAutoFit/>
          </a:bodyPr>
          <a:lstStyle/>
          <a:p>
            <a:r>
              <a:rPr lang="ga-IE" sz="2000" b="1" dirty="0" smtClean="0"/>
              <a:t>“Accessible Communications: T</a:t>
            </a:r>
            <a:r>
              <a:rPr lang="x-none" sz="2000" b="1" dirty="0" smtClean="0"/>
              <a:t>apping </a:t>
            </a:r>
            <a:r>
              <a:rPr lang="x-none" sz="2000" b="1" dirty="0"/>
              <a:t>the </a:t>
            </a:r>
            <a:r>
              <a:rPr lang="x-none" sz="2000" b="1" dirty="0" smtClean="0"/>
              <a:t>potential</a:t>
            </a:r>
            <a:r>
              <a:rPr lang="ga-IE" sz="2000" b="1" dirty="0" smtClean="0"/>
              <a:t> </a:t>
            </a:r>
            <a:r>
              <a:rPr lang="en-IE" sz="2000" b="1" dirty="0" smtClean="0"/>
              <a:t>I</a:t>
            </a:r>
            <a:r>
              <a:rPr lang="x-none" sz="2000" b="1" dirty="0" smtClean="0"/>
              <a:t>n</a:t>
            </a:r>
            <a:r>
              <a:rPr lang="ga-IE" sz="2000" b="1" dirty="0" smtClean="0"/>
              <a:t> </a:t>
            </a:r>
            <a:r>
              <a:rPr lang="x-none" sz="2000" b="1" dirty="0" smtClean="0"/>
              <a:t>public </a:t>
            </a:r>
            <a:r>
              <a:rPr lang="x-none" sz="2000" b="1" dirty="0"/>
              <a:t>ICT procurement </a:t>
            </a:r>
            <a:r>
              <a:rPr lang="x-none" sz="2000" b="1" dirty="0" smtClean="0"/>
              <a:t>policy</a:t>
            </a:r>
            <a:r>
              <a:rPr lang="ga-IE" sz="2000" b="1" dirty="0" smtClean="0"/>
              <a:t>” </a:t>
            </a:r>
            <a:r>
              <a:rPr lang="ga-IE" sz="2000" dirty="0" smtClean="0"/>
              <a:t>(Gunella, A., Tibben, Wi., 2012) provides indepth analysis of accessibility </a:t>
            </a:r>
            <a:r>
              <a:rPr lang="en-US" sz="2000" dirty="0" smtClean="0"/>
              <a:t>o</a:t>
            </a:r>
            <a:r>
              <a:rPr lang="ga-IE" sz="2000" dirty="0" smtClean="0"/>
              <a:t>f different public procurement regimes around the world including the </a:t>
            </a:r>
            <a:r>
              <a:rPr lang="en-US" sz="2000" dirty="0" smtClean="0"/>
              <a:t>United States </a:t>
            </a:r>
            <a:r>
              <a:rPr lang="en-US" sz="2000" dirty="0"/>
              <a:t>of </a:t>
            </a:r>
            <a:r>
              <a:rPr lang="en-US" sz="2000" dirty="0" smtClean="0"/>
              <a:t>America, Japan, European Union, Canada, Ireland and the United Kingdom</a:t>
            </a:r>
            <a:endParaRPr lang="en-IE" sz="2000" dirty="0"/>
          </a:p>
          <a:p>
            <a:r>
              <a:rPr lang="en-US" sz="2800" dirty="0" smtClean="0"/>
              <a:t> 	</a:t>
            </a:r>
            <a:endParaRPr lang="en-US" sz="2800" dirty="0"/>
          </a:p>
        </p:txBody>
      </p:sp>
    </p:spTree>
    <p:extLst>
      <p:ext uri="{BB962C8B-B14F-4D97-AF65-F5344CB8AC3E}">
        <p14:creationId xmlns:p14="http://schemas.microsoft.com/office/powerpoint/2010/main" val="2851759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 Convention on the Rights of Persons with Disabilities</a:t>
            </a:r>
            <a:endParaRPr lang="en-GB" dirty="0"/>
          </a:p>
        </p:txBody>
      </p:sp>
      <p:sp>
        <p:nvSpPr>
          <p:cNvPr id="3" name="Content Placeholder 2"/>
          <p:cNvSpPr>
            <a:spLocks noGrp="1"/>
          </p:cNvSpPr>
          <p:nvPr>
            <p:ph idx="1"/>
          </p:nvPr>
        </p:nvSpPr>
        <p:spPr>
          <a:xfrm>
            <a:off x="457200" y="1600200"/>
            <a:ext cx="5688886" cy="4525963"/>
          </a:xfrm>
        </p:spPr>
        <p:txBody>
          <a:bodyPr>
            <a:normAutofit fontScale="85000" lnSpcReduction="20000"/>
          </a:bodyPr>
          <a:lstStyle/>
          <a:p>
            <a:r>
              <a:rPr lang="en-GB" dirty="0" smtClean="0"/>
              <a:t>Article 9 on accessibility</a:t>
            </a:r>
          </a:p>
          <a:p>
            <a:r>
              <a:rPr lang="en-GB" dirty="0" smtClean="0"/>
              <a:t>Article 24 on education</a:t>
            </a:r>
          </a:p>
          <a:p>
            <a:r>
              <a:rPr lang="en-GB" dirty="0"/>
              <a:t>Article 32 (a) of the CRPD on “International Cooperation” </a:t>
            </a:r>
            <a:endParaRPr lang="en-GB" dirty="0" smtClean="0"/>
          </a:p>
          <a:p>
            <a:pPr lvl="1"/>
            <a:r>
              <a:rPr lang="en-GB" dirty="0" smtClean="0"/>
              <a:t>Case of </a:t>
            </a:r>
            <a:r>
              <a:rPr lang="en-GB" dirty="0"/>
              <a:t>of </a:t>
            </a:r>
            <a:r>
              <a:rPr lang="en-GB" dirty="0" err="1"/>
              <a:t>Nyusti</a:t>
            </a:r>
            <a:r>
              <a:rPr lang="en-GB" dirty="0"/>
              <a:t> and </a:t>
            </a:r>
            <a:r>
              <a:rPr lang="en-GB" dirty="0" err="1"/>
              <a:t>Takács</a:t>
            </a:r>
            <a:r>
              <a:rPr lang="en-GB" dirty="0"/>
              <a:t> v. Hungary</a:t>
            </a:r>
            <a:r>
              <a:rPr lang="en-IE" dirty="0" smtClean="0">
                <a:effectLst/>
              </a:rPr>
              <a:t> </a:t>
            </a:r>
          </a:p>
          <a:p>
            <a:pPr lvl="1"/>
            <a:r>
              <a:rPr lang="en-IE" dirty="0" smtClean="0"/>
              <a:t>Taken under optional protocol</a:t>
            </a:r>
          </a:p>
          <a:p>
            <a:pPr lvl="1"/>
            <a:r>
              <a:rPr lang="en-IE" dirty="0" smtClean="0"/>
              <a:t>Committee required accessibility to be considered in furure procurment</a:t>
            </a:r>
          </a:p>
          <a:p>
            <a:r>
              <a:rPr lang="en-GB" dirty="0" smtClean="0"/>
              <a:t>Eleventh session </a:t>
            </a:r>
          </a:p>
          <a:p>
            <a:pPr lvl="1"/>
            <a:r>
              <a:rPr lang="en-GB" dirty="0" smtClean="0"/>
              <a:t>Emphasises the importance of accessibility in public procurement</a:t>
            </a:r>
          </a:p>
          <a:p>
            <a:pPr lvl="1"/>
            <a:endParaRPr lang="en-GB" dirty="0" smtClean="0"/>
          </a:p>
          <a:p>
            <a:endParaRPr lang="en-GB"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485334" y="1706320"/>
            <a:ext cx="2658666" cy="3760956"/>
          </a:xfrm>
          <a:prstGeom prst="rect">
            <a:avLst/>
          </a:prstGeom>
        </p:spPr>
      </p:pic>
    </p:spTree>
    <p:extLst>
      <p:ext uri="{BB962C8B-B14F-4D97-AF65-F5344CB8AC3E}">
        <p14:creationId xmlns:p14="http://schemas.microsoft.com/office/powerpoint/2010/main" val="100619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Procurement in </a:t>
            </a:r>
            <a:r>
              <a:rPr lang="en-GB" dirty="0"/>
              <a:t>E</a:t>
            </a:r>
            <a:r>
              <a:rPr lang="en-GB" dirty="0" smtClean="0"/>
              <a:t>urope</a:t>
            </a:r>
            <a:endParaRPr lang="en-GB" dirty="0"/>
          </a:p>
        </p:txBody>
      </p:sp>
      <p:sp>
        <p:nvSpPr>
          <p:cNvPr id="3" name="Content Placeholder 2"/>
          <p:cNvSpPr>
            <a:spLocks noGrp="1"/>
          </p:cNvSpPr>
          <p:nvPr>
            <p:ph idx="1"/>
          </p:nvPr>
        </p:nvSpPr>
        <p:spPr/>
        <p:txBody>
          <a:bodyPr>
            <a:normAutofit fontScale="92500"/>
          </a:bodyPr>
          <a:lstStyle/>
          <a:p>
            <a:r>
              <a:rPr lang="en-GB" dirty="0" smtClean="0"/>
              <a:t>2014:</a:t>
            </a:r>
          </a:p>
          <a:p>
            <a:pPr lvl="1"/>
            <a:r>
              <a:rPr lang="en-GB" dirty="0" smtClean="0"/>
              <a:t>New public Procurement Directives</a:t>
            </a:r>
          </a:p>
          <a:p>
            <a:pPr lvl="2"/>
            <a:r>
              <a:rPr lang="en-GB" dirty="0" smtClean="0"/>
              <a:t>To be transposed by early 2016</a:t>
            </a:r>
          </a:p>
          <a:p>
            <a:pPr lvl="2"/>
            <a:r>
              <a:rPr lang="en-GB" dirty="0" smtClean="0"/>
              <a:t>Accessibility </a:t>
            </a:r>
            <a:r>
              <a:rPr lang="en-GB" b="1" dirty="0" smtClean="0"/>
              <a:t>must</a:t>
            </a:r>
            <a:r>
              <a:rPr lang="en-GB" dirty="0" smtClean="0"/>
              <a:t> be included as a Technical Specification (mandatory requirement) in ALL procurements</a:t>
            </a:r>
          </a:p>
          <a:p>
            <a:pPr lvl="1"/>
            <a:r>
              <a:rPr lang="en-GB" dirty="0" smtClean="0"/>
              <a:t>First European Standard on Accessibility</a:t>
            </a:r>
          </a:p>
          <a:p>
            <a:pPr lvl="2"/>
            <a:r>
              <a:rPr lang="en-GB" dirty="0" smtClean="0"/>
              <a:t>EN 301 549 </a:t>
            </a:r>
            <a:r>
              <a:rPr lang="en-GB" dirty="0"/>
              <a:t>“Accessibility requirements suitable for public procurement of ICT products and services in Europe” </a:t>
            </a:r>
            <a:endParaRPr lang="en-GB" dirty="0" smtClean="0"/>
          </a:p>
          <a:p>
            <a:pPr lvl="3"/>
            <a:r>
              <a:rPr lang="en-GB" dirty="0" smtClean="0"/>
              <a:t>Harmonised with Section 508 standards</a:t>
            </a:r>
          </a:p>
          <a:p>
            <a:pPr lvl="3"/>
            <a:endParaRPr lang="en-GB" dirty="0"/>
          </a:p>
        </p:txBody>
      </p:sp>
    </p:spTree>
    <p:extLst>
      <p:ext uri="{BB962C8B-B14F-4D97-AF65-F5344CB8AC3E}">
        <p14:creationId xmlns:p14="http://schemas.microsoft.com/office/powerpoint/2010/main" val="1866860691"/>
      </p:ext>
    </p:extLst>
  </p:cSld>
  <p:clrMapOvr>
    <a:masterClrMapping/>
  </p:clrMapOvr>
</p:sld>
</file>

<file path=ppt/theme/theme1.xml><?xml version="1.0" encoding="utf-8"?>
<a:theme xmlns:a="http://schemas.openxmlformats.org/drawingml/2006/main" name="ITU150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ITU150template.potx" id="{ADB880A8-EEC0-4243-B056-19B9660C7DE3}" vid="{335FF76A-1870-47FC-9478-9E275AC3FB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ITU150PowerPointTemplate</Template>
  <TotalTime>184</TotalTime>
  <Words>1060</Words>
  <Application>Microsoft Office PowerPoint</Application>
  <PresentationFormat>On-screen Show (4:3)</PresentationFormat>
  <Paragraphs>117</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ITU150PowerPointTemplate</vt:lpstr>
      <vt:lpstr>Public Procurement</vt:lpstr>
      <vt:lpstr>Agenda</vt:lpstr>
      <vt:lpstr>Introduction to public procurement</vt:lpstr>
      <vt:lpstr>Importance of public procurement</vt:lpstr>
      <vt:lpstr>Use of PP to achieve social goals</vt:lpstr>
      <vt:lpstr>Accessible ICT PP can:</vt:lpstr>
      <vt:lpstr>Influence on industry</vt:lpstr>
      <vt:lpstr>UN Convention on the Rights of Persons with Disabilities</vt:lpstr>
      <vt:lpstr>Public Procurement in Europe</vt:lpstr>
      <vt:lpstr>EN 301 549 - Accessibility requirements suitable for public procurement of ICT products and services in Europe </vt:lpstr>
      <vt:lpstr>Functional Performance Statements </vt:lpstr>
      <vt:lpstr>Key stages of public procurement</vt:lpstr>
      <vt:lpstr>Key resources 1</vt:lpstr>
      <vt:lpstr>http://mandate376.standards.eu</vt:lpstr>
      <vt:lpstr>Key resources 2 </vt:lpstr>
      <vt:lpstr>Online Training: Public Procurement of accessible ICT products and services</vt:lpstr>
      <vt:lpstr>Online Training: Public Procurement of accessible ICT products and services</vt:lpstr>
      <vt:lpstr>Online Training: Public Procurement of accessible ICT products and services</vt:lpstr>
    </vt:vector>
  </TitlesOfParts>
  <Company>NUI Galway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Procurement</dc:title>
  <dc:creator>Donal Rice</dc:creator>
  <cp:lastModifiedBy>Talin Avades</cp:lastModifiedBy>
  <cp:revision>22</cp:revision>
  <dcterms:created xsi:type="dcterms:W3CDTF">2015-02-22T16:33:18Z</dcterms:created>
  <dcterms:modified xsi:type="dcterms:W3CDTF">2015-10-29T13:21:45Z</dcterms:modified>
</cp:coreProperties>
</file>