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410" r:id="rId2"/>
    <p:sldId id="421" r:id="rId3"/>
    <p:sldId id="422" r:id="rId4"/>
    <p:sldId id="423" r:id="rId5"/>
    <p:sldId id="427" r:id="rId6"/>
    <p:sldId id="447" r:id="rId7"/>
    <p:sldId id="424" r:id="rId8"/>
    <p:sldId id="443" r:id="rId9"/>
    <p:sldId id="434" r:id="rId10"/>
    <p:sldId id="435" r:id="rId11"/>
    <p:sldId id="444" r:id="rId12"/>
    <p:sldId id="429" r:id="rId13"/>
    <p:sldId id="370" r:id="rId14"/>
    <p:sldId id="445" r:id="rId15"/>
    <p:sldId id="431" r:id="rId16"/>
  </p:sldIdLst>
  <p:sldSz cx="10058400" cy="7772400"/>
  <p:notesSz cx="6797675" cy="9926638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8B6"/>
    <a:srgbClr val="B7DA8C"/>
    <a:srgbClr val="8CAB55"/>
    <a:srgbClr val="407B90"/>
    <a:srgbClr val="A6CBD2"/>
    <a:srgbClr val="6EAAB6"/>
    <a:srgbClr val="E96217"/>
    <a:srgbClr val="FFC285"/>
    <a:srgbClr val="1998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7317" autoAdjust="0"/>
  </p:normalViewPr>
  <p:slideViewPr>
    <p:cSldViewPr>
      <p:cViewPr>
        <p:scale>
          <a:sx n="70" d="100"/>
          <a:sy n="70" d="100"/>
        </p:scale>
        <p:origin x="-72" y="-60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14311-0D50-4401-BD9E-D168D7E8BF3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2C648-93FB-40AA-ADEA-D9739DAF9BC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CURATIVE</a:t>
          </a:r>
          <a:endParaRPr lang="en-US" sz="1500" dirty="0">
            <a:solidFill>
              <a:schemeClr val="tx1"/>
            </a:solidFill>
          </a:endParaRPr>
        </a:p>
      </dgm:t>
    </dgm:pt>
    <dgm:pt modelId="{F60F1204-D46F-42A3-A064-54A1CF518FDB}" type="parTrans" cxnId="{2FA2CA6E-43A2-4873-9966-59CC02A65D00}">
      <dgm:prSet/>
      <dgm:spPr/>
      <dgm:t>
        <a:bodyPr/>
        <a:lstStyle/>
        <a:p>
          <a:endParaRPr lang="en-US"/>
        </a:p>
      </dgm:t>
    </dgm:pt>
    <dgm:pt modelId="{4B29E0E2-D070-4291-93FE-07D75853B0A8}" type="sibTrans" cxnId="{2FA2CA6E-43A2-4873-9966-59CC02A65D00}">
      <dgm:prSet/>
      <dgm:spPr/>
      <dgm:t>
        <a:bodyPr/>
        <a:lstStyle/>
        <a:p>
          <a:endParaRPr lang="en-US"/>
        </a:p>
      </dgm:t>
    </dgm:pt>
    <dgm:pt modelId="{0CBF20C8-47EB-4DFC-B8E8-C48EEC04685D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PREVENTIVE</a:t>
          </a:r>
          <a:endParaRPr lang="en-US" sz="2000" dirty="0">
            <a:solidFill>
              <a:schemeClr val="tx1"/>
            </a:solidFill>
          </a:endParaRPr>
        </a:p>
      </dgm:t>
    </dgm:pt>
    <dgm:pt modelId="{07568845-023D-4BFE-B9B7-9B3E44A3AEF7}" type="parTrans" cxnId="{CC61991D-712A-497E-93FD-5C39CC2B0032}">
      <dgm:prSet/>
      <dgm:spPr/>
      <dgm:t>
        <a:bodyPr/>
        <a:lstStyle/>
        <a:p>
          <a:endParaRPr lang="en-US"/>
        </a:p>
      </dgm:t>
    </dgm:pt>
    <dgm:pt modelId="{3B504F4D-FFA6-4849-B16B-E87EC8278D11}" type="sibTrans" cxnId="{CC61991D-712A-497E-93FD-5C39CC2B0032}">
      <dgm:prSet/>
      <dgm:spPr/>
      <dgm:t>
        <a:bodyPr/>
        <a:lstStyle/>
        <a:p>
          <a:endParaRPr lang="en-US"/>
        </a:p>
      </dgm:t>
    </dgm:pt>
    <dgm:pt modelId="{33922AE6-270A-42DF-B548-890D0F873033}" type="pres">
      <dgm:prSet presAssocID="{F8914311-0D50-4401-BD9E-D168D7E8BF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9CEC1CD-A1B3-4870-A2FA-F7E01920755F}" type="pres">
      <dgm:prSet presAssocID="{68A2C648-93FB-40AA-ADEA-D9739DAF9BC3}" presName="Accent1" presStyleCnt="0"/>
      <dgm:spPr/>
    </dgm:pt>
    <dgm:pt modelId="{CE246B9F-A0F3-4A7A-A05F-59AD852DCFA3}" type="pres">
      <dgm:prSet presAssocID="{68A2C648-93FB-40AA-ADEA-D9739DAF9BC3}" presName="Accent" presStyleLbl="node1" presStyleIdx="0" presStyleCnt="2" custLinFactNeighborX="1255" custLinFactNeighborY="1029"/>
      <dgm:spPr>
        <a:solidFill>
          <a:srgbClr val="1DC531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8D4C6C1-E227-4C19-985C-C903BC1E5CA5}" type="pres">
      <dgm:prSet presAssocID="{68A2C648-93FB-40AA-ADEA-D9739DAF9BC3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5277-5F7E-4656-9EEA-6C6FF71F62E3}" type="pres">
      <dgm:prSet presAssocID="{0CBF20C8-47EB-4DFC-B8E8-C48EEC04685D}" presName="Accent2" presStyleCnt="0"/>
      <dgm:spPr/>
    </dgm:pt>
    <dgm:pt modelId="{D502C0B5-5FE2-4892-A1AE-FB79C881204B}" type="pres">
      <dgm:prSet presAssocID="{0CBF20C8-47EB-4DFC-B8E8-C48EEC04685D}" presName="Accent" presStyleLbl="node1" presStyleIdx="1" presStyleCnt="2"/>
      <dgm:spPr>
        <a:solidFill>
          <a:srgbClr val="D7E709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9FC815D7-29BF-420F-8683-EB964D51B693}" type="pres">
      <dgm:prSet presAssocID="{0CBF20C8-47EB-4DFC-B8E8-C48EEC04685D}" presName="Parent2" presStyleLbl="revTx" presStyleIdx="1" presStyleCnt="2" custScaleX="126383" custLinFactNeighborX="31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04701-8C74-45FE-B26B-E5BE4EA93C6C}" type="presOf" srcId="{0CBF20C8-47EB-4DFC-B8E8-C48EEC04685D}" destId="{9FC815D7-29BF-420F-8683-EB964D51B693}" srcOrd="0" destOrd="0" presId="urn:microsoft.com/office/officeart/2009/layout/CircleArrowProcess"/>
    <dgm:cxn modelId="{2FA2CA6E-43A2-4873-9966-59CC02A65D00}" srcId="{F8914311-0D50-4401-BD9E-D168D7E8BF33}" destId="{68A2C648-93FB-40AA-ADEA-D9739DAF9BC3}" srcOrd="0" destOrd="0" parTransId="{F60F1204-D46F-42A3-A064-54A1CF518FDB}" sibTransId="{4B29E0E2-D070-4291-93FE-07D75853B0A8}"/>
    <dgm:cxn modelId="{A81E2646-F213-4826-8D04-C797A012E0D2}" type="presOf" srcId="{F8914311-0D50-4401-BD9E-D168D7E8BF33}" destId="{33922AE6-270A-42DF-B548-890D0F873033}" srcOrd="0" destOrd="0" presId="urn:microsoft.com/office/officeart/2009/layout/CircleArrowProcess"/>
    <dgm:cxn modelId="{CC61991D-712A-497E-93FD-5C39CC2B0032}" srcId="{F8914311-0D50-4401-BD9E-D168D7E8BF33}" destId="{0CBF20C8-47EB-4DFC-B8E8-C48EEC04685D}" srcOrd="1" destOrd="0" parTransId="{07568845-023D-4BFE-B9B7-9B3E44A3AEF7}" sibTransId="{3B504F4D-FFA6-4849-B16B-E87EC8278D11}"/>
    <dgm:cxn modelId="{23C980FD-E554-4AE9-A365-6913A3192E4E}" type="presOf" srcId="{68A2C648-93FB-40AA-ADEA-D9739DAF9BC3}" destId="{E8D4C6C1-E227-4C19-985C-C903BC1E5CA5}" srcOrd="0" destOrd="0" presId="urn:microsoft.com/office/officeart/2009/layout/CircleArrowProcess"/>
    <dgm:cxn modelId="{19C0119F-B86E-4F34-9223-4CC07FDE52A2}" type="presParOf" srcId="{33922AE6-270A-42DF-B548-890D0F873033}" destId="{19CEC1CD-A1B3-4870-A2FA-F7E01920755F}" srcOrd="0" destOrd="0" presId="urn:microsoft.com/office/officeart/2009/layout/CircleArrowProcess"/>
    <dgm:cxn modelId="{2291EFB6-A20D-46D3-8C4F-B015D899DDB8}" type="presParOf" srcId="{19CEC1CD-A1B3-4870-A2FA-F7E01920755F}" destId="{CE246B9F-A0F3-4A7A-A05F-59AD852DCFA3}" srcOrd="0" destOrd="0" presId="urn:microsoft.com/office/officeart/2009/layout/CircleArrowProcess"/>
    <dgm:cxn modelId="{C31D5C9F-F282-4A2E-933F-FC900BBA0188}" type="presParOf" srcId="{33922AE6-270A-42DF-B548-890D0F873033}" destId="{E8D4C6C1-E227-4C19-985C-C903BC1E5CA5}" srcOrd="1" destOrd="0" presId="urn:microsoft.com/office/officeart/2009/layout/CircleArrowProcess"/>
    <dgm:cxn modelId="{CD2A4418-344C-40E3-80B2-DE7677F4F9D9}" type="presParOf" srcId="{33922AE6-270A-42DF-B548-890D0F873033}" destId="{42B15277-5F7E-4656-9EEA-6C6FF71F62E3}" srcOrd="2" destOrd="0" presId="urn:microsoft.com/office/officeart/2009/layout/CircleArrowProcess"/>
    <dgm:cxn modelId="{04EE0060-DA94-4A18-B97A-F9DFA25A0B80}" type="presParOf" srcId="{42B15277-5F7E-4656-9EEA-6C6FF71F62E3}" destId="{D502C0B5-5FE2-4892-A1AE-FB79C881204B}" srcOrd="0" destOrd="0" presId="urn:microsoft.com/office/officeart/2009/layout/CircleArrowProcess"/>
    <dgm:cxn modelId="{8252586C-D5E3-428A-86B6-635C66A0395A}" type="presParOf" srcId="{33922AE6-270A-42DF-B548-890D0F873033}" destId="{9FC815D7-29BF-420F-8683-EB964D51B693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46B9F-A0F3-4A7A-A05F-59AD852DCFA3}">
      <dsp:nvSpPr>
        <dsp:cNvPr id="0" name=""/>
        <dsp:cNvSpPr/>
      </dsp:nvSpPr>
      <dsp:spPr>
        <a:xfrm>
          <a:off x="2021535" y="23353"/>
          <a:ext cx="2269505" cy="2269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1DC53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4C6C1-E227-4C19-985C-C903BC1E5CA5}">
      <dsp:nvSpPr>
        <dsp:cNvPr id="0" name=""/>
        <dsp:cNvSpPr/>
      </dsp:nvSpPr>
      <dsp:spPr>
        <a:xfrm>
          <a:off x="2494293" y="821676"/>
          <a:ext cx="1266205" cy="63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CURATIVE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494293" y="821676"/>
        <a:ext cx="1266205" cy="633027"/>
      </dsp:txXfrm>
    </dsp:sp>
    <dsp:sp modelId="{D502C0B5-5FE2-4892-A1AE-FB79C881204B}">
      <dsp:nvSpPr>
        <dsp:cNvPr id="0" name=""/>
        <dsp:cNvSpPr/>
      </dsp:nvSpPr>
      <dsp:spPr>
        <a:xfrm>
          <a:off x="1524573" y="1454704"/>
          <a:ext cx="1949678" cy="195050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D7E70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815D7-29BF-420F-8683-EB964D51B693}">
      <dsp:nvSpPr>
        <dsp:cNvPr id="0" name=""/>
        <dsp:cNvSpPr/>
      </dsp:nvSpPr>
      <dsp:spPr>
        <a:xfrm>
          <a:off x="1733854" y="2128254"/>
          <a:ext cx="1600268" cy="63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PREVENTIVE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733854" y="2128254"/>
        <a:ext cx="1600268" cy="633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543E2-C637-44B7-AEEE-589EA8C4FCE4}" type="datetimeFigureOut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44538"/>
            <a:ext cx="48164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52AEA-DBA2-4556-934E-A58999DEDF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70E6F-5B6C-4DD7-A05F-C0B1766A75A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4538"/>
            <a:ext cx="4816475" cy="3722687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4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4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4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4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4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4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2AEA-DBA2-4556-934E-A58999DEDFA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767170"/>
            <a:ext cx="100584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0058" y="6860438"/>
            <a:ext cx="2474366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5067" y="6850075"/>
            <a:ext cx="7463333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98420" y="4577080"/>
            <a:ext cx="7124700" cy="207264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98420" y="6856709"/>
            <a:ext cx="7376160" cy="777240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3820" y="6877859"/>
            <a:ext cx="2263140" cy="77724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AC0A3333-A3FC-46FA-8ADD-6A42CEF3B205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93932" y="268077"/>
            <a:ext cx="6454140" cy="41380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01100" y="259080"/>
            <a:ext cx="92202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A485-671F-4F59-8295-90126CB0B810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8520" y="690880"/>
            <a:ext cx="2263140" cy="625210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90880"/>
            <a:ext cx="6118860" cy="625210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8520" y="7081523"/>
            <a:ext cx="2430780" cy="413808"/>
          </a:xfrm>
        </p:spPr>
        <p:txBody>
          <a:bodyPr/>
          <a:lstStyle/>
          <a:p>
            <a:fld id="{89B37A3C-A5AC-4F98-87B9-FC34888D66DB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2" y="7081302"/>
            <a:ext cx="6130831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705950" y="0"/>
            <a:ext cx="352044" cy="7772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756242" y="690880"/>
            <a:ext cx="251460" cy="70815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756242" y="0"/>
            <a:ext cx="251460" cy="6045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79712" y="167798"/>
            <a:ext cx="604520" cy="268924"/>
          </a:xfrm>
        </p:spPr>
        <p:txBody>
          <a:bodyPr/>
          <a:lstStyle/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13" y="259080"/>
            <a:ext cx="8968740" cy="112268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ED1F-DDA8-4E10-8D03-FAAA35E2E306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73913" y="1813560"/>
            <a:ext cx="8968740" cy="50952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1" y="3108960"/>
            <a:ext cx="7835424" cy="1896322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727200"/>
            <a:ext cx="10058400" cy="1295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813560"/>
            <a:ext cx="1424940" cy="11226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508760" y="1813560"/>
            <a:ext cx="8549640" cy="11226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13560"/>
            <a:ext cx="8382000" cy="1122680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4441-3B38-4A86-8A89-BE0BA2F7B56A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86280"/>
            <a:ext cx="1424940" cy="795233"/>
          </a:xfrm>
        </p:spPr>
        <p:txBody>
          <a:bodyPr>
            <a:no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0560" y="1801509"/>
            <a:ext cx="427482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29391" y="1801509"/>
            <a:ext cx="427482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7DC6709-ACB0-4089-931D-A96D5DB46F38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309457"/>
            <a:ext cx="8968740" cy="98594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0560" y="2763520"/>
            <a:ext cx="4274820" cy="40589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80660" y="2763520"/>
            <a:ext cx="4274820" cy="40589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A81CE3-4B0C-4D58-BC5C-83F7E21CE601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0560" y="1986280"/>
            <a:ext cx="4274820" cy="72542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80660" y="1986280"/>
            <a:ext cx="4274820" cy="72542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C6F7-1B7B-450B-BC62-522EFE656F0C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4B9F-E453-47A5-B323-4CA0F273FEE3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081520"/>
            <a:ext cx="58674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09457"/>
            <a:ext cx="8884920" cy="985943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AB1-F271-427F-9FFB-6496F5E41421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0560" y="1986280"/>
            <a:ext cx="1760220" cy="49225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2824" tIns="203765" rIns="152824" bIns="101882"/>
          <a:lstStyle>
            <a:lvl1pPr marL="0" indent="0">
              <a:spcAft>
                <a:spcPts val="1114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98420" y="1986280"/>
            <a:ext cx="7040880" cy="50088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220" y="6217920"/>
            <a:ext cx="8046720" cy="777240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058" y="5181600"/>
            <a:ext cx="100584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10058" y="5285232"/>
            <a:ext cx="1609344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99870" y="5274869"/>
            <a:ext cx="8358530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5267960"/>
            <a:ext cx="8046720" cy="777240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92580" y="0"/>
            <a:ext cx="110642" cy="77827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73240" y="7081521"/>
            <a:ext cx="2933700" cy="413808"/>
          </a:xfrm>
        </p:spPr>
        <p:txBody>
          <a:bodyPr rtlCol="0"/>
          <a:lstStyle/>
          <a:p>
            <a:fld id="{13CBC107-9649-44F5-8CBE-7D6D5B51F792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289549"/>
            <a:ext cx="1592580" cy="752055"/>
          </a:xfrm>
        </p:spPr>
        <p:txBody>
          <a:bodyPr rtlCol="0"/>
          <a:lstStyle>
            <a:lvl1pPr>
              <a:defRPr sz="3100"/>
            </a:lvl1pPr>
          </a:lstStyle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60220" y="7081301"/>
            <a:ext cx="5029200" cy="413808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6634" y="0"/>
            <a:ext cx="8341766" cy="517814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0560" y="259080"/>
            <a:ext cx="8968740" cy="1122680"/>
          </a:xfrm>
          <a:prstGeom prst="rect">
            <a:avLst/>
          </a:prstGeom>
        </p:spPr>
        <p:txBody>
          <a:bodyPr vert="horz" lIns="101882" tIns="50941" rIns="101882" bIns="5094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73913" y="1813560"/>
            <a:ext cx="8968740" cy="5129784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05600" y="7081521"/>
            <a:ext cx="2933700" cy="413808"/>
          </a:xfrm>
          <a:prstGeom prst="rect">
            <a:avLst/>
          </a:prstGeom>
        </p:spPr>
        <p:txBody>
          <a:bodyPr vert="horz" lIns="101882" tIns="50941" rIns="101882" bIns="50941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DF840582-CA50-4A03-8D73-9CEE2C933F99}" type="datetime1">
              <a:rPr lang="en-US" smtClean="0"/>
              <a:pPr/>
              <a:t>29/10/2015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0561" y="7081301"/>
            <a:ext cx="5963191" cy="413808"/>
          </a:xfrm>
          <a:prstGeom prst="rect">
            <a:avLst/>
          </a:prstGeom>
        </p:spPr>
        <p:txBody>
          <a:bodyPr vert="horz" lIns="101882" tIns="50941" rIns="101882" bIns="50941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399032"/>
            <a:ext cx="10058400" cy="362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450848"/>
            <a:ext cx="586740" cy="259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49605" y="1450848"/>
            <a:ext cx="9408795" cy="259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41852"/>
            <a:ext cx="586740" cy="277073"/>
          </a:xfrm>
          <a:prstGeom prst="rect">
            <a:avLst/>
          </a:prstGeom>
        </p:spPr>
        <p:txBody>
          <a:bodyPr vert="horz" lIns="101882" tIns="50941" rIns="101882" bIns="50941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E3B39ED8-2BDF-4A09-93D8-C656163B9B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6589" indent="-356589" algn="l" rtl="0" eaLnBrk="1" latinLnBrk="0" hangingPunct="1">
        <a:spcBef>
          <a:spcPts val="780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305647" algn="l" rtl="0" eaLnBrk="1" latinLnBrk="0" hangingPunct="1">
        <a:spcBef>
          <a:spcPts val="613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54706" algn="l" rtl="0" eaLnBrk="1" latinLnBrk="0" hangingPunct="1">
        <a:spcBef>
          <a:spcPts val="557"/>
        </a:spcBef>
        <a:buClr>
          <a:schemeClr val="accent2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indent="-254706" algn="l" rtl="0" eaLnBrk="1" latinLnBrk="0" hangingPunct="1">
        <a:spcBef>
          <a:spcPts val="446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indent="-254706" algn="l" rtl="0" eaLnBrk="1" latinLnBrk="0" hangingPunct="1">
        <a:spcBef>
          <a:spcPts val="446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43296" indent="-25470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48944" indent="-25470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54591" indent="-25470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60238" indent="-25470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1"/>
          <a:stretch/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00"/>
            <a:ext cx="10058400" cy="4648200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-UN-Habitat.jpg"/>
          <p:cNvPicPr>
            <a:picLocks noChangeAspect="1"/>
          </p:cNvPicPr>
          <p:nvPr/>
        </p:nvPicPr>
        <p:blipFill>
          <a:blip r:embed="rId3"/>
          <a:srcRect l="22692" t="40000" r="22692" b="51111"/>
          <a:stretch>
            <a:fillRect/>
          </a:stretch>
        </p:blipFill>
        <p:spPr>
          <a:xfrm>
            <a:off x="3000501" y="3764102"/>
            <a:ext cx="4126285" cy="8950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20516" y="3422987"/>
            <a:ext cx="4267233" cy="503083"/>
          </a:xfrm>
          <a:prstGeom prst="rect">
            <a:avLst/>
          </a:prstGeom>
        </p:spPr>
        <p:txBody>
          <a:bodyPr vert="horz" lIns="101877" tIns="50939" rIns="101877" bIns="50939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Housing and Slum Upgrading Branch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" y="2530261"/>
            <a:ext cx="10046525" cy="749204"/>
          </a:xfrm>
          <a:prstGeom prst="rect">
            <a:avLst/>
          </a:prstGeom>
          <a:noFill/>
        </p:spPr>
        <p:txBody>
          <a:bodyPr wrap="square" lIns="101877" tIns="50939" rIns="101877" bIns="50939" rtlCol="0">
            <a:spAutoFit/>
          </a:bodyPr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28 October 2015 Nairobi, UNON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494202"/>
            <a:ext cx="10058401" cy="1851393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 algn="ctr" defTabSz="913536"/>
            <a:r>
              <a:rPr lang="en-US" sz="2800" dirty="0" smtClean="0">
                <a:solidFill>
                  <a:prstClr val="white"/>
                </a:solidFill>
              </a:rPr>
              <a:t>UNDESA-DSPD </a:t>
            </a:r>
            <a:r>
              <a:rPr lang="en-US" sz="2800" dirty="0">
                <a:solidFill>
                  <a:prstClr val="white"/>
                </a:solidFill>
              </a:rPr>
              <a:t>FORUM</a:t>
            </a:r>
          </a:p>
          <a:p>
            <a:pPr algn="ctr" defTabSz="913536"/>
            <a:r>
              <a:rPr lang="en-US" sz="2800" dirty="0">
                <a:solidFill>
                  <a:prstClr val="white"/>
                </a:solidFill>
              </a:rPr>
              <a:t>DISABILITY INCLUSION AND ACCESSIBLE URBAN </a:t>
            </a:r>
            <a:r>
              <a:rPr lang="en-US" sz="2800" dirty="0" smtClean="0">
                <a:solidFill>
                  <a:prstClr val="white"/>
                </a:solidFill>
              </a:rPr>
              <a:t>DEVELOPMENT</a:t>
            </a:r>
          </a:p>
          <a:p>
            <a:pPr algn="ctr" defTabSz="913536"/>
            <a:endParaRPr lang="en-US" sz="2800" dirty="0" smtClean="0">
              <a:solidFill>
                <a:prstClr val="white"/>
              </a:solidFill>
            </a:endParaRPr>
          </a:p>
          <a:p>
            <a:pPr algn="ctr" defTabSz="913536"/>
            <a:r>
              <a:rPr lang="en-US" sz="2800" i="1" dirty="0" smtClean="0">
                <a:solidFill>
                  <a:prstClr val="white"/>
                </a:solidFill>
              </a:rPr>
              <a:t>Repositioning Housing at the Centre of Cities, towards Urban Inclusion</a:t>
            </a:r>
            <a:endParaRPr lang="en-US" sz="4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7398732"/>
            <a:ext cx="10058400" cy="395942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 defTabSz="12650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logo-UN-Habitat.jpg"/>
          <p:cNvPicPr>
            <a:picLocks noChangeAspect="1"/>
          </p:cNvPicPr>
          <p:nvPr/>
        </p:nvPicPr>
        <p:blipFill>
          <a:blip r:embed="rId3" cstate="print"/>
          <a:srcRect l="22692" t="40000" r="22692" b="51111"/>
          <a:stretch>
            <a:fillRect/>
          </a:stretch>
        </p:blipFill>
        <p:spPr>
          <a:xfrm>
            <a:off x="8153401" y="7398733"/>
            <a:ext cx="1871352" cy="39226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600" y="1828800"/>
            <a:ext cx="9449937" cy="5729378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</a:rPr>
              <a:t>  Housing sector </a:t>
            </a:r>
            <a:r>
              <a:rPr lang="en-US" sz="2800" b="1" dirty="0">
                <a:solidFill>
                  <a:srgbClr val="00B0F0"/>
                </a:solidFill>
              </a:rPr>
              <a:t>assessment </a:t>
            </a:r>
          </a:p>
          <a:p>
            <a:pPr lvl="0"/>
            <a:r>
              <a:rPr lang="en-US" sz="2800" dirty="0" smtClean="0"/>
              <a:t>Completed </a:t>
            </a:r>
            <a:r>
              <a:rPr lang="en-US" sz="2800" b="1" dirty="0" smtClean="0"/>
              <a:t>16</a:t>
            </a:r>
            <a:r>
              <a:rPr lang="en-US" sz="2800" dirty="0" smtClean="0"/>
              <a:t> Housing Profiles in Africa, Asia and Latin America</a:t>
            </a:r>
            <a:endParaRPr lang="en-US" sz="2800" dirty="0"/>
          </a:p>
          <a:p>
            <a:pPr lvl="0"/>
            <a:endParaRPr lang="en-US" sz="2800" dirty="0"/>
          </a:p>
          <a:p>
            <a:pPr indent="-474779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B0F0"/>
                </a:solidFill>
              </a:rPr>
              <a:t>Policy reform and implementation </a:t>
            </a:r>
          </a:p>
          <a:p>
            <a:pPr lvl="0"/>
            <a:r>
              <a:rPr lang="en-US" sz="2800" dirty="0" smtClean="0"/>
              <a:t>Currently implementing housing strategies in </a:t>
            </a:r>
            <a:r>
              <a:rPr lang="en-US" sz="2800" b="1" dirty="0" smtClean="0"/>
              <a:t>six</a:t>
            </a:r>
            <a:r>
              <a:rPr lang="en-US" sz="2800" dirty="0" smtClean="0"/>
              <a:t> countries (Djibouti, Ghana, Mozambique, Lesotho, Zambia, Myanmar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  <a:endParaRPr lang="en-US" sz="2800" dirty="0"/>
          </a:p>
          <a:p>
            <a:pPr lvl="0"/>
            <a:endParaRPr lang="en-US" sz="2800" dirty="0"/>
          </a:p>
          <a:p>
            <a:pPr marL="474779" lvl="6" indent="-474779">
              <a:buFont typeface="Wingdings" pitchFamily="2" charset="2"/>
              <a:buChar char="q"/>
            </a:pPr>
            <a:r>
              <a:rPr lang="en-US" sz="2800" b="1" dirty="0" err="1">
                <a:solidFill>
                  <a:srgbClr val="00B0F0"/>
                </a:solidFill>
              </a:rPr>
              <a:t>Programme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design</a:t>
            </a:r>
          </a:p>
          <a:p>
            <a:pPr marL="0" lvl="6"/>
            <a:r>
              <a:rPr lang="en-US" sz="2800" dirty="0" smtClean="0"/>
              <a:t>Housing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design in human rights, inclusive housing finance, as well as housing design, green and alternative building materials </a:t>
            </a:r>
            <a:endParaRPr lang="en-US" sz="2800" dirty="0"/>
          </a:p>
          <a:p>
            <a:pPr marL="0" lvl="6"/>
            <a:endParaRPr lang="en-US" sz="2800" dirty="0"/>
          </a:p>
          <a:p>
            <a:pPr marL="0" lvl="6"/>
            <a:endParaRPr lang="en-US" sz="28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3905" y="167320"/>
            <a:ext cx="8968740" cy="112268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/>
              <a:t> </a:t>
            </a:r>
            <a:r>
              <a:rPr lang="en-GB" sz="4400" b="1" dirty="0"/>
              <a:t>Global Housing </a:t>
            </a:r>
            <a:r>
              <a:rPr lang="en-GB" sz="4400" b="1" dirty="0" smtClean="0"/>
              <a:t>Strategy Collaborations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21389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1"/>
          <a:stretch/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338942"/>
            <a:ext cx="10058400" cy="1094516"/>
          </a:xfrm>
          <a:prstGeom prst="rect">
            <a:avLst/>
          </a:prstGeom>
          <a:solidFill>
            <a:schemeClr val="bg2">
              <a:alpha val="52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lIns="141066" tIns="70533" rIns="141066" bIns="70533" anchor="ctr">
            <a:noAutofit/>
          </a:bodyPr>
          <a:lstStyle>
            <a:defPPr>
              <a:defRPr lang="en-US"/>
            </a:defPPr>
            <a:lvl1pPr marL="0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00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86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799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397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988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588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188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789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66078"/>
            <a:r>
              <a:rPr lang="en-US" sz="4000" b="1" dirty="0" smtClean="0">
                <a:solidFill>
                  <a:schemeClr val="bg1"/>
                </a:solidFill>
              </a:rPr>
              <a:t>UN-Habitat, Accessible Housing and Disability Inclusion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646334" y="1817559"/>
            <a:ext cx="3581396" cy="420232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 defTabSz="1265084"/>
            <a:r>
              <a:rPr lang="en-US" sz="1900" b="1" dirty="0">
                <a:solidFill>
                  <a:schemeClr val="bg1"/>
                </a:solidFill>
              </a:rPr>
              <a:t>Housing Finance</a:t>
            </a:r>
            <a:endParaRPr lang="en-GB" sz="19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7398732"/>
            <a:ext cx="10058400" cy="395942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 defTabSz="12650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 descr="logo-UN-Habitat.jpg"/>
          <p:cNvPicPr>
            <a:picLocks noChangeAspect="1"/>
          </p:cNvPicPr>
          <p:nvPr/>
        </p:nvPicPr>
        <p:blipFill>
          <a:blip r:embed="rId3" cstate="print"/>
          <a:srcRect l="22692" t="40000" r="22692" b="51111"/>
          <a:stretch>
            <a:fillRect/>
          </a:stretch>
        </p:blipFill>
        <p:spPr>
          <a:xfrm>
            <a:off x="8153401" y="7398733"/>
            <a:ext cx="1871352" cy="392261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326261238"/>
              </p:ext>
            </p:extLst>
          </p:nvPr>
        </p:nvGraphicFramePr>
        <p:xfrm>
          <a:off x="2405095" y="2518908"/>
          <a:ext cx="5787132" cy="34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32584" y="2082549"/>
            <a:ext cx="3450575" cy="161681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6608" tIns="63304" rIns="126608" bIns="63304"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Housing Rights and Human Rights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54488" y="2066664"/>
            <a:ext cx="2971328" cy="163270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6608" tIns="63304" rIns="126608" bIns="63304"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Housing Finance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658638" y="5139218"/>
            <a:ext cx="3174416" cy="1724192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6608" tIns="63304" rIns="126608" bIns="63304"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Housing Diversity and Culture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32584" y="5257807"/>
            <a:ext cx="3450575" cy="1614703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6608" tIns="63304" rIns="126608" bIns="63304"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Green Housing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6319" y="310205"/>
            <a:ext cx="10576206" cy="774175"/>
          </a:xfrm>
          <a:prstGeom prst="rect">
            <a:avLst/>
          </a:prstGeom>
          <a:noFill/>
        </p:spPr>
        <p:txBody>
          <a:bodyPr wrap="none" lIns="126608" tIns="63304" rIns="126608" bIns="63304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UN-Habitat’s </a:t>
            </a:r>
            <a:r>
              <a:rPr lang="en-US" sz="4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Integrated Approach </a:t>
            </a:r>
            <a:r>
              <a:rPr lang="en-US" sz="4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4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Housing</a:t>
            </a:r>
            <a:endParaRPr lang="en-US" sz="4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07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186340"/>
            <a:ext cx="10058400" cy="586059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-UN-Habitat.jpg"/>
          <p:cNvPicPr>
            <a:picLocks noChangeAspect="1"/>
          </p:cNvPicPr>
          <p:nvPr/>
        </p:nvPicPr>
        <p:blipFill>
          <a:blip r:embed="rId3" cstate="print"/>
          <a:srcRect l="22692" t="40000" r="22692" b="51111"/>
          <a:stretch>
            <a:fillRect/>
          </a:stretch>
        </p:blipFill>
        <p:spPr>
          <a:xfrm>
            <a:off x="7396916" y="7215742"/>
            <a:ext cx="2430780" cy="5272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52400"/>
            <a:ext cx="10007943" cy="1122680"/>
          </a:xfrm>
          <a:prstGeom prst="rect">
            <a:avLst/>
          </a:prstGeom>
        </p:spPr>
        <p:txBody>
          <a:bodyPr vert="horz" lIns="101882" tIns="50941" rIns="101882" bIns="50941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4200" b="1" dirty="0" smtClean="0">
                <a:solidFill>
                  <a:schemeClr val="tx1"/>
                </a:solidFill>
              </a:rPr>
              <a:t>Global Housing Strategy’s Work on Disability Inclusion and Accessible Housing 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906" y="1887850"/>
            <a:ext cx="8530588" cy="5667823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 marL="474779" indent="-474779">
              <a:buFont typeface="Wingdings" panose="05000000000000000000" pitchFamily="2" charset="2"/>
              <a:buChar char="q"/>
            </a:pPr>
            <a:r>
              <a:rPr lang="de-DE" sz="2800" b="1" dirty="0" smtClean="0"/>
              <a:t>From the perspective of Sustainable </a:t>
            </a:r>
          </a:p>
          <a:p>
            <a:pPr lvl="1"/>
            <a:r>
              <a:rPr lang="de-DE" sz="2800" b="1" dirty="0" smtClean="0"/>
              <a:t>Housing Design:</a:t>
            </a:r>
            <a:r>
              <a:rPr lang="de-DE" sz="2800" dirty="0" smtClean="0"/>
              <a:t> </a:t>
            </a:r>
            <a:r>
              <a:rPr lang="de-DE" sz="2400" dirty="0" smtClean="0"/>
              <a:t>Handbook on Inclusive </a:t>
            </a:r>
          </a:p>
          <a:p>
            <a:pPr lvl="1"/>
            <a:r>
              <a:rPr lang="de-DE" sz="2400" dirty="0" smtClean="0"/>
              <a:t>Affordable Housing Solutions for Persons </a:t>
            </a:r>
          </a:p>
          <a:p>
            <a:pPr lvl="1"/>
            <a:r>
              <a:rPr lang="de-DE" sz="2400" dirty="0" smtClean="0"/>
              <a:t>with Disabilities</a:t>
            </a:r>
          </a:p>
          <a:p>
            <a:pPr lvl="1"/>
            <a:endParaRPr lang="de-DE" sz="1600" dirty="0" smtClean="0"/>
          </a:p>
          <a:p>
            <a:pPr marL="474779" indent="-474779">
              <a:buFont typeface="Wingdings" panose="05000000000000000000" pitchFamily="2" charset="2"/>
              <a:buChar char="q"/>
            </a:pPr>
            <a:r>
              <a:rPr lang="de-DE" sz="2800" b="1" dirty="0" smtClean="0"/>
              <a:t>From the perspective of Human Rights</a:t>
            </a:r>
          </a:p>
          <a:p>
            <a:pPr lvl="1"/>
            <a:r>
              <a:rPr lang="de-DE" sz="2800" b="1" dirty="0" smtClean="0"/>
              <a:t>in cities: </a:t>
            </a:r>
            <a:r>
              <a:rPr lang="en-US" sz="2400" dirty="0"/>
              <a:t>The Right to Adequate Housing for </a:t>
            </a:r>
            <a:endParaRPr lang="en-US" sz="2400" dirty="0" smtClean="0"/>
          </a:p>
          <a:p>
            <a:pPr lvl="1"/>
            <a:r>
              <a:rPr lang="en-US" sz="2400" dirty="0" smtClean="0"/>
              <a:t>Persons </a:t>
            </a:r>
            <a:r>
              <a:rPr lang="en-US" sz="2400" dirty="0"/>
              <a:t>Living with Disabilities in Cities – </a:t>
            </a:r>
            <a:endParaRPr lang="en-US" sz="2400" dirty="0" smtClean="0"/>
          </a:p>
          <a:p>
            <a:pPr lvl="1"/>
            <a:r>
              <a:rPr lang="en-US" sz="2400" dirty="0" smtClean="0"/>
              <a:t>Towards </a:t>
            </a:r>
            <a:r>
              <a:rPr lang="en-US" sz="2400" dirty="0"/>
              <a:t>Inclusive </a:t>
            </a:r>
            <a:r>
              <a:rPr lang="en-US" sz="2400" dirty="0" smtClean="0"/>
              <a:t>Cities - </a:t>
            </a:r>
            <a:r>
              <a:rPr lang="de-DE" sz="2400" dirty="0" smtClean="0"/>
              <a:t>UNHRP</a:t>
            </a:r>
            <a:endParaRPr lang="de-DE" sz="2800" dirty="0" smtClean="0"/>
          </a:p>
          <a:p>
            <a:pPr marL="474779" indent="-474779">
              <a:buFont typeface="Wingdings" panose="05000000000000000000" pitchFamily="2" charset="2"/>
              <a:buChar char="q"/>
            </a:pPr>
            <a:r>
              <a:rPr lang="de-DE" sz="2400" dirty="0" smtClean="0"/>
              <a:t>Promote, at country level, </a:t>
            </a:r>
            <a:r>
              <a:rPr lang="de-DE" sz="2800" b="1" dirty="0" smtClean="0"/>
              <a:t>innovative and inclusive housing approaches</a:t>
            </a:r>
            <a:r>
              <a:rPr lang="de-DE" sz="2800" dirty="0" smtClean="0"/>
              <a:t> </a:t>
            </a:r>
            <a:r>
              <a:rPr lang="de-DE" sz="2400" dirty="0" smtClean="0"/>
              <a:t>to achieve the progressive realisation of adequate housing for all, considering their diversity</a:t>
            </a:r>
            <a:endParaRPr lang="de-DE" sz="2400" b="1" dirty="0" smtClean="0">
              <a:solidFill>
                <a:srgbClr val="00B0F0"/>
              </a:solidFill>
            </a:endParaRPr>
          </a:p>
          <a:p>
            <a:pPr marL="4268013" lvl="6" indent="-474779">
              <a:buFont typeface="Wingdings" pitchFamily="2" charset="2"/>
              <a:buChar char="§"/>
            </a:pPr>
            <a:endParaRPr lang="de-DE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57143"/>
            <a:ext cx="243840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4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65378" y="228600"/>
            <a:ext cx="8968740" cy="1122680"/>
          </a:xfrm>
        </p:spPr>
        <p:txBody>
          <a:bodyPr>
            <a:normAutofit/>
          </a:bodyPr>
          <a:lstStyle/>
          <a:p>
            <a:pPr lvl="0" algn="ctr"/>
            <a:r>
              <a:rPr lang="de-DE" sz="4400" b="1" dirty="0" smtClean="0"/>
              <a:t>Knowledge Creation and Sharing</a:t>
            </a:r>
            <a:endParaRPr lang="en-GB" sz="4400" dirty="0"/>
          </a:p>
        </p:txBody>
      </p:sp>
      <p:pic>
        <p:nvPicPr>
          <p:cNvPr id="23" name="Picture 4" descr="image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58" y="1842601"/>
            <a:ext cx="1579344" cy="22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ww2.unhabitat.org/programmes/housingpolicy/Images/HS-785-lr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83" y="5410201"/>
            <a:ext cx="1550261" cy="226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nhabitat.org/wp-content/uploads/2014/07/Housing-Indigenous-Peoples-in-Cities-Urban-Policy-Guides-for-Indigenous-People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828802"/>
            <a:ext cx="1524000" cy="229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habint549\Dropbox\UN_Habitat UNON\Prepcom 2\presentation\Pub accessibility of hous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828802"/>
            <a:ext cx="2438400" cy="34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habint549\Dropbox\UN_Habitat UNON\Prepcom 2\presentation\Pub sustainable housing for sustainable citi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3" y="5410201"/>
            <a:ext cx="1554158" cy="22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5" t="8274" r="29944" b="9777"/>
          <a:stretch/>
        </p:blipFill>
        <p:spPr bwMode="auto">
          <a:xfrm>
            <a:off x="5181616" y="4343404"/>
            <a:ext cx="2251363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 descr="http://ecx.images-amazon.com/images/I/5111MEVPEXL._SY344_BO1,204,203,200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5410200"/>
            <a:ext cx="15511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bint549\Dropbox\UN_Habitat UNON\Prepcom 2\ILO presentation\WOMEN AND HOUSIN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7426" y="4343400"/>
            <a:ext cx="2314776" cy="335279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25" y="1816292"/>
            <a:ext cx="1482329" cy="230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25" y="1842601"/>
            <a:ext cx="2578607" cy="345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1"/>
          <a:stretch/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03"/>
            <a:ext cx="10058400" cy="4648200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61" tIns="50931" rIns="101861" bIns="50931" rtlCol="0" anchor="ctr"/>
          <a:lstStyle/>
          <a:p>
            <a:pPr algn="ctr" defTabSz="1264882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logo-UN-Habitat.jpg"/>
          <p:cNvPicPr>
            <a:picLocks noChangeAspect="1"/>
          </p:cNvPicPr>
          <p:nvPr/>
        </p:nvPicPr>
        <p:blipFill>
          <a:blip r:embed="rId3"/>
          <a:srcRect l="22692" t="40000" r="22692" b="51111"/>
          <a:stretch>
            <a:fillRect/>
          </a:stretch>
        </p:blipFill>
        <p:spPr>
          <a:xfrm>
            <a:off x="2938262" y="2939612"/>
            <a:ext cx="4126285" cy="8950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20519" y="2624084"/>
            <a:ext cx="4267233" cy="503083"/>
          </a:xfrm>
          <a:prstGeom prst="rect">
            <a:avLst/>
          </a:prstGeom>
        </p:spPr>
        <p:txBody>
          <a:bodyPr vert="horz" lIns="101861" tIns="50931" rIns="101861" bIns="50931" rtlCol="0" anchor="ctr">
            <a:noAutofit/>
          </a:bodyPr>
          <a:lstStyle/>
          <a:p>
            <a:pPr algn="ctr" defTabSz="1264882">
              <a:spcBef>
                <a:spcPct val="0"/>
              </a:spcBef>
            </a:pPr>
            <a:r>
              <a:rPr lang="en-US" sz="2100" dirty="0">
                <a:solidFill>
                  <a:prstClr val="white"/>
                </a:solidFill>
              </a:rPr>
              <a:t>Housing and Slum Upgrading Branch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8081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Christophe.Lalande@unhabitat.org</a:t>
            </a:r>
          </a:p>
        </p:txBody>
      </p:sp>
    </p:spTree>
    <p:extLst>
      <p:ext uri="{BB962C8B-B14F-4D97-AF65-F5344CB8AC3E}">
        <p14:creationId xmlns:p14="http://schemas.microsoft.com/office/powerpoint/2010/main" val="17429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59080"/>
            <a:ext cx="8892540" cy="112268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UN-Habitat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3912" y="1803541"/>
            <a:ext cx="9133027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/>
              <a:t>UN-Habitat is committed to </a:t>
            </a:r>
            <a:r>
              <a:rPr lang="en-GB" sz="3000" b="1" dirty="0"/>
              <a:t>supporting</a:t>
            </a:r>
            <a:r>
              <a:rPr lang="en-GB" sz="3000" dirty="0"/>
              <a:t> </a:t>
            </a:r>
            <a:r>
              <a:rPr lang="en-GB" sz="3000" b="1" dirty="0"/>
              <a:t>governments</a:t>
            </a:r>
            <a:r>
              <a:rPr lang="en-GB" sz="3000" dirty="0"/>
              <a:t> to promote sustainable </a:t>
            </a:r>
            <a:r>
              <a:rPr lang="en-GB" sz="3000" dirty="0" smtClean="0"/>
              <a:t>urbanisation </a:t>
            </a:r>
            <a:r>
              <a:rPr lang="en-GB" sz="3000" dirty="0"/>
              <a:t>and </a:t>
            </a:r>
            <a:r>
              <a:rPr lang="en-GB" sz="3000" b="1" dirty="0"/>
              <a:t>adequate housing for all</a:t>
            </a:r>
            <a:endParaRPr lang="en-GB" sz="3000" dirty="0"/>
          </a:p>
        </p:txBody>
      </p:sp>
      <p:sp>
        <p:nvSpPr>
          <p:cNvPr id="6" name="Rectangle 5"/>
          <p:cNvSpPr/>
          <p:nvPr/>
        </p:nvSpPr>
        <p:spPr>
          <a:xfrm>
            <a:off x="0" y="7398732"/>
            <a:ext cx="10058400" cy="395942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 defTabSz="1265084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logo-UN-Habitat.jpg"/>
          <p:cNvPicPr>
            <a:picLocks noChangeAspect="1"/>
          </p:cNvPicPr>
          <p:nvPr/>
        </p:nvPicPr>
        <p:blipFill>
          <a:blip r:embed="rId3" cstate="print"/>
          <a:srcRect l="22692" t="40000" r="22692" b="51111"/>
          <a:stretch>
            <a:fillRect/>
          </a:stretch>
        </p:blipFill>
        <p:spPr>
          <a:xfrm>
            <a:off x="8153401" y="7398733"/>
            <a:ext cx="1871352" cy="39226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3" y="3673674"/>
            <a:ext cx="8479908" cy="29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1"/>
          <a:stretch/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338942"/>
            <a:ext cx="10058400" cy="1094516"/>
          </a:xfrm>
          <a:prstGeom prst="rect">
            <a:avLst/>
          </a:prstGeom>
          <a:solidFill>
            <a:schemeClr val="bg2">
              <a:alpha val="52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lIns="141066" tIns="70533" rIns="141066" bIns="70533" anchor="ctr">
            <a:normAutofit/>
          </a:bodyPr>
          <a:lstStyle>
            <a:defPPr>
              <a:defRPr lang="en-US"/>
            </a:defPPr>
            <a:lvl1pPr marL="0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00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86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799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397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988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588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188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789" algn="l" defTabSz="913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66078"/>
            <a:r>
              <a:rPr lang="en-US" sz="5500" b="1" dirty="0">
                <a:solidFill>
                  <a:schemeClr val="bg1"/>
                </a:solidFill>
              </a:rPr>
              <a:t>UN-Habitat Strategic Frameworks</a:t>
            </a:r>
          </a:p>
        </p:txBody>
      </p:sp>
    </p:spTree>
    <p:extLst>
      <p:ext uri="{BB962C8B-B14F-4D97-AF65-F5344CB8AC3E}">
        <p14:creationId xmlns:p14="http://schemas.microsoft.com/office/powerpoint/2010/main" val="20817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7398732"/>
            <a:ext cx="10058400" cy="395942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 defTabSz="12650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logo-UN-Habitat.jpg"/>
          <p:cNvPicPr>
            <a:picLocks noChangeAspect="1"/>
          </p:cNvPicPr>
          <p:nvPr/>
        </p:nvPicPr>
        <p:blipFill>
          <a:blip r:embed="rId3" cstate="print"/>
          <a:srcRect l="22692" t="40000" r="22692" b="51111"/>
          <a:stretch>
            <a:fillRect/>
          </a:stretch>
        </p:blipFill>
        <p:spPr>
          <a:xfrm>
            <a:off x="8153401" y="7398733"/>
            <a:ext cx="1871352" cy="392261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73914" y="152400"/>
            <a:ext cx="8968740" cy="1122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Housing at the Centre of </a:t>
            </a:r>
            <a:br>
              <a:rPr lang="en-US" sz="4400" b="1" dirty="0"/>
            </a:br>
            <a:r>
              <a:rPr lang="en-US" sz="4400" b="1" dirty="0"/>
              <a:t>the New Urban Agenda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209800" y="3091441"/>
            <a:ext cx="731520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5800" y="3091441"/>
            <a:ext cx="1524000" cy="0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4300" y="2517099"/>
            <a:ext cx="1562100" cy="479511"/>
          </a:xfrm>
          <a:prstGeom prst="rect">
            <a:avLst/>
          </a:prstGeom>
          <a:solidFill>
            <a:schemeClr val="accent1"/>
          </a:solidFill>
        </p:spPr>
        <p:txBody>
          <a:bodyPr wrap="square" lIns="91436" tIns="45718" rIns="91436" bIns="45718" rtlCol="0">
            <a:spAutoFit/>
          </a:bodyPr>
          <a:lstStyle/>
          <a:p>
            <a:pPr defTabSz="1265084"/>
            <a:r>
              <a:rPr lang="en-US" sz="2400" dirty="0">
                <a:solidFill>
                  <a:srgbClr val="00B0F0"/>
                </a:solidFill>
              </a:rPr>
              <a:t>Habitat II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05000" y="3161954"/>
            <a:ext cx="9906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65084"/>
            <a:r>
              <a:rPr lang="en-US" b="1" dirty="0" smtClean="0">
                <a:solidFill>
                  <a:srgbClr val="0070C0"/>
                </a:solidFill>
              </a:rPr>
              <a:t>2012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001" y="3161954"/>
            <a:ext cx="9906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65084"/>
            <a:r>
              <a:rPr lang="en-US" b="1" dirty="0" smtClean="0">
                <a:solidFill>
                  <a:srgbClr val="0070C0"/>
                </a:solidFill>
              </a:rPr>
              <a:t>2013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6232" y="3161954"/>
            <a:ext cx="9906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65084"/>
            <a:r>
              <a:rPr lang="en-US" b="1" dirty="0" smtClean="0">
                <a:solidFill>
                  <a:srgbClr val="0070C0"/>
                </a:solidFill>
              </a:rPr>
              <a:t>2016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39670" y="2495492"/>
            <a:ext cx="1866331" cy="479511"/>
          </a:xfrm>
          <a:prstGeom prst="rect">
            <a:avLst/>
          </a:prstGeom>
          <a:solidFill>
            <a:schemeClr val="accent1"/>
          </a:solidFill>
        </p:spPr>
        <p:txBody>
          <a:bodyPr wrap="square" lIns="91436" tIns="45718" rIns="91436" bIns="45718" rtlCol="0">
            <a:spAutoFit/>
          </a:bodyPr>
          <a:lstStyle/>
          <a:p>
            <a:pPr defTabSz="1265084"/>
            <a:r>
              <a:rPr lang="en-US" sz="2400" dirty="0">
                <a:solidFill>
                  <a:srgbClr val="00B0F0"/>
                </a:solidFill>
              </a:rPr>
              <a:t>Habitat III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229174" y="6174619"/>
            <a:ext cx="1143000" cy="1169162"/>
            <a:chOff x="-1371600" y="-1400908"/>
            <a:chExt cx="1676400" cy="2391508"/>
          </a:xfrm>
        </p:grpSpPr>
        <p:sp>
          <p:nvSpPr>
            <p:cNvPr id="50" name="Rectangle 49"/>
            <p:cNvSpPr/>
            <p:nvPr/>
          </p:nvSpPr>
          <p:spPr>
            <a:xfrm>
              <a:off x="-1371600" y="-304800"/>
              <a:ext cx="1676400" cy="1295400"/>
            </a:xfrm>
            <a:prstGeom prst="rect">
              <a:avLst/>
            </a:pr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65084"/>
              <a:r>
                <a:rPr lang="en-US" sz="1400" b="1" dirty="0">
                  <a:solidFill>
                    <a:prstClr val="black"/>
                  </a:solidFill>
                </a:rPr>
                <a:t>CITIES</a:t>
              </a:r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-1371600" y="-1400908"/>
              <a:ext cx="1676400" cy="1096108"/>
            </a:xfrm>
            <a:prstGeom prst="triangle">
              <a:avLst/>
            </a:pr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65084"/>
              <a:endParaRPr lang="en-US" sz="1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372174" y="6174619"/>
            <a:ext cx="1143000" cy="1169162"/>
            <a:chOff x="-1371600" y="-1400908"/>
            <a:chExt cx="1676400" cy="2391508"/>
          </a:xfrm>
        </p:grpSpPr>
        <p:sp>
          <p:nvSpPr>
            <p:cNvPr id="53" name="Rectangle 52"/>
            <p:cNvSpPr/>
            <p:nvPr/>
          </p:nvSpPr>
          <p:spPr>
            <a:xfrm>
              <a:off x="-1371600" y="-304800"/>
              <a:ext cx="1676400" cy="1295400"/>
            </a:xfrm>
            <a:prstGeom prst="rect">
              <a:avLst/>
            </a:pr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65084"/>
              <a:r>
                <a:rPr lang="en-US" sz="1400" b="1" dirty="0">
                  <a:solidFill>
                    <a:prstClr val="black"/>
                  </a:solidFill>
                </a:rPr>
                <a:t>PEOPLE</a:t>
              </a:r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-1371600" y="-1400908"/>
              <a:ext cx="1676400" cy="1096108"/>
            </a:xfrm>
            <a:prstGeom prst="triangle">
              <a:avLst/>
            </a:pr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65084"/>
              <a:endParaRPr lang="en-US" sz="1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82762" y="6187858"/>
            <a:ext cx="1143000" cy="1169162"/>
            <a:chOff x="-1371600" y="-1400908"/>
            <a:chExt cx="1676400" cy="2391508"/>
          </a:xfrm>
        </p:grpSpPr>
        <p:sp>
          <p:nvSpPr>
            <p:cNvPr id="56" name="Rectangle 55"/>
            <p:cNvSpPr/>
            <p:nvPr/>
          </p:nvSpPr>
          <p:spPr>
            <a:xfrm>
              <a:off x="-1371600" y="-304800"/>
              <a:ext cx="1676400" cy="1295400"/>
            </a:xfrm>
            <a:prstGeom prst="rect">
              <a:avLst/>
            </a:pr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65084"/>
              <a:r>
                <a:rPr lang="en-US" sz="1400" b="1" dirty="0">
                  <a:solidFill>
                    <a:prstClr val="black"/>
                  </a:solidFill>
                </a:rPr>
                <a:t>POLICY</a:t>
              </a:r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-1371600" y="-1400908"/>
              <a:ext cx="1676400" cy="1096108"/>
            </a:xfrm>
            <a:prstGeom prst="triangle">
              <a:avLst/>
            </a:pr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65084"/>
              <a:endParaRPr lang="en-US" sz="1100" b="1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568969" y="3562059"/>
            <a:ext cx="2971328" cy="2974778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 defTabSz="1265084"/>
            <a:r>
              <a:rPr lang="en-US" sz="1900" b="1" dirty="0">
                <a:solidFill>
                  <a:prstClr val="black"/>
                </a:solidFill>
              </a:rPr>
              <a:t>Towards a new </a:t>
            </a:r>
            <a:r>
              <a:rPr lang="en-US" sz="1900" b="1" u="sng" dirty="0">
                <a:solidFill>
                  <a:prstClr val="black"/>
                </a:solidFill>
              </a:rPr>
              <a:t>Global Housing Strategy</a:t>
            </a:r>
            <a:r>
              <a:rPr lang="en-US" sz="1900" b="1" strike="sngStrike" dirty="0">
                <a:solidFill>
                  <a:prstClr val="black"/>
                </a:solidFill>
              </a:rPr>
              <a:t> 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Principles and Framework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Resolution 24/9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Piloting in selected countries</a:t>
            </a:r>
          </a:p>
          <a:p>
            <a:pPr defTabSz="1265084"/>
            <a:r>
              <a:rPr lang="en-US" sz="1900" dirty="0">
                <a:solidFill>
                  <a:prstClr val="black"/>
                </a:solidFill>
              </a:rPr>
              <a:t> 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endParaRPr lang="en-US" sz="1900" dirty="0">
              <a:solidFill>
                <a:prstClr val="black"/>
              </a:solidFill>
            </a:endParaRPr>
          </a:p>
          <a:p>
            <a:pPr defTabSz="1265084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58638" y="3570672"/>
            <a:ext cx="3399762" cy="3513387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 defTabSz="1265084"/>
            <a:r>
              <a:rPr lang="en-US" sz="1900" b="1" u="sng" dirty="0">
                <a:solidFill>
                  <a:prstClr val="black"/>
                </a:solidFill>
              </a:rPr>
              <a:t>Housing at the Centre </a:t>
            </a:r>
            <a:endParaRPr lang="en-US" sz="1900" dirty="0">
              <a:solidFill>
                <a:prstClr val="black"/>
              </a:solidFill>
            </a:endParaRPr>
          </a:p>
          <a:p>
            <a:pPr defTabSz="1265084"/>
            <a:r>
              <a:rPr lang="en-US" sz="1900" b="1" u="sng" dirty="0">
                <a:solidFill>
                  <a:prstClr val="black"/>
                </a:solidFill>
              </a:rPr>
              <a:t>of the New Urban Agenda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Strengthened link with </a:t>
            </a:r>
            <a:r>
              <a:rPr lang="en-US" sz="1800" dirty="0" err="1" smtClean="0">
                <a:solidFill>
                  <a:prstClr val="black"/>
                </a:solidFill>
              </a:rPr>
              <a:t>urbanisation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and urban planning practice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Awareness, commitment and involvement of governments beyond enablement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People-centered planning – ‘place matters’ </a:t>
            </a:r>
          </a:p>
          <a:p>
            <a:pPr defTabSz="1265084"/>
            <a:endParaRPr lang="en-US" sz="1900" dirty="0">
              <a:solidFill>
                <a:prstClr val="black"/>
              </a:solidFill>
            </a:endParaRPr>
          </a:p>
          <a:p>
            <a:pPr defTabSz="1265084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2584" y="3598912"/>
            <a:ext cx="2683781" cy="1543617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 defTabSz="1265084"/>
            <a:r>
              <a:rPr lang="en-US" sz="1900" b="1" u="sng" dirty="0">
                <a:solidFill>
                  <a:prstClr val="black"/>
                </a:solidFill>
              </a:rPr>
              <a:t>Review of Global Shelter Strategy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Regional assessments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Global review</a:t>
            </a:r>
          </a:p>
          <a:p>
            <a:pPr marL="474779" indent="-474779" defTabSz="126508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Roadmap for GHS </a:t>
            </a:r>
          </a:p>
        </p:txBody>
      </p:sp>
      <p:sp>
        <p:nvSpPr>
          <p:cNvPr id="34" name="Oval 33"/>
          <p:cNvSpPr/>
          <p:nvPr/>
        </p:nvSpPr>
        <p:spPr>
          <a:xfrm>
            <a:off x="0" y="5885045"/>
            <a:ext cx="1556982" cy="1471975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ADVISORY SERVICES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TECHNICAL SUPPORT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26509" y="5838350"/>
            <a:ext cx="1556982" cy="1491093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CAPACITY BUILDING </a:t>
            </a:r>
          </a:p>
          <a:p>
            <a:pPr algn="ctr"/>
            <a:r>
              <a:rPr lang="en-US" sz="1100" b="1" dirty="0" smtClean="0"/>
              <a:t>+</a:t>
            </a:r>
          </a:p>
          <a:p>
            <a:pPr algn="ctr"/>
            <a:r>
              <a:rPr lang="en-US" sz="1100" b="1" dirty="0" smtClean="0"/>
              <a:t>KNOWLEDGE INFORMATION</a:t>
            </a:r>
            <a:endParaRPr lang="en-US" sz="1100" b="1" dirty="0"/>
          </a:p>
        </p:txBody>
      </p:sp>
      <p:sp>
        <p:nvSpPr>
          <p:cNvPr id="36" name="Oval 35"/>
          <p:cNvSpPr/>
          <p:nvPr/>
        </p:nvSpPr>
        <p:spPr>
          <a:xfrm>
            <a:off x="2403712" y="5838350"/>
            <a:ext cx="1556982" cy="1505431"/>
          </a:xfrm>
          <a:prstGeom prst="ellipse">
            <a:avLst/>
          </a:prstGeom>
          <a:solidFill>
            <a:srgbClr val="00B0F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ADVOCACY </a:t>
            </a:r>
          </a:p>
          <a:p>
            <a:pPr algn="ctr"/>
            <a:r>
              <a:rPr lang="en-US" sz="1100" b="1" dirty="0" smtClean="0"/>
              <a:t>+</a:t>
            </a:r>
          </a:p>
          <a:p>
            <a:pPr algn="ctr"/>
            <a:r>
              <a:rPr lang="en-US" sz="1100" b="1" dirty="0" smtClean="0"/>
              <a:t> </a:t>
            </a:r>
            <a:r>
              <a:rPr lang="en-US" sz="1100" b="1" i="1" dirty="0" smtClean="0"/>
              <a:t>AD HOC </a:t>
            </a:r>
            <a:r>
              <a:rPr lang="en-US" sz="1100" b="1" dirty="0" smtClean="0"/>
              <a:t>SUBSTANTIVE ACTIVITIES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237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7398732"/>
            <a:ext cx="10058400" cy="395942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 defTabSz="12650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logo-UN-Habitat.jpg"/>
          <p:cNvPicPr>
            <a:picLocks noChangeAspect="1"/>
          </p:cNvPicPr>
          <p:nvPr/>
        </p:nvPicPr>
        <p:blipFill>
          <a:blip r:embed="rId3" cstate="print"/>
          <a:srcRect l="22692" t="40000" r="22692" b="51111"/>
          <a:stretch>
            <a:fillRect/>
          </a:stretch>
        </p:blipFill>
        <p:spPr>
          <a:xfrm>
            <a:off x="8153401" y="7398733"/>
            <a:ext cx="1871352" cy="39226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886" y="-191365"/>
            <a:ext cx="9776629" cy="733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08" tIns="63304" rIns="126608" bIns="63304" rtlCol="0" anchor="ctr"/>
          <a:lstStyle/>
          <a:p>
            <a:pPr>
              <a:spcAft>
                <a:spcPts val="1662"/>
              </a:spcAft>
            </a:pPr>
            <a:endParaRPr lang="en-GB" sz="3300" i="1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3905" y="167320"/>
            <a:ext cx="8968740" cy="112268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/>
              <a:t>2016 Habitat III</a:t>
            </a:r>
            <a:endParaRPr lang="en-A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4283" y="2308555"/>
            <a:ext cx="8913985" cy="3580072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The development of a </a:t>
            </a:r>
            <a:r>
              <a:rPr lang="en-US" sz="2800" b="1" dirty="0">
                <a:solidFill>
                  <a:srgbClr val="00B0F0"/>
                </a:solidFill>
              </a:rPr>
              <a:t>New Urban Agenda </a:t>
            </a:r>
          </a:p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Offers the opportunity to </a:t>
            </a:r>
            <a:r>
              <a:rPr lang="en-US" sz="2800" b="1" dirty="0">
                <a:solidFill>
                  <a:srgbClr val="00B0F0"/>
                </a:solidFill>
              </a:rPr>
              <a:t>rethink the role of housing </a:t>
            </a:r>
            <a:r>
              <a:rPr lang="en-US" sz="2800" dirty="0"/>
              <a:t>in the development agenda and within the new strategic thinking of UN-Habitat on planned </a:t>
            </a:r>
            <a:r>
              <a:rPr lang="en-US" sz="2800" dirty="0" err="1" smtClean="0"/>
              <a:t>urbanisation</a:t>
            </a:r>
            <a:endParaRPr lang="en-US" sz="2800" dirty="0"/>
          </a:p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de-DE" sz="2800" dirty="0"/>
              <a:t>Also an opportunity to engage policy makers on </a:t>
            </a:r>
            <a:r>
              <a:rPr lang="de-DE" sz="2800" dirty="0" smtClean="0"/>
              <a:t>adequate housing provision, for all, </a:t>
            </a:r>
            <a:r>
              <a:rPr lang="de-DE" sz="2800" dirty="0"/>
              <a:t>and for </a:t>
            </a:r>
            <a:r>
              <a:rPr lang="de-DE" sz="2800" b="1" dirty="0">
                <a:solidFill>
                  <a:srgbClr val="00B0F0"/>
                </a:solidFill>
              </a:rPr>
              <a:t>the </a:t>
            </a:r>
            <a:r>
              <a:rPr lang="de-DE" sz="2800" b="1" dirty="0" smtClean="0">
                <a:solidFill>
                  <a:srgbClr val="00B0F0"/>
                </a:solidFill>
              </a:rPr>
              <a:t>public sector </a:t>
            </a:r>
            <a:r>
              <a:rPr lang="de-DE" sz="2800" b="1" dirty="0">
                <a:solidFill>
                  <a:srgbClr val="00B0F0"/>
                </a:solidFill>
              </a:rPr>
              <a:t>to lead by example</a:t>
            </a:r>
          </a:p>
        </p:txBody>
      </p:sp>
    </p:spTree>
    <p:extLst>
      <p:ext uri="{BB962C8B-B14F-4D97-AF65-F5344CB8AC3E}">
        <p14:creationId xmlns:p14="http://schemas.microsoft.com/office/powerpoint/2010/main" val="21834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7398732"/>
            <a:ext cx="10058400" cy="395942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 defTabSz="12650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logo-UN-Habitat.jpg"/>
          <p:cNvPicPr>
            <a:picLocks noChangeAspect="1"/>
          </p:cNvPicPr>
          <p:nvPr/>
        </p:nvPicPr>
        <p:blipFill>
          <a:blip r:embed="rId3" cstate="print"/>
          <a:srcRect l="22692" t="40000" r="22692" b="51111"/>
          <a:stretch>
            <a:fillRect/>
          </a:stretch>
        </p:blipFill>
        <p:spPr>
          <a:xfrm>
            <a:off x="8153401" y="7398733"/>
            <a:ext cx="1871352" cy="39226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886" y="-191365"/>
            <a:ext cx="9776629" cy="733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08" tIns="63304" rIns="126608" bIns="63304" rtlCol="0" anchor="ctr"/>
          <a:lstStyle/>
          <a:p>
            <a:pPr>
              <a:spcAft>
                <a:spcPts val="1662"/>
              </a:spcAft>
            </a:pPr>
            <a:endParaRPr lang="en-GB" sz="3300" i="1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132" y="1782673"/>
            <a:ext cx="8913985" cy="5370305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B0F0"/>
                </a:solidFill>
              </a:rPr>
              <a:t>Positioning Housing at the Centre </a:t>
            </a:r>
            <a:r>
              <a:rPr lang="en-US" sz="2400" dirty="0"/>
              <a:t>– of </a:t>
            </a:r>
            <a:r>
              <a:rPr lang="en-US" sz="2400" dirty="0" err="1" smtClean="0"/>
              <a:t>urbanisation</a:t>
            </a:r>
            <a:r>
              <a:rPr lang="en-US" sz="2400" dirty="0"/>
              <a:t>, national development </a:t>
            </a:r>
            <a:r>
              <a:rPr lang="en-US" sz="2400" dirty="0" smtClean="0"/>
              <a:t>agendas, cities and communities, people-centered</a:t>
            </a:r>
            <a:endParaRPr lang="en-US" sz="2400" dirty="0"/>
          </a:p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B0F0"/>
                </a:solidFill>
              </a:rPr>
              <a:t>A paradigm shift</a:t>
            </a:r>
            <a:r>
              <a:rPr lang="en-US" sz="2800" dirty="0"/>
              <a:t> </a:t>
            </a:r>
            <a:r>
              <a:rPr lang="en-US" sz="2400" dirty="0"/>
              <a:t>– in housing policy, urban planning and building practices </a:t>
            </a:r>
          </a:p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B0F0"/>
                </a:solidFill>
              </a:rPr>
              <a:t>A strengthened role of governments </a:t>
            </a:r>
            <a:r>
              <a:rPr lang="en-US" sz="2400" dirty="0"/>
              <a:t>– through strong institutions, policy and regulatory frameworks </a:t>
            </a:r>
          </a:p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B0F0"/>
                </a:solidFill>
              </a:rPr>
              <a:t>National and local authorities need to be at the helm </a:t>
            </a:r>
            <a:r>
              <a:rPr lang="en-US" sz="2400" dirty="0"/>
              <a:t>–</a:t>
            </a:r>
            <a:r>
              <a:rPr lang="en-US" sz="2800" dirty="0"/>
              <a:t> </a:t>
            </a:r>
            <a:r>
              <a:rPr lang="en-US" sz="2400" dirty="0"/>
              <a:t>of policy design and implementation</a:t>
            </a:r>
          </a:p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This also means </a:t>
            </a:r>
            <a:r>
              <a:rPr lang="en-US" sz="2800" b="1" dirty="0">
                <a:solidFill>
                  <a:srgbClr val="00B0F0"/>
                </a:solidFill>
              </a:rPr>
              <a:t>directly intervening </a:t>
            </a:r>
            <a:r>
              <a:rPr lang="en-US" sz="2400" dirty="0"/>
              <a:t>– in the different areas of housing provision - including </a:t>
            </a:r>
            <a:r>
              <a:rPr lang="en-US" sz="2400" dirty="0" smtClean="0"/>
              <a:t>infrastructure and land, to address the specific challenges and needs of the most vulnerable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3905" y="167320"/>
            <a:ext cx="8968740" cy="112268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/>
              <a:t>“Housing </a:t>
            </a:r>
            <a:r>
              <a:rPr lang="en-GB" sz="4400" b="1" dirty="0"/>
              <a:t>at the </a:t>
            </a:r>
            <a:r>
              <a:rPr lang="en-GB" sz="4400" b="1" dirty="0" smtClean="0"/>
              <a:t>Centre”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24000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0886" y="1572320"/>
            <a:ext cx="9776629" cy="6100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08" tIns="63304" rIns="126608" bIns="63304" rtlCol="0" anchor="ctr"/>
          <a:lstStyle/>
          <a:p>
            <a:pPr>
              <a:spcAft>
                <a:spcPts val="1662"/>
              </a:spcAft>
            </a:pPr>
            <a:r>
              <a:rPr lang="en-GB" sz="2800" b="1" dirty="0">
                <a:solidFill>
                  <a:schemeClr val="tx1"/>
                </a:solidFill>
              </a:rPr>
              <a:t>A Global collaborative movement </a:t>
            </a:r>
            <a:r>
              <a:rPr lang="en-US" sz="2800" b="1" dirty="0">
                <a:solidFill>
                  <a:schemeClr val="tx1"/>
                </a:solidFill>
              </a:rPr>
              <a:t>towards adequate housing for all based on the principles of Human Rights and Inclusion</a:t>
            </a:r>
          </a:p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rgbClr val="00B0F0"/>
                </a:solidFill>
              </a:rPr>
              <a:t>Strengthen  the role of governments </a:t>
            </a:r>
            <a:r>
              <a:rPr lang="en-GB" sz="2800" dirty="0">
                <a:solidFill>
                  <a:schemeClr val="tx1"/>
                </a:solidFill>
              </a:rPr>
              <a:t>in housing policy, regulation and </a:t>
            </a:r>
            <a:r>
              <a:rPr lang="en-GB" sz="2800" dirty="0" smtClean="0">
                <a:solidFill>
                  <a:schemeClr val="tx1"/>
                </a:solidFill>
              </a:rPr>
              <a:t>intervention</a:t>
            </a:r>
          </a:p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rgbClr val="00B0F0"/>
                </a:solidFill>
              </a:rPr>
              <a:t>Reflect the views from </a:t>
            </a:r>
            <a:r>
              <a:rPr lang="en-GB" sz="2800" b="1" dirty="0" smtClean="0">
                <a:solidFill>
                  <a:srgbClr val="00B0F0"/>
                </a:solidFill>
              </a:rPr>
              <a:t>community groups </a:t>
            </a:r>
            <a:r>
              <a:rPr lang="en-GB" sz="2800" dirty="0" smtClean="0">
                <a:solidFill>
                  <a:schemeClr val="tx1"/>
                </a:solidFill>
              </a:rPr>
              <a:t>and civil society</a:t>
            </a:r>
            <a:endParaRPr lang="en-GB" sz="2800" dirty="0">
              <a:solidFill>
                <a:schemeClr val="tx1"/>
              </a:solidFill>
            </a:endParaRPr>
          </a:p>
          <a:p>
            <a:pPr>
              <a:spcAft>
                <a:spcPts val="1662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</a:rPr>
              <a:t>Provide </a:t>
            </a:r>
            <a:r>
              <a:rPr lang="en-US" sz="2800" b="1" dirty="0">
                <a:solidFill>
                  <a:srgbClr val="00B0F0"/>
                </a:solidFill>
              </a:rPr>
              <a:t>technical support </a:t>
            </a:r>
            <a:r>
              <a:rPr lang="en-US" sz="2800" dirty="0">
                <a:solidFill>
                  <a:schemeClr val="tx1"/>
                </a:solidFill>
              </a:rPr>
              <a:t>and assistance to the overall policy </a:t>
            </a:r>
            <a:r>
              <a:rPr lang="en-US" sz="2800" dirty="0" smtClean="0">
                <a:solidFill>
                  <a:schemeClr val="tx1"/>
                </a:solidFill>
              </a:rPr>
              <a:t>making and implementation process </a:t>
            </a:r>
            <a:endParaRPr lang="en-US" sz="2800" dirty="0">
              <a:solidFill>
                <a:schemeClr val="tx1"/>
              </a:solidFill>
            </a:endParaRPr>
          </a:p>
          <a:p>
            <a:pPr lvl="5">
              <a:spcAft>
                <a:spcPts val="1662"/>
              </a:spcAft>
              <a:buFont typeface="Wingdings" panose="05000000000000000000" pitchFamily="2" charset="2"/>
              <a:buChar char="q"/>
            </a:pPr>
            <a:endParaRPr lang="en-US" sz="3300" dirty="0"/>
          </a:p>
        </p:txBody>
      </p:sp>
      <p:sp>
        <p:nvSpPr>
          <p:cNvPr id="26" name="Rectangle 25"/>
          <p:cNvSpPr/>
          <p:nvPr/>
        </p:nvSpPr>
        <p:spPr>
          <a:xfrm>
            <a:off x="0" y="7398732"/>
            <a:ext cx="10058400" cy="395942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 defTabSz="12650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logo-UN-Habitat.jpg"/>
          <p:cNvPicPr>
            <a:picLocks noChangeAspect="1"/>
          </p:cNvPicPr>
          <p:nvPr/>
        </p:nvPicPr>
        <p:blipFill>
          <a:blip r:embed="rId3" cstate="print"/>
          <a:srcRect l="22692" t="40000" r="22692" b="51111"/>
          <a:stretch>
            <a:fillRect/>
          </a:stretch>
        </p:blipFill>
        <p:spPr>
          <a:xfrm>
            <a:off x="8153401" y="7398733"/>
            <a:ext cx="1871352" cy="39226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44830" y="205027"/>
            <a:ext cx="8968740" cy="112268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/>
              <a:t>Global </a:t>
            </a:r>
            <a:r>
              <a:rPr lang="en-GB" sz="4400" b="1" dirty="0"/>
              <a:t>Housing Strategy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4785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10883" r="32685" b="5822"/>
          <a:stretch/>
        </p:blipFill>
        <p:spPr bwMode="auto">
          <a:xfrm>
            <a:off x="7848600" y="1887601"/>
            <a:ext cx="1829619" cy="259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11745" r="32685" b="5823"/>
          <a:stretch/>
        </p:blipFill>
        <p:spPr bwMode="auto">
          <a:xfrm>
            <a:off x="7952863" y="2513183"/>
            <a:ext cx="1879736" cy="266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Global Housing Strategy Process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11745" r="32335" b="6254"/>
          <a:stretch/>
        </p:blipFill>
        <p:spPr bwMode="auto">
          <a:xfrm>
            <a:off x="7983570" y="3861771"/>
            <a:ext cx="1906031" cy="264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t="11098" r="32795" b="5823"/>
          <a:stretch/>
        </p:blipFill>
        <p:spPr bwMode="auto">
          <a:xfrm>
            <a:off x="6023349" y="2057400"/>
            <a:ext cx="1842445" cy="262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5" t="11530" r="31962" b="5823"/>
          <a:stretch/>
        </p:blipFill>
        <p:spPr bwMode="auto">
          <a:xfrm>
            <a:off x="6299692" y="2754869"/>
            <a:ext cx="1853709" cy="26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38800" y="6533346"/>
            <a:ext cx="441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/>
              <a:t> </a:t>
            </a:r>
            <a:r>
              <a:rPr lang="en-GB" sz="2500" dirty="0" smtClean="0"/>
              <a:t> www.unhabitat.org</a:t>
            </a:r>
            <a:endParaRPr lang="en-GB" sz="25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1887061" cy="26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11745" r="32685" b="5823"/>
          <a:stretch/>
        </p:blipFill>
        <p:spPr bwMode="auto">
          <a:xfrm>
            <a:off x="6944572" y="4141641"/>
            <a:ext cx="1958394" cy="25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0515" y="1752600"/>
            <a:ext cx="6038505" cy="4867603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</a:rPr>
              <a:t>  Housing </a:t>
            </a:r>
            <a:r>
              <a:rPr lang="en-US" sz="2800" b="1" dirty="0">
                <a:solidFill>
                  <a:srgbClr val="00B0F0"/>
                </a:solidFill>
              </a:rPr>
              <a:t>sector assessment </a:t>
            </a:r>
          </a:p>
          <a:p>
            <a:pPr lvl="0"/>
            <a:r>
              <a:rPr lang="en-US" sz="2800" i="1" dirty="0"/>
              <a:t>Output</a:t>
            </a:r>
            <a:r>
              <a:rPr lang="en-US" sz="2800" dirty="0"/>
              <a:t>: Housing Sector </a:t>
            </a:r>
            <a:r>
              <a:rPr lang="en-US" sz="2800" dirty="0" smtClean="0"/>
              <a:t>Profiles</a:t>
            </a:r>
            <a:endParaRPr lang="en-US" sz="2800" dirty="0"/>
          </a:p>
          <a:p>
            <a:pPr lvl="0"/>
            <a:endParaRPr lang="en-US" sz="2800" dirty="0"/>
          </a:p>
          <a:p>
            <a:pPr indent="-474779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B0F0"/>
                </a:solidFill>
              </a:rPr>
              <a:t>Policy reform and implementation </a:t>
            </a:r>
          </a:p>
          <a:p>
            <a:pPr lvl="0"/>
            <a:r>
              <a:rPr lang="en-US" sz="2800" i="1" dirty="0"/>
              <a:t>Output</a:t>
            </a:r>
            <a:r>
              <a:rPr lang="en-US" sz="2800" dirty="0"/>
              <a:t>: Action </a:t>
            </a:r>
            <a:r>
              <a:rPr lang="en-US" sz="2800" dirty="0" smtClean="0"/>
              <a:t>plan </a:t>
            </a:r>
            <a:r>
              <a:rPr lang="en-US" sz="2800" dirty="0"/>
              <a:t>and roadmap </a:t>
            </a:r>
            <a:r>
              <a:rPr lang="en-US" sz="2800" dirty="0" smtClean="0"/>
              <a:t>for policy </a:t>
            </a:r>
            <a:r>
              <a:rPr lang="en-US" sz="2800" dirty="0"/>
              <a:t>implementation </a:t>
            </a:r>
          </a:p>
          <a:p>
            <a:pPr lvl="0"/>
            <a:endParaRPr lang="en-US" sz="2800" dirty="0"/>
          </a:p>
          <a:p>
            <a:pPr marL="474779" lvl="6" indent="-474779">
              <a:buFont typeface="Wingdings" pitchFamily="2" charset="2"/>
              <a:buChar char="q"/>
            </a:pPr>
            <a:r>
              <a:rPr lang="en-US" sz="2800" b="1" dirty="0" err="1">
                <a:solidFill>
                  <a:srgbClr val="00B0F0"/>
                </a:solidFill>
              </a:rPr>
              <a:t>Programme</a:t>
            </a:r>
            <a:r>
              <a:rPr lang="en-US" sz="2800" b="1" dirty="0">
                <a:solidFill>
                  <a:srgbClr val="00B0F0"/>
                </a:solidFill>
              </a:rPr>
              <a:t> design </a:t>
            </a:r>
            <a:r>
              <a:rPr lang="en-US" sz="2800" dirty="0" smtClean="0"/>
              <a:t> </a:t>
            </a:r>
          </a:p>
          <a:p>
            <a:pPr marL="0" lvl="6"/>
            <a:r>
              <a:rPr lang="en-US" sz="2800" dirty="0" smtClean="0"/>
              <a:t>Supporting </a:t>
            </a:r>
            <a:r>
              <a:rPr lang="en-US" sz="2800" dirty="0"/>
              <a:t>the design of specific and </a:t>
            </a:r>
            <a:r>
              <a:rPr lang="en-US" sz="2800" dirty="0" smtClean="0"/>
              <a:t>tailored </a:t>
            </a:r>
            <a:r>
              <a:rPr lang="en-US" sz="2800" dirty="0"/>
              <a:t>housing responses according to country needs and priorities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398732"/>
            <a:ext cx="10058400" cy="395942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 defTabSz="12650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 descr="logo-UN-Habitat.jpg"/>
          <p:cNvPicPr>
            <a:picLocks noChangeAspect="1"/>
          </p:cNvPicPr>
          <p:nvPr/>
        </p:nvPicPr>
        <p:blipFill>
          <a:blip r:embed="rId10" cstate="print"/>
          <a:srcRect l="22692" t="40000" r="22692" b="51111"/>
          <a:stretch>
            <a:fillRect/>
          </a:stretch>
        </p:blipFill>
        <p:spPr>
          <a:xfrm>
            <a:off x="8153401" y="7398733"/>
            <a:ext cx="1871352" cy="3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1828799"/>
            <a:ext cx="10024753" cy="6714263"/>
          </a:xfrm>
          <a:prstGeom prst="rect">
            <a:avLst/>
          </a:prstGeom>
          <a:noFill/>
        </p:spPr>
        <p:txBody>
          <a:bodyPr wrap="square" lIns="126608" tIns="63304" rIns="126608" bIns="63304" rtlCol="0">
            <a:spAutoFit/>
          </a:bodyPr>
          <a:lstStyle/>
          <a:p>
            <a:pPr lvl="0" algn="ctr"/>
            <a:r>
              <a:rPr lang="en-US" sz="2400" b="1" dirty="0" smtClean="0"/>
              <a:t>Housing inclusion and diversity integral to success in the GHS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pPr indent="-474779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</a:rPr>
              <a:t>Housing </a:t>
            </a:r>
            <a:r>
              <a:rPr lang="en-US" sz="2800" b="1" dirty="0">
                <a:solidFill>
                  <a:srgbClr val="00B0F0"/>
                </a:solidFill>
              </a:rPr>
              <a:t>s</a:t>
            </a:r>
            <a:r>
              <a:rPr lang="en-US" sz="2800" b="1" dirty="0" smtClean="0">
                <a:solidFill>
                  <a:srgbClr val="00B0F0"/>
                </a:solidFill>
              </a:rPr>
              <a:t>ector assessment</a:t>
            </a:r>
            <a:endParaRPr lang="en-US" sz="2800" b="1" dirty="0">
              <a:solidFill>
                <a:srgbClr val="00B0F0"/>
              </a:solidFill>
            </a:endParaRPr>
          </a:p>
          <a:p>
            <a:pPr lvl="0"/>
            <a:r>
              <a:rPr lang="en-US" sz="2800" i="1" dirty="0" smtClean="0"/>
              <a:t>          Housing profile  			</a:t>
            </a:r>
            <a:r>
              <a:rPr lang="en-US" sz="2400" i="1" dirty="0" smtClean="0"/>
              <a:t>Existing challenges and	 						needs of vulnerable 							group</a:t>
            </a:r>
          </a:p>
          <a:p>
            <a:pPr lvl="0"/>
            <a:r>
              <a:rPr lang="en-US" sz="2800" b="1" dirty="0" smtClean="0">
                <a:solidFill>
                  <a:srgbClr val="00B0F0"/>
                </a:solidFill>
              </a:rPr>
              <a:t>                                             </a:t>
            </a:r>
            <a:r>
              <a:rPr lang="en-US" sz="2800" dirty="0" smtClean="0"/>
              <a:t> 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marL="474779" lvl="6" indent="-474779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</a:rPr>
              <a:t>Policy </a:t>
            </a:r>
            <a:r>
              <a:rPr lang="en-US" sz="2800" b="1" dirty="0">
                <a:solidFill>
                  <a:srgbClr val="00B0F0"/>
                </a:solidFill>
              </a:rPr>
              <a:t>reform and </a:t>
            </a:r>
            <a:r>
              <a:rPr lang="en-US" sz="2800" b="1" dirty="0" smtClean="0">
                <a:solidFill>
                  <a:srgbClr val="00B0F0"/>
                </a:solidFill>
              </a:rPr>
              <a:t>implementation</a:t>
            </a:r>
            <a:endParaRPr lang="en-US" sz="2800" i="1" dirty="0" smtClean="0"/>
          </a:p>
          <a:p>
            <a:pPr lvl="0"/>
            <a:r>
              <a:rPr lang="en-US" sz="2800" i="1" dirty="0" smtClean="0"/>
              <a:t>        </a:t>
            </a:r>
            <a:r>
              <a:rPr lang="en-US" sz="2800" i="1" dirty="0"/>
              <a:t>	</a:t>
            </a:r>
            <a:r>
              <a:rPr lang="en-US" sz="2800" i="1" dirty="0" smtClean="0"/>
              <a:t>Action plan                              	</a:t>
            </a:r>
            <a:r>
              <a:rPr lang="en-US" sz="2400" i="1" dirty="0" smtClean="0"/>
              <a:t>Housing reform focusing							on special needs and 							challenges		</a:t>
            </a:r>
            <a:r>
              <a:rPr lang="en-US" sz="2800" i="1" dirty="0" smtClean="0"/>
              <a:t>               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marL="474779" lvl="6" indent="-474779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Programme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design</a:t>
            </a:r>
          </a:p>
          <a:p>
            <a:pPr marL="0" lvl="6"/>
            <a:r>
              <a:rPr lang="en-US" sz="2800" i="1" dirty="0"/>
              <a:t> </a:t>
            </a:r>
            <a:r>
              <a:rPr lang="en-US" sz="2800" i="1" dirty="0" smtClean="0"/>
              <a:t>    </a:t>
            </a:r>
            <a:r>
              <a:rPr lang="en-US" sz="2800" i="1" dirty="0"/>
              <a:t> </a:t>
            </a:r>
            <a:r>
              <a:rPr lang="en-US" sz="2800" i="1" dirty="0" smtClean="0"/>
              <a:t> Housing </a:t>
            </a:r>
            <a:r>
              <a:rPr lang="en-US" sz="2800" i="1" dirty="0" err="1" smtClean="0"/>
              <a:t>programmes</a:t>
            </a:r>
            <a:r>
              <a:rPr lang="en-US" sz="2800" i="1" dirty="0" smtClean="0"/>
              <a:t>	                 	</a:t>
            </a:r>
            <a:r>
              <a:rPr lang="en-US" sz="2400" i="1" dirty="0" smtClean="0"/>
              <a:t>Housing </a:t>
            </a:r>
            <a:r>
              <a:rPr lang="en-US" sz="2400" i="1" dirty="0" err="1" smtClean="0"/>
              <a:t>programmes</a:t>
            </a:r>
            <a:r>
              <a:rPr lang="en-US" sz="2400" i="1" dirty="0" smtClean="0"/>
              <a:t> to 							support housing diversity   </a:t>
            </a:r>
            <a:r>
              <a:rPr lang="en-US" sz="2800" i="1" dirty="0" smtClean="0"/>
              <a:t>							   </a:t>
            </a:r>
          </a:p>
          <a:p>
            <a:pPr marL="474779" lvl="6" indent="-474779">
              <a:buFont typeface="Wingdings" pitchFamily="2" charset="2"/>
              <a:buChar char="q"/>
            </a:pPr>
            <a:endParaRPr lang="en-US" sz="2800" b="1" dirty="0">
              <a:solidFill>
                <a:srgbClr val="00B0F0"/>
              </a:solidFill>
            </a:endParaRPr>
          </a:p>
          <a:p>
            <a:pPr marL="474779" lvl="6" indent="-474779">
              <a:buFont typeface="Wingdings" pitchFamily="2" charset="2"/>
              <a:buChar char="q"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0" y="7398732"/>
            <a:ext cx="10058400" cy="395942"/>
          </a:xfrm>
          <a:prstGeom prst="rect">
            <a:avLst/>
          </a:prstGeom>
          <a:solidFill>
            <a:srgbClr val="19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7" tIns="50939" rIns="101877" bIns="50939" rtlCol="0" anchor="ctr"/>
          <a:lstStyle/>
          <a:p>
            <a:pPr algn="ctr" defTabSz="12650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logo-UN-Habitat.jpg"/>
          <p:cNvPicPr>
            <a:picLocks noChangeAspect="1"/>
          </p:cNvPicPr>
          <p:nvPr/>
        </p:nvPicPr>
        <p:blipFill>
          <a:blip r:embed="rId3" cstate="print"/>
          <a:srcRect l="22692" t="40000" r="22692" b="51111"/>
          <a:stretch>
            <a:fillRect/>
          </a:stretch>
        </p:blipFill>
        <p:spPr>
          <a:xfrm>
            <a:off x="8153401" y="7398733"/>
            <a:ext cx="1871352" cy="39226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3905" y="167320"/>
            <a:ext cx="8968740" cy="112268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/>
              <a:t>Housing Diversity and Inclusion in the Global Housing Strategy</a:t>
            </a:r>
            <a:endParaRPr lang="en-AU" sz="4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0616" y="3437130"/>
            <a:ext cx="1832140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9371" y="3474028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Diversity and inclusion component</a:t>
            </a:r>
            <a:endParaRPr lang="en-US" sz="1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89371" y="5278403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Diversity and inclusion component</a:t>
            </a:r>
            <a:endParaRPr lang="en-US" sz="1800" i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945655" y="5278403"/>
            <a:ext cx="174790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39320" y="6714699"/>
            <a:ext cx="174790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84822" y="6719586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Diversity and inclusion component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631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3993</TotalTime>
  <Words>634</Words>
  <Application>Microsoft Office PowerPoint</Application>
  <PresentationFormat>Custom</PresentationFormat>
  <Paragraphs>124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PowerPoint Presentation</vt:lpstr>
      <vt:lpstr>UN-Habitat Mandate</vt:lpstr>
      <vt:lpstr>PowerPoint Presentation</vt:lpstr>
      <vt:lpstr>Housing at the Centre of  the New Urban Agenda</vt:lpstr>
      <vt:lpstr>2016 Habitat III</vt:lpstr>
      <vt:lpstr>“Housing at the Centre”</vt:lpstr>
      <vt:lpstr>Global Housing Strategy</vt:lpstr>
      <vt:lpstr>Global Housing Strategy Process</vt:lpstr>
      <vt:lpstr>Housing Diversity and Inclusion in the Global Housing Strategy</vt:lpstr>
      <vt:lpstr> Global Housing Strategy Collaborations</vt:lpstr>
      <vt:lpstr>PowerPoint Presentation</vt:lpstr>
      <vt:lpstr>PowerPoint Presentation</vt:lpstr>
      <vt:lpstr>PowerPoint Presentation</vt:lpstr>
      <vt:lpstr>Knowledge Creation and Sharing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Feather;Fernanda Lonardoni</dc:creator>
  <cp:lastModifiedBy>Talin Avades</cp:lastModifiedBy>
  <cp:revision>303</cp:revision>
  <cp:lastPrinted>2015-07-21T06:50:39Z</cp:lastPrinted>
  <dcterms:created xsi:type="dcterms:W3CDTF">2013-10-30T10:46:08Z</dcterms:created>
  <dcterms:modified xsi:type="dcterms:W3CDTF">2015-10-29T13:25:47Z</dcterms:modified>
</cp:coreProperties>
</file>