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7" r:id="rId3"/>
    <p:sldId id="296" r:id="rId4"/>
    <p:sldId id="297" r:id="rId5"/>
    <p:sldId id="313" r:id="rId6"/>
    <p:sldId id="308" r:id="rId7"/>
    <p:sldId id="303" r:id="rId8"/>
    <p:sldId id="309" r:id="rId9"/>
    <p:sldId id="310" r:id="rId10"/>
    <p:sldId id="311" r:id="rId11"/>
    <p:sldId id="312" r:id="rId12"/>
    <p:sldId id="314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>
      <p:cViewPr varScale="1">
        <p:scale>
          <a:sx n="49" d="100"/>
          <a:sy n="49" d="100"/>
        </p:scale>
        <p:origin x="-96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1044-025C-4D85-A4E7-11CF83F639CE}" type="datetimeFigureOut">
              <a:rPr lang="en-US" smtClean="0"/>
              <a:t>29/10/2015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FFBA-C19D-4B71-BD78-A190520E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B670-A23B-461C-A12D-D629F48F11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7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5906" y="8687400"/>
            <a:ext cx="2972094" cy="456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/>
          <a:lstStyle/>
          <a:p>
            <a:pPr algn="r" defTabSz="966785" eaLnBrk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D7186D-078D-43D5-8897-2C5EE4464510}" type="slidenum">
              <a:rPr ker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pPr algn="r" defTabSz="966785" eaLnBrk="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300" kern="0">
              <a:solidFill>
                <a:srgbClr val="000000"/>
              </a:solidFill>
              <a:latin typeface="Verdana" pitchFamily="3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5107"/>
            <a:ext cx="1955737" cy="8901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0"/>
            <a:ext cx="304801" cy="304800"/>
          </a:xfrm>
          <a:prstGeom prst="rect">
            <a:avLst/>
          </a:prstGeom>
          <a:solidFill>
            <a:srgbClr val="5A9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05050" y="644856"/>
            <a:ext cx="0" cy="498657"/>
          </a:xfrm>
          <a:prstGeom prst="line">
            <a:avLst/>
          </a:prstGeom>
          <a:noFill/>
          <a:ln w="28575" cap="flat" cmpd="sng" algn="ctr">
            <a:solidFill>
              <a:srgbClr val="5A9EBF"/>
            </a:solidFill>
            <a:prstDash val="solid"/>
          </a:ln>
          <a:effectLst/>
        </p:spPr>
      </p:cxnSp>
      <p:sp>
        <p:nvSpPr>
          <p:cNvPr id="14" name="Rectangle 13"/>
          <p:cNvSpPr/>
          <p:nvPr userDrawn="1"/>
        </p:nvSpPr>
        <p:spPr>
          <a:xfrm>
            <a:off x="2471738" y="566733"/>
            <a:ext cx="6324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5A9EBF"/>
                </a:solidFill>
                <a:latin typeface="Calibri"/>
              </a:rPr>
              <a:t>GLOBAL INITIATIVE FOR INCLUSIVE ICTs</a:t>
            </a:r>
            <a:r>
              <a:rPr lang="en-US" b="1" dirty="0">
                <a:solidFill>
                  <a:srgbClr val="5A9EBF"/>
                </a:solidFill>
                <a:latin typeface="Calibri"/>
              </a:rPr>
              <a:t/>
            </a:r>
            <a:br>
              <a:rPr lang="en-US" b="1" dirty="0">
                <a:solidFill>
                  <a:srgbClr val="5A9EBF"/>
                </a:solidFill>
                <a:latin typeface="Calibri"/>
              </a:rPr>
            </a:br>
            <a:r>
              <a:rPr lang="en-US" i="1" dirty="0">
                <a:solidFill>
                  <a:srgbClr val="F67B00"/>
                </a:solidFill>
                <a:latin typeface="Calibri"/>
              </a:rPr>
              <a:t>Promoting the Rights of Persons with Disabilities in the Digital 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69215" y="6438363"/>
            <a:ext cx="14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5A9EBF"/>
                </a:solidFill>
                <a:latin typeface="Calibri"/>
              </a:rPr>
              <a:t>www.g3ict.org</a:t>
            </a:r>
          </a:p>
        </p:txBody>
      </p:sp>
    </p:spTree>
    <p:extLst>
      <p:ext uri="{BB962C8B-B14F-4D97-AF65-F5344CB8AC3E}">
        <p14:creationId xmlns:p14="http://schemas.microsoft.com/office/powerpoint/2010/main" val="22555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68263"/>
            <a:ext cx="2178050" cy="601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68263"/>
            <a:ext cx="6383338" cy="601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826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8713788" cy="47418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590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43979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rgbClr val="5A9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here for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88549"/>
            <a:ext cx="7772400" cy="1500187"/>
          </a:xfrm>
        </p:spPr>
        <p:txBody>
          <a:bodyPr anchor="ctr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here to section Sub-title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9439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4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2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6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-6350" y="0"/>
            <a:ext cx="9150350" cy="1770063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8263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125416" y="6450389"/>
            <a:ext cx="8613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Slide </a:t>
            </a:r>
            <a:fld id="{D797DD1B-C869-48B9-99DC-06B8794597AB}" type="slidenum">
              <a:rPr lang="en-US" sz="1000" b="1" smtClean="0">
                <a:solidFill>
                  <a:srgbClr val="000000"/>
                </a:solidFill>
              </a:rPr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0067"/>
            <a:ext cx="1335471" cy="6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SzPct val="75000"/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Font typeface="Webdings" pitchFamily="18" charset="2"/>
        <a:buChar char="4"/>
        <a:defRPr sz="2800">
          <a:solidFill>
            <a:srgbClr val="003366"/>
          </a:solidFill>
          <a:latin typeface="+mn-lt"/>
          <a:cs typeface="+mn-cs"/>
        </a:defRPr>
      </a:lvl2pPr>
      <a:lvl3pPr marL="1260475" indent="-346075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12913" indent="-338138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3ict.org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-enabling.com/" TargetMode="External"/><Relationship Id="rId5" Type="http://schemas.openxmlformats.org/officeDocument/2006/relationships/hyperlink" Target="http://www.e-accessibilitytoolkit.org/" TargetMode="External"/><Relationship Id="rId4" Type="http://schemas.openxmlformats.org/officeDocument/2006/relationships/hyperlink" Target="mailto:axel_leblois@g3ic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59552"/>
            <a:ext cx="9144000" cy="1077218"/>
          </a:xfrm>
          <a:prstGeom prst="rect">
            <a:avLst/>
          </a:prstGeom>
          <a:pattFill prst="pct25">
            <a:fgClr>
              <a:srgbClr val="B9CA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Leveraging Mobile</a:t>
            </a:r>
            <a:endParaRPr lang="en-US" sz="32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For Accessible Smart Cities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0287" y="5373469"/>
            <a:ext cx="470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E438A"/>
                </a:solidFill>
              </a:rPr>
              <a:t>By Axel Leblois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E438A"/>
                </a:solidFill>
              </a:rPr>
              <a:t>President and Executive Director, G3ict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305" y="3810000"/>
            <a:ext cx="7633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DESA/DSPD Forum on Disability and Development: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“Disability </a:t>
            </a:r>
            <a:r>
              <a:rPr lang="en-US" sz="2000" dirty="0"/>
              <a:t>Inclusive and Accessible Urban Development”  </a:t>
            </a:r>
            <a:endParaRPr lang="en-US" sz="2000" dirty="0" smtClean="0"/>
          </a:p>
          <a:p>
            <a:pPr algn="ctr"/>
            <a:r>
              <a:rPr lang="en-US" sz="2000" dirty="0" smtClean="0"/>
              <a:t>29 </a:t>
            </a:r>
            <a:r>
              <a:rPr lang="en-US" sz="2000" dirty="0"/>
              <a:t>October 2015 </a:t>
            </a:r>
            <a:br>
              <a:rPr lang="en-US" sz="2000" dirty="0"/>
            </a:br>
            <a:r>
              <a:rPr lang="en-US" sz="2000" dirty="0" smtClean="0"/>
              <a:t>UN </a:t>
            </a:r>
            <a:r>
              <a:rPr lang="en-US" sz="2000" dirty="0"/>
              <a:t>Convention Center in Nairobi Kenya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28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en-US" b="0" i="1" dirty="0" smtClean="0"/>
              <a:t>Good Practice in Crowdsourced Services: Be My Eyes</a:t>
            </a:r>
            <a:endParaRPr lang="en-US" b="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371600"/>
            <a:ext cx="8077201" cy="4818062"/>
          </a:xfrm>
        </p:spPr>
        <p:txBody>
          <a:bodyPr/>
          <a:lstStyle/>
          <a:p>
            <a:r>
              <a:rPr lang="en-US" sz="2400" b="0" dirty="0" smtClean="0"/>
              <a:t>301,095 Sighted volunteers</a:t>
            </a:r>
          </a:p>
          <a:p>
            <a:r>
              <a:rPr lang="en-US" sz="2400" b="0" dirty="0" smtClean="0"/>
              <a:t>23,376 Blind users</a:t>
            </a:r>
          </a:p>
          <a:p>
            <a:r>
              <a:rPr lang="en-US" sz="2400" b="0" dirty="0"/>
              <a:t>A Network of </a:t>
            </a:r>
            <a:r>
              <a:rPr lang="en-US" sz="2400" b="0" dirty="0" smtClean="0"/>
              <a:t>Eyes: Be </a:t>
            </a:r>
            <a:r>
              <a:rPr lang="en-US" sz="2400" b="0" dirty="0"/>
              <a:t>My Eyes is an app that connects blind people with volunteer helpers from around the world via live video </a:t>
            </a:r>
            <a:r>
              <a:rPr lang="en-US" sz="2400" b="0" dirty="0" smtClean="0"/>
              <a:t>chat </a:t>
            </a:r>
          </a:p>
          <a:p>
            <a:r>
              <a:rPr lang="en-US" sz="2400" b="0" dirty="0" smtClean="0"/>
              <a:t>Uses live video for </a:t>
            </a:r>
            <a:br>
              <a:rPr lang="en-US" sz="2400" b="0" dirty="0" smtClean="0"/>
            </a:br>
            <a:r>
              <a:rPr lang="en-US" sz="2400" b="0" dirty="0" smtClean="0"/>
              <a:t>instant help to identify</a:t>
            </a:r>
            <a:br>
              <a:rPr lang="en-US" sz="2400" b="0" dirty="0" smtClean="0"/>
            </a:br>
            <a:r>
              <a:rPr lang="en-US" sz="2400" b="0" dirty="0" smtClean="0"/>
              <a:t>situation or information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captured by phone</a:t>
            </a:r>
          </a:p>
        </p:txBody>
      </p:sp>
      <p:pic>
        <p:nvPicPr>
          <p:cNvPr id="8" name="Picture 7" descr="Symbolizes a network of eyes" title="Picture with multiple pairs of ey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63" y="3657600"/>
            <a:ext cx="3614737" cy="18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en-US" b="0" i="1" dirty="0" smtClean="0"/>
              <a:t>Good Practice in Social </a:t>
            </a:r>
            <a:r>
              <a:rPr lang="en-US" b="0" i="1" dirty="0"/>
              <a:t>Services: Japan N</a:t>
            </a:r>
            <a:r>
              <a:rPr lang="en-US" b="0" i="1" dirty="0" smtClean="0"/>
              <a:t>ational </a:t>
            </a:r>
            <a:r>
              <a:rPr lang="en-US" b="0" i="1" dirty="0"/>
              <a:t>Post Office Watch </a:t>
            </a:r>
            <a:r>
              <a:rPr lang="en-US" b="0" i="1" dirty="0" smtClean="0"/>
              <a:t>Service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19200"/>
            <a:ext cx="8713788" cy="4741862"/>
          </a:xfrm>
        </p:spPr>
        <p:txBody>
          <a:bodyPr/>
          <a:lstStyle/>
          <a:p>
            <a:r>
              <a:rPr lang="en-US" sz="2400" b="0" dirty="0"/>
              <a:t>Japan </a:t>
            </a:r>
            <a:r>
              <a:rPr lang="en-US" sz="2400" b="0" dirty="0" smtClean="0"/>
              <a:t>Post: a </a:t>
            </a:r>
            <a:r>
              <a:rPr lang="en-US" sz="2400" b="0" dirty="0"/>
              <a:t>government-owned holding company that runs 24,000 post offices as well as one of the world’s biggest banks and Japan’s largest insurer.</a:t>
            </a:r>
          </a:p>
          <a:p>
            <a:r>
              <a:rPr lang="en-US" sz="2400" b="0" dirty="0" smtClean="0"/>
              <a:t>Post </a:t>
            </a:r>
            <a:r>
              <a:rPr lang="en-US" sz="2400" b="0" dirty="0"/>
              <a:t>Office Watch </a:t>
            </a:r>
            <a:r>
              <a:rPr lang="en-US" sz="2400" b="0" dirty="0" smtClean="0"/>
              <a:t>service: employees </a:t>
            </a:r>
            <a:r>
              <a:rPr lang="en-US" sz="2400" b="0" dirty="0"/>
              <a:t>check in on elderly clients, offer them consultation services and report back to family members</a:t>
            </a:r>
            <a:r>
              <a:rPr lang="en-US" sz="2400" b="0" dirty="0" smtClean="0"/>
              <a:t>.</a:t>
            </a:r>
          </a:p>
          <a:p>
            <a:r>
              <a:rPr lang="en-US" sz="2400" b="0" dirty="0" smtClean="0"/>
              <a:t>Post now distributes free tablets to elderly persons with the support of a joint venture between IBM and Apple.</a:t>
            </a:r>
          </a:p>
          <a:p>
            <a:r>
              <a:rPr lang="en-US" sz="2400" b="0" dirty="0" smtClean="0"/>
              <a:t>Apps </a:t>
            </a:r>
            <a:r>
              <a:rPr lang="en-US" sz="2400" b="0" dirty="0"/>
              <a:t>are designed to help connect Japan’s millions of seniors with </a:t>
            </a:r>
            <a:r>
              <a:rPr lang="en-US" sz="2400" b="0" dirty="0" smtClean="0"/>
              <a:t>healthcare </a:t>
            </a:r>
            <a:r>
              <a:rPr lang="en-US" sz="2400" b="0" dirty="0"/>
              <a:t>services </a:t>
            </a:r>
            <a:r>
              <a:rPr lang="en-US" sz="2400" b="0" dirty="0" smtClean="0"/>
              <a:t>and </a:t>
            </a:r>
            <a:r>
              <a:rPr lang="en-US" sz="2400" b="0" dirty="0"/>
              <a:t>with their families, with a target of serving 4 to 5 million families by 2020.</a:t>
            </a:r>
          </a:p>
        </p:txBody>
      </p:sp>
    </p:spTree>
    <p:extLst>
      <p:ext uri="{BB962C8B-B14F-4D97-AF65-F5344CB8AC3E}">
        <p14:creationId xmlns:p14="http://schemas.microsoft.com/office/powerpoint/2010/main" val="167375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8583612" cy="4406900"/>
          </a:xfrm>
        </p:spPr>
        <p:txBody>
          <a:bodyPr/>
          <a:lstStyle/>
          <a:p>
            <a:r>
              <a:rPr lang="en-US" sz="2400" b="0" dirty="0" smtClean="0"/>
              <a:t>The sky is the limit in leveraging the accessibility of mobile devices to enhance urban living for persons with disabilities </a:t>
            </a:r>
          </a:p>
          <a:p>
            <a:r>
              <a:rPr lang="en-US" sz="2400" b="0" dirty="0" smtClean="0"/>
              <a:t>Input of persons with disabilities in setting priorities and evaluating solutions is an essential success factor</a:t>
            </a:r>
          </a:p>
          <a:p>
            <a:r>
              <a:rPr lang="en-US" sz="2400" b="0" dirty="0" smtClean="0"/>
              <a:t>City governments must engage with multiple stakeholders to promote innovative urban apps and services</a:t>
            </a:r>
          </a:p>
          <a:p>
            <a:r>
              <a:rPr lang="en-US" sz="2400" b="0" dirty="0"/>
              <a:t>P</a:t>
            </a:r>
            <a:r>
              <a:rPr lang="en-US" sz="2400" b="0" dirty="0" smtClean="0"/>
              <a:t>otential of IoT for persons with disabilities, a great promise for future urban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Grp="1"/>
          </p:cNvSpPr>
          <p:nvPr>
            <p:ph type="body" idx="1"/>
          </p:nvPr>
        </p:nvSpPr>
        <p:spPr>
          <a:xfrm>
            <a:off x="4184074" y="2145950"/>
            <a:ext cx="4308762" cy="2941639"/>
          </a:xfrm>
        </p:spPr>
        <p:txBody>
          <a:bodyPr/>
          <a:lstStyle/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600" dirty="0"/>
          </a:p>
          <a:p>
            <a:pPr lvl="0">
              <a:spcAft>
                <a:spcPts val="1700"/>
              </a:spcAft>
            </a:pPr>
            <a:r>
              <a:rPr lang="en-US" sz="2800" dirty="0" smtClean="0"/>
              <a:t>Thank You for your Attention!</a:t>
            </a:r>
          </a:p>
          <a:p>
            <a:pPr lvl="0">
              <a:spcAft>
                <a:spcPts val="1700"/>
              </a:spcAft>
            </a:pPr>
            <a:r>
              <a:rPr lang="en-US" sz="1800" dirty="0" smtClean="0">
                <a:hlinkClick r:id="rId3"/>
              </a:rPr>
              <a:t>www.g3ict.org</a:t>
            </a:r>
            <a:endParaRPr lang="en-US" sz="1800" dirty="0" smtClean="0"/>
          </a:p>
          <a:p>
            <a:pPr lvl="0">
              <a:spcAft>
                <a:spcPts val="1700"/>
              </a:spcAft>
            </a:pPr>
            <a:r>
              <a:rPr lang="en-US" sz="1800" dirty="0" smtClean="0">
                <a:hlinkClick r:id="rId4"/>
              </a:rPr>
              <a:t>axel_leblois@g3ict.org</a:t>
            </a:r>
            <a:r>
              <a:rPr lang="en-US" sz="18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endParaRPr lang="en-US" sz="3200" dirty="0"/>
          </a:p>
          <a:p>
            <a:pPr lvl="0">
              <a:spcAft>
                <a:spcPts val="1700"/>
              </a:spcAft>
            </a:pPr>
            <a:r>
              <a:rPr lang="en-US" sz="3200" dirty="0" smtClean="0"/>
              <a:t>Thank You</a:t>
            </a:r>
            <a:endParaRPr lang="en-US" sz="3200" dirty="0"/>
          </a:p>
          <a:p>
            <a:pPr lvl="0">
              <a:spcAft>
                <a:spcPts val="1700"/>
              </a:spcAft>
            </a:pPr>
            <a:r>
              <a:rPr lang="en-US" sz="3200" dirty="0"/>
              <a:t>For Your </a:t>
            </a:r>
            <a:r>
              <a:rPr lang="en-US" sz="3200" dirty="0" smtClean="0"/>
              <a:t>Attention!</a:t>
            </a:r>
            <a:endParaRPr lang="en-US" sz="3200" dirty="0"/>
          </a:p>
          <a:p>
            <a:pPr lvl="0"/>
            <a:endParaRPr lang="en-US" dirty="0"/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3"/>
              </a:rPr>
              <a:t>www.g3ict.org</a:t>
            </a:r>
            <a:r>
              <a:rPr lang="en-US" sz="1600" dirty="0"/>
              <a:t> 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5"/>
              </a:rPr>
              <a:t>www.e-accessibilitytoolkit.org</a:t>
            </a:r>
            <a:endParaRPr lang="en-US" sz="1600" dirty="0"/>
          </a:p>
          <a:p>
            <a:pPr lvl="0">
              <a:spcAft>
                <a:spcPts val="900"/>
              </a:spcAft>
            </a:pPr>
            <a:r>
              <a:rPr lang="en-US" sz="1600" dirty="0" smtClean="0">
                <a:hlinkClick r:id="rId6"/>
              </a:rPr>
              <a:t>www.m-enabling.com</a:t>
            </a:r>
            <a:r>
              <a:rPr lang="en-US" sz="1600" dirty="0" smtClean="0"/>
              <a:t> </a:t>
            </a:r>
            <a:endParaRPr lang="en-US" sz="1600" dirty="0"/>
          </a:p>
          <a:p>
            <a:pPr lvl="0">
              <a:spcAft>
                <a:spcPts val="900"/>
              </a:spcAft>
            </a:pPr>
            <a:r>
              <a:rPr lang="en-US" sz="1600" dirty="0">
                <a:hlinkClick r:id="rId4"/>
              </a:rPr>
              <a:t>axel_leblois@g3ict.org</a:t>
            </a:r>
            <a:endParaRPr lang="en-US" sz="1600" dirty="0"/>
          </a:p>
          <a:p>
            <a:pPr lvl="0">
              <a:spcAft>
                <a:spcPts val="1700"/>
              </a:spcAft>
            </a:pP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14550"/>
            <a:ext cx="3612867" cy="294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/>
              <a:t>Why Focus on Mobile?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360862"/>
          </a:xfrm>
        </p:spPr>
        <p:txBody>
          <a:bodyPr/>
          <a:lstStyle/>
          <a:p>
            <a:r>
              <a:rPr lang="en-US" sz="2400" b="0" dirty="0" smtClean="0"/>
              <a:t>Most widely available ICT device worldwide – </a:t>
            </a:r>
            <a:br>
              <a:rPr lang="en-US" sz="2400" b="0" dirty="0" smtClean="0"/>
            </a:br>
            <a:r>
              <a:rPr lang="en-US" sz="2400" b="0" dirty="0" smtClean="0"/>
              <a:t>7 billion SIM cards in service</a:t>
            </a:r>
          </a:p>
          <a:p>
            <a:r>
              <a:rPr lang="en-US" sz="2400" b="0" dirty="0" smtClean="0"/>
              <a:t>Everything digital ends up interfacing with mobile phones, tablets or wearable wireless devices</a:t>
            </a:r>
          </a:p>
          <a:p>
            <a:r>
              <a:rPr lang="en-US" sz="2400" b="0" dirty="0" smtClean="0"/>
              <a:t>Internet of Things: from 4.5 billion connected devices today to 50 billion connections in 2020 (Gartner Group)</a:t>
            </a:r>
          </a:p>
          <a:p>
            <a:r>
              <a:rPr lang="en-US" sz="2400" b="0" dirty="0" smtClean="0"/>
              <a:t>Mobile devices by virtue of their embedded accessibility features are the best way for persons with disabilities to interact with their environment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764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2" y="7937"/>
            <a:ext cx="8949447" cy="1211263"/>
          </a:xfrm>
        </p:spPr>
        <p:txBody>
          <a:bodyPr/>
          <a:lstStyle/>
          <a:p>
            <a:r>
              <a:rPr lang="en-US" sz="2800" b="0" i="1" dirty="0"/>
              <a:t>Smartphones all carry accessibility features and more intuitive interfaces for easier usage by persons with </a:t>
            </a:r>
            <a:r>
              <a:rPr lang="en-US" sz="2800" b="0" i="1" dirty="0" smtClean="0"/>
              <a:t>disabilities</a:t>
            </a:r>
            <a:endParaRPr lang="en-US" sz="2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7" y="1735142"/>
            <a:ext cx="8713783" cy="474185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Visual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Text-to-Speech  </a:t>
            </a:r>
            <a:endParaRPr lang="en-US" sz="20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Hearing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Video Relay Service with </a:t>
            </a:r>
            <a:br>
              <a:rPr lang="en-US" sz="2000" b="1" dirty="0" smtClean="0"/>
            </a:br>
            <a:r>
              <a:rPr lang="en-US" sz="2000" b="1" dirty="0" smtClean="0"/>
              <a:t>sign language</a:t>
            </a:r>
            <a:endParaRPr lang="en-US" sz="20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Speech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/>
              <a:t> </a:t>
            </a:r>
            <a:r>
              <a:rPr lang="en-US" sz="2000" b="1" dirty="0" smtClean="0"/>
              <a:t>Peer-to-peer video for </a:t>
            </a:r>
            <a:br>
              <a:rPr lang="en-US" sz="2000" b="1" dirty="0" smtClean="0"/>
            </a:br>
            <a:r>
              <a:rPr lang="en-US" sz="2000" b="1" dirty="0" smtClean="0"/>
              <a:t>sign language</a:t>
            </a:r>
            <a:endParaRPr lang="en-US" sz="20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Dexterity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Voice recognition for </a:t>
            </a:r>
            <a:br>
              <a:rPr lang="en-US" sz="2000" b="1" dirty="0" smtClean="0"/>
            </a:br>
            <a:r>
              <a:rPr lang="en-US" sz="2000" b="1" dirty="0" smtClean="0"/>
              <a:t>controls and input</a:t>
            </a:r>
            <a:endParaRPr lang="en-US" sz="2000" b="1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Cognition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Icon interface 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66748"/>
            <a:ext cx="2995923" cy="402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-18450"/>
            <a:ext cx="8839200" cy="1219200"/>
          </a:xfrm>
        </p:spPr>
        <p:txBody>
          <a:bodyPr/>
          <a:lstStyle/>
          <a:p>
            <a:r>
              <a:rPr lang="en-US" b="0" i="1" dirty="0" smtClean="0"/>
              <a:t>Accessibility Innovation and Lower Costs Are Driven by Global Market Scale</a:t>
            </a:r>
            <a:endParaRPr lang="en-US" b="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2010113"/>
            <a:ext cx="8713788" cy="439068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>
                <a:solidFill>
                  <a:srgbClr val="002060"/>
                </a:solidFill>
              </a:rPr>
              <a:t>Mobility + Networks Bandwidth </a:t>
            </a:r>
            <a:r>
              <a:rPr lang="en-US" sz="2800" b="0" dirty="0">
                <a:solidFill>
                  <a:srgbClr val="002060"/>
                </a:solidFill>
              </a:rPr>
              <a:t>+ </a:t>
            </a:r>
            <a:r>
              <a:rPr lang="en-US" sz="2800" b="0" dirty="0" smtClean="0">
                <a:solidFill>
                  <a:srgbClr val="002060"/>
                </a:solidFill>
              </a:rPr>
              <a:t>Processing Power + Memory + GPS + NFC + Camera + Gyroscope + </a:t>
            </a:r>
            <a:r>
              <a:rPr lang="en-US" sz="2800" b="0" dirty="0">
                <a:solidFill>
                  <a:srgbClr val="002060"/>
                </a:solidFill>
              </a:rPr>
              <a:t>Microphone </a:t>
            </a:r>
            <a:r>
              <a:rPr lang="en-US" sz="2800" b="0" dirty="0" smtClean="0">
                <a:solidFill>
                  <a:srgbClr val="002060"/>
                </a:solidFill>
              </a:rPr>
              <a:t>+ Biometrics + Kinetics +Miniaturization </a:t>
            </a:r>
          </a:p>
          <a:p>
            <a:pPr marL="0" indent="0" algn="ctr">
              <a:buNone/>
            </a:pPr>
            <a:r>
              <a:rPr lang="en-US" sz="2400" dirty="0" smtClean="0"/>
              <a:t>=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Unprecedented Accessibility and Assistive Solutions Available to Persons with Disabilities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Anywhere, Anytime</a:t>
            </a:r>
          </a:p>
        </p:txBody>
      </p:sp>
    </p:spTree>
    <p:extLst>
      <p:ext uri="{BB962C8B-B14F-4D97-AF65-F5344CB8AC3E}">
        <p14:creationId xmlns:p14="http://schemas.microsoft.com/office/powerpoint/2010/main" val="8651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How can city governments leverage the mobile opportunity for persons with disabilities?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en-US" b="0" i="1" dirty="0" smtClean="0"/>
              <a:t>Step One: Making Existing e-Government Apps and Services Accessible to All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8659813" cy="4635500"/>
          </a:xfrm>
        </p:spPr>
        <p:txBody>
          <a:bodyPr/>
          <a:lstStyle/>
          <a:p>
            <a:r>
              <a:rPr lang="en-US" sz="2400" b="0" dirty="0" smtClean="0"/>
              <a:t>Persons with disabilities should have unrestricted access to the same services provided electronically to all citizens</a:t>
            </a:r>
          </a:p>
          <a:p>
            <a:r>
              <a:rPr lang="en-US" sz="2400" b="0" dirty="0" smtClean="0"/>
              <a:t>Mobile is the most used device to access </a:t>
            </a:r>
            <a:br>
              <a:rPr lang="en-US" sz="2400" b="0" dirty="0" smtClean="0"/>
            </a:br>
            <a:r>
              <a:rPr lang="en-US" sz="2400" b="0" dirty="0" smtClean="0"/>
              <a:t>e-government services around the world</a:t>
            </a:r>
          </a:p>
          <a:p>
            <a:r>
              <a:rPr lang="en-US" sz="2400" b="0" dirty="0" smtClean="0"/>
              <a:t>City governments must:</a:t>
            </a:r>
          </a:p>
          <a:p>
            <a:pPr lvl="1"/>
            <a:r>
              <a:rPr lang="en-US" sz="2000" dirty="0" smtClean="0"/>
              <a:t>Ensure that existing e-government web sites are compliant with W3C mobile </a:t>
            </a:r>
            <a:r>
              <a:rPr lang="en-US" sz="2000" i="1" u="sng" dirty="0" smtClean="0"/>
              <a:t>and</a:t>
            </a:r>
            <a:r>
              <a:rPr lang="en-US" sz="2000" dirty="0" smtClean="0"/>
              <a:t> accessibility guidelines (80% overlap)</a:t>
            </a:r>
          </a:p>
          <a:p>
            <a:pPr lvl="1"/>
            <a:r>
              <a:rPr lang="en-US" sz="2000" dirty="0" smtClean="0"/>
              <a:t>When developing mobile apps, ensure that they are accessible and use the embedded accessibility features of the main mobile operating systems (iOS, Android, Windows)</a:t>
            </a:r>
          </a:p>
          <a:p>
            <a:pPr lvl="1"/>
            <a:r>
              <a:rPr lang="en-US" sz="2000" dirty="0" smtClean="0"/>
              <a:t>Check everything digital in the city for accessibility, preferably with a dedicated organization 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01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r>
              <a:rPr lang="en-US" sz="2800" b="0" i="1" dirty="0" smtClean="0"/>
              <a:t>Step 2: Ensure the Accessibility of Critical Mobile Services for Independent Living</a:t>
            </a:r>
            <a:endParaRPr lang="en-US" sz="2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47800"/>
            <a:ext cx="8431213" cy="4635500"/>
          </a:xfrm>
        </p:spPr>
        <p:txBody>
          <a:bodyPr/>
          <a:lstStyle/>
          <a:p>
            <a:r>
              <a:rPr lang="en-US" sz="2800" b="0" dirty="0" smtClean="0"/>
              <a:t>Examples:</a:t>
            </a:r>
          </a:p>
          <a:p>
            <a:pPr lvl="1"/>
            <a:r>
              <a:rPr lang="en-US" sz="2400" u="sng" dirty="0" smtClean="0"/>
              <a:t>Public transportation systems</a:t>
            </a:r>
          </a:p>
          <a:p>
            <a:pPr marL="457200" lvl="1" indent="0">
              <a:buNone/>
            </a:pPr>
            <a:r>
              <a:rPr lang="en-US" sz="2400" i="1" dirty="0" smtClean="0"/>
              <a:t>Bus schedules and positioning systems are available via accessible mobile apps</a:t>
            </a:r>
          </a:p>
          <a:p>
            <a:pPr lvl="1"/>
            <a:r>
              <a:rPr lang="en-US" sz="2400" u="sng" dirty="0" smtClean="0"/>
              <a:t>Emergency response centers</a:t>
            </a:r>
          </a:p>
          <a:p>
            <a:pPr marL="457200" lvl="1" indent="0">
              <a:buNone/>
            </a:pPr>
            <a:r>
              <a:rPr lang="en-US" sz="2400" i="1" dirty="0" smtClean="0"/>
              <a:t>Accept, acknowledge and respond to SMS sent by deaf callers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title="Logo of 911 serv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93791"/>
            <a:ext cx="1917345" cy="15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820750" cy="1105300"/>
          </a:xfrm>
        </p:spPr>
        <p:txBody>
          <a:bodyPr/>
          <a:lstStyle/>
          <a:p>
            <a:r>
              <a:rPr lang="en-US" b="0" i="1" dirty="0" smtClean="0"/>
              <a:t>Good Practice: City of Istanbul </a:t>
            </a:r>
            <a:br>
              <a:rPr lang="en-US" b="0" i="1" dirty="0" smtClean="0"/>
            </a:br>
            <a:r>
              <a:rPr lang="en-US" b="0" i="1" dirty="0" smtClean="0"/>
              <a:t>ICT Accessibility Commission</a:t>
            </a:r>
            <a:endParaRPr lang="en-US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1" y="1371600"/>
            <a:ext cx="8583612" cy="4406900"/>
          </a:xfrm>
        </p:spPr>
        <p:txBody>
          <a:bodyPr/>
          <a:lstStyle/>
          <a:p>
            <a:r>
              <a:rPr lang="en-US" sz="2400" b="0" dirty="0" smtClean="0"/>
              <a:t>Constituted to guide the City in promoting the  accessibility of all its e-services</a:t>
            </a:r>
          </a:p>
          <a:p>
            <a:r>
              <a:rPr lang="en-US" sz="2400" b="0" dirty="0" smtClean="0"/>
              <a:t>Meets weekly, chaired by government official</a:t>
            </a:r>
          </a:p>
          <a:p>
            <a:r>
              <a:rPr lang="en-US" sz="2400" b="0" dirty="0" smtClean="0"/>
              <a:t>All 7 members are IT engineers with disabilities knowledgeable on ICT accessibility, on loan by their companies</a:t>
            </a:r>
          </a:p>
          <a:p>
            <a:r>
              <a:rPr lang="en-US" sz="2400" b="0" dirty="0" smtClean="0"/>
              <a:t>Examine web sites, apps, </a:t>
            </a:r>
            <a:br>
              <a:rPr lang="en-US" sz="2400" b="0" dirty="0" smtClean="0"/>
            </a:br>
            <a:r>
              <a:rPr lang="en-US" sz="2400" b="0" dirty="0" smtClean="0"/>
              <a:t>transportation systems, </a:t>
            </a:r>
            <a:br>
              <a:rPr lang="en-US" sz="2400" b="0" dirty="0" smtClean="0"/>
            </a:br>
            <a:r>
              <a:rPr lang="en-US" sz="2400" b="0" dirty="0" smtClean="0"/>
              <a:t>social services, emergency </a:t>
            </a:r>
            <a:br>
              <a:rPr lang="en-US" sz="2400" b="0" dirty="0" smtClean="0"/>
            </a:br>
            <a:r>
              <a:rPr lang="en-US" sz="2400" b="0" dirty="0" smtClean="0"/>
              <a:t>response </a:t>
            </a:r>
          </a:p>
          <a:p>
            <a:r>
              <a:rPr lang="en-US" sz="2400" b="0" dirty="0"/>
              <a:t>P</a:t>
            </a:r>
            <a:r>
              <a:rPr lang="en-US" sz="2400" b="0" dirty="0" smtClean="0"/>
              <a:t>roposes and promotes </a:t>
            </a:r>
            <a:br>
              <a:rPr lang="en-US" sz="2400" b="0" dirty="0" smtClean="0"/>
            </a:br>
            <a:r>
              <a:rPr lang="en-US" sz="2400" b="0" dirty="0" smtClean="0"/>
              <a:t>solutions</a:t>
            </a:r>
          </a:p>
          <a:p>
            <a:endParaRPr lang="en-US" sz="2800" dirty="0"/>
          </a:p>
        </p:txBody>
      </p:sp>
      <p:pic>
        <p:nvPicPr>
          <p:cNvPr id="7" name="Picture 6" descr="Picture of workgroup at City Hall" title="City of Istanbul ICT Accessibility Commis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63" y="3581400"/>
            <a:ext cx="3626837" cy="27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9" y="0"/>
            <a:ext cx="8713788" cy="1143000"/>
          </a:xfrm>
        </p:spPr>
        <p:txBody>
          <a:bodyPr/>
          <a:lstStyle/>
          <a:p>
            <a:r>
              <a:rPr lang="en-US" sz="2800" b="0" i="1" dirty="0" smtClean="0"/>
              <a:t>Step 3: Engage Civil Society in Deploying Mobile Services for Persons with Disabilities </a:t>
            </a:r>
            <a:endParaRPr lang="en-US" sz="28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2" y="1295400"/>
            <a:ext cx="8713788" cy="4741862"/>
          </a:xfrm>
        </p:spPr>
        <p:txBody>
          <a:bodyPr/>
          <a:lstStyle/>
          <a:p>
            <a:r>
              <a:rPr lang="en-US" sz="2400" dirty="0"/>
              <a:t>Mobile operators: </a:t>
            </a:r>
            <a:r>
              <a:rPr lang="en-US" sz="2400" b="0" dirty="0" smtClean="0"/>
              <a:t>Can offer Smart Spaces technology with path finding apps and </a:t>
            </a:r>
            <a:r>
              <a:rPr lang="en-US" sz="2400" b="0" dirty="0"/>
              <a:t>beacon </a:t>
            </a:r>
            <a:r>
              <a:rPr lang="en-US" sz="2400" b="0" dirty="0" smtClean="0"/>
              <a:t>technology</a:t>
            </a:r>
          </a:p>
          <a:p>
            <a:r>
              <a:rPr lang="en-US" sz="2400" dirty="0" smtClean="0"/>
              <a:t>At home care services: </a:t>
            </a:r>
            <a:r>
              <a:rPr lang="en-US" sz="2400" b="0" dirty="0" smtClean="0"/>
              <a:t>Can leverage IoT technologies and remote monitoring with sensor technology to optimize safety and services </a:t>
            </a:r>
          </a:p>
          <a:p>
            <a:r>
              <a:rPr lang="en-US" sz="2400" dirty="0" smtClean="0"/>
              <a:t>Banks: </a:t>
            </a:r>
            <a:r>
              <a:rPr lang="en-US" sz="2400" b="0" dirty="0" smtClean="0"/>
              <a:t>Can leverage mobile banking to better serve customers with disabilities </a:t>
            </a:r>
          </a:p>
          <a:p>
            <a:r>
              <a:rPr lang="en-US" sz="2400" dirty="0" smtClean="0"/>
              <a:t>Grassroots organizations: </a:t>
            </a:r>
            <a:r>
              <a:rPr lang="en-US" sz="2400" b="0" dirty="0" smtClean="0"/>
              <a:t>Can provide disability specific crowd sourced information for physically accessible services (toilets, restaurants etc.)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144349545"/>
      </p:ext>
    </p:extLst>
  </p:cSld>
  <p:clrMapOvr>
    <a:masterClrMapping/>
  </p:clrMapOvr>
</p:sld>
</file>

<file path=ppt/theme/theme1.xml><?xml version="1.0" encoding="utf-8"?>
<a:theme xmlns:a="http://schemas.openxmlformats.org/drawingml/2006/main" name="G3ict Power Point Template 2014">
  <a:themeElements>
    <a:clrScheme name="1_ITU-e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6699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B8CA"/>
      </a:accent5>
      <a:accent6>
        <a:srgbClr val="005C8A"/>
      </a:accent6>
      <a:hlink>
        <a:srgbClr val="006699"/>
      </a:hlink>
      <a:folHlink>
        <a:srgbClr val="5F5F5F"/>
      </a:folHlink>
    </a:clrScheme>
    <a:fontScheme name="1_ITU-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4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B92D00"/>
        </a:accent6>
        <a:hlink>
          <a:srgbClr val="FF99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005C8A"/>
        </a:accent6>
        <a:hlink>
          <a:srgbClr val="00669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568</Words>
  <Application>Microsoft Office PowerPoint</Application>
  <PresentationFormat>On-screen Show (4:3)</PresentationFormat>
  <Paragraphs>117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G3ict Power Point Template 2014</vt:lpstr>
      <vt:lpstr>PowerPoint Presentation</vt:lpstr>
      <vt:lpstr>Why Focus on Mobile?</vt:lpstr>
      <vt:lpstr>Smartphones all carry accessibility features and more intuitive interfaces for easier usage by persons with disabilities</vt:lpstr>
      <vt:lpstr>Accessibility Innovation and Lower Costs Are Driven by Global Market Scale</vt:lpstr>
      <vt:lpstr>How can city governments leverage the mobile opportunity for persons with disabilities?</vt:lpstr>
      <vt:lpstr>Step One: Making Existing e-Government Apps and Services Accessible to All</vt:lpstr>
      <vt:lpstr>Step 2: Ensure the Accessibility of Critical Mobile Services for Independent Living</vt:lpstr>
      <vt:lpstr>Good Practice: City of Istanbul  ICT Accessibility Commission</vt:lpstr>
      <vt:lpstr>Step 3: Engage Civil Society in Deploying Mobile Services for Persons with Disabilities </vt:lpstr>
      <vt:lpstr>Good Practice in Crowdsourced Services: Be My Eyes</vt:lpstr>
      <vt:lpstr>Good Practice in Social Services: Japan National Post Office Watch Service</vt:lpstr>
      <vt:lpstr>In Summary: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</dc:creator>
  <cp:lastModifiedBy>Talin Avades</cp:lastModifiedBy>
  <cp:revision>83</cp:revision>
  <dcterms:created xsi:type="dcterms:W3CDTF">2014-08-11T11:10:52Z</dcterms:created>
  <dcterms:modified xsi:type="dcterms:W3CDTF">2015-10-29T13:31:31Z</dcterms:modified>
</cp:coreProperties>
</file>