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0" r:id="rId3"/>
    <p:sldId id="281" r:id="rId4"/>
    <p:sldId id="282" r:id="rId5"/>
    <p:sldId id="287" r:id="rId6"/>
    <p:sldId id="288" r:id="rId7"/>
    <p:sldId id="279" r:id="rId8"/>
    <p:sldId id="286" r:id="rId9"/>
    <p:sldId id="284" r:id="rId10"/>
    <p:sldId id="289" r:id="rId11"/>
    <p:sldId id="290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8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2.bin"/><Relationship Id="rId4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393933658911766"/>
          <c:y val="0"/>
          <c:w val="0.65794540353528697"/>
          <c:h val="0.89150837854211995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Sheet2!$B$65:$B$78</c:f>
              <c:strCache>
                <c:ptCount val="14"/>
                <c:pt idx="0">
                  <c:v>Uneven or broken road surfaces</c:v>
                </c:pt>
                <c:pt idx="1">
                  <c:v>Absence of pavements/sidewalks</c:v>
                </c:pt>
                <c:pt idx="2">
                  <c:v>High kerbs/deep storm drains</c:v>
                </c:pt>
                <c:pt idx="3">
                  <c:v>Danger from traffic</c:v>
                </c:pt>
                <c:pt idx="4">
                  <c:v>Inaccessible public transport vehicles</c:v>
                </c:pt>
                <c:pt idx="5">
                  <c:v>Lack of accessible door to door services</c:v>
                </c:pt>
                <c:pt idx="6">
                  <c:v>Cost/affordability of public transport</c:v>
                </c:pt>
                <c:pt idx="7">
                  <c:v>Availability of public transport in general</c:v>
                </c:pt>
                <c:pt idx="8">
                  <c:v>Attitude of drivers and other staff</c:v>
                </c:pt>
                <c:pt idx="9">
                  <c:v>Lack of reliable information</c:v>
                </c:pt>
                <c:pt idx="10">
                  <c:v>Lack of accessible information</c:v>
                </c:pt>
                <c:pt idx="11">
                  <c:v>Lack of accessible equipment e.g ticketing</c:v>
                </c:pt>
                <c:pt idx="12">
                  <c:v>Overcrowding of vehicles/terminals</c:v>
                </c:pt>
                <c:pt idx="13">
                  <c:v>Poor signage/wayfinding</c:v>
                </c:pt>
              </c:strCache>
            </c:strRef>
          </c:cat>
          <c:val>
            <c:numRef>
              <c:f>Sheet2!$C$65:$C$78</c:f>
              <c:numCache>
                <c:formatCode>0%</c:formatCode>
                <c:ptCount val="14"/>
                <c:pt idx="0">
                  <c:v>0.25</c:v>
                </c:pt>
                <c:pt idx="1">
                  <c:v>0.24</c:v>
                </c:pt>
                <c:pt idx="2">
                  <c:v>0.11</c:v>
                </c:pt>
                <c:pt idx="3">
                  <c:v>0.17</c:v>
                </c:pt>
                <c:pt idx="4">
                  <c:v>0.47</c:v>
                </c:pt>
                <c:pt idx="5">
                  <c:v>0.12</c:v>
                </c:pt>
                <c:pt idx="6">
                  <c:v>0.16</c:v>
                </c:pt>
                <c:pt idx="7">
                  <c:v>0.26</c:v>
                </c:pt>
                <c:pt idx="8">
                  <c:v>0.35</c:v>
                </c:pt>
                <c:pt idx="9">
                  <c:v>0.11</c:v>
                </c:pt>
                <c:pt idx="10">
                  <c:v>0.15</c:v>
                </c:pt>
                <c:pt idx="11">
                  <c:v>7.0000000000000007E-2</c:v>
                </c:pt>
                <c:pt idx="12">
                  <c:v>0.12</c:v>
                </c:pt>
                <c:pt idx="13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9199488"/>
        <c:axId val="339201024"/>
        <c:axId val="0"/>
      </c:bar3DChart>
      <c:catAx>
        <c:axId val="339199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201024"/>
        <c:crosses val="autoZero"/>
        <c:auto val="1"/>
        <c:lblAlgn val="ctr"/>
        <c:lblOffset val="100"/>
        <c:noMultiLvlLbl val="0"/>
      </c:catAx>
      <c:valAx>
        <c:axId val="339201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199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8577365413919339E-2"/>
          <c:y val="1.5256999125109361E-2"/>
          <c:w val="0.9267551528327912"/>
          <c:h val="0.74427014055299934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'[Chart in Microsoft Word]Sheet2'!$G$40:$G$45</c:f>
              <c:strCache>
                <c:ptCount val="6"/>
                <c:pt idx="0">
                  <c:v>Wheelchair users</c:v>
                </c:pt>
                <c:pt idx="1">
                  <c:v>People with walking difficulty</c:v>
                </c:pt>
                <c:pt idx="2">
                  <c:v>People who are blind or with low vision</c:v>
                </c:pt>
                <c:pt idx="3">
                  <c:v>People who are deaf or with hearing loss</c:v>
                </c:pt>
                <c:pt idx="4">
                  <c:v>People who have cognitive impairment or learning disabilities</c:v>
                </c:pt>
                <c:pt idx="5">
                  <c:v>People with mental health problems.</c:v>
                </c:pt>
              </c:strCache>
            </c:strRef>
          </c:cat>
          <c:val>
            <c:numRef>
              <c:f>'[Chart in Microsoft Word]Sheet2'!$H$40:$H$45</c:f>
              <c:numCache>
                <c:formatCode>0%</c:formatCode>
                <c:ptCount val="6"/>
                <c:pt idx="0">
                  <c:v>0.8679</c:v>
                </c:pt>
                <c:pt idx="1">
                  <c:v>0.48110000000000003</c:v>
                </c:pt>
                <c:pt idx="2">
                  <c:v>0.66510000000000002</c:v>
                </c:pt>
                <c:pt idx="3">
                  <c:v>0.15570000000000001</c:v>
                </c:pt>
                <c:pt idx="4">
                  <c:v>0.3019</c:v>
                </c:pt>
                <c:pt idx="5">
                  <c:v>0.16980000000000001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39020800"/>
        <c:axId val="339022592"/>
        <c:axId val="0"/>
      </c:bar3DChart>
      <c:catAx>
        <c:axId val="339020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022592"/>
        <c:crosses val="autoZero"/>
        <c:auto val="1"/>
        <c:lblAlgn val="ctr"/>
        <c:lblOffset val="100"/>
        <c:noMultiLvlLbl val="0"/>
      </c:catAx>
      <c:valAx>
        <c:axId val="339022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020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91E9C2-227E-4AC7-9C0C-BE4C912581F9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857A8CEC-8A58-48BF-A3F0-CDA785CC9D35}">
      <dgm:prSet/>
      <dgm:spPr/>
      <dgm:t>
        <a:bodyPr/>
        <a:lstStyle/>
        <a:p>
          <a:pPr rtl="0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We still lack consistent and meaningful indicators of accessibility;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647F0F2-8B69-4474-A3D9-811D2D20F7CF}" type="parTrans" cxnId="{59B7DBEE-5330-440B-90F3-E0047BFFD6F4}">
      <dgm:prSet/>
      <dgm:spPr/>
      <dgm:t>
        <a:bodyPr/>
        <a:lstStyle/>
        <a:p>
          <a:endParaRPr lang="en-GB"/>
        </a:p>
      </dgm:t>
    </dgm:pt>
    <dgm:pt modelId="{227D1FD2-7EF6-48EB-8574-FF3AAFEF3E3C}" type="sibTrans" cxnId="{59B7DBEE-5330-440B-90F3-E0047BFFD6F4}">
      <dgm:prSet/>
      <dgm:spPr/>
      <dgm:t>
        <a:bodyPr/>
        <a:lstStyle/>
        <a:p>
          <a:endParaRPr lang="en-GB"/>
        </a:p>
      </dgm:t>
    </dgm:pt>
    <dgm:pt modelId="{EC4996D4-27B3-4DCD-8092-D0A01DD26897}">
      <dgm:prSet/>
      <dgm:spPr/>
      <dgm:t>
        <a:bodyPr/>
        <a:lstStyle/>
        <a:p>
          <a:pPr rtl="0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Too often progress is measured by numbers of adapted buses or bus stops, not by the number of people able to travel;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BE4EE38-4AF4-4201-99C7-17DF5A19EDA4}" type="parTrans" cxnId="{5E5DCF65-EF25-4CDB-8585-D949415046AA}">
      <dgm:prSet/>
      <dgm:spPr/>
      <dgm:t>
        <a:bodyPr/>
        <a:lstStyle/>
        <a:p>
          <a:endParaRPr lang="en-GB"/>
        </a:p>
      </dgm:t>
    </dgm:pt>
    <dgm:pt modelId="{21D5FF2C-D200-4FEF-A752-3ACCCBED548C}" type="sibTrans" cxnId="{5E5DCF65-EF25-4CDB-8585-D949415046AA}">
      <dgm:prSet/>
      <dgm:spPr/>
      <dgm:t>
        <a:bodyPr/>
        <a:lstStyle/>
        <a:p>
          <a:endParaRPr lang="en-GB"/>
        </a:p>
      </dgm:t>
    </dgm:pt>
    <dgm:pt modelId="{C71CF5CD-EF63-477B-9315-D6E516533AB9}">
      <dgm:prSet/>
      <dgm:spPr/>
      <dgm:t>
        <a:bodyPr/>
        <a:lstStyle/>
        <a:p>
          <a:pPr rtl="0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Developing countries tend to adopt standards drawn up by international bodies and focussed on different economies: they are often inappropriate.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5E8158F-B12F-4A50-8F1E-74F5A7749F9C}" type="parTrans" cxnId="{215421EB-6C54-4395-8AC1-FF2DC0EB81A3}">
      <dgm:prSet/>
      <dgm:spPr/>
      <dgm:t>
        <a:bodyPr/>
        <a:lstStyle/>
        <a:p>
          <a:endParaRPr lang="en-GB"/>
        </a:p>
      </dgm:t>
    </dgm:pt>
    <dgm:pt modelId="{CFF28A76-514B-41F9-BD5B-11935932AAFB}" type="sibTrans" cxnId="{215421EB-6C54-4395-8AC1-FF2DC0EB81A3}">
      <dgm:prSet/>
      <dgm:spPr/>
      <dgm:t>
        <a:bodyPr/>
        <a:lstStyle/>
        <a:p>
          <a:endParaRPr lang="en-GB"/>
        </a:p>
      </dgm:t>
    </dgm:pt>
    <dgm:pt modelId="{16B8A686-453C-484E-A14D-368516D0DD31}" type="pres">
      <dgm:prSet presAssocID="{7B91E9C2-227E-4AC7-9C0C-BE4C912581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3FBB718-8492-4ACF-8E42-07E09D85FA68}" type="pres">
      <dgm:prSet presAssocID="{857A8CEC-8A58-48BF-A3F0-CDA785CC9D35}" presName="parentText" presStyleLbl="node1" presStyleIdx="0" presStyleCnt="3" custLinFactY="10737" custLinFactNeighborX="47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ABCEC8-8F95-4F4B-8705-ACFCE3137BFA}" type="pres">
      <dgm:prSet presAssocID="{227D1FD2-7EF6-48EB-8574-FF3AAFEF3E3C}" presName="spacer" presStyleCnt="0"/>
      <dgm:spPr/>
      <dgm:t>
        <a:bodyPr/>
        <a:lstStyle/>
        <a:p>
          <a:endParaRPr lang="en-GB"/>
        </a:p>
      </dgm:t>
    </dgm:pt>
    <dgm:pt modelId="{22450B0D-D4E1-44AD-B880-0540680032AE}" type="pres">
      <dgm:prSet presAssocID="{EC4996D4-27B3-4DCD-8092-D0A01DD2689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F1DFD04-A634-498B-8397-7040E715C0D1}" type="pres">
      <dgm:prSet presAssocID="{21D5FF2C-D200-4FEF-A752-3ACCCBED548C}" presName="spacer" presStyleCnt="0"/>
      <dgm:spPr/>
      <dgm:t>
        <a:bodyPr/>
        <a:lstStyle/>
        <a:p>
          <a:endParaRPr lang="en-GB"/>
        </a:p>
      </dgm:t>
    </dgm:pt>
    <dgm:pt modelId="{F631F971-7E42-4BCC-A1CA-950EEC4A4789}" type="pres">
      <dgm:prSet presAssocID="{C71CF5CD-EF63-477B-9315-D6E516533AB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F6DA519-66C5-4C71-BFA8-727A9AB11D91}" type="presOf" srcId="{C71CF5CD-EF63-477B-9315-D6E516533AB9}" destId="{F631F971-7E42-4BCC-A1CA-950EEC4A4789}" srcOrd="0" destOrd="0" presId="urn:microsoft.com/office/officeart/2005/8/layout/vList2"/>
    <dgm:cxn modelId="{6255D182-5E61-4AC4-85ED-2276520F84C9}" type="presOf" srcId="{EC4996D4-27B3-4DCD-8092-D0A01DD26897}" destId="{22450B0D-D4E1-44AD-B880-0540680032AE}" srcOrd="0" destOrd="0" presId="urn:microsoft.com/office/officeart/2005/8/layout/vList2"/>
    <dgm:cxn modelId="{59B7DBEE-5330-440B-90F3-E0047BFFD6F4}" srcId="{7B91E9C2-227E-4AC7-9C0C-BE4C912581F9}" destId="{857A8CEC-8A58-48BF-A3F0-CDA785CC9D35}" srcOrd="0" destOrd="0" parTransId="{F647F0F2-8B69-4474-A3D9-811D2D20F7CF}" sibTransId="{227D1FD2-7EF6-48EB-8574-FF3AAFEF3E3C}"/>
    <dgm:cxn modelId="{B168EB7F-5BFB-4CD2-8A3E-5098F67F6727}" type="presOf" srcId="{857A8CEC-8A58-48BF-A3F0-CDA785CC9D35}" destId="{63FBB718-8492-4ACF-8E42-07E09D85FA68}" srcOrd="0" destOrd="0" presId="urn:microsoft.com/office/officeart/2005/8/layout/vList2"/>
    <dgm:cxn modelId="{215421EB-6C54-4395-8AC1-FF2DC0EB81A3}" srcId="{7B91E9C2-227E-4AC7-9C0C-BE4C912581F9}" destId="{C71CF5CD-EF63-477B-9315-D6E516533AB9}" srcOrd="2" destOrd="0" parTransId="{F5E8158F-B12F-4A50-8F1E-74F5A7749F9C}" sibTransId="{CFF28A76-514B-41F9-BD5B-11935932AAFB}"/>
    <dgm:cxn modelId="{5E5DCF65-EF25-4CDB-8585-D949415046AA}" srcId="{7B91E9C2-227E-4AC7-9C0C-BE4C912581F9}" destId="{EC4996D4-27B3-4DCD-8092-D0A01DD26897}" srcOrd="1" destOrd="0" parTransId="{8BE4EE38-4AF4-4201-99C7-17DF5A19EDA4}" sibTransId="{21D5FF2C-D200-4FEF-A752-3ACCCBED548C}"/>
    <dgm:cxn modelId="{54F3D627-EABE-4229-ABC1-5C61CB731D5F}" type="presOf" srcId="{7B91E9C2-227E-4AC7-9C0C-BE4C912581F9}" destId="{16B8A686-453C-484E-A14D-368516D0DD31}" srcOrd="0" destOrd="0" presId="urn:microsoft.com/office/officeart/2005/8/layout/vList2"/>
    <dgm:cxn modelId="{3CB53A0A-23CC-4DF5-B1A4-65675B730D2B}" type="presParOf" srcId="{16B8A686-453C-484E-A14D-368516D0DD31}" destId="{63FBB718-8492-4ACF-8E42-07E09D85FA68}" srcOrd="0" destOrd="0" presId="urn:microsoft.com/office/officeart/2005/8/layout/vList2"/>
    <dgm:cxn modelId="{03B3CB11-7E6A-4B1E-9D34-F6E4D9B698B2}" type="presParOf" srcId="{16B8A686-453C-484E-A14D-368516D0DD31}" destId="{F6ABCEC8-8F95-4F4B-8705-ACFCE3137BFA}" srcOrd="1" destOrd="0" presId="urn:microsoft.com/office/officeart/2005/8/layout/vList2"/>
    <dgm:cxn modelId="{0B18CDF0-CC08-4C44-A772-2366EB16B45C}" type="presParOf" srcId="{16B8A686-453C-484E-A14D-368516D0DD31}" destId="{22450B0D-D4E1-44AD-B880-0540680032AE}" srcOrd="2" destOrd="0" presId="urn:microsoft.com/office/officeart/2005/8/layout/vList2"/>
    <dgm:cxn modelId="{8A725675-CA74-4F47-8FBD-51038148FD0E}" type="presParOf" srcId="{16B8A686-453C-484E-A14D-368516D0DD31}" destId="{DF1DFD04-A634-498B-8397-7040E715C0D1}" srcOrd="3" destOrd="0" presId="urn:microsoft.com/office/officeart/2005/8/layout/vList2"/>
    <dgm:cxn modelId="{80EB0603-0D26-4B00-B2A3-F258D6E61E61}" type="presParOf" srcId="{16B8A686-453C-484E-A14D-368516D0DD31}" destId="{F631F971-7E42-4BCC-A1CA-950EEC4A478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FBB718-8492-4ACF-8E42-07E09D85FA68}">
      <dsp:nvSpPr>
        <dsp:cNvPr id="0" name=""/>
        <dsp:cNvSpPr/>
      </dsp:nvSpPr>
      <dsp:spPr>
        <a:xfrm>
          <a:off x="0" y="534012"/>
          <a:ext cx="7772400" cy="125804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2"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We still lack consistent and meaningful indicators of accessibility;</a:t>
          </a:r>
          <a:endParaRPr lang="en-GB" sz="2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1413" y="595425"/>
        <a:ext cx="7649574" cy="1135216"/>
      </dsp:txXfrm>
    </dsp:sp>
    <dsp:sp modelId="{22450B0D-D4E1-44AD-B880-0540680032AE}">
      <dsp:nvSpPr>
        <dsp:cNvPr id="0" name=""/>
        <dsp:cNvSpPr/>
      </dsp:nvSpPr>
      <dsp:spPr>
        <a:xfrm>
          <a:off x="0" y="1656978"/>
          <a:ext cx="7772400" cy="125804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3"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Too often progress is measured by numbers of adapted buses or bus stops, not by the number of people able to travel;</a:t>
          </a:r>
          <a:endParaRPr lang="en-GB" sz="2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1413" y="1718391"/>
        <a:ext cx="7649574" cy="1135216"/>
      </dsp:txXfrm>
    </dsp:sp>
    <dsp:sp modelId="{F631F971-7E42-4BCC-A1CA-950EEC4A4789}">
      <dsp:nvSpPr>
        <dsp:cNvPr id="0" name=""/>
        <dsp:cNvSpPr/>
      </dsp:nvSpPr>
      <dsp:spPr>
        <a:xfrm>
          <a:off x="0" y="2981261"/>
          <a:ext cx="7772400" cy="125804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4"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Developing countries tend to adopt standards drawn up by international bodies and focussed on different economies: they are often inappropriate.</a:t>
          </a:r>
          <a:endParaRPr lang="en-GB" sz="2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1413" y="3042674"/>
        <a:ext cx="7649574" cy="11352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0.0063</cdr:x>
      <cdr:y>0.93268</cdr:y>
    </cdr:from>
    <cdr:to>
      <cdr:x>0.35931</cdr:x>
      <cdr:y>1</cdr:y>
    </cdr:to>
    <cdr:sp macro="" textlink="">
      <cdr:nvSpPr>
        <cdr:cNvPr id="2" name="TextBox 7"/>
        <cdr:cNvSpPr txBox="1"/>
      </cdr:nvSpPr>
      <cdr:spPr>
        <a:xfrm xmlns:a="http://schemas.openxmlformats.org/drawingml/2006/main">
          <a:off x="52680" y="4264223"/>
          <a:ext cx="295232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400" dirty="0" smtClean="0"/>
            <a:t>Source: GAATES survey</a:t>
          </a:r>
          <a:endParaRPr lang="en-GB" sz="1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1D55A-F720-4707-92D8-BA304299EB07}" type="datetimeFigureOut">
              <a:rPr lang="en-US" smtClean="0"/>
              <a:pPr/>
              <a:t>16/10/2015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BFB1D-E533-4B24-9722-2E58A784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22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5F56B7-A52C-4F01-80C7-E07E24E6A13E}" type="datetimeFigureOut">
              <a:rPr lang="en-US" smtClean="0"/>
              <a:pPr/>
              <a:t>16/10/2015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C9F5C-91D0-44E3-BB7F-98AD747C57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142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7565-4D73-4E04-9657-DD7B8408697E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90A7-3937-4368-B9F0-FA32A18DC2A7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C88F0-4EAD-4EB9-BFE0-275102B4E11B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1145E-4CC7-454D-BBB0-CC16FC85320E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DBA-A497-4263-804F-69BDC5920835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0095-6EC3-49B0-AC01-A075E16A1362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D0DE8-5DDE-4470-80CF-2BFA367827F8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1B29-9D08-4BA4-A09D-DD0B4B106203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81C5-7618-4557-86AB-2C4FDBB9F88B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317C-860D-45FE-AFF5-FD1E89B031C0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D928E0-CA67-4E90-9A8F-C383CD365D1B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Ann Frye Ltd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F24A2FE-C676-436B-B37B-683343C08F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357562"/>
            <a:ext cx="6400800" cy="1443038"/>
          </a:xfrm>
        </p:spPr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Ann Frye</a:t>
            </a:r>
          </a:p>
          <a:p>
            <a:r>
              <a:rPr lang="en-GB" dirty="0" smtClean="0"/>
              <a:t>Ann Frye Ltd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Accessible Transportation</a:t>
            </a:r>
            <a:br>
              <a:rPr lang="en-US" dirty="0" smtClean="0"/>
            </a:br>
            <a:r>
              <a:rPr lang="en-US" dirty="0" smtClean="0"/>
              <a:t>Issues and Trends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really make a difference?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496944" cy="4572000"/>
          </a:xfrm>
        </p:spPr>
        <p:txBody>
          <a:bodyPr>
            <a:normAutofit/>
          </a:bodyPr>
          <a:lstStyle/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Greater alignment between agencies working on accessibility;</a:t>
            </a:r>
          </a:p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Re-positioning the economic status of accessibility as a benefit not a cost;</a:t>
            </a:r>
          </a:p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Promoting wider international understanding of the need for 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accessibility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Developing meaningful indicators of accessibility;</a:t>
            </a:r>
          </a:p>
          <a:p>
            <a:pPr lvl="0"/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Highlighting the need for training 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transport 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professionals;</a:t>
            </a:r>
          </a:p>
          <a:p>
            <a:pPr lvl="0"/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Using the economic power of tourism to fund improvements.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12879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will really make a difference ? (2)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Re-orientating research effort towards practical application and implementation;</a:t>
            </a:r>
          </a:p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Focusing on knowledge transfer that is appropriate to local needs: setting up an international knowledge transfer database;</a:t>
            </a:r>
          </a:p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Creating a template for stronger stakeholder engagement to re-enforce and monitor laws , including the UN Convention.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275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357562"/>
            <a:ext cx="6400800" cy="1443038"/>
          </a:xfrm>
        </p:spPr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Ann Frye</a:t>
            </a:r>
          </a:p>
          <a:p>
            <a:r>
              <a:rPr lang="en-GB" dirty="0" smtClean="0"/>
              <a:t>Ann Frye Ltd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ann@annfrye.co.uk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0171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What are the biggest mobility problems? 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7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32821253"/>
              </p:ext>
            </p:extLst>
          </p:nvPr>
        </p:nvGraphicFramePr>
        <p:xfrm>
          <a:off x="603504" y="1447800"/>
          <a:ext cx="8216968" cy="45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47664" y="5817084"/>
            <a:ext cx="2952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Source: GAATES survey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397371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Who has the most difficulty getting around?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21630577"/>
              </p:ext>
            </p:extLst>
          </p:nvPr>
        </p:nvGraphicFramePr>
        <p:xfrm>
          <a:off x="323528" y="1447800"/>
          <a:ext cx="8363272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82253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are the top priorities for action?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03504" y="1447800"/>
            <a:ext cx="8083296" cy="4572000"/>
          </a:xfrm>
        </p:spPr>
        <p:txBody>
          <a:bodyPr>
            <a:normAutofit/>
          </a:bodyPr>
          <a:lstStyle/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Better attitude and staff awareness/need for training;</a:t>
            </a:r>
          </a:p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Legislative support and control mechanisms/enforcement and monitoring of access improvements;</a:t>
            </a:r>
          </a:p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 attention to making the pedestrian environment accessible;</a:t>
            </a:r>
          </a:p>
          <a:p>
            <a:pPr lvl="0"/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 accessible public transport (buses in particular).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9048" y="5229200"/>
            <a:ext cx="2952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Source: GAATES survey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34915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can make a real difference?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556792"/>
            <a:ext cx="7772400" cy="446300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Accessibility is often 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low 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priority 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Governments;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seen as an optional extra, not as a 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necessity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need to re-think the economic and fiscal basis for accessibility. 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could:</a:t>
            </a:r>
          </a:p>
          <a:p>
            <a:pPr lvl="1"/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Re-position accessibility as a benefit rather than a cost;</a:t>
            </a:r>
          </a:p>
          <a:p>
            <a:pPr lvl="1"/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Include access to transport as an official measure of economic progress.</a:t>
            </a:r>
          </a:p>
        </p:txBody>
      </p:sp>
    </p:spTree>
    <p:extLst>
      <p:ext uri="{BB962C8B-B14F-4D97-AF65-F5344CB8AC3E}">
        <p14:creationId xmlns:p14="http://schemas.microsoft.com/office/powerpoint/2010/main" val="42933571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economic power of tourism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Flowchart: Sequential Access Storage 6"/>
          <p:cNvSpPr/>
          <p:nvPr/>
        </p:nvSpPr>
        <p:spPr>
          <a:xfrm>
            <a:off x="603504" y="1485900"/>
            <a:ext cx="8083296" cy="4724400"/>
          </a:xfrm>
          <a:prstGeom prst="flowChartMagnetic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i="1" dirty="0" smtClean="0"/>
              <a:t>“</a:t>
            </a:r>
            <a:r>
              <a:rPr lang="en-GB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Due </a:t>
            </a:r>
            <a:r>
              <a:rPr lang="en-GB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the ageing population in industrialized countries, the rate of</a:t>
            </a:r>
          </a:p>
          <a:p>
            <a:r>
              <a:rPr lang="en-GB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disability among people with the capacity to travel is increasing,</a:t>
            </a:r>
          </a:p>
          <a:p>
            <a:r>
              <a:rPr lang="en-GB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adding to the demand for an accessible environment, transport and</a:t>
            </a:r>
          </a:p>
          <a:p>
            <a:r>
              <a:rPr lang="en-GB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services - which adds to the market value of the accessible tourism</a:t>
            </a:r>
          </a:p>
          <a:p>
            <a:r>
              <a:rPr lang="en-GB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segment. </a:t>
            </a:r>
            <a:r>
              <a:rPr lang="en-GB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</a:p>
          <a:p>
            <a:endParaRPr lang="en-GB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Source: UNWTO</a:t>
            </a:r>
            <a:endParaRPr lang="en-GB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508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060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Getting it right isn’t always expensive!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46304" y="1412776"/>
            <a:ext cx="3633608" cy="4572000"/>
          </a:xfrm>
        </p:spPr>
        <p:txBody>
          <a:bodyPr/>
          <a:lstStyle/>
          <a:p>
            <a:r>
              <a:rPr lang="en-GB" dirty="0" smtClean="0"/>
              <a:t>Travel training for older and disabled people;</a:t>
            </a:r>
          </a:p>
          <a:p>
            <a:r>
              <a:rPr lang="en-GB" dirty="0" smtClean="0"/>
              <a:t>Awareness training of drivers and other transport staff; </a:t>
            </a:r>
          </a:p>
          <a:p>
            <a:r>
              <a:rPr lang="en-GB" dirty="0" smtClean="0"/>
              <a:t>Engaging with disabled people to agree priorities;</a:t>
            </a:r>
          </a:p>
          <a:p>
            <a:r>
              <a:rPr lang="en-GB" dirty="0" smtClean="0"/>
              <a:t>Applying universal design principles.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922" y="967161"/>
            <a:ext cx="2201242" cy="30694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7300" y="3978391"/>
            <a:ext cx="3347864" cy="22319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299" y="1160446"/>
            <a:ext cx="2474722" cy="29523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4337643"/>
            <a:ext cx="3288792" cy="219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82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Make sure it’s fit for purpose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79546583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4017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3FBB718-8492-4ACF-8E42-07E09D85FA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63FBB718-8492-4ACF-8E42-07E09D85FA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2450B0D-D4E1-44AD-B880-0540680032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22450B0D-D4E1-44AD-B880-0540680032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631F971-7E42-4BCC-A1CA-950EEC4A4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F631F971-7E42-4BCC-A1CA-950EEC4A47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01712"/>
          </a:xfrm>
        </p:spPr>
        <p:txBody>
          <a:bodyPr/>
          <a:lstStyle/>
          <a:p>
            <a:r>
              <a:rPr lang="en-GB" dirty="0" smtClean="0"/>
              <a:t>What is working well?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427E-1994-4579-98FF-304743476A31}" type="datetime1">
              <a:rPr lang="en-GB" smtClean="0"/>
              <a:pPr/>
              <a:t>16/10/2015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Frye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A2FE-C676-436B-B37B-683343C08FB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"/>
          </p:nvPr>
        </p:nvSpPr>
        <p:spPr>
          <a:xfrm>
            <a:off x="603504" y="1447800"/>
            <a:ext cx="8083296" cy="4572000"/>
          </a:xfrm>
        </p:spPr>
        <p:txBody>
          <a:bodyPr>
            <a:noAutofit/>
          </a:bodyPr>
          <a:lstStyle/>
          <a:p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Joint working between different sectors of Government is also important. Good examples include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US:  Bringing key  Government Departments together with a shared agenda of liveable communities;</a:t>
            </a:r>
          </a:p>
          <a:p>
            <a:pPr lvl="1"/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Norway:  Government wide commitment to Universal Design;</a:t>
            </a:r>
          </a:p>
          <a:p>
            <a:pPr lvl="1"/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parts of China:  formalising annual consultation between city construction authorities and older and disabled people.</a:t>
            </a:r>
          </a:p>
          <a:p>
            <a:pPr marL="0" indent="0">
              <a:buNone/>
            </a:pP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5974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859</TotalTime>
  <Words>542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Accessible Transportation Issues and Trends</vt:lpstr>
      <vt:lpstr>What are the biggest mobility problems? </vt:lpstr>
      <vt:lpstr>Who has the most difficulty getting around?</vt:lpstr>
      <vt:lpstr>What are the top priorities for action?</vt:lpstr>
      <vt:lpstr>What can make a real difference?</vt:lpstr>
      <vt:lpstr>The economic power of tourism</vt:lpstr>
      <vt:lpstr>Getting it right isn’t always expensive!</vt:lpstr>
      <vt:lpstr>Make sure it’s fit for purpose</vt:lpstr>
      <vt:lpstr>What is working well?</vt:lpstr>
      <vt:lpstr>What will really make a difference?</vt:lpstr>
      <vt:lpstr>What will really make a difference ? (2)</vt:lpstr>
      <vt:lpstr>ann@annfrye.co.uk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Frye</dc:creator>
  <cp:lastModifiedBy>Talin Avades</cp:lastModifiedBy>
  <cp:revision>72</cp:revision>
  <dcterms:created xsi:type="dcterms:W3CDTF">2009-09-08T08:03:31Z</dcterms:created>
  <dcterms:modified xsi:type="dcterms:W3CDTF">2015-10-16T12:52:56Z</dcterms:modified>
</cp:coreProperties>
</file>