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308" r:id="rId9"/>
    <p:sldId id="316" r:id="rId10"/>
    <p:sldId id="309" r:id="rId11"/>
    <p:sldId id="266" r:id="rId12"/>
    <p:sldId id="267" r:id="rId13"/>
    <p:sldId id="268" r:id="rId14"/>
    <p:sldId id="269" r:id="rId15"/>
    <p:sldId id="270" r:id="rId16"/>
    <p:sldId id="271" r:id="rId17"/>
    <p:sldId id="310" r:id="rId18"/>
    <p:sldId id="275" r:id="rId19"/>
    <p:sldId id="312" r:id="rId20"/>
    <p:sldId id="299" r:id="rId21"/>
    <p:sldId id="300" r:id="rId22"/>
    <p:sldId id="277" r:id="rId23"/>
    <p:sldId id="278" r:id="rId24"/>
    <p:sldId id="281" r:id="rId25"/>
    <p:sldId id="280" r:id="rId26"/>
    <p:sldId id="301" r:id="rId27"/>
    <p:sldId id="282" r:id="rId28"/>
    <p:sldId id="302" r:id="rId29"/>
    <p:sldId id="283" r:id="rId30"/>
    <p:sldId id="303" r:id="rId31"/>
    <p:sldId id="284" r:id="rId32"/>
    <p:sldId id="285" r:id="rId33"/>
    <p:sldId id="286" r:id="rId34"/>
    <p:sldId id="287" r:id="rId35"/>
    <p:sldId id="288" r:id="rId36"/>
    <p:sldId id="289" r:id="rId37"/>
    <p:sldId id="304" r:id="rId38"/>
    <p:sldId id="290" r:id="rId39"/>
    <p:sldId id="317" r:id="rId40"/>
    <p:sldId id="315" r:id="rId41"/>
    <p:sldId id="311" r:id="rId42"/>
    <p:sldId id="291" r:id="rId43"/>
    <p:sldId id="292" r:id="rId44"/>
    <p:sldId id="293" r:id="rId45"/>
    <p:sldId id="305" r:id="rId46"/>
    <p:sldId id="294" r:id="rId47"/>
    <p:sldId id="306" r:id="rId48"/>
    <p:sldId id="295" r:id="rId49"/>
    <p:sldId id="296" r:id="rId50"/>
    <p:sldId id="297" r:id="rId51"/>
    <p:sldId id="298"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E8F6A30E-050A-4907-BB39-A12BF5992358}" type="datetimeFigureOut">
              <a:rPr lang="en-US" smtClean="0"/>
              <a:t>16/10/2015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6DD95-A378-4519-9112-B2DA2C2CC227}"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F6A30E-050A-4907-BB39-A12BF5992358}" type="datetimeFigureOut">
              <a:rPr lang="en-US" smtClean="0"/>
              <a:t>16/10/2015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6DD95-A378-4519-9112-B2DA2C2CC22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F6A30E-050A-4907-BB39-A12BF5992358}" type="datetimeFigureOut">
              <a:rPr lang="en-US" smtClean="0"/>
              <a:t>16/10/2015</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AB16DD95-A378-4519-9112-B2DA2C2CC22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F6A30E-050A-4907-BB39-A12BF5992358}" type="datetimeFigureOut">
              <a:rPr lang="en-US" smtClean="0"/>
              <a:t>16/10/2015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6DD95-A378-4519-9112-B2DA2C2CC22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8F6A30E-050A-4907-BB39-A12BF5992358}" type="datetimeFigureOut">
              <a:rPr lang="en-US" smtClean="0"/>
              <a:t>16/10/2015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6DD95-A378-4519-9112-B2DA2C2CC22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F6A30E-050A-4907-BB39-A12BF5992358}" type="datetimeFigureOut">
              <a:rPr lang="en-US" smtClean="0"/>
              <a:t>16/10/2015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6DD95-A378-4519-9112-B2DA2C2CC22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8F6A30E-050A-4907-BB39-A12BF5992358}" type="datetimeFigureOut">
              <a:rPr lang="en-US" smtClean="0"/>
              <a:t>16/10/2015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16DD95-A378-4519-9112-B2DA2C2CC22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8F6A30E-050A-4907-BB39-A12BF5992358}" type="datetimeFigureOut">
              <a:rPr lang="en-US" smtClean="0"/>
              <a:t>16/10/2015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16DD95-A378-4519-9112-B2DA2C2CC22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F6A30E-050A-4907-BB39-A12BF5992358}" type="datetimeFigureOut">
              <a:rPr lang="en-US" smtClean="0"/>
              <a:t>16/10/2015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16DD95-A378-4519-9112-B2DA2C2CC22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8F6A30E-050A-4907-BB39-A12BF5992358}" type="datetimeFigureOut">
              <a:rPr lang="en-US" smtClean="0"/>
              <a:t>16/10/2015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6DD95-A378-4519-9112-B2DA2C2CC227}"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E8F6A30E-050A-4907-BB39-A12BF5992358}" type="datetimeFigureOut">
              <a:rPr lang="en-US" smtClean="0"/>
              <a:t>16/10/2015</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AB16DD95-A378-4519-9112-B2DA2C2CC22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E8F6A30E-050A-4907-BB39-A12BF5992358}" type="datetimeFigureOut">
              <a:rPr lang="en-US" smtClean="0"/>
              <a:t>16/10/2015</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B16DD95-A378-4519-9112-B2DA2C2CC22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8.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2057400"/>
          </a:xfrm>
        </p:spPr>
        <p:txBody>
          <a:bodyPr>
            <a:normAutofit fontScale="90000"/>
          </a:bodyPr>
          <a:lstStyle/>
          <a:p>
            <a:pPr algn="l"/>
            <a:r>
              <a:rPr lang="en-US" sz="2900" dirty="0" smtClean="0"/>
              <a:t>CURRENT STATUS, KEY CHALLENGES FACED AND KEY LESSONS LEARNEDIN LOCAL AND NATIONAL CONTEXTS IN PLANNING/CONSTRUCTING ACCESSIBLE CITIES AND THEIR INFRASTRUCTURES AND BASIC PUBLIC SERVICES</a:t>
            </a:r>
            <a:br>
              <a:rPr lang="en-US" sz="2900" dirty="0" smtClean="0"/>
            </a:br>
            <a:r>
              <a:rPr lang="en-US" sz="2900" dirty="0" smtClean="0"/>
              <a:t>FOR ALL THE CASE OF NIGERIA BY:</a:t>
            </a:r>
            <a:endParaRPr lang="en-US" sz="2900" dirty="0"/>
          </a:p>
        </p:txBody>
      </p:sp>
      <p:sp>
        <p:nvSpPr>
          <p:cNvPr id="3" name="Content Placeholder 2"/>
          <p:cNvSpPr>
            <a:spLocks noGrp="1"/>
          </p:cNvSpPr>
          <p:nvPr>
            <p:ph idx="1"/>
          </p:nvPr>
        </p:nvSpPr>
        <p:spPr>
          <a:xfrm>
            <a:off x="457200" y="2438400"/>
            <a:ext cx="8229600" cy="4114800"/>
          </a:xfrm>
        </p:spPr>
        <p:txBody>
          <a:bodyPr>
            <a:normAutofit fontScale="92500" lnSpcReduction="20000"/>
          </a:bodyPr>
          <a:lstStyle/>
          <a:p>
            <a:pPr>
              <a:buNone/>
            </a:pPr>
            <a:r>
              <a:rPr lang="en-US" sz="2200" dirty="0" smtClean="0"/>
              <a:t>     </a:t>
            </a:r>
          </a:p>
          <a:p>
            <a:pPr>
              <a:buNone/>
            </a:pPr>
            <a:r>
              <a:rPr lang="en-US" sz="2400" dirty="0" smtClean="0"/>
              <a:t>     ADEBUKOLA ADEBAYO</a:t>
            </a:r>
          </a:p>
          <a:p>
            <a:pPr>
              <a:buNone/>
            </a:pPr>
            <a:r>
              <a:rPr lang="en-US" sz="2400" dirty="0" smtClean="0"/>
              <a:t>     FOUNDER &amp; DIRECTOR GENERAL, HUMAN AND ORGANIZATIONAL RESOURCES DEVELOPMENT CENTRE (HORDC), LAGOS, NIGERIA.</a:t>
            </a:r>
          </a:p>
          <a:p>
            <a:pPr>
              <a:buNone/>
            </a:pPr>
            <a:endParaRPr lang="en-US" sz="2200" dirty="0" smtClean="0"/>
          </a:p>
          <a:p>
            <a:pPr>
              <a:buNone/>
            </a:pPr>
            <a:r>
              <a:rPr lang="en-US" sz="2400" dirty="0" smtClean="0"/>
              <a:t>      PAPER PRESENTED AT:</a:t>
            </a:r>
          </a:p>
          <a:p>
            <a:pPr>
              <a:buNone/>
            </a:pPr>
            <a:r>
              <a:rPr lang="en-US" sz="2400" dirty="0"/>
              <a:t> </a:t>
            </a:r>
            <a:r>
              <a:rPr lang="en-US" sz="2400" dirty="0" smtClean="0"/>
              <a:t>     2015 UNDESA/DSPD FORUM ON DISABILITY AND DEVELOPMENT</a:t>
            </a:r>
          </a:p>
          <a:p>
            <a:pPr>
              <a:buNone/>
            </a:pPr>
            <a:r>
              <a:rPr lang="en-US" sz="2200" dirty="0" smtClean="0"/>
              <a:t> </a:t>
            </a:r>
          </a:p>
          <a:p>
            <a:pPr>
              <a:buNone/>
            </a:pPr>
            <a:r>
              <a:rPr lang="en-US" sz="2200" dirty="0" smtClean="0"/>
              <a:t>     Theme: Disability </a:t>
            </a:r>
            <a:r>
              <a:rPr lang="en-US" sz="2200" dirty="0"/>
              <a:t>I</a:t>
            </a:r>
            <a:r>
              <a:rPr lang="en-US" sz="2200" dirty="0" smtClean="0"/>
              <a:t>nclusion and Accessible </a:t>
            </a:r>
            <a:r>
              <a:rPr lang="en-US" sz="2200" dirty="0"/>
              <a:t>U</a:t>
            </a:r>
            <a:r>
              <a:rPr lang="en-US" sz="2200" dirty="0" smtClean="0"/>
              <a:t>rban </a:t>
            </a:r>
            <a:r>
              <a:rPr lang="en-US" sz="2200" dirty="0"/>
              <a:t>D</a:t>
            </a:r>
            <a:r>
              <a:rPr lang="en-US" sz="2200" dirty="0" smtClean="0"/>
              <a:t>evelopment </a:t>
            </a:r>
            <a:r>
              <a:rPr lang="en-US" sz="2200" dirty="0"/>
              <a:t>I</a:t>
            </a:r>
            <a:r>
              <a:rPr lang="en-US" sz="2200" dirty="0" smtClean="0"/>
              <a:t>n</a:t>
            </a:r>
          </a:p>
          <a:p>
            <a:pPr>
              <a:buNone/>
            </a:pPr>
            <a:r>
              <a:rPr lang="en-US" sz="2200" dirty="0" smtClean="0"/>
              <a:t>                                         Collaboration  With UN Habitat</a:t>
            </a:r>
            <a:endParaRPr lang="en-US" sz="2200" dirty="0"/>
          </a:p>
          <a:p>
            <a:pPr>
              <a:buNone/>
            </a:pPr>
            <a:r>
              <a:rPr lang="en-US" sz="2200" dirty="0" smtClean="0"/>
              <a:t>     </a:t>
            </a:r>
          </a:p>
          <a:p>
            <a:pPr>
              <a:buNone/>
            </a:pPr>
            <a:r>
              <a:rPr lang="en-US" sz="2200" dirty="0" smtClean="0"/>
              <a:t>		         (UN Convention Center Nairobi, 28-30 Oct 2015)</a:t>
            </a:r>
            <a:endParaRPr lang="en-US" sz="2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38" y="0"/>
            <a:ext cx="2523744" cy="1371600"/>
          </a:xfrm>
        </p:spPr>
        <p:txBody>
          <a:bodyPr>
            <a:noAutofit/>
          </a:bodyPr>
          <a:lstStyle/>
          <a:p>
            <a:r>
              <a:rPr lang="en-US" sz="2800" dirty="0" smtClean="0"/>
              <a:t>GENERAL BACKGROUND CONTINUED</a:t>
            </a:r>
            <a:endParaRPr lang="en-US" sz="2800" dirty="0"/>
          </a:p>
        </p:txBody>
      </p:sp>
      <p:pic>
        <p:nvPicPr>
          <p:cNvPr id="5" name="Content Placeholder 4" descr="Dual Carriage 2.jpg"/>
          <p:cNvPicPr>
            <a:picLocks noGrp="1" noChangeAspect="1"/>
          </p:cNvPicPr>
          <p:nvPr>
            <p:ph idx="1"/>
          </p:nvPr>
        </p:nvPicPr>
        <p:blipFill>
          <a:blip r:embed="rId2"/>
          <a:stretch>
            <a:fillRect/>
          </a:stretch>
        </p:blipFill>
        <p:spPr>
          <a:xfrm>
            <a:off x="2819400" y="1828800"/>
            <a:ext cx="6019800" cy="4114800"/>
          </a:xfrm>
        </p:spPr>
      </p:pic>
      <p:sp>
        <p:nvSpPr>
          <p:cNvPr id="4" name="Text Placeholder 3"/>
          <p:cNvSpPr>
            <a:spLocks noGrp="1"/>
          </p:cNvSpPr>
          <p:nvPr>
            <p:ph type="body" sz="half" idx="2"/>
          </p:nvPr>
        </p:nvSpPr>
        <p:spPr/>
        <p:txBody>
          <a:bodyPr>
            <a:noAutofit/>
          </a:bodyPr>
          <a:lstStyle/>
          <a:p>
            <a:r>
              <a:rPr lang="en-US" sz="1700" dirty="0" smtClean="0"/>
              <a:t>Even when some form of town re-planning, city remodeling/renewal or infrastructural development/rehabilitation takes place, there is apparent low awareness and low capacity on the part of public officials and civil servants to mainstream inclusivity and accessibility requirements and needs of persons with disabilities due to lack of legal and policy frameworks which would have provided regulations and guidelines.</a:t>
            </a:r>
          </a:p>
          <a:p>
            <a:endParaRPr lang="en-US" sz="1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SOME GOOD EXAMPLES</a:t>
            </a:r>
            <a:endParaRPr lang="en-US" dirty="0"/>
          </a:p>
        </p:txBody>
      </p:sp>
      <p:sp>
        <p:nvSpPr>
          <p:cNvPr id="3" name="Content Placeholder 2"/>
          <p:cNvSpPr>
            <a:spLocks noGrp="1"/>
          </p:cNvSpPr>
          <p:nvPr>
            <p:ph idx="1"/>
          </p:nvPr>
        </p:nvSpPr>
        <p:spPr/>
        <p:txBody>
          <a:bodyPr/>
          <a:lstStyle/>
          <a:p>
            <a:pPr lvl="0"/>
            <a:r>
              <a:rPr lang="en-US" dirty="0"/>
              <a:t>In the absence of a holistic national initiative, some </a:t>
            </a:r>
            <a:r>
              <a:rPr lang="en-US" dirty="0" smtClean="0"/>
              <a:t>sub-national </a:t>
            </a:r>
            <a:r>
              <a:rPr lang="en-US" dirty="0"/>
              <a:t>(state) governments are taking bold steps to promote and protect rights of persons with disabilities especially their inclusivity and accessibility rights and needs.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SOME GOOD EXAMPLES</a:t>
            </a:r>
            <a:br>
              <a:rPr lang="en-US" dirty="0" smtClean="0"/>
            </a:br>
            <a:r>
              <a:rPr lang="en-US" dirty="0" smtClean="0"/>
              <a:t>                       CONTINUED</a:t>
            </a:r>
            <a:endParaRPr lang="en-US" dirty="0"/>
          </a:p>
        </p:txBody>
      </p:sp>
      <p:sp>
        <p:nvSpPr>
          <p:cNvPr id="3" name="Content Placeholder 2"/>
          <p:cNvSpPr>
            <a:spLocks noGrp="1"/>
          </p:cNvSpPr>
          <p:nvPr>
            <p:ph idx="1"/>
          </p:nvPr>
        </p:nvSpPr>
        <p:spPr/>
        <p:txBody>
          <a:bodyPr/>
          <a:lstStyle/>
          <a:p>
            <a:pPr lvl="0" algn="just"/>
            <a:r>
              <a:rPr lang="en-US" dirty="0"/>
              <a:t>Between 2010 and 2011, civil society advocacies </a:t>
            </a:r>
            <a:r>
              <a:rPr lang="en-US" dirty="0" smtClean="0"/>
              <a:t>payed-off </a:t>
            </a:r>
            <a:r>
              <a:rPr lang="en-US" dirty="0"/>
              <a:t>when the Lagos state government enacted the first and most comprehensive state-level disability law, “The Lagos State Special People’s Law” and established the Lagos State Office for Disability Affairs (LASODA) in 2012 to implement the law.</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SOME GOOD EXAMPLES</a:t>
            </a:r>
            <a:br>
              <a:rPr lang="en-US" dirty="0" smtClean="0"/>
            </a:br>
            <a:r>
              <a:rPr lang="en-US" dirty="0" smtClean="0"/>
              <a:t>                      CONTINUED</a:t>
            </a:r>
            <a:endParaRPr lang="en-US" dirty="0"/>
          </a:p>
        </p:txBody>
      </p:sp>
      <p:sp>
        <p:nvSpPr>
          <p:cNvPr id="3" name="Content Placeholder 2"/>
          <p:cNvSpPr>
            <a:spLocks noGrp="1"/>
          </p:cNvSpPr>
          <p:nvPr>
            <p:ph idx="1"/>
          </p:nvPr>
        </p:nvSpPr>
        <p:spPr/>
        <p:txBody>
          <a:bodyPr/>
          <a:lstStyle/>
          <a:p>
            <a:pPr lvl="0"/>
            <a:r>
              <a:rPr lang="en-US" dirty="0"/>
              <a:t>The creation of this legal framework in Lagos state heralded the beginning of what is now popularly regarded as “the Inclusive Lagos”.</a:t>
            </a: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SOME GOOD EXAMPLES </a:t>
            </a:r>
            <a:br>
              <a:rPr lang="en-US" dirty="0" smtClean="0"/>
            </a:br>
            <a:r>
              <a:rPr lang="en-US" dirty="0" smtClean="0"/>
              <a:t>                      CONTINUED</a:t>
            </a:r>
            <a:endParaRPr lang="en-US" dirty="0"/>
          </a:p>
        </p:txBody>
      </p:sp>
      <p:sp>
        <p:nvSpPr>
          <p:cNvPr id="3" name="Content Placeholder 2"/>
          <p:cNvSpPr>
            <a:spLocks noGrp="1"/>
          </p:cNvSpPr>
          <p:nvPr>
            <p:ph idx="1"/>
          </p:nvPr>
        </p:nvSpPr>
        <p:spPr/>
        <p:txBody>
          <a:bodyPr/>
          <a:lstStyle/>
          <a:p>
            <a:pPr lvl="0" algn="just"/>
            <a:r>
              <a:rPr lang="en-US" dirty="0"/>
              <a:t>The Lagos State Special People’s Law provides for inclusion and access for persons with disabilities in virtually all spheres of life and sectors in the state: physical planning and urban development, infrastructural development, housing, transportation, telecommunications, information, education, health, sports and recreation, employment, etc.</a:t>
            </a: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SOME GOOD EXAMPLES </a:t>
            </a:r>
            <a:br>
              <a:rPr lang="en-US" dirty="0" smtClean="0"/>
            </a:br>
            <a:r>
              <a:rPr lang="en-US" dirty="0" smtClean="0"/>
              <a:t>                    CONTINUED</a:t>
            </a:r>
            <a:endParaRPr lang="en-US" dirty="0"/>
          </a:p>
        </p:txBody>
      </p:sp>
      <p:sp>
        <p:nvSpPr>
          <p:cNvPr id="3" name="Content Placeholder 2"/>
          <p:cNvSpPr>
            <a:spLocks noGrp="1"/>
          </p:cNvSpPr>
          <p:nvPr>
            <p:ph idx="1"/>
          </p:nvPr>
        </p:nvSpPr>
        <p:spPr/>
        <p:txBody>
          <a:bodyPr>
            <a:normAutofit fontScale="92500" lnSpcReduction="10000"/>
          </a:bodyPr>
          <a:lstStyle/>
          <a:p>
            <a:pPr lvl="0" algn="just"/>
            <a:r>
              <a:rPr lang="en-US" dirty="0"/>
              <a:t>In terms of physical planning and urban </a:t>
            </a:r>
            <a:r>
              <a:rPr lang="en-US" dirty="0" err="1" smtClean="0"/>
              <a:t>development,infrastructuraldevelopment</a:t>
            </a:r>
            <a:r>
              <a:rPr lang="en-US" dirty="0" smtClean="0"/>
              <a:t>/rehabilitation</a:t>
            </a:r>
            <a:r>
              <a:rPr lang="en-US" dirty="0"/>
              <a:t>, housing, transportation and related matters, the law sets a five (5) year moratorium (between 2011 and 2016) after which government and all citizens should have fully complied with all inclusivity and accessibility requirements as prescribed in the Law; failure to which appropriate sanctions as prescribed in the law will be imposed.</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SOME GOOD EXAMPLES </a:t>
            </a:r>
            <a:br>
              <a:rPr lang="en-US" dirty="0" smtClean="0"/>
            </a:br>
            <a:r>
              <a:rPr lang="en-US" dirty="0" smtClean="0"/>
              <a:t>                      CONTINUED</a:t>
            </a:r>
            <a:endParaRPr lang="en-US" dirty="0"/>
          </a:p>
        </p:txBody>
      </p:sp>
      <p:sp>
        <p:nvSpPr>
          <p:cNvPr id="3" name="Content Placeholder 2"/>
          <p:cNvSpPr>
            <a:spLocks noGrp="1"/>
          </p:cNvSpPr>
          <p:nvPr>
            <p:ph idx="1"/>
          </p:nvPr>
        </p:nvSpPr>
        <p:spPr/>
        <p:txBody>
          <a:bodyPr>
            <a:normAutofit fontScale="92500" lnSpcReduction="10000"/>
          </a:bodyPr>
          <a:lstStyle/>
          <a:p>
            <a:pPr lvl="0" algn="just"/>
            <a:r>
              <a:rPr lang="en-US" dirty="0"/>
              <a:t>The enactment of the Special People’s Law in 2011 has influenced the review of other relevant laws especially the Lagos State Physical Planning and Urban Development Law which now provides a set of “building codes” which contains specific prescriptions for inclusivity and accessibility provisions in every public buildings and infrastructures including roads, pedestrian bridges, bus shelters, jetties, public car parks, events places and recreation </a:t>
            </a:r>
            <a:r>
              <a:rPr lang="en-US" dirty="0" smtClean="0"/>
              <a:t>centers</a:t>
            </a:r>
            <a:r>
              <a:rPr lang="en-US" dirty="0"/>
              <a:t>, etc.</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38" y="0"/>
            <a:ext cx="2523744" cy="1371600"/>
          </a:xfrm>
        </p:spPr>
        <p:txBody>
          <a:bodyPr>
            <a:noAutofit/>
          </a:bodyPr>
          <a:lstStyle/>
          <a:p>
            <a:r>
              <a:rPr lang="en-US" sz="2800" dirty="0" smtClean="0"/>
              <a:t>SOME GOOD EXAMPLE S CONTINUED</a:t>
            </a:r>
            <a:endParaRPr lang="en-US" sz="2800" dirty="0"/>
          </a:p>
        </p:txBody>
      </p:sp>
      <p:sp>
        <p:nvSpPr>
          <p:cNvPr id="4" name="Text Placeholder 3"/>
          <p:cNvSpPr>
            <a:spLocks noGrp="1"/>
          </p:cNvSpPr>
          <p:nvPr>
            <p:ph type="body" sz="half" idx="2"/>
          </p:nvPr>
        </p:nvSpPr>
        <p:spPr>
          <a:xfrm>
            <a:off x="167838" y="1730018"/>
            <a:ext cx="2468880" cy="4899382"/>
          </a:xfrm>
        </p:spPr>
        <p:txBody>
          <a:bodyPr>
            <a:noAutofit/>
          </a:bodyPr>
          <a:lstStyle/>
          <a:p>
            <a:pPr lvl="0" algn="just"/>
            <a:r>
              <a:rPr lang="en-US" dirty="0" smtClean="0"/>
              <a:t>The first test case for the Lagos State Special People’s Law was the redesigning and construction of the new Lagos State House of Assembly building in 2012 to make inclusivity and accessibility provisions for persons with disabilities. Afterwards, efforts have been on-going to ensure that the development, construction and rehabilitation of major public infrastructure in Lagos state substantially complies with provisions of the Special People’s Law and the Physical Planning and Urban Development law respectively. Other examples of compliance include:</a:t>
            </a:r>
          </a:p>
          <a:p>
            <a:endParaRPr lang="en-US" sz="1500" dirty="0" smtClean="0"/>
          </a:p>
          <a:p>
            <a:endParaRPr lang="en-US" sz="1500" dirty="0"/>
          </a:p>
        </p:txBody>
      </p:sp>
      <p:pic>
        <p:nvPicPr>
          <p:cNvPr id="7" name="Content Placeholder 6" descr="House of Assembly 2.jpg"/>
          <p:cNvPicPr>
            <a:picLocks noGrp="1" noChangeAspect="1"/>
          </p:cNvPicPr>
          <p:nvPr>
            <p:ph idx="1"/>
          </p:nvPr>
        </p:nvPicPr>
        <p:blipFill>
          <a:blip r:embed="rId2"/>
          <a:stretch>
            <a:fillRect/>
          </a:stretch>
        </p:blipFill>
        <p:spPr>
          <a:xfrm>
            <a:off x="3200400" y="2057400"/>
            <a:ext cx="5134510" cy="3429000"/>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SOME GOOD EXAMPLES</a:t>
            </a:r>
            <a:br>
              <a:rPr lang="en-US" dirty="0" smtClean="0"/>
            </a:br>
            <a:endParaRPr lang="en-US" dirty="0"/>
          </a:p>
        </p:txBody>
      </p:sp>
      <p:sp>
        <p:nvSpPr>
          <p:cNvPr id="3" name="Content Placeholder 2"/>
          <p:cNvSpPr>
            <a:spLocks noGrp="1"/>
          </p:cNvSpPr>
          <p:nvPr>
            <p:ph idx="1"/>
          </p:nvPr>
        </p:nvSpPr>
        <p:spPr/>
        <p:txBody>
          <a:bodyPr/>
          <a:lstStyle/>
          <a:p>
            <a:pPr lvl="0"/>
            <a:r>
              <a:rPr lang="en-US" dirty="0"/>
              <a:t>All new government and public buildings are built with substantial compliance with inclusivity and accessibility requirements;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38" y="0"/>
            <a:ext cx="2523744" cy="1371600"/>
          </a:xfrm>
        </p:spPr>
        <p:txBody>
          <a:bodyPr>
            <a:noAutofit/>
          </a:bodyPr>
          <a:lstStyle/>
          <a:p>
            <a:r>
              <a:rPr lang="en-US" sz="2800" dirty="0" smtClean="0"/>
              <a:t>SOME GOOD EXAMPLES CONTINUED</a:t>
            </a:r>
            <a:endParaRPr lang="en-US" sz="2800" dirty="0"/>
          </a:p>
        </p:txBody>
      </p:sp>
      <p:pic>
        <p:nvPicPr>
          <p:cNvPr id="5" name="Content Placeholder 4" descr="Most Frontage.jpg"/>
          <p:cNvPicPr>
            <a:picLocks noGrp="1" noChangeAspect="1"/>
          </p:cNvPicPr>
          <p:nvPr>
            <p:ph idx="1"/>
          </p:nvPr>
        </p:nvPicPr>
        <p:blipFill>
          <a:blip r:embed="rId2"/>
          <a:stretch>
            <a:fillRect/>
          </a:stretch>
        </p:blipFill>
        <p:spPr>
          <a:xfrm>
            <a:off x="6032500" y="1524000"/>
            <a:ext cx="3111500" cy="2362200"/>
          </a:xfrm>
        </p:spPr>
      </p:pic>
      <p:sp>
        <p:nvSpPr>
          <p:cNvPr id="4" name="Text Placeholder 3"/>
          <p:cNvSpPr>
            <a:spLocks noGrp="1"/>
          </p:cNvSpPr>
          <p:nvPr>
            <p:ph type="body" sz="half" idx="2"/>
          </p:nvPr>
        </p:nvSpPr>
        <p:spPr/>
        <p:txBody>
          <a:bodyPr/>
          <a:lstStyle/>
          <a:p>
            <a:pPr lvl="0" algn="just"/>
            <a:r>
              <a:rPr lang="en-US" sz="2600" dirty="0" smtClean="0"/>
              <a:t>Entrances to all government building within the State Secretariat have been rehabilitated and provided with ramps;</a:t>
            </a:r>
          </a:p>
          <a:p>
            <a:endParaRPr lang="en-US" sz="2600" dirty="0" smtClean="0"/>
          </a:p>
          <a:p>
            <a:endParaRPr lang="en-US" dirty="0"/>
          </a:p>
        </p:txBody>
      </p:sp>
      <p:pic>
        <p:nvPicPr>
          <p:cNvPr id="4098" name="Picture 2" descr="C:\Users\CliffData\Desktop\Final Images\Friday\Ministry Of Health Frontage.jpg"/>
          <p:cNvPicPr>
            <a:picLocks noChangeAspect="1" noChangeArrowheads="1"/>
          </p:cNvPicPr>
          <p:nvPr/>
        </p:nvPicPr>
        <p:blipFill>
          <a:blip r:embed="rId3"/>
          <a:srcRect/>
          <a:stretch>
            <a:fillRect/>
          </a:stretch>
        </p:blipFill>
        <p:spPr bwMode="auto">
          <a:xfrm>
            <a:off x="2819400" y="1524000"/>
            <a:ext cx="3111500" cy="2362200"/>
          </a:xfrm>
          <a:prstGeom prst="rect">
            <a:avLst/>
          </a:prstGeom>
          <a:noFill/>
        </p:spPr>
      </p:pic>
      <p:pic>
        <p:nvPicPr>
          <p:cNvPr id="4100" name="Picture 4" descr="C:\Users\CliffData\Desktop\Final Images\Friday\LASODA Frontage.jpg"/>
          <p:cNvPicPr>
            <a:picLocks noChangeAspect="1" noChangeArrowheads="1"/>
          </p:cNvPicPr>
          <p:nvPr/>
        </p:nvPicPr>
        <p:blipFill>
          <a:blip r:embed="rId4"/>
          <a:srcRect/>
          <a:stretch>
            <a:fillRect/>
          </a:stretch>
        </p:blipFill>
        <p:spPr bwMode="auto">
          <a:xfrm>
            <a:off x="3962400" y="3917430"/>
            <a:ext cx="3536950" cy="2895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GENERAL BACKGROUND</a:t>
            </a:r>
            <a:endParaRPr lang="en-US" dirty="0"/>
          </a:p>
        </p:txBody>
      </p:sp>
      <p:sp>
        <p:nvSpPr>
          <p:cNvPr id="3" name="Content Placeholder 2"/>
          <p:cNvSpPr>
            <a:spLocks noGrp="1"/>
          </p:cNvSpPr>
          <p:nvPr>
            <p:ph idx="1"/>
          </p:nvPr>
        </p:nvSpPr>
        <p:spPr/>
        <p:txBody>
          <a:bodyPr/>
          <a:lstStyle/>
          <a:p>
            <a:pPr lvl="0" algn="just"/>
            <a:r>
              <a:rPr lang="en-US" dirty="0"/>
              <a:t>The mainstreaming of inclusivity and accessibility needs of persons with disabilities into laws, policies </a:t>
            </a:r>
            <a:r>
              <a:rPr lang="en-US" dirty="0" smtClean="0"/>
              <a:t>and </a:t>
            </a:r>
            <a:r>
              <a:rPr lang="en-US" dirty="0" err="1" smtClean="0"/>
              <a:t>programmes</a:t>
            </a:r>
            <a:r>
              <a:rPr lang="en-US" dirty="0" smtClean="0"/>
              <a:t> </a:t>
            </a:r>
            <a:r>
              <a:rPr lang="en-US" dirty="0"/>
              <a:t>of government at national and sub-national levels in Nigeria is relatively new.</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SOME GOOD EXAMPLES </a:t>
            </a:r>
            <a:br>
              <a:rPr lang="en-US" dirty="0" smtClean="0"/>
            </a:br>
            <a:r>
              <a:rPr lang="en-US" dirty="0" smtClean="0"/>
              <a:t>                      CONTINUED</a:t>
            </a:r>
            <a:endParaRPr lang="en-US" dirty="0"/>
          </a:p>
        </p:txBody>
      </p:sp>
      <p:sp>
        <p:nvSpPr>
          <p:cNvPr id="3" name="Content Placeholder 2"/>
          <p:cNvSpPr>
            <a:spLocks noGrp="1"/>
          </p:cNvSpPr>
          <p:nvPr>
            <p:ph idx="1"/>
          </p:nvPr>
        </p:nvSpPr>
        <p:spPr/>
        <p:txBody>
          <a:bodyPr/>
          <a:lstStyle/>
          <a:p>
            <a:r>
              <a:rPr lang="en-US" dirty="0" smtClean="0"/>
              <a:t>The state government managed mass transport scheme popularly called the Bus Rapid Transport (BRT) under the Lagos State Metropolitan Area Transport Authority (LAMATA) make provisions for accessible bus shelters and has just acquired accessible buses for persons with disabilities. Currently, Persons with disabilities are not charged any fees when they use the BRT.</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ACCESSIBLE </a:t>
            </a:r>
            <a:br>
              <a:rPr lang="en-US" sz="3200" dirty="0" smtClean="0"/>
            </a:br>
            <a:r>
              <a:rPr lang="en-US" sz="3200" dirty="0" smtClean="0"/>
              <a:t>         BUS    </a:t>
            </a:r>
            <a:endParaRPr lang="en-US" sz="3200" dirty="0"/>
          </a:p>
        </p:txBody>
      </p:sp>
      <p:pic>
        <p:nvPicPr>
          <p:cNvPr id="5" name="Picture Placeholder 4" descr="Lamata Front View.jpg"/>
          <p:cNvPicPr>
            <a:picLocks noGrp="1" noChangeAspect="1"/>
          </p:cNvPicPr>
          <p:nvPr>
            <p:ph type="pic" idx="1"/>
          </p:nvPr>
        </p:nvPicPr>
        <p:blipFill>
          <a:blip r:embed="rId2"/>
          <a:srcRect l="6291" r="6291"/>
          <a:stretch>
            <a:fillRect/>
          </a:stretch>
        </p:blipFill>
        <p:spPr>
          <a:xfrm>
            <a:off x="3733800" y="1524000"/>
            <a:ext cx="4122002" cy="2934792"/>
          </a:xfrm>
        </p:spPr>
      </p:pic>
      <p:sp>
        <p:nvSpPr>
          <p:cNvPr id="4" name="Text Placeholder 3"/>
          <p:cNvSpPr>
            <a:spLocks noGrp="1"/>
          </p:cNvSpPr>
          <p:nvPr>
            <p:ph type="body" sz="half" idx="2"/>
          </p:nvPr>
        </p:nvSpPr>
        <p:spPr/>
        <p:txBody>
          <a:bodyPr>
            <a:normAutofit/>
          </a:bodyPr>
          <a:lstStyle/>
          <a:p>
            <a:r>
              <a:rPr lang="en-US" sz="4000" dirty="0" smtClean="0"/>
              <a:t>Newly procured accessible Mass Transit Buses By LAMATA</a:t>
            </a:r>
            <a:endParaRPr lang="en-US" sz="4000" dirty="0"/>
          </a:p>
        </p:txBody>
      </p:sp>
      <p:pic>
        <p:nvPicPr>
          <p:cNvPr id="2050" name="Picture 2"/>
          <p:cNvPicPr>
            <a:picLocks noChangeAspect="1" noChangeArrowheads="1"/>
          </p:cNvPicPr>
          <p:nvPr/>
        </p:nvPicPr>
        <p:blipFill>
          <a:blip r:embed="rId3"/>
          <a:srcRect/>
          <a:stretch>
            <a:fillRect/>
          </a:stretch>
        </p:blipFill>
        <p:spPr bwMode="auto">
          <a:xfrm>
            <a:off x="3733800" y="4495800"/>
            <a:ext cx="4114800" cy="236220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057400"/>
          </a:xfrm>
        </p:spPr>
        <p:txBody>
          <a:bodyPr>
            <a:normAutofit fontScale="90000"/>
          </a:bodyPr>
          <a:lstStyle/>
          <a:p>
            <a:r>
              <a:rPr lang="en-US" sz="2600" dirty="0" smtClean="0"/>
              <a:t>SHORTCOMINGS AND PERSISTENT CHALLENGES IN THE IMPLEMENTATION OF INCLUSIVE AND ACCESSIBLE PHYSICAL   PLANNINGAND URBAN DEVELOPMENT:</a:t>
            </a:r>
            <a:br>
              <a:rPr lang="en-US" sz="2600" dirty="0" smtClean="0"/>
            </a:br>
            <a:endParaRPr lang="en-US" sz="2600" dirty="0"/>
          </a:p>
        </p:txBody>
      </p:sp>
      <p:sp>
        <p:nvSpPr>
          <p:cNvPr id="3" name="Content Placeholder 2"/>
          <p:cNvSpPr>
            <a:spLocks noGrp="1"/>
          </p:cNvSpPr>
          <p:nvPr>
            <p:ph idx="1"/>
          </p:nvPr>
        </p:nvSpPr>
        <p:spPr>
          <a:xfrm>
            <a:off x="457200" y="2133600"/>
            <a:ext cx="8229600" cy="4343400"/>
          </a:xfrm>
        </p:spPr>
        <p:txBody>
          <a:bodyPr/>
          <a:lstStyle/>
          <a:p>
            <a:pPr algn="just"/>
            <a:r>
              <a:rPr lang="en-US" dirty="0"/>
              <a:t>The absence of an accurate disability data-base (DDB) in Lagos and Nigeria as a whole has made inclusive physical planning and urban development virtually difficult. </a:t>
            </a:r>
            <a:r>
              <a:rPr lang="en-US" dirty="0" smtClean="0"/>
              <a:t>The on-going National Identity Card scheme and the Continuous National Voters Registration process have both failed to make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209800"/>
            <a:ext cx="8229600" cy="4419600"/>
          </a:xfrm>
        </p:spPr>
        <p:txBody>
          <a:bodyPr>
            <a:normAutofit fontScale="92500"/>
          </a:bodyPr>
          <a:lstStyle/>
          <a:p>
            <a:pPr lvl="0" algn="just"/>
            <a:r>
              <a:rPr lang="en-US" dirty="0" smtClean="0"/>
              <a:t>The </a:t>
            </a:r>
            <a:r>
              <a:rPr lang="en-US" dirty="0"/>
              <a:t>case </a:t>
            </a:r>
            <a:r>
              <a:rPr lang="en-US" dirty="0" smtClean="0"/>
              <a:t> of </a:t>
            </a:r>
            <a:r>
              <a:rPr lang="en-US" dirty="0"/>
              <a:t>Lagos state Residency Registration process when </a:t>
            </a:r>
            <a:r>
              <a:rPr lang="en-US" dirty="0" smtClean="0"/>
              <a:t>it commenced was similar. </a:t>
            </a:r>
            <a:r>
              <a:rPr lang="en-US" dirty="0"/>
              <a:t>However, due to persistent advocacies in Lagos state, </a:t>
            </a:r>
            <a:r>
              <a:rPr lang="en-US" dirty="0" smtClean="0"/>
              <a:t>a proper provisions to effectively capture disability status of the citizens so as to make adequate provisions for them during planning. collaboration has been initiated between relevant MDAs, commencing the process to properly register persons with disabilities.</a:t>
            </a:r>
          </a:p>
          <a:p>
            <a:pPr algn="just"/>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1981200"/>
            <a:ext cx="8229600" cy="4495800"/>
          </a:xfrm>
        </p:spPr>
        <p:txBody>
          <a:bodyPr>
            <a:normAutofit/>
          </a:bodyPr>
          <a:lstStyle/>
          <a:p>
            <a:pPr algn="just"/>
            <a:r>
              <a:rPr lang="en-US" dirty="0"/>
              <a:t>The absence and inadequacy of enabling disability legal and policy frameworks remains a major challenge. This challenge is more obvious at the national level; as there are currently no policy direction, regulations and guidelines to compel compliance.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057400"/>
            <a:ext cx="8229600" cy="4419600"/>
          </a:xfrm>
        </p:spPr>
        <p:txBody>
          <a:bodyPr>
            <a:normAutofit/>
          </a:bodyPr>
          <a:lstStyle/>
          <a:p>
            <a:pPr lvl="0" algn="just"/>
            <a:r>
              <a:rPr lang="en-US" dirty="0" smtClean="0"/>
              <a:t>However, the Lagos state experience is being used as a success case study to stimulate similar developments in other states and at the federal level.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p:txBody>
          <a:bodyPr/>
          <a:lstStyle/>
          <a:p>
            <a:pPr lvl="0"/>
            <a:r>
              <a:rPr lang="en-US" dirty="0" smtClean="0"/>
              <a:t>At the moment, disability bills have reached appreciable legislative levels in several other states while the national bill narrowly missed being signed into law during the last administration which ended in May 29</a:t>
            </a:r>
            <a:r>
              <a:rPr lang="en-US" baseline="30000" dirty="0" smtClean="0"/>
              <a:t>th,</a:t>
            </a:r>
            <a:r>
              <a:rPr lang="en-US" dirty="0" smtClean="0"/>
              <a:t> 2015. Efforts are on-going to ensure that the new government gives assent to the bill which has been passed by the National Assembly.</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057400"/>
            <a:ext cx="8229600" cy="4419600"/>
          </a:xfrm>
        </p:spPr>
        <p:txBody>
          <a:bodyPr>
            <a:normAutofit/>
          </a:bodyPr>
          <a:lstStyle/>
          <a:p>
            <a:pPr algn="just"/>
            <a:r>
              <a:rPr lang="en-US" dirty="0"/>
              <a:t>The persistence of obvious public awareness and human capacity gaps have greatly limited the pace and quality of inclusive and accessible physical planning and urban development in Nigeria.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p:txBody>
          <a:bodyPr/>
          <a:lstStyle/>
          <a:p>
            <a:r>
              <a:rPr lang="en-US" dirty="0" smtClean="0"/>
              <a:t>The whole idea and practice of social inclusion and the mainstreaming of disability issues into the broad spectrum of socio-political, economic, technological, environmental and infrastructural activities is generally new in Nigeria.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1981200"/>
            <a:ext cx="8229600" cy="4495800"/>
          </a:xfrm>
        </p:spPr>
        <p:txBody>
          <a:bodyPr>
            <a:normAutofit/>
          </a:bodyPr>
          <a:lstStyle/>
          <a:p>
            <a:pPr algn="just"/>
            <a:r>
              <a:rPr lang="en-US" dirty="0" smtClean="0"/>
              <a:t>The entire Nigerian</a:t>
            </a:r>
          </a:p>
          <a:p>
            <a:pPr algn="just">
              <a:buNone/>
            </a:pPr>
            <a:r>
              <a:rPr lang="en-US" dirty="0" smtClean="0"/>
              <a:t>    public </a:t>
            </a:r>
            <a:r>
              <a:rPr lang="en-US" dirty="0"/>
              <a:t>including actors on the supply side of policy are just virtually learning on the skills and methodologies of disability-based social inclusion. Due to Nigeria’s peculiarities, the public awareness and capacity building process has been largely slow.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GENERAL BACKGROUND   </a:t>
            </a:r>
            <a:br>
              <a:rPr lang="en-US" dirty="0" smtClean="0"/>
            </a:br>
            <a:r>
              <a:rPr lang="en-US" dirty="0" smtClean="0"/>
              <a:t>                      CONTINUED</a:t>
            </a:r>
            <a:endParaRPr lang="en-US" dirty="0"/>
          </a:p>
        </p:txBody>
      </p:sp>
      <p:sp>
        <p:nvSpPr>
          <p:cNvPr id="3" name="Content Placeholder 2"/>
          <p:cNvSpPr>
            <a:spLocks noGrp="1"/>
          </p:cNvSpPr>
          <p:nvPr>
            <p:ph idx="1"/>
          </p:nvPr>
        </p:nvSpPr>
        <p:spPr/>
        <p:txBody>
          <a:bodyPr/>
          <a:lstStyle/>
          <a:p>
            <a:pPr lvl="0" algn="just"/>
            <a:r>
              <a:rPr lang="en-US" dirty="0"/>
              <a:t>Before the commencement of Nigeria’s new democratic dispensation in 1999, disability issues was virtually treated as medical and charity issues. Therefore</a:t>
            </a:r>
            <a:r>
              <a:rPr lang="en-US" dirty="0" smtClean="0"/>
              <a:t>, the </a:t>
            </a:r>
            <a:r>
              <a:rPr lang="en-US" dirty="0"/>
              <a:t>only government department in charge of disability was the Directorates of Rehabilitation established within national and state ministries of social development.</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p:txBody>
          <a:bodyPr/>
          <a:lstStyle/>
          <a:p>
            <a:r>
              <a:rPr lang="en-US" dirty="0" smtClean="0"/>
              <a:t>However, the rising levels of civil society advocacies with support from international development partners is helping to step up public awareness and build capacities of all stakeholders.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057400"/>
            <a:ext cx="8229600" cy="4343400"/>
          </a:xfrm>
        </p:spPr>
        <p:txBody>
          <a:bodyPr/>
          <a:lstStyle/>
          <a:p>
            <a:pPr algn="just"/>
            <a:r>
              <a:rPr lang="en-US" dirty="0"/>
              <a:t>Similarly, due to capacity gaps, there is a seeming lop-sidedness of physical planning and urban development projects and activities towards physical disabilities while other disability types (blind, deaf and intellectual disabilities) are not adequately captured in the design of </a:t>
            </a:r>
            <a:r>
              <a:rPr lang="en-US" dirty="0" smtClean="0"/>
              <a:t>projects.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057400"/>
            <a:ext cx="8229600" cy="4419600"/>
          </a:xfrm>
        </p:spPr>
        <p:txBody>
          <a:bodyPr/>
          <a:lstStyle/>
          <a:p>
            <a:pPr lvl="0" algn="just"/>
            <a:r>
              <a:rPr lang="en-US" dirty="0" smtClean="0"/>
              <a:t> For instance</a:t>
            </a:r>
            <a:r>
              <a:rPr lang="en-US" dirty="0"/>
              <a:t>, blind and deaf persons are still confronted with the challenges of accessing public information on </a:t>
            </a:r>
            <a:r>
              <a:rPr lang="en-US" dirty="0" smtClean="0"/>
              <a:t>signages, </a:t>
            </a:r>
            <a:r>
              <a:rPr lang="en-US" dirty="0"/>
              <a:t>road signs and maps, public utility user guides, etc. Also, accessibility needs of blind and deaf persons on roads, public buildings, etc are yet to be achieved.</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524000"/>
          </a:xfrm>
        </p:spPr>
        <p:txBody>
          <a:bodyPr>
            <a:normAutofit fontScale="90000"/>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209800"/>
            <a:ext cx="8229600" cy="4267200"/>
          </a:xfrm>
        </p:spPr>
        <p:txBody>
          <a:bodyPr/>
          <a:lstStyle/>
          <a:p>
            <a:pPr lvl="0" algn="just"/>
            <a:r>
              <a:rPr lang="en-US" dirty="0"/>
              <a:t>Again, due to capacity and technology gaps, there is persistence in the challenge of accuracy and precision especially in measurements of accessibility features of infrastructures such as ramp slopes, wheelchair accessible door-ways, etc.</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133600"/>
            <a:ext cx="8229600" cy="4267200"/>
          </a:xfrm>
        </p:spPr>
        <p:txBody>
          <a:bodyPr/>
          <a:lstStyle/>
          <a:p>
            <a:pPr lvl="0" algn="just"/>
            <a:r>
              <a:rPr lang="en-US" dirty="0"/>
              <a:t>The challenge of poor funding for disability projects have not been effectively overcome due to poor prioritization of disability issues. For instance, the use of accessible buses and trains are considered too “expensive” to acquire and maintain.</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00200"/>
          </a:xfrm>
        </p:spPr>
        <p:txBody>
          <a:bodyPr>
            <a:normAutofit fontScale="90000"/>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209800"/>
            <a:ext cx="8229600" cy="4191000"/>
          </a:xfrm>
        </p:spPr>
        <p:txBody>
          <a:bodyPr/>
          <a:lstStyle/>
          <a:p>
            <a:pPr lvl="0" algn="just"/>
            <a:r>
              <a:rPr lang="en-US" dirty="0"/>
              <a:t>DPOs and CSOs in Nigeria are mostly confronted with the challenges of funding and institutional capacities to sustain effective policy reviews, monitoring and evaluation, as well as massive public awareness.</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362200"/>
            <a:ext cx="8229600" cy="4191000"/>
          </a:xfrm>
        </p:spPr>
        <p:txBody>
          <a:bodyPr>
            <a:normAutofit/>
          </a:bodyPr>
          <a:lstStyle/>
          <a:p>
            <a:pPr algn="just"/>
            <a:r>
              <a:rPr lang="en-US" smtClean="0"/>
              <a:t>Inclusive </a:t>
            </a:r>
            <a:r>
              <a:rPr lang="en-US" dirty="0"/>
              <a:t>and accessible physical planning and urban development will not be achieved in holistic terms if we concentrate on efforts to mainstream inclusivity and accessibility requirements into development of new towns, cities and infrastructures.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SHORTCOMINGS</a:t>
            </a:r>
            <a:endParaRPr lang="en-US" dirty="0"/>
          </a:p>
        </p:txBody>
      </p:sp>
      <p:pic>
        <p:nvPicPr>
          <p:cNvPr id="5" name="Content Placeholder 4" descr="Inaccessible Shelter.jpg"/>
          <p:cNvPicPr>
            <a:picLocks noGrp="1" noChangeAspect="1"/>
          </p:cNvPicPr>
          <p:nvPr>
            <p:ph idx="1"/>
          </p:nvPr>
        </p:nvPicPr>
        <p:blipFill>
          <a:blip r:embed="rId2"/>
          <a:stretch>
            <a:fillRect/>
          </a:stretch>
        </p:blipFill>
        <p:spPr>
          <a:xfrm>
            <a:off x="2743200" y="2209800"/>
            <a:ext cx="3111500" cy="3327400"/>
          </a:xfrm>
        </p:spPr>
      </p:pic>
      <p:sp>
        <p:nvSpPr>
          <p:cNvPr id="4" name="Text Placeholder 3"/>
          <p:cNvSpPr>
            <a:spLocks noGrp="1"/>
          </p:cNvSpPr>
          <p:nvPr>
            <p:ph type="body" sz="half" idx="2"/>
          </p:nvPr>
        </p:nvSpPr>
        <p:spPr/>
        <p:txBody>
          <a:bodyPr>
            <a:normAutofit fontScale="92500" lnSpcReduction="20000"/>
          </a:bodyPr>
          <a:lstStyle/>
          <a:p>
            <a:r>
              <a:rPr lang="en-US" sz="3200" dirty="0" smtClean="0"/>
              <a:t>There is urgent need to map out plans to rebuild or rehabilitate the vast very inaccessible existing towns, cities, infrastructure and services. </a:t>
            </a:r>
            <a:endParaRPr lang="en-US" sz="3200" dirty="0"/>
          </a:p>
        </p:txBody>
      </p:sp>
      <p:pic>
        <p:nvPicPr>
          <p:cNvPr id="8194" name="Picture 2" descr="C:\Users\CliffData\Desktop\Final Images\Monday\Inaccessible Bus.jpg"/>
          <p:cNvPicPr>
            <a:picLocks noChangeAspect="1" noChangeArrowheads="1"/>
          </p:cNvPicPr>
          <p:nvPr/>
        </p:nvPicPr>
        <p:blipFill>
          <a:blip r:embed="rId3"/>
          <a:srcRect/>
          <a:stretch>
            <a:fillRect/>
          </a:stretch>
        </p:blipFill>
        <p:spPr bwMode="auto">
          <a:xfrm>
            <a:off x="5943600" y="2133600"/>
            <a:ext cx="3111500" cy="3429000"/>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Autofit/>
          </a:bodyPr>
          <a:lstStyle/>
          <a:p>
            <a:r>
              <a:rPr lang="en-US" sz="2600" dirty="0" smtClean="0"/>
              <a:t>SHORTCOMINGS AND PERSISTENT CHALLENGES IN THE IMPLEMENTATION OF INCLUSIVE AND ACCESSIBLE PHYSICAL PLANNINGAND URBAN DEVELOPMENT:CONTINUED</a:t>
            </a:r>
            <a:endParaRPr lang="en-US" sz="2600" dirty="0"/>
          </a:p>
        </p:txBody>
      </p:sp>
      <p:sp>
        <p:nvSpPr>
          <p:cNvPr id="3" name="Content Placeholder 2"/>
          <p:cNvSpPr>
            <a:spLocks noGrp="1"/>
          </p:cNvSpPr>
          <p:nvPr>
            <p:ph idx="1"/>
          </p:nvPr>
        </p:nvSpPr>
        <p:spPr>
          <a:xfrm>
            <a:off x="457200" y="2133600"/>
            <a:ext cx="8229600" cy="4343400"/>
          </a:xfrm>
        </p:spPr>
        <p:txBody>
          <a:bodyPr/>
          <a:lstStyle/>
          <a:p>
            <a:pPr lvl="0" algn="just"/>
            <a:r>
              <a:rPr lang="en-US" dirty="0" smtClean="0"/>
              <a:t>For </a:t>
            </a:r>
            <a:r>
              <a:rPr lang="en-US" dirty="0"/>
              <a:t>instance, in Lagos state there are several roads, pedestrian bridges, public buildings</a:t>
            </a:r>
            <a:r>
              <a:rPr lang="en-US" dirty="0" smtClean="0"/>
              <a:t>, industrial </a:t>
            </a:r>
            <a:r>
              <a:rPr lang="en-US" dirty="0"/>
              <a:t>and housing estates, transport services, etc which require rebuilding, remodeling or rehabilitation to ensure that they are inclusive of</a:t>
            </a:r>
            <a:r>
              <a:rPr lang="en-US" dirty="0" smtClean="0"/>
              <a:t>, and </a:t>
            </a:r>
            <a:r>
              <a:rPr lang="en-US" dirty="0"/>
              <a:t>accessible to </a:t>
            </a:r>
            <a:r>
              <a:rPr lang="en-US" dirty="0" smtClean="0"/>
              <a:t>persons with </a:t>
            </a:r>
            <a:r>
              <a:rPr lang="en-US" dirty="0"/>
              <a:t>disabilities.</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SHORTCOMINGS</a:t>
            </a:r>
            <a:endParaRPr lang="en-US" sz="2400" dirty="0"/>
          </a:p>
        </p:txBody>
      </p:sp>
      <p:pic>
        <p:nvPicPr>
          <p:cNvPr id="5" name="Content Placeholder 4" descr="Inaccessible Pedestrian Bridge.jpg"/>
          <p:cNvPicPr>
            <a:picLocks noGrp="1" noChangeAspect="1"/>
          </p:cNvPicPr>
          <p:nvPr>
            <p:ph idx="1"/>
          </p:nvPr>
        </p:nvPicPr>
        <p:blipFill>
          <a:blip r:embed="rId2"/>
          <a:stretch>
            <a:fillRect/>
          </a:stretch>
        </p:blipFill>
        <p:spPr>
          <a:xfrm>
            <a:off x="2819400" y="2133600"/>
            <a:ext cx="3111500" cy="3327400"/>
          </a:xfrm>
        </p:spPr>
      </p:pic>
      <p:sp>
        <p:nvSpPr>
          <p:cNvPr id="4" name="Text Placeholder 3"/>
          <p:cNvSpPr>
            <a:spLocks noGrp="1"/>
          </p:cNvSpPr>
          <p:nvPr>
            <p:ph type="body" sz="half" idx="2"/>
          </p:nvPr>
        </p:nvSpPr>
        <p:spPr/>
        <p:txBody>
          <a:bodyPr/>
          <a:lstStyle/>
          <a:p>
            <a:endParaRPr lang="en-US"/>
          </a:p>
        </p:txBody>
      </p:sp>
      <p:pic>
        <p:nvPicPr>
          <p:cNvPr id="9218" name="Picture 2" descr="C:\Users\CliffData\Desktop\Final Images\Monday\Inaccessible Pedestrian Bridge  2.jpg"/>
          <p:cNvPicPr>
            <a:picLocks noChangeAspect="1" noChangeArrowheads="1"/>
          </p:cNvPicPr>
          <p:nvPr/>
        </p:nvPicPr>
        <p:blipFill>
          <a:blip r:embed="rId3"/>
          <a:srcRect/>
          <a:stretch>
            <a:fillRect/>
          </a:stretch>
        </p:blipFill>
        <p:spPr bwMode="auto">
          <a:xfrm>
            <a:off x="6019800" y="2133600"/>
            <a:ext cx="3048000" cy="328453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GENERAL BACKGROUND </a:t>
            </a:r>
            <a:br>
              <a:rPr lang="en-US" dirty="0" smtClean="0"/>
            </a:br>
            <a:r>
              <a:rPr lang="en-US" dirty="0" smtClean="0"/>
              <a:t>                      CONTINUED</a:t>
            </a:r>
            <a:endParaRPr lang="en-US" dirty="0"/>
          </a:p>
        </p:txBody>
      </p:sp>
      <p:sp>
        <p:nvSpPr>
          <p:cNvPr id="3" name="Content Placeholder 2"/>
          <p:cNvSpPr>
            <a:spLocks noGrp="1"/>
          </p:cNvSpPr>
          <p:nvPr>
            <p:ph idx="1"/>
          </p:nvPr>
        </p:nvSpPr>
        <p:spPr/>
        <p:txBody>
          <a:bodyPr/>
          <a:lstStyle/>
          <a:p>
            <a:pPr lvl="0" algn="just"/>
            <a:r>
              <a:rPr lang="en-US" dirty="0"/>
              <a:t>Even between 1999 and 2008, governments at national and </a:t>
            </a:r>
            <a:r>
              <a:rPr lang="en-US" dirty="0" smtClean="0"/>
              <a:t>sub-national </a:t>
            </a:r>
            <a:r>
              <a:rPr lang="en-US" dirty="0"/>
              <a:t>levels in Nigeria hardly thought that disability had any connection with issues like physical planning and urban development let alone with sectors like transportation, housing, infrastructural development. At best, in Nigeria, it was easier to link disability strictly and only with sectors like education and health.</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38" y="0"/>
            <a:ext cx="2523744" cy="1371600"/>
          </a:xfrm>
        </p:spPr>
        <p:txBody>
          <a:bodyPr>
            <a:noAutofit/>
          </a:bodyPr>
          <a:lstStyle/>
          <a:p>
            <a:r>
              <a:rPr lang="en-US" sz="2500" dirty="0" smtClean="0"/>
              <a:t>SHORTCOMINGS</a:t>
            </a:r>
            <a:endParaRPr lang="en-US" sz="2500" dirty="0"/>
          </a:p>
        </p:txBody>
      </p:sp>
      <p:pic>
        <p:nvPicPr>
          <p:cNvPr id="5" name="Content Placeholder 4" descr="Drainage Around Walkway.jpg"/>
          <p:cNvPicPr>
            <a:picLocks noGrp="1" noChangeAspect="1"/>
          </p:cNvPicPr>
          <p:nvPr>
            <p:ph idx="1"/>
          </p:nvPr>
        </p:nvPicPr>
        <p:blipFill>
          <a:blip r:embed="rId2"/>
          <a:stretch>
            <a:fillRect/>
          </a:stretch>
        </p:blipFill>
        <p:spPr>
          <a:xfrm>
            <a:off x="2819400" y="2286000"/>
            <a:ext cx="3111500" cy="3327400"/>
          </a:xfrm>
        </p:spPr>
      </p:pic>
      <p:sp>
        <p:nvSpPr>
          <p:cNvPr id="4" name="Text Placeholder 3"/>
          <p:cNvSpPr>
            <a:spLocks noGrp="1"/>
          </p:cNvSpPr>
          <p:nvPr>
            <p:ph type="body" sz="half" idx="2"/>
          </p:nvPr>
        </p:nvSpPr>
        <p:spPr/>
        <p:txBody>
          <a:bodyPr>
            <a:normAutofit/>
          </a:bodyPr>
          <a:lstStyle/>
          <a:p>
            <a:r>
              <a:rPr lang="en-US" sz="3600" dirty="0" smtClean="0"/>
              <a:t>Inaccessible Rough Terrains and Open Drainage</a:t>
            </a:r>
            <a:endParaRPr lang="en-US" sz="3600" dirty="0"/>
          </a:p>
        </p:txBody>
      </p:sp>
      <p:pic>
        <p:nvPicPr>
          <p:cNvPr id="7170" name="Picture 2" descr="C:\Users\CliffData\Desktop\Final Images\Monday\Walkway With Hole.jpg"/>
          <p:cNvPicPr>
            <a:picLocks noChangeAspect="1" noChangeArrowheads="1"/>
          </p:cNvPicPr>
          <p:nvPr/>
        </p:nvPicPr>
        <p:blipFill>
          <a:blip r:embed="rId3"/>
          <a:srcRect/>
          <a:stretch>
            <a:fillRect/>
          </a:stretch>
        </p:blipFill>
        <p:spPr bwMode="auto">
          <a:xfrm>
            <a:off x="6019800" y="2286000"/>
            <a:ext cx="3111500" cy="3327400"/>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38" y="0"/>
            <a:ext cx="2523744" cy="1295400"/>
          </a:xfrm>
        </p:spPr>
        <p:txBody>
          <a:bodyPr>
            <a:noAutofit/>
          </a:bodyPr>
          <a:lstStyle/>
          <a:p>
            <a:r>
              <a:rPr lang="en-US" sz="2400" dirty="0" smtClean="0"/>
              <a:t>SHORTCOMINGS</a:t>
            </a:r>
            <a:r>
              <a:rPr lang="en-US" sz="2800" dirty="0" smtClean="0"/>
              <a:t/>
            </a:r>
            <a:br>
              <a:rPr lang="en-US" sz="2800" dirty="0" smtClean="0"/>
            </a:br>
            <a:endParaRPr lang="en-US" sz="2800" dirty="0"/>
          </a:p>
        </p:txBody>
      </p:sp>
      <p:pic>
        <p:nvPicPr>
          <p:cNvPr id="5" name="Content Placeholder 4" descr="Walkway.jpg"/>
          <p:cNvPicPr>
            <a:picLocks noGrp="1" noChangeAspect="1"/>
          </p:cNvPicPr>
          <p:nvPr>
            <p:ph idx="1"/>
          </p:nvPr>
        </p:nvPicPr>
        <p:blipFill>
          <a:blip r:embed="rId2"/>
          <a:stretch>
            <a:fillRect/>
          </a:stretch>
        </p:blipFill>
        <p:spPr>
          <a:xfrm>
            <a:off x="3810000" y="2133600"/>
            <a:ext cx="4114800" cy="3933825"/>
          </a:xfrm>
        </p:spPr>
      </p:pic>
      <p:sp>
        <p:nvSpPr>
          <p:cNvPr id="4" name="Text Placeholder 3"/>
          <p:cNvSpPr>
            <a:spLocks noGrp="1"/>
          </p:cNvSpPr>
          <p:nvPr>
            <p:ph type="body" sz="half" idx="2"/>
          </p:nvPr>
        </p:nvSpPr>
        <p:spPr/>
        <p:txBody>
          <a:bodyPr>
            <a:normAutofit/>
          </a:bodyPr>
          <a:lstStyle/>
          <a:p>
            <a:pPr lvl="0"/>
            <a:r>
              <a:rPr lang="en-US" sz="2600" dirty="0" smtClean="0"/>
              <a:t>All new roads and pedestrian bridges constructed and rehabilitated between 2012 till date are provided with ramps and accessible sidewalks;</a:t>
            </a:r>
          </a:p>
          <a:p>
            <a:endParaRPr lang="en-US" sz="26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OTHER LESSONS LEARNED</a:t>
            </a:r>
            <a:endParaRPr lang="en-US" dirty="0"/>
          </a:p>
        </p:txBody>
      </p:sp>
      <p:sp>
        <p:nvSpPr>
          <p:cNvPr id="3" name="Content Placeholder 2"/>
          <p:cNvSpPr>
            <a:spLocks noGrp="1"/>
          </p:cNvSpPr>
          <p:nvPr>
            <p:ph idx="1"/>
          </p:nvPr>
        </p:nvSpPr>
        <p:spPr/>
        <p:txBody>
          <a:bodyPr/>
          <a:lstStyle/>
          <a:p>
            <a:pPr lvl="0" algn="just"/>
            <a:r>
              <a:rPr lang="en-US" dirty="0"/>
              <a:t>It is observed that beyond the achievement of the enactment of a disability law and establishment of a disability agency in Lagos state, there is need to advocate for the review of the Lagos state </a:t>
            </a:r>
            <a:r>
              <a:rPr lang="en-US" dirty="0" smtClean="0"/>
              <a:t>long term </a:t>
            </a:r>
            <a:r>
              <a:rPr lang="en-US" dirty="0"/>
              <a:t>development planning instrument, “the State Development Plan” in which should be embedded a disability-inclusive and accessible Urban Development Master Plan.</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OTHER LESSONS LEARNED </a:t>
            </a:r>
            <a:br>
              <a:rPr lang="en-US" dirty="0" smtClean="0"/>
            </a:br>
            <a:r>
              <a:rPr lang="en-US" dirty="0" smtClean="0"/>
              <a:t>                      CONTINUED</a:t>
            </a:r>
            <a:endParaRPr lang="en-US" dirty="0"/>
          </a:p>
        </p:txBody>
      </p:sp>
      <p:sp>
        <p:nvSpPr>
          <p:cNvPr id="3" name="Content Placeholder 2"/>
          <p:cNvSpPr>
            <a:spLocks noGrp="1"/>
          </p:cNvSpPr>
          <p:nvPr>
            <p:ph idx="1"/>
          </p:nvPr>
        </p:nvSpPr>
        <p:spPr/>
        <p:txBody>
          <a:bodyPr/>
          <a:lstStyle/>
          <a:p>
            <a:pPr lvl="0" algn="just"/>
            <a:r>
              <a:rPr lang="en-US" dirty="0"/>
              <a:t>an inclusive and accessible urban development programme (especially in a country with high infrastructural deficit and highly </a:t>
            </a:r>
            <a:r>
              <a:rPr lang="en-US" dirty="0" smtClean="0"/>
              <a:t>distorted </a:t>
            </a:r>
            <a:r>
              <a:rPr lang="en-US" dirty="0"/>
              <a:t>urban planning like Nigeria) is highly capital intensive. It will therefore require the setting-up of a “Special Fund” drawn from international development agencies, private sector and the budget of the state government.</a:t>
            </a:r>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OTHER LESSONS LEARNED</a:t>
            </a:r>
            <a:br>
              <a:rPr lang="en-US" dirty="0" smtClean="0"/>
            </a:br>
            <a:r>
              <a:rPr lang="en-US" dirty="0" smtClean="0"/>
              <a:t>                       CONTINUED</a:t>
            </a:r>
            <a:endParaRPr lang="en-US" dirty="0"/>
          </a:p>
        </p:txBody>
      </p:sp>
      <p:sp>
        <p:nvSpPr>
          <p:cNvPr id="3" name="Content Placeholder 2"/>
          <p:cNvSpPr>
            <a:spLocks noGrp="1"/>
          </p:cNvSpPr>
          <p:nvPr>
            <p:ph idx="1"/>
          </p:nvPr>
        </p:nvSpPr>
        <p:spPr/>
        <p:txBody>
          <a:bodyPr>
            <a:normAutofit/>
          </a:bodyPr>
          <a:lstStyle/>
          <a:p>
            <a:pPr lvl="0" algn="just"/>
            <a:r>
              <a:rPr lang="en-US" dirty="0"/>
              <a:t>Similarly, from the Lagos state experience in Nigeria, it is observed that governments in poor countries may appear reluctant to expend so much to rebuild or remodel infrastructure and cities just to enhance inclusion and accessibility for PWDs.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OTHER LESSONS LEARNED </a:t>
            </a:r>
            <a:br>
              <a:rPr lang="en-US" dirty="0" smtClean="0"/>
            </a:br>
            <a:r>
              <a:rPr lang="en-US" dirty="0" smtClean="0"/>
              <a:t>                      CONTINUED</a:t>
            </a:r>
            <a:endParaRPr lang="en-US" dirty="0"/>
          </a:p>
        </p:txBody>
      </p:sp>
      <p:sp>
        <p:nvSpPr>
          <p:cNvPr id="3" name="Content Placeholder 2"/>
          <p:cNvSpPr>
            <a:spLocks noGrp="1"/>
          </p:cNvSpPr>
          <p:nvPr>
            <p:ph idx="1"/>
          </p:nvPr>
        </p:nvSpPr>
        <p:spPr/>
        <p:txBody>
          <a:bodyPr/>
          <a:lstStyle/>
          <a:p>
            <a:pPr lvl="0"/>
            <a:r>
              <a:rPr lang="en-US" dirty="0" smtClean="0"/>
              <a:t>As such, beyond the conduct of advocacies, innovative and strategic approaches are required to identify cost effective methods of inclusive and accessible urban development in poor countries.</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CONCLUSION</a:t>
            </a:r>
            <a:endParaRPr lang="en-US" dirty="0"/>
          </a:p>
        </p:txBody>
      </p:sp>
      <p:sp>
        <p:nvSpPr>
          <p:cNvPr id="3" name="Content Placeholder 2"/>
          <p:cNvSpPr>
            <a:spLocks noGrp="1"/>
          </p:cNvSpPr>
          <p:nvPr>
            <p:ph idx="1"/>
          </p:nvPr>
        </p:nvSpPr>
        <p:spPr/>
        <p:txBody>
          <a:bodyPr>
            <a:normAutofit/>
          </a:bodyPr>
          <a:lstStyle/>
          <a:p>
            <a:pPr lvl="0" algn="just"/>
            <a:r>
              <a:rPr lang="en-US" dirty="0" smtClean="0"/>
              <a:t>The </a:t>
            </a:r>
            <a:r>
              <a:rPr lang="en-US" dirty="0"/>
              <a:t>local and national experiences of inclusive and accessible physical planning and urban development in Nigeria exposes the two </a:t>
            </a:r>
            <a:r>
              <a:rPr lang="en-US" dirty="0" smtClean="0"/>
              <a:t>evidential extremes:</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CONCLUSION CONTINUED</a:t>
            </a:r>
            <a:endParaRPr lang="en-US" dirty="0"/>
          </a:p>
        </p:txBody>
      </p:sp>
      <p:sp>
        <p:nvSpPr>
          <p:cNvPr id="3" name="Content Placeholder 2"/>
          <p:cNvSpPr>
            <a:spLocks noGrp="1"/>
          </p:cNvSpPr>
          <p:nvPr>
            <p:ph idx="1"/>
          </p:nvPr>
        </p:nvSpPr>
        <p:spPr/>
        <p:txBody>
          <a:bodyPr/>
          <a:lstStyle/>
          <a:p>
            <a:pPr lvl="0"/>
            <a:r>
              <a:rPr lang="en-US" dirty="0" smtClean="0"/>
              <a:t>where the absence or inadequacy of legal and policy frameworks at the national level is denying persons with disabilities their right to an inclusive and accessible environment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CONCLUSION CONTINUED</a:t>
            </a:r>
            <a:endParaRPr lang="en-US" dirty="0"/>
          </a:p>
        </p:txBody>
      </p:sp>
      <p:sp>
        <p:nvSpPr>
          <p:cNvPr id="3" name="Content Placeholder 2"/>
          <p:cNvSpPr>
            <a:spLocks noGrp="1"/>
          </p:cNvSpPr>
          <p:nvPr>
            <p:ph idx="1"/>
          </p:nvPr>
        </p:nvSpPr>
        <p:spPr/>
        <p:txBody>
          <a:bodyPr/>
          <a:lstStyle/>
          <a:p>
            <a:pPr lvl="0" algn="just"/>
            <a:r>
              <a:rPr lang="en-US" dirty="0" smtClean="0"/>
              <a:t>and </a:t>
            </a:r>
            <a:r>
              <a:rPr lang="en-US" dirty="0"/>
              <a:t>the case where at the </a:t>
            </a:r>
            <a:r>
              <a:rPr lang="en-US" dirty="0" smtClean="0"/>
              <a:t>sub-national </a:t>
            </a:r>
            <a:r>
              <a:rPr lang="en-US" dirty="0"/>
              <a:t>level, the availability of legal and policy framework is helping to drive the growth of an inclusive and </a:t>
            </a:r>
            <a:r>
              <a:rPr lang="en-US" dirty="0" smtClean="0"/>
              <a:t>accessible </a:t>
            </a:r>
            <a:r>
              <a:rPr lang="en-US" dirty="0"/>
              <a:t>city.</a:t>
            </a: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CONCLUSION CONTINUED</a:t>
            </a:r>
            <a:endParaRPr lang="en-US" dirty="0"/>
          </a:p>
        </p:txBody>
      </p:sp>
      <p:sp>
        <p:nvSpPr>
          <p:cNvPr id="3" name="Content Placeholder 2"/>
          <p:cNvSpPr>
            <a:spLocks noGrp="1"/>
          </p:cNvSpPr>
          <p:nvPr>
            <p:ph idx="1"/>
          </p:nvPr>
        </p:nvSpPr>
        <p:spPr/>
        <p:txBody>
          <a:bodyPr/>
          <a:lstStyle/>
          <a:p>
            <a:pPr lvl="0" algn="just"/>
            <a:r>
              <a:rPr lang="en-US" dirty="0"/>
              <a:t>This experience point to the fact that legal, policy and institutional frameworks are key requirements to effectively drive and sustain inclusive practices in the development, rebuilding and rehabilitation of new and existing towns, cities, infrastructure and services for the benefit of persons with disabilities.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GENERAL BACKGROUND</a:t>
            </a:r>
            <a:br>
              <a:rPr lang="en-US" dirty="0" smtClean="0"/>
            </a:br>
            <a:r>
              <a:rPr lang="en-US" dirty="0" smtClean="0"/>
              <a:t>                      CONTINUED</a:t>
            </a:r>
            <a:endParaRPr lang="en-US" dirty="0"/>
          </a:p>
        </p:txBody>
      </p:sp>
      <p:sp>
        <p:nvSpPr>
          <p:cNvPr id="3" name="Content Placeholder 2"/>
          <p:cNvSpPr>
            <a:spLocks noGrp="1"/>
          </p:cNvSpPr>
          <p:nvPr>
            <p:ph idx="1"/>
          </p:nvPr>
        </p:nvSpPr>
        <p:spPr/>
        <p:txBody>
          <a:bodyPr>
            <a:normAutofit lnSpcReduction="10000"/>
          </a:bodyPr>
          <a:lstStyle/>
          <a:p>
            <a:pPr lvl="0" algn="just"/>
            <a:r>
              <a:rPr lang="en-US" dirty="0"/>
              <a:t>However, the situation began to change slightly upon the creation of the UN Convention on Rights of Persons with Disabilities in 2006 which sparked-off more advocacies by civil society groups and disabled people’s organizations with support from major international development partners and the eventual signing and ratification of the </a:t>
            </a:r>
            <a:r>
              <a:rPr lang="en-US" dirty="0" err="1"/>
              <a:t>CRPDand</a:t>
            </a:r>
            <a:r>
              <a:rPr lang="en-US" dirty="0"/>
              <a:t> its Optional Protocol in 2010.</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CONCLUSION CONTINUED</a:t>
            </a:r>
            <a:endParaRPr lang="en-US" dirty="0"/>
          </a:p>
        </p:txBody>
      </p:sp>
      <p:sp>
        <p:nvSpPr>
          <p:cNvPr id="3" name="Content Placeholder 2"/>
          <p:cNvSpPr>
            <a:spLocks noGrp="1"/>
          </p:cNvSpPr>
          <p:nvPr>
            <p:ph idx="1"/>
          </p:nvPr>
        </p:nvSpPr>
        <p:spPr/>
        <p:txBody>
          <a:bodyPr/>
          <a:lstStyle/>
          <a:p>
            <a:pPr lvl="0" algn="just"/>
            <a:r>
              <a:rPr lang="en-US" dirty="0"/>
              <a:t>Once the major legal, policy </a:t>
            </a:r>
            <a:r>
              <a:rPr lang="en-US" dirty="0" smtClean="0"/>
              <a:t>and institutional </a:t>
            </a:r>
            <a:r>
              <a:rPr lang="en-US" dirty="0"/>
              <a:t>issues are resolved, the more specific issues with low public awareness and low human capacity will be substantially resolved.</a:t>
            </a:r>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CONCLUSION CONTINUED</a:t>
            </a:r>
            <a:endParaRPr lang="en-US" dirty="0"/>
          </a:p>
        </p:txBody>
      </p:sp>
      <p:sp>
        <p:nvSpPr>
          <p:cNvPr id="3" name="Content Placeholder 2"/>
          <p:cNvSpPr>
            <a:spLocks noGrp="1"/>
          </p:cNvSpPr>
          <p:nvPr>
            <p:ph idx="1"/>
          </p:nvPr>
        </p:nvSpPr>
        <p:spPr/>
        <p:txBody>
          <a:bodyPr/>
          <a:lstStyle/>
          <a:p>
            <a:pPr lvl="0" algn="just"/>
            <a:r>
              <a:rPr lang="en-US" dirty="0"/>
              <a:t>It is equally necessary that any legal, policy and institutional options should sufficiently permit the effective participation of persons with disabilities themselves in the determination of their </a:t>
            </a:r>
            <a:r>
              <a:rPr lang="en-US" dirty="0" smtClean="0"/>
              <a:t>needs.</a:t>
            </a:r>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GENERAL BACKGROUND </a:t>
            </a:r>
            <a:br>
              <a:rPr lang="en-US" dirty="0" smtClean="0"/>
            </a:br>
            <a:r>
              <a:rPr lang="en-US" dirty="0" smtClean="0"/>
              <a:t>                      CONTINUED</a:t>
            </a:r>
            <a:br>
              <a:rPr lang="en-US" dirty="0" smtClean="0"/>
            </a:br>
            <a:endParaRPr lang="en-US" dirty="0"/>
          </a:p>
        </p:txBody>
      </p:sp>
      <p:sp>
        <p:nvSpPr>
          <p:cNvPr id="3" name="Content Placeholder 2"/>
          <p:cNvSpPr>
            <a:spLocks noGrp="1"/>
          </p:cNvSpPr>
          <p:nvPr>
            <p:ph idx="1"/>
          </p:nvPr>
        </p:nvSpPr>
        <p:spPr/>
        <p:txBody>
          <a:bodyPr/>
          <a:lstStyle/>
          <a:p>
            <a:pPr lvl="0" algn="just"/>
            <a:r>
              <a:rPr lang="en-US" dirty="0"/>
              <a:t>At the moment, there are no national legal and policy frameworks which holistically guide the mainstreaming of inclusion and access of persons with disabilities across key sectors including physical planning and urban development as well as in key services like transportation, housing, health, education, etc.</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GENERAL BACKGROUND </a:t>
            </a:r>
            <a:br>
              <a:rPr lang="en-US" dirty="0" smtClean="0"/>
            </a:br>
            <a:r>
              <a:rPr lang="en-US" dirty="0" smtClean="0"/>
              <a:t>                      CONTINUED</a:t>
            </a:r>
            <a:endParaRPr lang="en-US" dirty="0"/>
          </a:p>
        </p:txBody>
      </p:sp>
      <p:sp>
        <p:nvSpPr>
          <p:cNvPr id="3" name="Content Placeholder 2"/>
          <p:cNvSpPr>
            <a:spLocks noGrp="1"/>
          </p:cNvSpPr>
          <p:nvPr>
            <p:ph idx="1"/>
          </p:nvPr>
        </p:nvSpPr>
        <p:spPr>
          <a:xfrm>
            <a:off x="457200" y="1775191"/>
            <a:ext cx="8229600" cy="4930409"/>
          </a:xfrm>
        </p:spPr>
        <p:txBody>
          <a:bodyPr>
            <a:normAutofit fontScale="92500" lnSpcReduction="20000"/>
          </a:bodyPr>
          <a:lstStyle/>
          <a:p>
            <a:pPr lvl="0" algn="just"/>
            <a:r>
              <a:rPr lang="en-US" dirty="0"/>
              <a:t>Although a National Rehabilitation Policy is being implemented by the Federal Ministry of Women Affairs and Social Development with some broad multi-</a:t>
            </a:r>
            <a:r>
              <a:rPr lang="en-US" dirty="0" err="1"/>
              <a:t>sectoral</a:t>
            </a:r>
            <a:r>
              <a:rPr lang="en-US" dirty="0"/>
              <a:t> policy approach, evidences have shown that this task of inclusion and access for persons with disabilities has significantly overwhelmed a poorly staffed, poorly funded and incapacitated Directorate for Rehabilitation in the Federal and State Ministries statutorily charged with the responsibility of ensuring inclusion of persons with disabilities in all laws, policies and </a:t>
            </a:r>
            <a:r>
              <a:rPr lang="en-US" dirty="0" err="1"/>
              <a:t>programmes</a:t>
            </a:r>
            <a:r>
              <a:rPr lang="en-US" dirty="0"/>
              <a:t> of government within their jurisdiction.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38" y="0"/>
            <a:ext cx="2523744" cy="1295400"/>
          </a:xfrm>
        </p:spPr>
        <p:txBody>
          <a:bodyPr>
            <a:noAutofit/>
          </a:bodyPr>
          <a:lstStyle/>
          <a:p>
            <a:r>
              <a:rPr lang="en-US" sz="2800" dirty="0" smtClean="0"/>
              <a:t>GENERAL BACKGROUND CONTINUED</a:t>
            </a:r>
            <a:endParaRPr lang="en-US" sz="2800" dirty="0"/>
          </a:p>
        </p:txBody>
      </p:sp>
      <p:pic>
        <p:nvPicPr>
          <p:cNvPr id="6" name="Content Placeholder 5" descr="Urban Slum In Lagos.jpg"/>
          <p:cNvPicPr>
            <a:picLocks noGrp="1" noChangeAspect="1"/>
          </p:cNvPicPr>
          <p:nvPr>
            <p:ph idx="1"/>
          </p:nvPr>
        </p:nvPicPr>
        <p:blipFill>
          <a:blip r:embed="rId2"/>
          <a:stretch>
            <a:fillRect/>
          </a:stretch>
        </p:blipFill>
        <p:spPr>
          <a:xfrm>
            <a:off x="3505200" y="2514600"/>
            <a:ext cx="2305050" cy="2705100"/>
          </a:xfrm>
        </p:spPr>
      </p:pic>
      <p:sp>
        <p:nvSpPr>
          <p:cNvPr id="4" name="Text Placeholder 3"/>
          <p:cNvSpPr>
            <a:spLocks noGrp="1"/>
          </p:cNvSpPr>
          <p:nvPr>
            <p:ph type="body" sz="half" idx="2"/>
          </p:nvPr>
        </p:nvSpPr>
        <p:spPr/>
        <p:txBody>
          <a:bodyPr>
            <a:noAutofit/>
          </a:bodyPr>
          <a:lstStyle/>
          <a:p>
            <a:pPr lvl="0"/>
            <a:r>
              <a:rPr lang="en-US" sz="1600" dirty="0" smtClean="0"/>
              <a:t>In addition, Nigeria, like many other third world nations are faced with the huge challenge of poorly planned and constructed towns and cities (even for non-disabled populations) and infrastructural underdevelopment and deficits. Meaning that in the first place, the physical environment is generally poorly planned, inaccessible and lacks adequate infrastructure for the entire citizens including persons with disabilities.</a:t>
            </a:r>
          </a:p>
          <a:p>
            <a:endParaRPr lang="en-US" sz="1600" dirty="0"/>
          </a:p>
        </p:txBody>
      </p:sp>
      <p:pic>
        <p:nvPicPr>
          <p:cNvPr id="3076" name="Picture 4" descr="C:\Users\CliffData\Desktop\Final Images\Friday\Densely Populated Area 2.jpg"/>
          <p:cNvPicPr>
            <a:picLocks noChangeAspect="1" noChangeArrowheads="1"/>
          </p:cNvPicPr>
          <p:nvPr/>
        </p:nvPicPr>
        <p:blipFill>
          <a:blip r:embed="rId3"/>
          <a:srcRect/>
          <a:stretch>
            <a:fillRect/>
          </a:stretch>
        </p:blipFill>
        <p:spPr bwMode="auto">
          <a:xfrm>
            <a:off x="6019800" y="2514600"/>
            <a:ext cx="2809875" cy="27432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38" y="0"/>
            <a:ext cx="2523744" cy="1295400"/>
          </a:xfrm>
        </p:spPr>
        <p:txBody>
          <a:bodyPr>
            <a:noAutofit/>
          </a:bodyPr>
          <a:lstStyle/>
          <a:p>
            <a:r>
              <a:rPr lang="en-US" sz="2800" dirty="0" smtClean="0"/>
              <a:t>GENERAL BACKGROUND CONTINUED</a:t>
            </a:r>
            <a:endParaRPr lang="en-US" sz="2800" dirty="0"/>
          </a:p>
        </p:txBody>
      </p:sp>
      <p:pic>
        <p:nvPicPr>
          <p:cNvPr id="5" name="Content Placeholder 4" descr="Rough Terrain.jpg"/>
          <p:cNvPicPr>
            <a:picLocks noGrp="1" noChangeAspect="1"/>
          </p:cNvPicPr>
          <p:nvPr>
            <p:ph idx="1"/>
          </p:nvPr>
        </p:nvPicPr>
        <p:blipFill>
          <a:blip r:embed="rId2"/>
          <a:stretch>
            <a:fillRect/>
          </a:stretch>
        </p:blipFill>
        <p:spPr>
          <a:xfrm>
            <a:off x="4424362" y="2133600"/>
            <a:ext cx="3881438" cy="3733799"/>
          </a:xfrm>
        </p:spPr>
      </p:pic>
      <p:sp>
        <p:nvSpPr>
          <p:cNvPr id="4" name="Text Placeholder 3"/>
          <p:cNvSpPr>
            <a:spLocks noGrp="1"/>
          </p:cNvSpPr>
          <p:nvPr>
            <p:ph type="body" sz="half" idx="2"/>
          </p:nvPr>
        </p:nvSpPr>
        <p:spPr/>
        <p:txBody>
          <a:bodyPr>
            <a:normAutofit/>
          </a:bodyPr>
          <a:lstStyle/>
          <a:p>
            <a:endParaRPr lang="en-US" sz="3600" dirty="0" smtClean="0"/>
          </a:p>
          <a:p>
            <a:endParaRPr lang="en-US" sz="3600" dirty="0" smtClean="0"/>
          </a:p>
          <a:p>
            <a:r>
              <a:rPr lang="en-US" sz="3600" dirty="0" smtClean="0"/>
              <a:t>Inaccessible Rough Terrain</a:t>
            </a:r>
            <a:endParaRPr lang="en-US"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2079</TotalTime>
  <Words>2484</Words>
  <Application>Microsoft Office PowerPoint</Application>
  <PresentationFormat>On-screen Show (4:3)</PresentationFormat>
  <Paragraphs>114</Paragraphs>
  <Slides>51</Slides>
  <Notes>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Module</vt:lpstr>
      <vt:lpstr>CURRENT STATUS, KEY CHALLENGES FACED AND KEY LESSONS LEARNEDIN LOCAL AND NATIONAL CONTEXTS IN PLANNING/CONSTRUCTING ACCESSIBLE CITIES AND THEIR INFRASTRUCTURES AND BASIC PUBLIC SERVICES FOR ALL THE CASE OF NIGERIA BY:</vt:lpstr>
      <vt:lpstr>       GENERAL BACKGROUND</vt:lpstr>
      <vt:lpstr>         GENERAL BACKGROUND                          CONTINUED</vt:lpstr>
      <vt:lpstr>        GENERAL BACKGROUND                        CONTINUED</vt:lpstr>
      <vt:lpstr>         GENERAL BACKGROUND                       CONTINUED</vt:lpstr>
      <vt:lpstr>            GENERAL BACKGROUND                        CONTINUED </vt:lpstr>
      <vt:lpstr>          GENERAL BACKGROUND                        CONTINUED</vt:lpstr>
      <vt:lpstr>GENERAL BACKGROUND CONTINUED</vt:lpstr>
      <vt:lpstr>GENERAL BACKGROUND CONTINUED</vt:lpstr>
      <vt:lpstr>GENERAL BACKGROUND CONTINUED</vt:lpstr>
      <vt:lpstr>      SOME GOOD EXAMPLES</vt:lpstr>
      <vt:lpstr>          SOME GOOD EXAMPLES                        CONTINUED</vt:lpstr>
      <vt:lpstr>         SOME GOOD EXAMPLES                       CONTINUED</vt:lpstr>
      <vt:lpstr>          SOME GOOD EXAMPLES                        CONTINUED</vt:lpstr>
      <vt:lpstr>         SOME GOOD EXAMPLES                      CONTINUED</vt:lpstr>
      <vt:lpstr>          SOME GOOD EXAMPLES                        CONTINUED</vt:lpstr>
      <vt:lpstr>SOME GOOD EXAMPLE S CONTINUED</vt:lpstr>
      <vt:lpstr>           SOME GOOD EXAMPLES </vt:lpstr>
      <vt:lpstr>SOME GOOD EXAMPLES CONTINUED</vt:lpstr>
      <vt:lpstr>         SOME GOOD EXAMPLES                        CONTINUED</vt:lpstr>
      <vt:lpstr>ACCESSIBLE           BUS    </vt:lpstr>
      <vt:lpstr>SHORTCOMINGS AND PERSISTENT CHALLENGES IN THE IMPLEMENTATION OF INCLUSIVE AND ACCESSIBLE PHYSICAL   PLANNINGAND URBAN DEVELOPMENT: </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 AND PERSISTENT CHALLENGES IN THE IMPLEMENTATION OF INCLUSIVE AND ACCESSIBLE PHYSICAL PLANNINGAND URBAN DEVELOPMENT:CONTINUED</vt:lpstr>
      <vt:lpstr>SHORTCOMINGS</vt:lpstr>
      <vt:lpstr>SHORTCOMINGS AND PERSISTENT CHALLENGES IN THE IMPLEMENTATION OF INCLUSIVE AND ACCESSIBLE PHYSICAL PLANNINGAND URBAN DEVELOPMENT:CONTINUED</vt:lpstr>
      <vt:lpstr>SHORTCOMINGS</vt:lpstr>
      <vt:lpstr>SHORTCOMINGS</vt:lpstr>
      <vt:lpstr>SHORTCOMINGS </vt:lpstr>
      <vt:lpstr>     OTHER LESSONS LEARNED</vt:lpstr>
      <vt:lpstr>       OTHER LESSONS LEARNED                        CONTINUED</vt:lpstr>
      <vt:lpstr>      OTHER LESSONS LEARNED                        CONTINUED</vt:lpstr>
      <vt:lpstr>       OTHER LESSONS LEARNED                        CONTINUED</vt:lpstr>
      <vt:lpstr>                  CONCLUSION</vt:lpstr>
      <vt:lpstr>     CONCLUSION CONTINUED</vt:lpstr>
      <vt:lpstr>     CONCLUSION CONTINUED</vt:lpstr>
      <vt:lpstr>     CONCLUSION CONTINUED</vt:lpstr>
      <vt:lpstr>     CONCLUSION CONTINUED</vt:lpstr>
      <vt:lpstr>     CONCLUSION CONTINUED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CliffData</dc:creator>
  <cp:lastModifiedBy>Talin Avades</cp:lastModifiedBy>
  <cp:revision>125</cp:revision>
  <dcterms:created xsi:type="dcterms:W3CDTF">2015-10-15T06:45:53Z</dcterms:created>
  <dcterms:modified xsi:type="dcterms:W3CDTF">2015-10-16T18:04:14Z</dcterms:modified>
</cp:coreProperties>
</file>