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6" r:id="rId1"/>
  </p:sldMasterIdLst>
  <p:sldIdLst>
    <p:sldId id="256" r:id="rId2"/>
    <p:sldId id="257" r:id="rId3"/>
    <p:sldId id="258" r:id="rId4"/>
    <p:sldId id="259" r:id="rId5"/>
    <p:sldId id="260" r:id="rId6"/>
    <p:sldId id="261" r:id="rId7"/>
    <p:sldId id="293" r:id="rId8"/>
    <p:sldId id="262" r:id="rId9"/>
    <p:sldId id="263" r:id="rId10"/>
    <p:sldId id="264" r:id="rId11"/>
    <p:sldId id="265" r:id="rId12"/>
    <p:sldId id="266" r:id="rId13"/>
    <p:sldId id="294" r:id="rId14"/>
    <p:sldId id="267" r:id="rId15"/>
    <p:sldId id="268" r:id="rId16"/>
    <p:sldId id="269" r:id="rId17"/>
    <p:sldId id="270" r:id="rId18"/>
    <p:sldId id="271" r:id="rId19"/>
    <p:sldId id="272" r:id="rId20"/>
    <p:sldId id="273" r:id="rId21"/>
    <p:sldId id="274" r:id="rId22"/>
    <p:sldId id="275" r:id="rId23"/>
    <p:sldId id="276" r:id="rId24"/>
    <p:sldId id="295" r:id="rId25"/>
    <p:sldId id="277" r:id="rId26"/>
    <p:sldId id="278" r:id="rId27"/>
    <p:sldId id="279" r:id="rId28"/>
    <p:sldId id="280" r:id="rId29"/>
    <p:sldId id="292" r:id="rId30"/>
    <p:sldId id="281" r:id="rId31"/>
    <p:sldId id="282" r:id="rId32"/>
    <p:sldId id="283" r:id="rId33"/>
    <p:sldId id="284" r:id="rId34"/>
    <p:sldId id="285" r:id="rId35"/>
    <p:sldId id="286" r:id="rId36"/>
    <p:sldId id="296" r:id="rId37"/>
    <p:sldId id="298" r:id="rId38"/>
    <p:sldId id="299" r:id="rId39"/>
    <p:sldId id="287" r:id="rId40"/>
    <p:sldId id="288" r:id="rId41"/>
    <p:sldId id="289" r:id="rId42"/>
    <p:sldId id="290" r:id="rId43"/>
    <p:sldId id="291" r:id="rId44"/>
    <p:sldId id="297"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111" d="100"/>
          <a:sy n="111"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AF5FC67-EB74-4097-AADC-17CF9BB83E8C}" type="datetimeFigureOut">
              <a:rPr lang="en-US" smtClean="0"/>
              <a:pPr/>
              <a:t>16/10/2015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F8876B2-8C83-4E2F-8F4B-D9340C4B69D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AF5FC67-EB74-4097-AADC-17CF9BB83E8C}" type="datetimeFigureOut">
              <a:rPr lang="en-US" smtClean="0"/>
              <a:pPr/>
              <a:t>16/10/2015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F8876B2-8C83-4E2F-8F4B-D9340C4B69D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AF5FC67-EB74-4097-AADC-17CF9BB83E8C}" type="datetimeFigureOut">
              <a:rPr lang="en-US" smtClean="0"/>
              <a:pPr/>
              <a:t>16/10/2015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F8876B2-8C83-4E2F-8F4B-D9340C4B69D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AF5FC67-EB74-4097-AADC-17CF9BB83E8C}" type="datetimeFigureOut">
              <a:rPr lang="en-US" smtClean="0"/>
              <a:pPr/>
              <a:t>16/10/2015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F8876B2-8C83-4E2F-8F4B-D9340C4B69DE}"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AF5FC67-EB74-4097-AADC-17CF9BB83E8C}" type="datetimeFigureOut">
              <a:rPr lang="en-US" smtClean="0"/>
              <a:pPr/>
              <a:t>16/10/2015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F8876B2-8C83-4E2F-8F4B-D9340C4B69DE}"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AF5FC67-EB74-4097-AADC-17CF9BB83E8C}" type="datetimeFigureOut">
              <a:rPr lang="en-US" smtClean="0"/>
              <a:pPr/>
              <a:t>16/10/2015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F8876B2-8C83-4E2F-8F4B-D9340C4B69DE}"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AF5FC67-EB74-4097-AADC-17CF9BB83E8C}" type="datetimeFigureOut">
              <a:rPr lang="en-US" smtClean="0"/>
              <a:pPr/>
              <a:t>16/10/2015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F8876B2-8C83-4E2F-8F4B-D9340C4B69D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AF5FC67-EB74-4097-AADC-17CF9BB83E8C}" type="datetimeFigureOut">
              <a:rPr lang="en-US" smtClean="0"/>
              <a:pPr/>
              <a:t>16/10/2015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F8876B2-8C83-4E2F-8F4B-D9340C4B69DE}"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AF5FC67-EB74-4097-AADC-17CF9BB83E8C}" type="datetimeFigureOut">
              <a:rPr lang="en-US" smtClean="0"/>
              <a:pPr/>
              <a:t>16/10/2015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F8876B2-8C83-4E2F-8F4B-D9340C4B69D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AF5FC67-EB74-4097-AADC-17CF9BB83E8C}" type="datetimeFigureOut">
              <a:rPr lang="en-US" smtClean="0"/>
              <a:pPr/>
              <a:t>16/10/2015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F8876B2-8C83-4E2F-8F4B-D9340C4B69D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AF5FC67-EB74-4097-AADC-17CF9BB83E8C}" type="datetimeFigureOut">
              <a:rPr lang="en-US" smtClean="0"/>
              <a:pPr/>
              <a:t>16/10/2015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F8876B2-8C83-4E2F-8F4B-D9340C4B69DE}"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AF5FC67-EB74-4097-AADC-17CF9BB83E8C}" type="datetimeFigureOut">
              <a:rPr lang="en-US" smtClean="0"/>
              <a:pPr/>
              <a:t>16/10/2015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F8876B2-8C83-4E2F-8F4B-D9340C4B69D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4343400"/>
          </a:xfrm>
        </p:spPr>
        <p:txBody>
          <a:bodyPr>
            <a:normAutofit fontScale="90000"/>
          </a:bodyPr>
          <a:lstStyle/>
          <a:p>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National and local experience (urban policy and practices) on promoting e-accessibility/e-government for participation and inclusions of persons with disabilities in urban development context</a:t>
            </a:r>
            <a:br>
              <a:rPr lang="en-US" sz="2400" dirty="0" smtClean="0"/>
            </a:br>
            <a:r>
              <a:rPr lang="en-US" sz="2400" dirty="0" smtClean="0"/>
              <a:t>THE CASE OF NIGERIA BY ADEBUKOLA ADEBAYO</a:t>
            </a:r>
            <a:br>
              <a:rPr lang="en-US" sz="2400" dirty="0" smtClean="0"/>
            </a:br>
            <a:r>
              <a:rPr lang="en-US" sz="2400" dirty="0" smtClean="0"/>
              <a:t>FOUNDER AND DIRECTOR GENERAL ,</a:t>
            </a:r>
            <a:br>
              <a:rPr lang="en-US" sz="2400" dirty="0" smtClean="0"/>
            </a:br>
            <a:r>
              <a:rPr lang="en-US" sz="2400" dirty="0" smtClean="0"/>
              <a:t>HUMAN AND ORGANISATIONAL RESOURCES DEVELOPMENT CENTER(HORDC), LAGOS , NIGERIA</a:t>
            </a:r>
            <a:br>
              <a:rPr lang="en-US" sz="2400" dirty="0" smtClean="0"/>
            </a:br>
            <a:r>
              <a:rPr lang="en-US" sz="2400" dirty="0" smtClean="0"/>
              <a:t/>
            </a:r>
            <a:br>
              <a:rPr lang="en-US" sz="2400" dirty="0" smtClean="0"/>
            </a:br>
            <a:r>
              <a:rPr lang="en-US" sz="2400" dirty="0" smtClean="0"/>
              <a:t/>
            </a:r>
            <a:br>
              <a:rPr lang="en-US" sz="2400" dirty="0" smtClean="0"/>
            </a:br>
            <a:r>
              <a:rPr lang="en-US" sz="3200" dirty="0" smtClean="0"/>
              <a:t/>
            </a:r>
            <a:br>
              <a:rPr lang="en-US" sz="3200" dirty="0" smtClean="0"/>
            </a:br>
            <a:endParaRPr lang="en-US" sz="3200" dirty="0"/>
          </a:p>
        </p:txBody>
      </p:sp>
      <p:sp>
        <p:nvSpPr>
          <p:cNvPr id="3" name="Subtitle 2"/>
          <p:cNvSpPr>
            <a:spLocks noGrp="1"/>
          </p:cNvSpPr>
          <p:nvPr>
            <p:ph type="subTitle" idx="1"/>
          </p:nvPr>
        </p:nvSpPr>
        <p:spPr>
          <a:xfrm>
            <a:off x="457200" y="4267200"/>
            <a:ext cx="8382000" cy="2362200"/>
          </a:xfrm>
        </p:spPr>
        <p:txBody>
          <a:bodyPr>
            <a:normAutofit fontScale="85000" lnSpcReduction="10000"/>
          </a:bodyPr>
          <a:lstStyle/>
          <a:p>
            <a:r>
              <a:rPr lang="en-US" sz="2400" dirty="0" smtClean="0">
                <a:solidFill>
                  <a:schemeClr val="tx1"/>
                </a:solidFill>
              </a:rPr>
              <a:t>PAPER PRESENTED AT</a:t>
            </a:r>
          </a:p>
          <a:p>
            <a:r>
              <a:rPr lang="en-US" sz="2400" dirty="0" smtClean="0">
                <a:solidFill>
                  <a:schemeClr val="tx1"/>
                </a:solidFill>
              </a:rPr>
              <a:t>2015 UNDESA/DSPD FORUM ON DISABILITYAND DEVELOPMENT</a:t>
            </a:r>
          </a:p>
          <a:p>
            <a:r>
              <a:rPr lang="en-US" sz="2400" dirty="0" smtClean="0">
                <a:solidFill>
                  <a:schemeClr val="tx1"/>
                </a:solidFill>
              </a:rPr>
              <a:t>THEME: Disability Inclusion and Accessible Urban </a:t>
            </a:r>
          </a:p>
          <a:p>
            <a:endParaRPr lang="en-US" sz="2400" dirty="0" smtClean="0">
              <a:solidFill>
                <a:schemeClr val="tx1"/>
              </a:solidFill>
            </a:endParaRPr>
          </a:p>
          <a:p>
            <a:r>
              <a:rPr lang="en-US" sz="2400" dirty="0" smtClean="0">
                <a:solidFill>
                  <a:schemeClr val="tx1"/>
                </a:solidFill>
              </a:rPr>
              <a:t>Development</a:t>
            </a:r>
          </a:p>
          <a:p>
            <a:r>
              <a:rPr lang="en-US" sz="2400" dirty="0" smtClean="0">
                <a:solidFill>
                  <a:schemeClr val="tx1"/>
                </a:solidFill>
              </a:rPr>
              <a:t>In Collaboration with UN Habitat</a:t>
            </a:r>
          </a:p>
          <a:p>
            <a:r>
              <a:rPr lang="en-US" sz="2400" dirty="0" smtClean="0">
                <a:solidFill>
                  <a:schemeClr val="tx1"/>
                </a:solidFill>
              </a:rPr>
              <a:t>(UN Convention Center Nairobi, 28-30-2015)</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9"/>
            <a:ext cx="8229600" cy="4386072"/>
          </a:xfrm>
        </p:spPr>
        <p:txBody>
          <a:bodyPr/>
          <a:lstStyle/>
          <a:p>
            <a:pPr lvl="0" algn="just"/>
            <a:r>
              <a:rPr lang="en-US" dirty="0"/>
              <a:t>The mainstreaming of inclusivity and accessibility needs of persons with disabilities into laws, policies and programmes of government at national and sub-national levels in Nigeria is relatively new.</a:t>
            </a:r>
          </a:p>
          <a:p>
            <a:endParaRPr lang="en-US" dirty="0"/>
          </a:p>
        </p:txBody>
      </p:sp>
      <p:sp>
        <p:nvSpPr>
          <p:cNvPr id="2" name="Title 1"/>
          <p:cNvSpPr>
            <a:spLocks noGrp="1"/>
          </p:cNvSpPr>
          <p:nvPr>
            <p:ph type="title"/>
          </p:nvPr>
        </p:nvSpPr>
        <p:spPr/>
        <p:txBody>
          <a:bodyPr/>
          <a:lstStyle/>
          <a:p>
            <a:pPr algn="ctr"/>
            <a:r>
              <a:rPr lang="en-US" dirty="0" smtClean="0"/>
              <a:t>THE POLICY ENVIRONMENT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9"/>
            <a:ext cx="8229600" cy="4386072"/>
          </a:xfrm>
        </p:spPr>
        <p:txBody>
          <a:bodyPr>
            <a:normAutofit lnSpcReduction="10000"/>
          </a:bodyPr>
          <a:lstStyle/>
          <a:p>
            <a:pPr lvl="0"/>
            <a:endParaRPr lang="en-US" dirty="0" smtClean="0"/>
          </a:p>
          <a:p>
            <a:pPr lvl="0"/>
            <a:endParaRPr lang="en-US" dirty="0" smtClean="0"/>
          </a:p>
          <a:p>
            <a:pPr lvl="0" algn="just"/>
            <a:r>
              <a:rPr lang="en-US" dirty="0" smtClean="0"/>
              <a:t>Before </a:t>
            </a:r>
            <a:r>
              <a:rPr lang="en-US" dirty="0"/>
              <a:t>the commencement of Nigeria’s new democratic dispensation in 1999, government policies administered disability issues through the medical and charity models of disability. Therefore</a:t>
            </a:r>
            <a:r>
              <a:rPr lang="en-US" dirty="0" smtClean="0"/>
              <a:t>, the </a:t>
            </a:r>
            <a:r>
              <a:rPr lang="en-US" dirty="0"/>
              <a:t>only government department in charge of disability was the Directorates of Rehabilitation established within national and state ministries of social development.</a:t>
            </a:r>
          </a:p>
          <a:p>
            <a:endParaRPr lang="en-US" dirty="0"/>
          </a:p>
        </p:txBody>
      </p:sp>
      <p:sp>
        <p:nvSpPr>
          <p:cNvPr id="2" name="Title 1"/>
          <p:cNvSpPr>
            <a:spLocks noGrp="1"/>
          </p:cNvSpPr>
          <p:nvPr>
            <p:ph type="title"/>
          </p:nvPr>
        </p:nvSpPr>
        <p:spPr>
          <a:xfrm>
            <a:off x="457200" y="274638"/>
            <a:ext cx="8229600" cy="1477962"/>
          </a:xfrm>
        </p:spPr>
        <p:txBody>
          <a:bodyPr>
            <a:normAutofit fontScale="90000"/>
          </a:bodyPr>
          <a:lstStyle/>
          <a:p>
            <a:r>
              <a:rPr lang="en-US" dirty="0" smtClean="0"/>
              <a:t>    </a:t>
            </a:r>
            <a:br>
              <a:rPr lang="en-US" dirty="0" smtClean="0"/>
            </a:br>
            <a:r>
              <a:rPr lang="en-US" dirty="0" smtClean="0"/>
              <a:t>      THE POLICY ENVIRONMENT</a:t>
            </a:r>
            <a:br>
              <a:rPr lang="en-US" dirty="0" smtClean="0"/>
            </a:br>
            <a:r>
              <a:rPr lang="en-US" dirty="0" smtClean="0"/>
              <a:t>                  CONTINUED</a:t>
            </a:r>
            <a:br>
              <a:rPr lang="en-US" dirty="0" smtClean="0"/>
            </a:br>
            <a:r>
              <a:rPr lang="en-US" dirty="0" smtClean="0"/>
              <a:t>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a:t>Even between 1999 and 2008, governments at national and </a:t>
            </a:r>
            <a:r>
              <a:rPr lang="en-US" dirty="0" smtClean="0"/>
              <a:t>sub-national </a:t>
            </a:r>
            <a:r>
              <a:rPr lang="en-US" dirty="0"/>
              <a:t>levels in Nigeria hardly thought that disability had any connection with issues like physical planning and urban </a:t>
            </a:r>
            <a:r>
              <a:rPr lang="en-US" dirty="0" smtClean="0"/>
              <a:t>development. </a:t>
            </a:r>
            <a:endParaRPr lang="en-US" dirty="0"/>
          </a:p>
        </p:txBody>
      </p:sp>
      <p:sp>
        <p:nvSpPr>
          <p:cNvPr id="2" name="Title 1"/>
          <p:cNvSpPr>
            <a:spLocks noGrp="1"/>
          </p:cNvSpPr>
          <p:nvPr>
            <p:ph type="title"/>
          </p:nvPr>
        </p:nvSpPr>
        <p:spPr/>
        <p:txBody>
          <a:bodyPr>
            <a:normAutofit fontScale="90000"/>
          </a:bodyPr>
          <a:lstStyle/>
          <a:p>
            <a:r>
              <a:rPr lang="en-US" dirty="0" smtClean="0"/>
              <a:t>     THE POLICY ENVIRONMENT</a:t>
            </a:r>
            <a:br>
              <a:rPr lang="en-US" dirty="0" smtClean="0"/>
            </a:br>
            <a:r>
              <a:rPr lang="en-US" dirty="0" smtClean="0"/>
              <a:t>                 CONTINUED</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254691"/>
          </a:xfrm>
        </p:spPr>
        <p:txBody>
          <a:bodyPr>
            <a:normAutofit lnSpcReduction="10000"/>
          </a:bodyPr>
          <a:lstStyle/>
          <a:p>
            <a:endParaRPr lang="en-US" dirty="0" smtClean="0"/>
          </a:p>
          <a:p>
            <a:pPr algn="just"/>
            <a:r>
              <a:rPr lang="en-US" dirty="0" smtClean="0"/>
              <a:t>Similarly, there has been little or no  considerations for disability E-accessibility rights, requirements and needs in the development of E-government platforms and services especially in sectors like transportation, housing, infrastructural development. At best, in Nigeria, it was easier to link disability strictly and only with sectors like education and health.</a:t>
            </a:r>
            <a:endParaRPr lang="en-US" dirty="0"/>
          </a:p>
        </p:txBody>
      </p:sp>
      <p:sp>
        <p:nvSpPr>
          <p:cNvPr id="3" name="Title 2"/>
          <p:cNvSpPr>
            <a:spLocks noGrp="1"/>
          </p:cNvSpPr>
          <p:nvPr>
            <p:ph type="title"/>
          </p:nvPr>
        </p:nvSpPr>
        <p:spPr/>
        <p:txBody>
          <a:bodyPr>
            <a:normAutofit fontScale="90000"/>
          </a:bodyPr>
          <a:lstStyle/>
          <a:p>
            <a:r>
              <a:rPr lang="en-US" dirty="0" smtClean="0"/>
              <a:t>     THE POLICY ENVIRONMENT</a:t>
            </a:r>
            <a:br>
              <a:rPr lang="en-US" dirty="0" smtClean="0"/>
            </a:br>
            <a:r>
              <a:rPr lang="en-US" dirty="0" smtClean="0"/>
              <a:t>               CONTINUED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599"/>
            <a:ext cx="8229600" cy="4114801"/>
          </a:xfrm>
        </p:spPr>
        <p:txBody>
          <a:bodyPr>
            <a:normAutofit fontScale="92500"/>
          </a:bodyPr>
          <a:lstStyle/>
          <a:p>
            <a:pPr lvl="0"/>
            <a:endParaRPr lang="en-US" dirty="0" smtClean="0"/>
          </a:p>
          <a:p>
            <a:pPr lvl="0" algn="just"/>
            <a:r>
              <a:rPr lang="en-US" dirty="0" smtClean="0"/>
              <a:t>However</a:t>
            </a:r>
            <a:r>
              <a:rPr lang="en-US" dirty="0"/>
              <a:t>, the situation began to change slightly in Nigeria upon the creation of the UN Convention on Rights of Persons with Disabilities in 2006 which sparked-off more advocacies by civil society groups and disabled people’s organizations with support from major international development partners and the eventual signing and ratification of the CRPD and its Optional Protocol in 2010.</a:t>
            </a:r>
          </a:p>
          <a:p>
            <a:endParaRPr lang="en-US" dirty="0"/>
          </a:p>
        </p:txBody>
      </p:sp>
      <p:sp>
        <p:nvSpPr>
          <p:cNvPr id="2" name="Title 1"/>
          <p:cNvSpPr>
            <a:spLocks noGrp="1"/>
          </p:cNvSpPr>
          <p:nvPr>
            <p:ph type="title"/>
          </p:nvPr>
        </p:nvSpPr>
        <p:spPr/>
        <p:txBody>
          <a:bodyPr>
            <a:normAutofit fontScale="90000"/>
          </a:bodyPr>
          <a:lstStyle/>
          <a:p>
            <a:r>
              <a:rPr lang="en-US" dirty="0" smtClean="0"/>
              <a:t>     THE POLICY ENVIRONMENT</a:t>
            </a:r>
            <a:br>
              <a:rPr lang="en-US" dirty="0" smtClean="0"/>
            </a:br>
            <a:r>
              <a:rPr lang="en-US" dirty="0" smtClean="0"/>
              <a:t>                CONTINUED</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1"/>
            <a:ext cx="8229600" cy="4038600"/>
          </a:xfrm>
        </p:spPr>
        <p:txBody>
          <a:bodyPr>
            <a:normAutofit lnSpcReduction="10000"/>
          </a:bodyPr>
          <a:lstStyle/>
          <a:p>
            <a:pPr lvl="0"/>
            <a:endParaRPr lang="en-US" dirty="0" smtClean="0"/>
          </a:p>
          <a:p>
            <a:pPr lvl="0" algn="just"/>
            <a:r>
              <a:rPr lang="en-US" dirty="0" smtClean="0"/>
              <a:t>At </a:t>
            </a:r>
            <a:r>
              <a:rPr lang="en-US" dirty="0"/>
              <a:t>the moment, there are no national legal and policy frameworks which holistically guide the mainstreaming of inclusion and access of persons with disabilities across key sectors including physical planning and urban development as well as in the provision and deployment of ICT-driven E-governance of key services like transportation, housing, health, education, etc.</a:t>
            </a:r>
          </a:p>
          <a:p>
            <a:endParaRPr lang="en-US" dirty="0"/>
          </a:p>
        </p:txBody>
      </p:sp>
      <p:sp>
        <p:nvSpPr>
          <p:cNvPr id="2" name="Title 1"/>
          <p:cNvSpPr>
            <a:spLocks noGrp="1"/>
          </p:cNvSpPr>
          <p:nvPr>
            <p:ph type="title"/>
          </p:nvPr>
        </p:nvSpPr>
        <p:spPr/>
        <p:txBody>
          <a:bodyPr>
            <a:normAutofit fontScale="90000"/>
          </a:bodyPr>
          <a:lstStyle/>
          <a:p>
            <a:r>
              <a:rPr lang="en-US" dirty="0" smtClean="0"/>
              <a:t>     THE POLICY ENVIRONMENT</a:t>
            </a:r>
            <a:br>
              <a:rPr lang="en-US" dirty="0" smtClean="0"/>
            </a:br>
            <a:r>
              <a:rPr lang="en-US" dirty="0" smtClean="0"/>
              <a:t>                CONTINUED</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178491"/>
          </a:xfrm>
        </p:spPr>
        <p:txBody>
          <a:bodyPr/>
          <a:lstStyle/>
          <a:p>
            <a:endParaRPr lang="en-US" dirty="0" smtClean="0"/>
          </a:p>
          <a:p>
            <a:pPr algn="just"/>
            <a:r>
              <a:rPr lang="en-US" dirty="0" smtClean="0"/>
              <a:t>A </a:t>
            </a:r>
            <a:r>
              <a:rPr lang="en-US" dirty="0"/>
              <a:t>National Rehabilitation Policy is being implemented by the Federal Ministry of Women Affairs and Social Development with some broad multi-</a:t>
            </a:r>
            <a:r>
              <a:rPr lang="en-US" dirty="0" err="1"/>
              <a:t>sectoral</a:t>
            </a:r>
            <a:r>
              <a:rPr lang="en-US" dirty="0"/>
              <a:t> policy </a:t>
            </a:r>
            <a:r>
              <a:rPr lang="en-US" dirty="0" smtClean="0"/>
              <a:t>approach. </a:t>
            </a:r>
            <a:endParaRPr lang="en-US" dirty="0"/>
          </a:p>
        </p:txBody>
      </p:sp>
      <p:sp>
        <p:nvSpPr>
          <p:cNvPr id="2" name="Title 1"/>
          <p:cNvSpPr>
            <a:spLocks noGrp="1"/>
          </p:cNvSpPr>
          <p:nvPr>
            <p:ph type="title"/>
          </p:nvPr>
        </p:nvSpPr>
        <p:spPr/>
        <p:txBody>
          <a:bodyPr>
            <a:normAutofit fontScale="90000"/>
          </a:bodyPr>
          <a:lstStyle/>
          <a:p>
            <a:r>
              <a:rPr lang="en-US" dirty="0" smtClean="0"/>
              <a:t>     THE POLICY ENVIRONMENT</a:t>
            </a:r>
            <a:br>
              <a:rPr lang="en-US" dirty="0" smtClean="0"/>
            </a:br>
            <a:r>
              <a:rPr lang="en-US" dirty="0" smtClean="0"/>
              <a:t>                CONTINUED</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799"/>
            <a:ext cx="8229600" cy="4343401"/>
          </a:xfrm>
        </p:spPr>
        <p:txBody>
          <a:bodyPr>
            <a:normAutofit fontScale="92500" lnSpcReduction="10000"/>
          </a:bodyPr>
          <a:lstStyle/>
          <a:p>
            <a:pPr lvl="0"/>
            <a:endParaRPr lang="en-US" dirty="0" smtClean="0"/>
          </a:p>
          <a:p>
            <a:pPr algn="just"/>
            <a:r>
              <a:rPr lang="en-US" dirty="0" smtClean="0"/>
              <a:t>evidences have shown that this task of inclusion and access for persons with disabilities has significantly </a:t>
            </a:r>
          </a:p>
          <a:p>
            <a:pPr lvl="0" algn="just">
              <a:buNone/>
            </a:pPr>
            <a:r>
              <a:rPr lang="en-US" dirty="0" smtClean="0"/>
              <a:t>  overwhelmed </a:t>
            </a:r>
            <a:r>
              <a:rPr lang="en-US" dirty="0"/>
              <a:t>a poorly staffed, poorly funded and incapacitated Directorate for Rehabilitation in the Federal and State Ministries statutorily charged with the responsibility of ensuring inclusion of persons with disabilities in all laws, policies and programmes of government within their jurisdiction.</a:t>
            </a:r>
          </a:p>
          <a:p>
            <a:endParaRPr lang="en-US" dirty="0"/>
          </a:p>
        </p:txBody>
      </p:sp>
      <p:sp>
        <p:nvSpPr>
          <p:cNvPr id="2" name="Title 1"/>
          <p:cNvSpPr>
            <a:spLocks noGrp="1"/>
          </p:cNvSpPr>
          <p:nvPr>
            <p:ph type="title"/>
          </p:nvPr>
        </p:nvSpPr>
        <p:spPr/>
        <p:txBody>
          <a:bodyPr>
            <a:normAutofit fontScale="90000"/>
          </a:bodyPr>
          <a:lstStyle/>
          <a:p>
            <a:r>
              <a:rPr lang="en-US" dirty="0" smtClean="0"/>
              <a:t>      THE POLICY ENVIRONMENT</a:t>
            </a:r>
            <a:br>
              <a:rPr lang="en-US" dirty="0" smtClean="0"/>
            </a:br>
            <a:r>
              <a:rPr lang="en-US" dirty="0" smtClean="0"/>
              <a:t>                CONTINUED</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799"/>
            <a:ext cx="8229600" cy="3962401"/>
          </a:xfrm>
        </p:spPr>
        <p:txBody>
          <a:bodyPr/>
          <a:lstStyle/>
          <a:p>
            <a:pPr lvl="0"/>
            <a:endParaRPr lang="en-US" dirty="0" smtClean="0"/>
          </a:p>
          <a:p>
            <a:pPr lvl="0" algn="just"/>
            <a:r>
              <a:rPr lang="en-US" dirty="0" smtClean="0"/>
              <a:t>Nigeria’s Federal </a:t>
            </a:r>
            <a:r>
              <a:rPr lang="en-US" dirty="0"/>
              <a:t>Ministry of Information and Communication Technology has developed an E-Governance Master Plan with the purpose of strengthening transparency, efficiency and quality of public administration, in line with Vision 20:2020. The Ministry is also implementing a National ICT policy, developed in 2012:</a:t>
            </a:r>
          </a:p>
          <a:p>
            <a:endParaRPr lang="en-US" dirty="0"/>
          </a:p>
        </p:txBody>
      </p:sp>
      <p:sp>
        <p:nvSpPr>
          <p:cNvPr id="2" name="Title 1"/>
          <p:cNvSpPr>
            <a:spLocks noGrp="1"/>
          </p:cNvSpPr>
          <p:nvPr>
            <p:ph type="title"/>
          </p:nvPr>
        </p:nvSpPr>
        <p:spPr/>
        <p:txBody>
          <a:bodyPr>
            <a:normAutofit fontScale="90000"/>
          </a:bodyPr>
          <a:lstStyle/>
          <a:p>
            <a:r>
              <a:rPr lang="en-US" dirty="0" smtClean="0"/>
              <a:t>    CURRENT NATIONAL POLICY</a:t>
            </a:r>
            <a:br>
              <a:rPr lang="en-US" dirty="0" smtClean="0"/>
            </a:br>
            <a:r>
              <a:rPr lang="en-US" dirty="0" smtClean="0"/>
              <a:t>        DIRECTION CONTINUED</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endParaRPr lang="en-US" dirty="0" smtClean="0"/>
          </a:p>
          <a:p>
            <a:pPr lvl="0" algn="just"/>
            <a:r>
              <a:rPr lang="en-US" dirty="0" smtClean="0"/>
              <a:t>Section </a:t>
            </a:r>
            <a:r>
              <a:rPr lang="en-US" dirty="0"/>
              <a:t>7.4.3 (strategy X): Promote ICT awareness and proficiency in mass and non-formal education with emphasis on children, youth, </a:t>
            </a:r>
            <a:r>
              <a:rPr lang="en-US" dirty="0" smtClean="0"/>
              <a:t>women and </a:t>
            </a:r>
            <a:r>
              <a:rPr lang="en-US" dirty="0"/>
              <a:t>persons with disabilities.</a:t>
            </a:r>
          </a:p>
          <a:p>
            <a:endParaRPr lang="en-US" dirty="0"/>
          </a:p>
        </p:txBody>
      </p:sp>
      <p:sp>
        <p:nvSpPr>
          <p:cNvPr id="2" name="Title 1"/>
          <p:cNvSpPr>
            <a:spLocks noGrp="1"/>
          </p:cNvSpPr>
          <p:nvPr>
            <p:ph type="title"/>
          </p:nvPr>
        </p:nvSpPr>
        <p:spPr/>
        <p:txBody>
          <a:bodyPr>
            <a:normAutofit fontScale="90000"/>
          </a:bodyPr>
          <a:lstStyle/>
          <a:p>
            <a:r>
              <a:rPr lang="en-US" dirty="0" smtClean="0"/>
              <a:t>     CURRENT NATIONAL POLICY</a:t>
            </a:r>
            <a:br>
              <a:rPr lang="en-US" dirty="0" smtClean="0"/>
            </a:br>
            <a:r>
              <a:rPr lang="en-US" dirty="0" smtClean="0"/>
              <a:t>         DIRECTION CONTINUED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254691"/>
          </a:xfrm>
        </p:spPr>
        <p:txBody>
          <a:bodyPr/>
          <a:lstStyle/>
          <a:p>
            <a:endParaRPr lang="en-US" dirty="0" smtClean="0"/>
          </a:p>
          <a:p>
            <a:pPr algn="just"/>
            <a:r>
              <a:rPr lang="en-US" dirty="0" smtClean="0"/>
              <a:t>The </a:t>
            </a:r>
            <a:r>
              <a:rPr lang="en-US" dirty="0"/>
              <a:t>advent of ICT and its use in the management of government activities and process in Nigeria is relatively new; spanning less than three decades. However, Nigeria offers one of the fastest growing ICT markets in the world. Growing from less than 400,000 phone lines before 2000 to over 100,000,000 lines as at 2015.</a:t>
            </a:r>
          </a:p>
        </p:txBody>
      </p:sp>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GENERAL BACKGROUND</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178491"/>
          </a:xfrm>
        </p:spPr>
        <p:txBody>
          <a:bodyPr/>
          <a:lstStyle/>
          <a:p>
            <a:pPr lvl="0"/>
            <a:endParaRPr lang="en-US" dirty="0" smtClean="0"/>
          </a:p>
          <a:p>
            <a:pPr lvl="0" algn="just"/>
            <a:r>
              <a:rPr lang="en-US" dirty="0" smtClean="0"/>
              <a:t>Section </a:t>
            </a:r>
            <a:r>
              <a:rPr lang="en-US" dirty="0"/>
              <a:t>7.5.3 (strategy viii): Ensure that marginalized groups (including persons with disabilities) become an integral part of the ICT stakeholder community as participants, innovators, leaders and beneficiaries of the knowledge economy in Nigeria’s emerging information society.</a:t>
            </a:r>
          </a:p>
          <a:p>
            <a:endParaRPr lang="en-US" dirty="0"/>
          </a:p>
        </p:txBody>
      </p:sp>
      <p:sp>
        <p:nvSpPr>
          <p:cNvPr id="2" name="Title 1"/>
          <p:cNvSpPr>
            <a:spLocks noGrp="1"/>
          </p:cNvSpPr>
          <p:nvPr>
            <p:ph type="title"/>
          </p:nvPr>
        </p:nvSpPr>
        <p:spPr/>
        <p:txBody>
          <a:bodyPr>
            <a:normAutofit fontScale="90000"/>
          </a:bodyPr>
          <a:lstStyle/>
          <a:p>
            <a:r>
              <a:rPr lang="en-US" dirty="0" smtClean="0"/>
              <a:t>     CURRENT NATIONAL POLICY </a:t>
            </a:r>
            <a:br>
              <a:rPr lang="en-US" dirty="0" smtClean="0"/>
            </a:br>
            <a:r>
              <a:rPr lang="en-US" dirty="0" smtClean="0"/>
              <a:t>         DIRECTION CONTINUED</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1"/>
            <a:ext cx="8229600" cy="3962400"/>
          </a:xfrm>
        </p:spPr>
        <p:txBody>
          <a:bodyPr/>
          <a:lstStyle/>
          <a:p>
            <a:pPr lvl="0"/>
            <a:endParaRPr lang="en-US" dirty="0" smtClean="0"/>
          </a:p>
          <a:p>
            <a:pPr lvl="0" algn="just"/>
            <a:r>
              <a:rPr lang="en-US" dirty="0" smtClean="0"/>
              <a:t>Section </a:t>
            </a:r>
            <a:r>
              <a:rPr lang="en-US" dirty="0"/>
              <a:t>7.10.3 (strategy vii): Encourage research and development of appropriate </a:t>
            </a:r>
            <a:r>
              <a:rPr lang="en-US" dirty="0" smtClean="0"/>
              <a:t>ICT </a:t>
            </a:r>
            <a:r>
              <a:rPr lang="en-US" dirty="0"/>
              <a:t>devices for persons with disabilities to enable them enjoy the benefits of the ICT revolution in the country.</a:t>
            </a:r>
          </a:p>
          <a:p>
            <a:endParaRPr lang="en-US" dirty="0"/>
          </a:p>
        </p:txBody>
      </p:sp>
      <p:sp>
        <p:nvSpPr>
          <p:cNvPr id="2" name="Title 1"/>
          <p:cNvSpPr>
            <a:spLocks noGrp="1"/>
          </p:cNvSpPr>
          <p:nvPr>
            <p:ph type="title"/>
          </p:nvPr>
        </p:nvSpPr>
        <p:spPr/>
        <p:txBody>
          <a:bodyPr>
            <a:normAutofit fontScale="90000"/>
          </a:bodyPr>
          <a:lstStyle/>
          <a:p>
            <a:r>
              <a:rPr lang="en-US" dirty="0" smtClean="0"/>
              <a:t>     CURRENT NATIONAL POLICY </a:t>
            </a:r>
            <a:br>
              <a:rPr lang="en-US" dirty="0" smtClean="0"/>
            </a:br>
            <a:r>
              <a:rPr lang="en-US" dirty="0" smtClean="0"/>
              <a:t>         DIRECTION CONTINUED</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799"/>
            <a:ext cx="8229600" cy="3886201"/>
          </a:xfrm>
        </p:spPr>
        <p:txBody>
          <a:bodyPr/>
          <a:lstStyle/>
          <a:p>
            <a:pPr lvl="0"/>
            <a:endParaRPr lang="en-US" dirty="0" smtClean="0"/>
          </a:p>
          <a:p>
            <a:pPr lvl="0" algn="just"/>
            <a:r>
              <a:rPr lang="en-US" dirty="0" smtClean="0"/>
              <a:t>These </a:t>
            </a:r>
            <a:r>
              <a:rPr lang="en-US" dirty="0"/>
              <a:t>policy frameworks have virtually remained on paper as they are not backed with appropriate legislative and institutional frameworks to effectively enforce implementation.</a:t>
            </a:r>
          </a:p>
          <a:p>
            <a:endParaRPr lang="en-US" dirty="0"/>
          </a:p>
        </p:txBody>
      </p:sp>
      <p:sp>
        <p:nvSpPr>
          <p:cNvPr id="2" name="Title 1"/>
          <p:cNvSpPr>
            <a:spLocks noGrp="1"/>
          </p:cNvSpPr>
          <p:nvPr>
            <p:ph type="title"/>
          </p:nvPr>
        </p:nvSpPr>
        <p:spPr/>
        <p:txBody>
          <a:bodyPr>
            <a:normAutofit fontScale="90000"/>
          </a:bodyPr>
          <a:lstStyle/>
          <a:p>
            <a:r>
              <a:rPr lang="en-US" dirty="0" smtClean="0"/>
              <a:t>     CURRENT NATIONAL POLICY </a:t>
            </a:r>
            <a:br>
              <a:rPr lang="en-US" dirty="0" smtClean="0"/>
            </a:br>
            <a:r>
              <a:rPr lang="en-US" dirty="0" smtClean="0"/>
              <a:t>         DIRECTION CONTINUED</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lgn="just"/>
            <a:r>
              <a:rPr lang="en-US" dirty="0"/>
              <a:t>At the local level; in Lagos state, the commercial capital of Nigeria, where more than 50% of the ICT market and industry </a:t>
            </a:r>
            <a:r>
              <a:rPr lang="en-US" dirty="0" smtClean="0"/>
              <a:t>thrives</a:t>
            </a:r>
            <a:r>
              <a:rPr lang="en-US" dirty="0"/>
              <a:t>, the state ICT policy managed by the State Ministry of Science and Technology is not disability </a:t>
            </a:r>
            <a:r>
              <a:rPr lang="en-US" dirty="0" smtClean="0"/>
              <a:t>sensitive.</a:t>
            </a:r>
            <a:endParaRPr lang="en-US" dirty="0"/>
          </a:p>
        </p:txBody>
      </p:sp>
      <p:sp>
        <p:nvSpPr>
          <p:cNvPr id="2" name="Title 1"/>
          <p:cNvSpPr>
            <a:spLocks noGrp="1"/>
          </p:cNvSpPr>
          <p:nvPr>
            <p:ph type="title"/>
          </p:nvPr>
        </p:nvSpPr>
        <p:spPr/>
        <p:txBody>
          <a:bodyPr/>
          <a:lstStyle/>
          <a:p>
            <a:r>
              <a:rPr lang="en-US" dirty="0" smtClean="0"/>
              <a:t>   LOCAL POLICY SITUATIONS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endParaRPr lang="en-US" dirty="0" smtClean="0"/>
          </a:p>
          <a:p>
            <a:pPr lvl="0" algn="just"/>
            <a:r>
              <a:rPr lang="en-US" dirty="0" smtClean="0"/>
              <a:t> In fact, no section of the policy nor objectives and functions of the implementing Ministry dwells on the need to make ICT inclusive of, and accessible to persons with disabilities. Similarly, no specific strategies or programmes or activities are stated or designed as part of the policy. </a:t>
            </a:r>
          </a:p>
          <a:p>
            <a:endParaRPr lang="en-US" dirty="0"/>
          </a:p>
        </p:txBody>
      </p:sp>
      <p:sp>
        <p:nvSpPr>
          <p:cNvPr id="3" name="Title 2"/>
          <p:cNvSpPr>
            <a:spLocks noGrp="1"/>
          </p:cNvSpPr>
          <p:nvPr>
            <p:ph type="title"/>
          </p:nvPr>
        </p:nvSpPr>
        <p:spPr/>
        <p:txBody>
          <a:bodyPr>
            <a:normAutofit fontScale="90000"/>
          </a:bodyPr>
          <a:lstStyle/>
          <a:p>
            <a:r>
              <a:rPr lang="en-US" dirty="0" smtClean="0"/>
              <a:t>     LOCAL POLICY SITUATIONS</a:t>
            </a:r>
            <a:br>
              <a:rPr lang="en-US" dirty="0" smtClean="0"/>
            </a:br>
            <a:r>
              <a:rPr lang="en-US" dirty="0" smtClean="0"/>
              <a:t>                 CONTINUED</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endParaRPr lang="en-US" dirty="0" smtClean="0"/>
          </a:p>
          <a:p>
            <a:pPr lvl="0" algn="just"/>
            <a:r>
              <a:rPr lang="en-US" dirty="0" smtClean="0"/>
              <a:t>The </a:t>
            </a:r>
            <a:r>
              <a:rPr lang="en-US" dirty="0"/>
              <a:t>Lagos State ICT policy runs contrary to the provisions of the State’s disability law, “The Lagos State Special People’s Law, 2011” which is about the most comprehensive disability law in Nigeria. The law provides that:</a:t>
            </a:r>
          </a:p>
          <a:p>
            <a:endParaRPr lang="en-US" dirty="0"/>
          </a:p>
        </p:txBody>
      </p:sp>
      <p:sp>
        <p:nvSpPr>
          <p:cNvPr id="2" name="Title 1"/>
          <p:cNvSpPr>
            <a:spLocks noGrp="1"/>
          </p:cNvSpPr>
          <p:nvPr>
            <p:ph type="title"/>
          </p:nvPr>
        </p:nvSpPr>
        <p:spPr/>
        <p:txBody>
          <a:bodyPr>
            <a:normAutofit fontScale="90000"/>
          </a:bodyPr>
          <a:lstStyle/>
          <a:p>
            <a:r>
              <a:rPr lang="en-US" dirty="0" smtClean="0"/>
              <a:t>      LOCAL POLICY SITUATIONS </a:t>
            </a:r>
            <a:br>
              <a:rPr lang="en-US" dirty="0" smtClean="0"/>
            </a:br>
            <a:r>
              <a:rPr lang="en-US" dirty="0" smtClean="0"/>
              <a:t>                CONTINUED</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178491"/>
          </a:xfrm>
        </p:spPr>
        <p:txBody>
          <a:bodyPr/>
          <a:lstStyle/>
          <a:p>
            <a:pPr lvl="0"/>
            <a:endParaRPr lang="en-US" dirty="0" smtClean="0"/>
          </a:p>
          <a:p>
            <a:pPr lvl="0" algn="just"/>
            <a:r>
              <a:rPr lang="en-US" dirty="0" smtClean="0"/>
              <a:t>(</a:t>
            </a:r>
            <a:r>
              <a:rPr lang="en-US" dirty="0"/>
              <a:t>Section 30. Sub1) Persons living with disability shall have freedom of expression and opinion, including the freedom to seek, receive and impart information and ideas through any means of communication of their choice.</a:t>
            </a:r>
          </a:p>
          <a:p>
            <a:endParaRPr lang="en-US" dirty="0"/>
          </a:p>
        </p:txBody>
      </p:sp>
      <p:sp>
        <p:nvSpPr>
          <p:cNvPr id="2" name="Title 1"/>
          <p:cNvSpPr>
            <a:spLocks noGrp="1"/>
          </p:cNvSpPr>
          <p:nvPr>
            <p:ph type="title"/>
          </p:nvPr>
        </p:nvSpPr>
        <p:spPr/>
        <p:txBody>
          <a:bodyPr>
            <a:normAutofit fontScale="90000"/>
          </a:bodyPr>
          <a:lstStyle/>
          <a:p>
            <a:r>
              <a:rPr lang="en-US" dirty="0" smtClean="0"/>
              <a:t>      LOCAL POLICY SITUATIONS </a:t>
            </a:r>
            <a:br>
              <a:rPr lang="en-US" dirty="0" smtClean="0"/>
            </a:br>
            <a:r>
              <a:rPr lang="en-US" dirty="0" smtClean="0"/>
              <a:t>                CONTINUED</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178491"/>
          </a:xfrm>
        </p:spPr>
        <p:txBody>
          <a:bodyPr/>
          <a:lstStyle/>
          <a:p>
            <a:pPr lvl="0"/>
            <a:endParaRPr lang="en-US" dirty="0" smtClean="0"/>
          </a:p>
          <a:p>
            <a:pPr lvl="0" algn="just"/>
            <a:r>
              <a:rPr lang="en-US" dirty="0" smtClean="0"/>
              <a:t>(</a:t>
            </a:r>
            <a:r>
              <a:rPr lang="en-US" dirty="0"/>
              <a:t>Sub 2) Government, Corporate organization and persons shall:(a) provide information intended for the general public to persons living with disability in accessible formats and technologies appropriate to the different kinds of disabilities and at no additional cost.</a:t>
            </a:r>
          </a:p>
          <a:p>
            <a:endParaRPr lang="en-US" dirty="0"/>
          </a:p>
        </p:txBody>
      </p:sp>
      <p:sp>
        <p:nvSpPr>
          <p:cNvPr id="2" name="Title 1"/>
          <p:cNvSpPr>
            <a:spLocks noGrp="1"/>
          </p:cNvSpPr>
          <p:nvPr>
            <p:ph type="title"/>
          </p:nvPr>
        </p:nvSpPr>
        <p:spPr/>
        <p:txBody>
          <a:bodyPr>
            <a:normAutofit fontScale="90000"/>
          </a:bodyPr>
          <a:lstStyle/>
          <a:p>
            <a:r>
              <a:rPr lang="en-US" dirty="0" smtClean="0"/>
              <a:t>     LOCAL POLICY SITUATIONS</a:t>
            </a:r>
            <a:br>
              <a:rPr lang="en-US" dirty="0" smtClean="0"/>
            </a:br>
            <a:r>
              <a:rPr lang="en-US" dirty="0" smtClean="0"/>
              <a:t>                 CONTINUED</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buNone/>
            </a:pPr>
            <a:r>
              <a:rPr lang="en-US" b="1" dirty="0" smtClean="0"/>
              <a:t>   </a:t>
            </a:r>
          </a:p>
          <a:p>
            <a:pPr lvl="0" algn="just">
              <a:buNone/>
            </a:pPr>
            <a:r>
              <a:rPr lang="en-US" b="1" dirty="0" smtClean="0"/>
              <a:t>   </a:t>
            </a:r>
            <a:r>
              <a:rPr lang="en-US" dirty="0" smtClean="0">
                <a:cs typeface="Calibri" pitchFamily="34" charset="0"/>
              </a:rPr>
              <a:t>Most </a:t>
            </a:r>
            <a:r>
              <a:rPr lang="en-US" dirty="0">
                <a:cs typeface="Calibri" pitchFamily="34" charset="0"/>
              </a:rPr>
              <a:t>government and privately owned ICT tools and platforms such as websites, </a:t>
            </a:r>
            <a:r>
              <a:rPr lang="en-US" dirty="0" smtClean="0">
                <a:cs typeface="Calibri" pitchFamily="34" charset="0"/>
              </a:rPr>
              <a:t>software, etc designed </a:t>
            </a:r>
            <a:r>
              <a:rPr lang="en-US" dirty="0">
                <a:cs typeface="Calibri" pitchFamily="34" charset="0"/>
              </a:rPr>
              <a:t>for the purpose of delivering E-governance in Nigeria are not prepared with appropriate E-accessibility features for persons with disabilities. </a:t>
            </a:r>
          </a:p>
          <a:p>
            <a:endParaRPr lang="en-US" dirty="0"/>
          </a:p>
        </p:txBody>
      </p:sp>
      <p:sp>
        <p:nvSpPr>
          <p:cNvPr id="2" name="Title 1"/>
          <p:cNvSpPr>
            <a:spLocks noGrp="1"/>
          </p:cNvSpPr>
          <p:nvPr>
            <p:ph type="title"/>
          </p:nvPr>
        </p:nvSpPr>
        <p:spPr/>
        <p:txBody>
          <a:bodyPr/>
          <a:lstStyle/>
          <a:p>
            <a:r>
              <a:rPr lang="en-US" dirty="0" smtClean="0"/>
              <a:t>        CURRENT CHALLENGES</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cs typeface="Calibri" pitchFamily="34" charset="0"/>
              </a:rPr>
              <a:t>For instance, blind and partially sighted persons have complained </a:t>
            </a:r>
            <a:r>
              <a:rPr lang="en-US" dirty="0" smtClean="0"/>
              <a:t>of very poor accessibility while attempting to use websites of National examination bodies, federal and state ministries and agencies, including those in charge of lands registration, housing, traffic management, national and state citizens identity and residency registration, public service recruitment, scholarships, etc.</a:t>
            </a:r>
            <a:endParaRPr lang="en-US" dirty="0"/>
          </a:p>
        </p:txBody>
      </p:sp>
      <p:sp>
        <p:nvSpPr>
          <p:cNvPr id="2" name="Title 1"/>
          <p:cNvSpPr>
            <a:spLocks noGrp="1"/>
          </p:cNvSpPr>
          <p:nvPr>
            <p:ph type="title"/>
          </p:nvPr>
        </p:nvSpPr>
        <p:spPr/>
        <p:txBody>
          <a:bodyPr>
            <a:normAutofit fontScale="90000"/>
          </a:bodyPr>
          <a:lstStyle/>
          <a:p>
            <a:r>
              <a:rPr lang="en-US" dirty="0" smtClean="0"/>
              <a:t>        CURRENT CHALLENGES </a:t>
            </a:r>
            <a:br>
              <a:rPr lang="en-US" dirty="0" smtClean="0"/>
            </a:br>
            <a:r>
              <a:rPr lang="en-US" dirty="0" smtClean="0"/>
              <a:t>                 CONTINUED</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178491"/>
          </a:xfrm>
        </p:spPr>
        <p:txBody>
          <a:bodyPr/>
          <a:lstStyle/>
          <a:p>
            <a:pPr lvl="0" algn="just"/>
            <a:r>
              <a:rPr lang="en-US" dirty="0"/>
              <a:t>The level of awareness and use of internet services has also increased rapidly with millions of websites owned by individuals, private and public as well as governmental </a:t>
            </a:r>
            <a:r>
              <a:rPr lang="en-US" dirty="0" smtClean="0"/>
              <a:t>organizations. This </a:t>
            </a:r>
            <a:r>
              <a:rPr lang="en-US" dirty="0"/>
              <a:t>is greatly complemented by the array of social media platforms widely subscribed to by Nigerians in their tens of millions.</a:t>
            </a:r>
          </a:p>
          <a:p>
            <a:pPr>
              <a:buNone/>
            </a:pPr>
            <a:endParaRPr lang="en-US" dirty="0"/>
          </a:p>
        </p:txBody>
      </p:sp>
      <p:sp>
        <p:nvSpPr>
          <p:cNvPr id="2" name="Title 1"/>
          <p:cNvSpPr>
            <a:spLocks noGrp="1"/>
          </p:cNvSpPr>
          <p:nvPr>
            <p:ph type="title"/>
          </p:nvPr>
        </p:nvSpPr>
        <p:spPr>
          <a:xfrm>
            <a:off x="457200" y="274638"/>
            <a:ext cx="8229600" cy="1401762"/>
          </a:xfrm>
        </p:spPr>
        <p:txBody>
          <a:bodyPr>
            <a:normAutofit/>
          </a:bodyPr>
          <a:lstStyle/>
          <a:p>
            <a:r>
              <a:rPr lang="en-US" dirty="0" smtClean="0"/>
              <a:t>     GENERAL BACKGROUND</a:t>
            </a:r>
            <a:br>
              <a:rPr lang="en-US" dirty="0" smtClean="0"/>
            </a:br>
            <a:r>
              <a:rPr lang="en-US" dirty="0" smtClean="0"/>
              <a:t>             CONTINUED</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lgn="just"/>
            <a:r>
              <a:rPr lang="en-US" dirty="0"/>
              <a:t>Persons with disabilities are not included as targets/beneficiaries of national and local ICT skill development programmes, as well as in the design, planning, implementation, monitoring and evaluation of such programmes which are mostly targeted at children and youths.</a:t>
            </a:r>
          </a:p>
          <a:p>
            <a:endParaRPr lang="en-US" dirty="0"/>
          </a:p>
        </p:txBody>
      </p:sp>
      <p:sp>
        <p:nvSpPr>
          <p:cNvPr id="2" name="Title 1"/>
          <p:cNvSpPr>
            <a:spLocks noGrp="1"/>
          </p:cNvSpPr>
          <p:nvPr>
            <p:ph type="title"/>
          </p:nvPr>
        </p:nvSpPr>
        <p:spPr/>
        <p:txBody>
          <a:bodyPr>
            <a:normAutofit fontScale="90000"/>
          </a:bodyPr>
          <a:lstStyle/>
          <a:p>
            <a:r>
              <a:rPr lang="en-US" dirty="0" smtClean="0"/>
              <a:t>      CURRENT CHALLENGES </a:t>
            </a:r>
            <a:br>
              <a:rPr lang="en-US" dirty="0" smtClean="0"/>
            </a:br>
            <a:r>
              <a:rPr lang="en-US" dirty="0" smtClean="0"/>
              <a:t>               CONTINUED</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a:t>Virtually all ICT skill development and training </a:t>
            </a:r>
            <a:r>
              <a:rPr lang="en-US" dirty="0" smtClean="0"/>
              <a:t>centers </a:t>
            </a:r>
            <a:r>
              <a:rPr lang="en-US" dirty="0"/>
              <a:t>set up by federal, state and local governments are not physically accessible to persons with disabilities. These </a:t>
            </a:r>
            <a:r>
              <a:rPr lang="en-US" dirty="0" smtClean="0"/>
              <a:t>centers </a:t>
            </a:r>
            <a:r>
              <a:rPr lang="en-US" dirty="0"/>
              <a:t>also lack relevant assistive aids and technologies required to guaranty E-accessibility for persons with disabilities. </a:t>
            </a:r>
          </a:p>
        </p:txBody>
      </p:sp>
      <p:sp>
        <p:nvSpPr>
          <p:cNvPr id="2" name="Title 1"/>
          <p:cNvSpPr>
            <a:spLocks noGrp="1"/>
          </p:cNvSpPr>
          <p:nvPr>
            <p:ph type="title"/>
          </p:nvPr>
        </p:nvSpPr>
        <p:spPr/>
        <p:txBody>
          <a:bodyPr>
            <a:normAutofit fontScale="90000"/>
          </a:bodyPr>
          <a:lstStyle/>
          <a:p>
            <a:r>
              <a:rPr lang="en-US" dirty="0" smtClean="0"/>
              <a:t>        </a:t>
            </a:r>
            <a:r>
              <a:rPr lang="en-US" b="0" dirty="0" smtClean="0"/>
              <a:t>CURRENT CHALLENGES </a:t>
            </a:r>
            <a:br>
              <a:rPr lang="en-US" b="0" dirty="0" smtClean="0"/>
            </a:br>
            <a:r>
              <a:rPr lang="en-US" b="0" dirty="0" smtClean="0"/>
              <a:t>                 CONTINUED</a:t>
            </a:r>
            <a:endParaRPr lang="en-US" b="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lgn="just"/>
            <a:r>
              <a:rPr lang="en-US" dirty="0" smtClean="0"/>
              <a:t>The Lagos state government in partnership with some prominent Multinational organizations </a:t>
            </a:r>
            <a:r>
              <a:rPr lang="en-US" dirty="0"/>
              <a:t>(and indeed several other states) have been supporting the setting-up of public E-libraries and ICT skill acquisition </a:t>
            </a:r>
            <a:r>
              <a:rPr lang="en-US" dirty="0" smtClean="0"/>
              <a:t>centers </a:t>
            </a:r>
            <a:r>
              <a:rPr lang="en-US" dirty="0"/>
              <a:t>for youths in the state. None of these facilities support E-accessibility of persons with disabilities.</a:t>
            </a:r>
          </a:p>
          <a:p>
            <a:endParaRPr lang="en-US" dirty="0"/>
          </a:p>
        </p:txBody>
      </p:sp>
      <p:sp>
        <p:nvSpPr>
          <p:cNvPr id="2" name="Title 1"/>
          <p:cNvSpPr>
            <a:spLocks noGrp="1"/>
          </p:cNvSpPr>
          <p:nvPr>
            <p:ph type="title"/>
          </p:nvPr>
        </p:nvSpPr>
        <p:spPr/>
        <p:txBody>
          <a:bodyPr>
            <a:normAutofit fontScale="90000"/>
          </a:bodyPr>
          <a:lstStyle/>
          <a:p>
            <a:r>
              <a:rPr lang="en-US" b="0" dirty="0" smtClean="0"/>
              <a:t>         CURRENT CHALLENGES</a:t>
            </a:r>
            <a:br>
              <a:rPr lang="en-US" b="0" dirty="0" smtClean="0"/>
            </a:br>
            <a:r>
              <a:rPr lang="en-US" b="0" dirty="0" smtClean="0"/>
              <a:t>                 CONTINUED</a:t>
            </a:r>
            <a:endParaRPr lang="en-US" b="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lvl="0" algn="just"/>
            <a:r>
              <a:rPr lang="en-US" dirty="0"/>
              <a:t>Low awareness and capacity are obvious gaps and actual reasons why E-accessibility provisions in the delivery of E-governance remain challenging to persons with disabilities.   Although most hardware components, softwares and content of assistive technologies are not produced locally, the failure of academic and research institutions as well as weak policies are key </a:t>
            </a:r>
            <a:r>
              <a:rPr lang="en-US" dirty="0" smtClean="0"/>
              <a:t>hindrances </a:t>
            </a:r>
            <a:r>
              <a:rPr lang="en-US" dirty="0"/>
              <a:t>which continue to aggravate low capacity.</a:t>
            </a:r>
          </a:p>
          <a:p>
            <a:r>
              <a:rPr lang="en-US" dirty="0"/>
              <a:t> </a:t>
            </a:r>
            <a:endParaRPr lang="en-US" dirty="0" smtClean="0"/>
          </a:p>
          <a:p>
            <a:endParaRPr lang="en-US" dirty="0"/>
          </a:p>
        </p:txBody>
      </p:sp>
      <p:sp>
        <p:nvSpPr>
          <p:cNvPr id="2" name="Title 1"/>
          <p:cNvSpPr>
            <a:spLocks noGrp="1"/>
          </p:cNvSpPr>
          <p:nvPr>
            <p:ph type="title"/>
          </p:nvPr>
        </p:nvSpPr>
        <p:spPr/>
        <p:txBody>
          <a:bodyPr>
            <a:normAutofit/>
          </a:bodyPr>
          <a:lstStyle/>
          <a:p>
            <a:r>
              <a:rPr lang="en-US" b="0" dirty="0" smtClean="0"/>
              <a:t>      CURRENT CHALLENGES </a:t>
            </a:r>
            <a:endParaRPr lang="en-US" b="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lvl="0" algn="just"/>
            <a:r>
              <a:rPr lang="en-US" dirty="0"/>
              <a:t>Nigeria is still at the  elementary levels of E-governance. The quality and scope of E-access for the general population is still relatively low. However, this offer a good opportunity for a holistic review of existing legal and policy frameworks for the purpose of ensuring that the rights, requirements and needs of persons with disabilities are effectively embedded in the design, planning, implementation, monitoring and evaluation of </a:t>
            </a:r>
            <a:r>
              <a:rPr lang="en-US" dirty="0" smtClean="0"/>
              <a:t>emerging or </a:t>
            </a:r>
            <a:r>
              <a:rPr lang="en-US" dirty="0"/>
              <a:t>new legal and policy regime.</a:t>
            </a:r>
          </a:p>
          <a:p>
            <a:endParaRPr lang="en-US" dirty="0"/>
          </a:p>
        </p:txBody>
      </p:sp>
      <p:sp>
        <p:nvSpPr>
          <p:cNvPr id="2" name="Title 1"/>
          <p:cNvSpPr>
            <a:spLocks noGrp="1"/>
          </p:cNvSpPr>
          <p:nvPr>
            <p:ph type="title"/>
          </p:nvPr>
        </p:nvSpPr>
        <p:spPr/>
        <p:txBody>
          <a:bodyPr/>
          <a:lstStyle/>
          <a:p>
            <a:r>
              <a:rPr lang="en-US" dirty="0" smtClean="0"/>
              <a:t>             </a:t>
            </a:r>
            <a:r>
              <a:rPr lang="en-US" b="0" dirty="0" smtClean="0"/>
              <a:t>KEY LESSONS</a:t>
            </a:r>
            <a:endParaRPr lang="en-US" b="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US" dirty="0"/>
              <a:t>Persons with disabilities have resorted to self-help in confronting E-accessibility challenges. While there are no formal or organized capacity-building institutions and programmes in Nigeria, persons with disabilities have creatively and innovatively engaged with their foreign counterparts, international </a:t>
            </a:r>
            <a:r>
              <a:rPr lang="en-US" dirty="0" smtClean="0"/>
              <a:t>disability organizations, manufacturers and vendors of ICT, etc to acquire knowledge and skills. </a:t>
            </a:r>
            <a:endParaRPr lang="en-US" dirty="0"/>
          </a:p>
        </p:txBody>
      </p:sp>
      <p:sp>
        <p:nvSpPr>
          <p:cNvPr id="2" name="Title 1"/>
          <p:cNvSpPr>
            <a:spLocks noGrp="1"/>
          </p:cNvSpPr>
          <p:nvPr>
            <p:ph type="title"/>
          </p:nvPr>
        </p:nvSpPr>
        <p:spPr/>
        <p:txBody>
          <a:bodyPr/>
          <a:lstStyle/>
          <a:p>
            <a:r>
              <a:rPr lang="en-US" b="0" dirty="0" smtClean="0"/>
              <a:t>     KEY LESSONS CONTINUED</a:t>
            </a:r>
            <a:endParaRPr lang="en-US" b="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algn="just"/>
            <a:r>
              <a:rPr lang="en-US" dirty="0" smtClean="0"/>
              <a:t>However, only very few persons with disabilities are able to acquire professional and service-based knowledge and skills required to provide services and support to other persons with disabilities, agencies of government, the private sector, etc.</a:t>
            </a:r>
          </a:p>
          <a:p>
            <a:endParaRPr lang="en-US" dirty="0" smtClean="0"/>
          </a:p>
          <a:p>
            <a:endParaRPr lang="en-US" dirty="0"/>
          </a:p>
        </p:txBody>
      </p:sp>
      <p:sp>
        <p:nvSpPr>
          <p:cNvPr id="3" name="Title 2"/>
          <p:cNvSpPr>
            <a:spLocks noGrp="1"/>
          </p:cNvSpPr>
          <p:nvPr>
            <p:ph type="title"/>
          </p:nvPr>
        </p:nvSpPr>
        <p:spPr/>
        <p:txBody>
          <a:bodyPr/>
          <a:lstStyle/>
          <a:p>
            <a:r>
              <a:rPr lang="en-US" b="0" dirty="0" smtClean="0"/>
              <a:t>    KEY LESSONS CONTINUED</a:t>
            </a:r>
            <a:endParaRPr lang="en-US" b="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191000"/>
            <a:ext cx="7481776" cy="457200"/>
          </a:xfrm>
        </p:spPr>
        <p:txBody>
          <a:bodyPr/>
          <a:lstStyle/>
          <a:p>
            <a:r>
              <a:rPr lang="en-US" dirty="0" smtClean="0"/>
              <a:t>KEY LESSONS CONTINUED</a:t>
            </a:r>
            <a:endParaRPr lang="en-US" dirty="0"/>
          </a:p>
        </p:txBody>
      </p:sp>
      <p:sp>
        <p:nvSpPr>
          <p:cNvPr id="3" name="Text Placeholder 2"/>
          <p:cNvSpPr>
            <a:spLocks noGrp="1"/>
          </p:cNvSpPr>
          <p:nvPr>
            <p:ph type="body" idx="2"/>
          </p:nvPr>
        </p:nvSpPr>
        <p:spPr>
          <a:xfrm>
            <a:off x="762000" y="4648200"/>
            <a:ext cx="7632192" cy="2209800"/>
          </a:xfrm>
        </p:spPr>
        <p:txBody>
          <a:bodyPr>
            <a:noAutofit/>
          </a:bodyPr>
          <a:lstStyle/>
          <a:p>
            <a:r>
              <a:rPr lang="en-US" sz="1800" dirty="0" smtClean="0"/>
              <a:t>Executive Director Mr. </a:t>
            </a:r>
            <a:r>
              <a:rPr lang="en-US" sz="1800" dirty="0" err="1" smtClean="0"/>
              <a:t>Akinola</a:t>
            </a:r>
            <a:r>
              <a:rPr lang="en-US" sz="1800" dirty="0" smtClean="0"/>
              <a:t> </a:t>
            </a:r>
            <a:r>
              <a:rPr lang="en-US" sz="1800" dirty="0" err="1" smtClean="0"/>
              <a:t>Opeolu</a:t>
            </a:r>
            <a:r>
              <a:rPr lang="en-US" sz="1800" dirty="0" smtClean="0"/>
              <a:t> was training a blind person employed by a bank to use CISCO customer interactive software in Lagos, Nigeria.</a:t>
            </a:r>
          </a:p>
          <a:p>
            <a:r>
              <a:rPr lang="en-US" sz="1800" dirty="0" smtClean="0"/>
              <a:t>Mr </a:t>
            </a:r>
            <a:r>
              <a:rPr lang="en-US" sz="1800" dirty="0" err="1" smtClean="0"/>
              <a:t>Akinola</a:t>
            </a:r>
            <a:r>
              <a:rPr lang="en-US" sz="1800" dirty="0" smtClean="0"/>
              <a:t> </a:t>
            </a:r>
            <a:r>
              <a:rPr lang="en-US" sz="1800" dirty="0" err="1" smtClean="0"/>
              <a:t>Opeolu</a:t>
            </a:r>
            <a:r>
              <a:rPr lang="en-US" sz="1800" dirty="0" smtClean="0"/>
              <a:t> is the foremost self-trained assistive technologist in Nigeria with experience spanning over 2 and half decades. He is the founder and executive director heroes media.</a:t>
            </a:r>
          </a:p>
          <a:p>
            <a:r>
              <a:rPr lang="en-US" sz="1800" dirty="0" smtClean="0"/>
              <a:t>www.heroesmediang.com</a:t>
            </a:r>
          </a:p>
          <a:p>
            <a:r>
              <a:rPr lang="en-US" sz="2000" dirty="0" smtClean="0"/>
              <a:t> </a:t>
            </a:r>
            <a:endParaRPr lang="en-US" sz="2000" dirty="0"/>
          </a:p>
        </p:txBody>
      </p:sp>
      <p:pic>
        <p:nvPicPr>
          <p:cNvPr id="5" name="Content Placeholder 4" descr="Heroes Media.png"/>
          <p:cNvPicPr>
            <a:picLocks noGrp="1" noChangeAspect="1"/>
          </p:cNvPicPr>
          <p:nvPr>
            <p:ph sz="half" idx="1"/>
          </p:nvPr>
        </p:nvPicPr>
        <p:blipFill>
          <a:blip r:embed="rId2"/>
          <a:stretch>
            <a:fillRect/>
          </a:stretch>
        </p:blipFill>
        <p:spPr>
          <a:xfrm>
            <a:off x="1524000" y="533400"/>
            <a:ext cx="5943600" cy="3429000"/>
          </a:xfr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LESSONS CONTINUED</a:t>
            </a:r>
            <a:endParaRPr lang="en-US" dirty="0"/>
          </a:p>
        </p:txBody>
      </p:sp>
      <p:sp>
        <p:nvSpPr>
          <p:cNvPr id="3" name="Text Placeholder 2"/>
          <p:cNvSpPr>
            <a:spLocks noGrp="1"/>
          </p:cNvSpPr>
          <p:nvPr>
            <p:ph type="body" idx="2"/>
          </p:nvPr>
        </p:nvSpPr>
        <p:spPr>
          <a:xfrm>
            <a:off x="838200" y="5355102"/>
            <a:ext cx="7555992" cy="914400"/>
          </a:xfrm>
        </p:spPr>
        <p:txBody>
          <a:bodyPr/>
          <a:lstStyle/>
          <a:p>
            <a:r>
              <a:rPr lang="en-US" dirty="0" err="1" smtClean="0"/>
              <a:t>Rasak</a:t>
            </a:r>
            <a:r>
              <a:rPr lang="en-US" dirty="0" smtClean="0"/>
              <a:t> </a:t>
            </a:r>
            <a:r>
              <a:rPr lang="en-US" dirty="0" err="1" smtClean="0"/>
              <a:t>Adekoya</a:t>
            </a:r>
            <a:r>
              <a:rPr lang="en-US" dirty="0" smtClean="0"/>
              <a:t> is a young and upcoming assistive technologist, inclusive leadership coach and brand strategies.</a:t>
            </a:r>
          </a:p>
          <a:p>
            <a:r>
              <a:rPr lang="en-US" dirty="0" smtClean="0"/>
              <a:t>www.360connect.media</a:t>
            </a:r>
            <a:endParaRPr lang="en-US" dirty="0"/>
          </a:p>
        </p:txBody>
      </p:sp>
      <p:pic>
        <p:nvPicPr>
          <p:cNvPr id="5" name="Content Placeholder 4" descr="rasak @ the accessible computer training.jpg"/>
          <p:cNvPicPr>
            <a:picLocks noGrp="1" noChangeAspect="1"/>
          </p:cNvPicPr>
          <p:nvPr>
            <p:ph sz="half" idx="1"/>
          </p:nvPr>
        </p:nvPicPr>
        <p:blipFill>
          <a:blip r:embed="rId2" cstate="print"/>
          <a:stretch>
            <a:fillRect/>
          </a:stretch>
        </p:blipFill>
        <p:spPr>
          <a:xfrm>
            <a:off x="2667000" y="228600"/>
            <a:ext cx="4008813" cy="4343400"/>
          </a:xfr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a:t>The marginal level of E-access for persons with disabilities in Nigeria have been attained through strategic engagement between and among stakeholders including government, the private sector, disabled people’s organizations, ICT/</a:t>
            </a:r>
            <a:r>
              <a:rPr lang="en-US" dirty="0" err="1"/>
              <a:t>Asssistive</a:t>
            </a:r>
            <a:r>
              <a:rPr lang="en-US" dirty="0"/>
              <a:t> Technologists with disabilities, local and international development agencies, etc. </a:t>
            </a:r>
          </a:p>
        </p:txBody>
      </p:sp>
      <p:sp>
        <p:nvSpPr>
          <p:cNvPr id="2" name="Title 1"/>
          <p:cNvSpPr>
            <a:spLocks noGrp="1"/>
          </p:cNvSpPr>
          <p:nvPr>
            <p:ph type="title"/>
          </p:nvPr>
        </p:nvSpPr>
        <p:spPr/>
        <p:txBody>
          <a:bodyPr/>
          <a:lstStyle/>
          <a:p>
            <a:r>
              <a:rPr lang="en-US" b="0" dirty="0" smtClean="0"/>
              <a:t>    KEY LESSONS CONTINUED</a:t>
            </a:r>
            <a:endParaRPr lang="en-US" b="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1"/>
            <a:ext cx="8229600" cy="4038600"/>
          </a:xfrm>
        </p:spPr>
        <p:txBody>
          <a:bodyPr/>
          <a:lstStyle/>
          <a:p>
            <a:pPr lvl="0"/>
            <a:endParaRPr lang="en-US" dirty="0" smtClean="0"/>
          </a:p>
          <a:p>
            <a:pPr lvl="0" algn="just"/>
            <a:r>
              <a:rPr lang="en-US" dirty="0" smtClean="0"/>
              <a:t>Nigeria </a:t>
            </a:r>
            <a:r>
              <a:rPr lang="en-US" dirty="0"/>
              <a:t>has made significant progress in the provision of online services and the use of ICT to drive the delivery of government operations, functions, activities and services. However, the country has not fully reached the transactional and network stage.</a:t>
            </a:r>
          </a:p>
          <a:p>
            <a:pPr>
              <a:buNone/>
            </a:pPr>
            <a:endParaRPr lang="en-US" dirty="0"/>
          </a:p>
        </p:txBody>
      </p:sp>
      <p:sp>
        <p:nvSpPr>
          <p:cNvPr id="2" name="Title 1"/>
          <p:cNvSpPr>
            <a:spLocks noGrp="1"/>
          </p:cNvSpPr>
          <p:nvPr>
            <p:ph type="title"/>
          </p:nvPr>
        </p:nvSpPr>
        <p:spPr>
          <a:xfrm>
            <a:off x="457200" y="274638"/>
            <a:ext cx="8229600" cy="1401762"/>
          </a:xfrm>
        </p:spPr>
        <p:txBody>
          <a:bodyPr>
            <a:normAutofit/>
          </a:bodyPr>
          <a:lstStyle/>
          <a:p>
            <a:r>
              <a:rPr lang="en-US" dirty="0" smtClean="0"/>
              <a:t>     GENERAL BACKGROUND </a:t>
            </a:r>
            <a:br>
              <a:rPr lang="en-US" dirty="0" smtClean="0"/>
            </a:br>
            <a:r>
              <a:rPr lang="en-US" dirty="0" smtClean="0"/>
              <a:t>              CONTINUED  </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lgn="just"/>
            <a:r>
              <a:rPr lang="en-US" dirty="0" smtClean="0"/>
              <a:t>For instance, prominent business organizations and development agencies have collaborated with disabled people’s organizations to set-up ICT training Centers and/or </a:t>
            </a:r>
            <a:r>
              <a:rPr lang="en-US" dirty="0"/>
              <a:t>conduct ICT/Assistive Technology training programmes. Similarly, persons with disabilities are also collaborating with non-disabled ICT professionals to develop softwares and devices designed to enhance E-access for persons with disabilities.</a:t>
            </a:r>
          </a:p>
          <a:p>
            <a:endParaRPr lang="en-US" dirty="0"/>
          </a:p>
        </p:txBody>
      </p:sp>
      <p:sp>
        <p:nvSpPr>
          <p:cNvPr id="2" name="Title 1"/>
          <p:cNvSpPr>
            <a:spLocks noGrp="1"/>
          </p:cNvSpPr>
          <p:nvPr>
            <p:ph type="title"/>
          </p:nvPr>
        </p:nvSpPr>
        <p:spPr/>
        <p:txBody>
          <a:bodyPr/>
          <a:lstStyle/>
          <a:p>
            <a:r>
              <a:rPr lang="en-US" dirty="0" smtClean="0"/>
              <a:t>    </a:t>
            </a:r>
            <a:r>
              <a:rPr lang="en-US" b="0" dirty="0" smtClean="0"/>
              <a:t>KEY LESSONS CONTINUED</a:t>
            </a:r>
            <a:endParaRPr lang="en-US" b="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smtClean="0"/>
              <a:t>There are </a:t>
            </a:r>
            <a:r>
              <a:rPr lang="en-US" dirty="0"/>
              <a:t>inherent financial and other difficulties which governments in low and middle income countries may encounter in implementing inclusive physical planning and urban development policies and programmes; especially considering the cost of reconstructing or rehabilitating hitherto inaccessible </a:t>
            </a:r>
            <a:r>
              <a:rPr lang="en-US" dirty="0" smtClean="0"/>
              <a:t>infrastructure. </a:t>
            </a:r>
            <a:endParaRPr lang="en-US" dirty="0"/>
          </a:p>
        </p:txBody>
      </p:sp>
      <p:sp>
        <p:nvSpPr>
          <p:cNvPr id="2" name="Title 1"/>
          <p:cNvSpPr>
            <a:spLocks noGrp="1"/>
          </p:cNvSpPr>
          <p:nvPr>
            <p:ph type="title"/>
          </p:nvPr>
        </p:nvSpPr>
        <p:spPr/>
        <p:txBody>
          <a:bodyPr/>
          <a:lstStyle/>
          <a:p>
            <a:r>
              <a:rPr lang="en-US" b="0" dirty="0" smtClean="0"/>
              <a:t>     KEY LESSONS CONTINUED</a:t>
            </a:r>
            <a:endParaRPr lang="en-US" b="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lgn="just"/>
            <a:r>
              <a:rPr lang="en-US" dirty="0" smtClean="0"/>
              <a:t>We find that providing for the inclusivity and accessibility  rights, requirements and needs of persons </a:t>
            </a:r>
            <a:r>
              <a:rPr lang="en-US" dirty="0"/>
              <a:t>with disabilities through robust and effective E-governance platforms which supports and delivers key services such as health, education, banking and finance, transport, lands and housing, traffic management, </a:t>
            </a:r>
            <a:r>
              <a:rPr lang="en-US" dirty="0" smtClean="0"/>
              <a:t>etc will</a:t>
            </a:r>
            <a:r>
              <a:rPr lang="en-US" dirty="0"/>
              <a:t>, in a more sustainable way, guarantee inclusive and  accessible towns and cities.</a:t>
            </a:r>
          </a:p>
          <a:p>
            <a:endParaRPr lang="en-US" dirty="0"/>
          </a:p>
        </p:txBody>
      </p:sp>
      <p:sp>
        <p:nvSpPr>
          <p:cNvPr id="2" name="Title 1"/>
          <p:cNvSpPr>
            <a:spLocks noGrp="1"/>
          </p:cNvSpPr>
          <p:nvPr>
            <p:ph type="title"/>
          </p:nvPr>
        </p:nvSpPr>
        <p:spPr/>
        <p:txBody>
          <a:bodyPr/>
          <a:lstStyle/>
          <a:p>
            <a:r>
              <a:rPr lang="en-US" dirty="0" smtClean="0"/>
              <a:t>    </a:t>
            </a:r>
            <a:r>
              <a:rPr lang="en-US" b="0" dirty="0" smtClean="0"/>
              <a:t>KEY LESSONS CONTINUED</a:t>
            </a:r>
            <a:endParaRPr lang="en-US" b="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lgn="just"/>
            <a:r>
              <a:rPr lang="en-US" dirty="0" smtClean="0"/>
              <a:t>Finally, the </a:t>
            </a:r>
            <a:r>
              <a:rPr lang="en-US" dirty="0"/>
              <a:t>key lesson here is that in a country like Nigeria, it appears much easier to push for inclusive E-accessibility in E-governance platforms and processes than to ask that an inaccessible pedestrian bridge be pulled down. Therefore, if we can’t gain physical access, we must gain electronic access.</a:t>
            </a:r>
          </a:p>
          <a:p>
            <a:pPr algn="just">
              <a:buNone/>
            </a:pPr>
            <a:endParaRPr lang="en-US" dirty="0"/>
          </a:p>
        </p:txBody>
      </p:sp>
      <p:sp>
        <p:nvSpPr>
          <p:cNvPr id="2" name="Title 1"/>
          <p:cNvSpPr>
            <a:spLocks noGrp="1"/>
          </p:cNvSpPr>
          <p:nvPr>
            <p:ph type="title"/>
          </p:nvPr>
        </p:nvSpPr>
        <p:spPr/>
        <p:txBody>
          <a:bodyPr/>
          <a:lstStyle/>
          <a:p>
            <a:pPr algn="ctr"/>
            <a:r>
              <a:rPr lang="en-US" b="0" dirty="0" smtClean="0"/>
              <a:t>KEY LESSONS CONTINUED</a:t>
            </a:r>
            <a:endParaRPr lang="en-US" b="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30762"/>
          </a:xfrm>
        </p:spPr>
        <p:txBody>
          <a:bodyPr/>
          <a:lstStyle/>
          <a:p>
            <a:r>
              <a:rPr lang="en-US" dirty="0" smtClean="0"/>
              <a:t>       </a:t>
            </a:r>
            <a:br>
              <a:rPr lang="en-US" dirty="0" smtClean="0"/>
            </a:br>
            <a:r>
              <a:rPr lang="en-US" dirty="0" smtClean="0"/>
              <a:t>      </a:t>
            </a:r>
            <a:br>
              <a:rPr lang="en-US" dirty="0" smtClean="0"/>
            </a:br>
            <a:r>
              <a:rPr lang="en-US" smtClean="0"/>
              <a:t>     </a:t>
            </a:r>
            <a:r>
              <a:rPr lang="en-US" sz="5000" smtClean="0"/>
              <a:t>Thanks </a:t>
            </a:r>
            <a:r>
              <a:rPr lang="en-US" sz="5000" dirty="0" smtClean="0"/>
              <a:t>For Listening</a:t>
            </a:r>
            <a:endParaRPr lang="en-US" sz="5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9"/>
            <a:ext cx="8229600" cy="4386072"/>
          </a:xfrm>
        </p:spPr>
        <p:txBody>
          <a:bodyPr/>
          <a:lstStyle/>
          <a:p>
            <a:pPr lvl="0"/>
            <a:endParaRPr lang="en-US" dirty="0" smtClean="0"/>
          </a:p>
          <a:p>
            <a:pPr lvl="0" algn="just"/>
            <a:r>
              <a:rPr lang="en-US" dirty="0" smtClean="0"/>
              <a:t>Certainly</a:t>
            </a:r>
            <a:r>
              <a:rPr lang="en-US" dirty="0"/>
              <a:t>, the quality of ICT services is still low and the scope of coverage is still relatively poor when compared with the potential human and material resources Nigeria is endowed with and the vastness of her size and population.</a:t>
            </a:r>
          </a:p>
          <a:p>
            <a:endParaRPr lang="en-US" dirty="0"/>
          </a:p>
        </p:txBody>
      </p:sp>
      <p:sp>
        <p:nvSpPr>
          <p:cNvPr id="2" name="Title 1"/>
          <p:cNvSpPr>
            <a:spLocks noGrp="1"/>
          </p:cNvSpPr>
          <p:nvPr>
            <p:ph type="title"/>
          </p:nvPr>
        </p:nvSpPr>
        <p:spPr>
          <a:xfrm>
            <a:off x="457200" y="274638"/>
            <a:ext cx="8229600" cy="1401762"/>
          </a:xfrm>
        </p:spPr>
        <p:txBody>
          <a:bodyPr>
            <a:normAutofit/>
          </a:bodyPr>
          <a:lstStyle/>
          <a:p>
            <a:r>
              <a:rPr lang="en-US" dirty="0" smtClean="0"/>
              <a:t>      GENERAL BACKGROUND </a:t>
            </a:r>
            <a:br>
              <a:rPr lang="en-US" dirty="0" smtClean="0"/>
            </a:br>
            <a:r>
              <a:rPr lang="en-US" dirty="0" smtClean="0"/>
              <a:t>              CONTINUED</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1"/>
            <a:ext cx="8229600" cy="3886200"/>
          </a:xfrm>
        </p:spPr>
        <p:txBody>
          <a:bodyPr>
            <a:normAutofit/>
          </a:bodyPr>
          <a:lstStyle/>
          <a:p>
            <a:pPr lvl="0"/>
            <a:endParaRPr lang="en-US" dirty="0" smtClean="0"/>
          </a:p>
          <a:p>
            <a:pPr lvl="0" algn="just"/>
            <a:r>
              <a:rPr lang="en-US" dirty="0" smtClean="0"/>
              <a:t>With regard </a:t>
            </a:r>
            <a:r>
              <a:rPr lang="en-US" dirty="0"/>
              <a:t>to inclusion and access for persons with disability to ICT, the level of awareness, access to and use of ICT in the Nigerian disability </a:t>
            </a:r>
            <a:r>
              <a:rPr lang="en-US" dirty="0" smtClean="0"/>
              <a:t>communities </a:t>
            </a:r>
            <a:r>
              <a:rPr lang="en-US" dirty="0"/>
              <a:t>also rapidly increasing. </a:t>
            </a:r>
          </a:p>
        </p:txBody>
      </p:sp>
      <p:sp>
        <p:nvSpPr>
          <p:cNvPr id="2" name="Title 1"/>
          <p:cNvSpPr>
            <a:spLocks noGrp="1"/>
          </p:cNvSpPr>
          <p:nvPr>
            <p:ph type="title"/>
          </p:nvPr>
        </p:nvSpPr>
        <p:spPr>
          <a:xfrm>
            <a:off x="457200" y="274638"/>
            <a:ext cx="8229600" cy="1554162"/>
          </a:xfrm>
        </p:spPr>
        <p:txBody>
          <a:bodyPr>
            <a:normAutofit/>
          </a:bodyPr>
          <a:lstStyle/>
          <a:p>
            <a:r>
              <a:rPr lang="en-US" dirty="0" smtClean="0"/>
              <a:t>     GENERAL BACKGROUND </a:t>
            </a:r>
            <a:br>
              <a:rPr lang="en-US" dirty="0" smtClean="0"/>
            </a:br>
            <a:r>
              <a:rPr lang="en-US" dirty="0" smtClean="0"/>
              <a:t>              CONTINUED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1"/>
            <a:ext cx="8229600" cy="4114800"/>
          </a:xfrm>
        </p:spPr>
        <p:txBody>
          <a:bodyPr>
            <a:normAutofit lnSpcReduction="10000"/>
          </a:bodyPr>
          <a:lstStyle/>
          <a:p>
            <a:endParaRPr lang="en-US" dirty="0" smtClean="0"/>
          </a:p>
          <a:p>
            <a:pPr lvl="0" algn="just"/>
            <a:r>
              <a:rPr lang="en-US" dirty="0" smtClean="0"/>
              <a:t>Although the additional cost incurred due to the necessity of assistive technologies remains a major barrier, the sensitivity of the innovativeness of foreign ICT manufacturers and vendors to the access of persons with disabilities is greatly helping persons with disabilities in Nigeria to substantially overcome these challenges, especially those imposed by cost and affordability barriers.</a:t>
            </a:r>
            <a:endParaRPr lang="en-US" dirty="0"/>
          </a:p>
        </p:txBody>
      </p:sp>
      <p:sp>
        <p:nvSpPr>
          <p:cNvPr id="3" name="Title 2"/>
          <p:cNvSpPr>
            <a:spLocks noGrp="1"/>
          </p:cNvSpPr>
          <p:nvPr>
            <p:ph type="title"/>
          </p:nvPr>
        </p:nvSpPr>
        <p:spPr>
          <a:xfrm>
            <a:off x="457200" y="274638"/>
            <a:ext cx="8229600" cy="1477962"/>
          </a:xfrm>
        </p:spPr>
        <p:txBody>
          <a:bodyPr/>
          <a:lstStyle/>
          <a:p>
            <a:r>
              <a:rPr lang="en-US" dirty="0" smtClean="0"/>
              <a:t>     GENERAL BACKGROUND</a:t>
            </a:r>
            <a:br>
              <a:rPr lang="en-US" dirty="0" smtClean="0"/>
            </a:br>
            <a:r>
              <a:rPr lang="en-US" dirty="0" smtClean="0"/>
              <a:t>              CONTINUED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178491"/>
          </a:xfrm>
        </p:spPr>
        <p:txBody>
          <a:bodyPr/>
          <a:lstStyle/>
          <a:p>
            <a:pPr lvl="0"/>
            <a:endParaRPr lang="en-US" dirty="0" smtClean="0"/>
          </a:p>
          <a:p>
            <a:pPr lvl="0" algn="just">
              <a:buNone/>
            </a:pPr>
            <a:r>
              <a:rPr lang="en-US" dirty="0" smtClean="0"/>
              <a:t>   However</a:t>
            </a:r>
            <a:r>
              <a:rPr lang="en-US" dirty="0"/>
              <a:t>, on the local ICT environment, persons with disabilities are still confronted by huge inclusivity and accessibility barriers with regard to the consideration of the inclusivity and accessibility rights, requirements and needs of persons with disabilities especially in locally produced and deployed ICT hardware, content and services.</a:t>
            </a:r>
          </a:p>
          <a:p>
            <a:endParaRPr lang="en-US" dirty="0"/>
          </a:p>
        </p:txBody>
      </p:sp>
      <p:sp>
        <p:nvSpPr>
          <p:cNvPr id="2" name="Title 1"/>
          <p:cNvSpPr>
            <a:spLocks noGrp="1"/>
          </p:cNvSpPr>
          <p:nvPr>
            <p:ph type="title"/>
          </p:nvPr>
        </p:nvSpPr>
        <p:spPr>
          <a:xfrm>
            <a:off x="457200" y="274638"/>
            <a:ext cx="8229600" cy="1630362"/>
          </a:xfrm>
        </p:spPr>
        <p:txBody>
          <a:bodyPr>
            <a:normAutofit/>
          </a:bodyPr>
          <a:lstStyle/>
          <a:p>
            <a:r>
              <a:rPr lang="en-US" dirty="0" smtClean="0"/>
              <a:t>     GENERAL BACKGROUND </a:t>
            </a:r>
            <a:br>
              <a:rPr lang="en-US" dirty="0" smtClean="0"/>
            </a:br>
            <a:r>
              <a:rPr lang="en-US" dirty="0" smtClean="0"/>
              <a:t>              CONTINUED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1"/>
            <a:ext cx="8229600" cy="4114800"/>
          </a:xfrm>
        </p:spPr>
        <p:txBody>
          <a:bodyPr>
            <a:normAutofit fontScale="92500" lnSpcReduction="10000"/>
          </a:bodyPr>
          <a:lstStyle/>
          <a:p>
            <a:pPr lvl="0"/>
            <a:endParaRPr lang="en-US" dirty="0" smtClean="0"/>
          </a:p>
          <a:p>
            <a:pPr lvl="0" algn="just"/>
            <a:r>
              <a:rPr lang="en-US" dirty="0" smtClean="0"/>
              <a:t>The </a:t>
            </a:r>
            <a:r>
              <a:rPr lang="en-US" dirty="0"/>
              <a:t>low level of inclusion and accessibility of disability into local ICT products and services in Nigeria is largely caused by very low awareness and technical capacity among policy-makers, ICT professionals and practitioners, as well as the lack of and/or inadequacy of appropriate legal, policy and institutional frameworks required to facilitate, enhance and sustain inclusive policies and practices in the use of ICT to drive E-access and E-government in Nigeria.</a:t>
            </a:r>
          </a:p>
          <a:p>
            <a:endParaRPr lang="en-US" dirty="0"/>
          </a:p>
        </p:txBody>
      </p:sp>
      <p:sp>
        <p:nvSpPr>
          <p:cNvPr id="2" name="Title 1"/>
          <p:cNvSpPr>
            <a:spLocks noGrp="1"/>
          </p:cNvSpPr>
          <p:nvPr>
            <p:ph type="title"/>
          </p:nvPr>
        </p:nvSpPr>
        <p:spPr>
          <a:xfrm>
            <a:off x="457200" y="274638"/>
            <a:ext cx="8229600" cy="1630362"/>
          </a:xfrm>
        </p:spPr>
        <p:txBody>
          <a:bodyPr>
            <a:normAutofit/>
          </a:bodyPr>
          <a:lstStyle/>
          <a:p>
            <a:r>
              <a:rPr lang="en-US" dirty="0" smtClean="0"/>
              <a:t>      GENERAL BACKGROUND </a:t>
            </a:r>
            <a:br>
              <a:rPr lang="en-US" dirty="0" smtClean="0"/>
            </a:br>
            <a:r>
              <a:rPr lang="en-US" dirty="0" smtClean="0"/>
              <a:t>              CONTINUED</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2628</TotalTime>
  <Words>2171</Words>
  <Application>Microsoft Office PowerPoint</Application>
  <PresentationFormat>On-screen Show (4:3)</PresentationFormat>
  <Paragraphs>123</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Concourse</vt:lpstr>
      <vt:lpstr>          National and local experience (urban policy and practices) on promoting e-accessibility/e-government for participation and inclusions of persons with disabilities in urban development context THE CASE OF NIGERIA BY ADEBUKOLA ADEBAYO FOUNDER AND DIRECTOR GENERAL , HUMAN AND ORGANISATIONAL RESOURCES DEVELOPMENT CENTER(HORDC), LAGOS , NIGERIA    </vt:lpstr>
      <vt:lpstr>        GENERAL BACKGROUND</vt:lpstr>
      <vt:lpstr>     GENERAL BACKGROUND              CONTINUED</vt:lpstr>
      <vt:lpstr>     GENERAL BACKGROUND                CONTINUED  </vt:lpstr>
      <vt:lpstr>      GENERAL BACKGROUND                CONTINUED</vt:lpstr>
      <vt:lpstr>     GENERAL BACKGROUND                CONTINUED</vt:lpstr>
      <vt:lpstr>     GENERAL BACKGROUND               CONTINUED</vt:lpstr>
      <vt:lpstr>     GENERAL BACKGROUND                CONTINUED</vt:lpstr>
      <vt:lpstr>      GENERAL BACKGROUND                CONTINUED</vt:lpstr>
      <vt:lpstr>THE POLICY ENVIRONMENT</vt:lpstr>
      <vt:lpstr>           THE POLICY ENVIRONMENT                   CONTINUED            </vt:lpstr>
      <vt:lpstr>     THE POLICY ENVIRONMENT                  CONTINUED</vt:lpstr>
      <vt:lpstr>     THE POLICY ENVIRONMENT                CONTINUED </vt:lpstr>
      <vt:lpstr>     THE POLICY ENVIRONMENT                 CONTINUED</vt:lpstr>
      <vt:lpstr>     THE POLICY ENVIRONMENT                 CONTINUED</vt:lpstr>
      <vt:lpstr>     THE POLICY ENVIRONMENT                 CONTINUED</vt:lpstr>
      <vt:lpstr>      THE POLICY ENVIRONMENT                 CONTINUED</vt:lpstr>
      <vt:lpstr>    CURRENT NATIONAL POLICY         DIRECTION CONTINUED</vt:lpstr>
      <vt:lpstr>     CURRENT NATIONAL POLICY          DIRECTION CONTINUED</vt:lpstr>
      <vt:lpstr>     CURRENT NATIONAL POLICY           DIRECTION CONTINUED</vt:lpstr>
      <vt:lpstr>     CURRENT NATIONAL POLICY           DIRECTION CONTINUED</vt:lpstr>
      <vt:lpstr>     CURRENT NATIONAL POLICY           DIRECTION CONTINUED</vt:lpstr>
      <vt:lpstr>   LOCAL POLICY SITUATIONS</vt:lpstr>
      <vt:lpstr>     LOCAL POLICY SITUATIONS                  CONTINUED</vt:lpstr>
      <vt:lpstr>      LOCAL POLICY SITUATIONS                  CONTINUED</vt:lpstr>
      <vt:lpstr>      LOCAL POLICY SITUATIONS                  CONTINUED</vt:lpstr>
      <vt:lpstr>     LOCAL POLICY SITUATIONS                  CONTINUED</vt:lpstr>
      <vt:lpstr>        CURRENT CHALLENGES</vt:lpstr>
      <vt:lpstr>        CURRENT CHALLENGES                   CONTINUED</vt:lpstr>
      <vt:lpstr>      CURRENT CHALLENGES                 CONTINUED</vt:lpstr>
      <vt:lpstr>        CURRENT CHALLENGES                   CONTINUED</vt:lpstr>
      <vt:lpstr>         CURRENT CHALLENGES                  CONTINUED</vt:lpstr>
      <vt:lpstr>      CURRENT CHALLENGES </vt:lpstr>
      <vt:lpstr>             KEY LESSONS</vt:lpstr>
      <vt:lpstr>     KEY LESSONS CONTINUED</vt:lpstr>
      <vt:lpstr>    KEY LESSONS CONTINUED</vt:lpstr>
      <vt:lpstr>KEY LESSONS CONTINUED</vt:lpstr>
      <vt:lpstr>KEY LESSONS CONTINUED</vt:lpstr>
      <vt:lpstr>    KEY LESSONS CONTINUED</vt:lpstr>
      <vt:lpstr>    KEY LESSONS CONTINUED</vt:lpstr>
      <vt:lpstr>     KEY LESSONS CONTINUED</vt:lpstr>
      <vt:lpstr>    KEY LESSONS CONTINUED</vt:lpstr>
      <vt:lpstr>KEY LESSONS CONTINUED</vt:lpstr>
      <vt:lpstr>                    Thanks For Listening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CliffData</dc:creator>
  <cp:lastModifiedBy>Talin Avades</cp:lastModifiedBy>
  <cp:revision>80</cp:revision>
  <dcterms:created xsi:type="dcterms:W3CDTF">2015-10-14T12:48:26Z</dcterms:created>
  <dcterms:modified xsi:type="dcterms:W3CDTF">2015-10-16T18:03:56Z</dcterms:modified>
</cp:coreProperties>
</file>