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56" r:id="rId2"/>
    <p:sldId id="295" r:id="rId3"/>
    <p:sldId id="297" r:id="rId4"/>
    <p:sldId id="260" r:id="rId5"/>
    <p:sldId id="296" r:id="rId6"/>
    <p:sldId id="306" r:id="rId7"/>
    <p:sldId id="262" r:id="rId8"/>
    <p:sldId id="264" r:id="rId9"/>
    <p:sldId id="265" r:id="rId10"/>
    <p:sldId id="308" r:id="rId11"/>
    <p:sldId id="309" r:id="rId12"/>
    <p:sldId id="280" r:id="rId13"/>
    <p:sldId id="281" r:id="rId14"/>
    <p:sldId id="270" r:id="rId15"/>
    <p:sldId id="286" r:id="rId16"/>
    <p:sldId id="294" r:id="rId17"/>
    <p:sldId id="300" r:id="rId18"/>
    <p:sldId id="302" r:id="rId19"/>
    <p:sldId id="310" r:id="rId20"/>
    <p:sldId id="307" r:id="rId21"/>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FA78"/>
    <a:srgbClr val="B6F87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40" autoAdjust="0"/>
    <p:restoredTop sz="68716" autoAdjust="0"/>
  </p:normalViewPr>
  <p:slideViewPr>
    <p:cSldViewPr>
      <p:cViewPr varScale="1">
        <p:scale>
          <a:sx n="51" d="100"/>
          <a:sy n="51" d="100"/>
        </p:scale>
        <p:origin x="1176" y="60"/>
      </p:cViewPr>
      <p:guideLst>
        <p:guide orient="horz" pos="2160"/>
        <p:guide pos="2880"/>
      </p:guideLst>
    </p:cSldViewPr>
  </p:slideViewPr>
  <p:notesTextViewPr>
    <p:cViewPr>
      <p:scale>
        <a:sx n="1" d="1"/>
        <a:sy n="1" d="1"/>
      </p:scale>
      <p:origin x="0" y="0"/>
    </p:cViewPr>
  </p:notesTextViewPr>
  <p:sorterViewPr>
    <p:cViewPr>
      <p:scale>
        <a:sx n="100" d="100"/>
        <a:sy n="100" d="100"/>
      </p:scale>
      <p:origin x="0" y="-55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F34A2210-69B0-4BA7-A499-A803CD1F7010}" type="datetimeFigureOut">
              <a:rPr lang="en-SG" smtClean="0"/>
              <a:t>10/6/2017</a:t>
            </a:fld>
            <a:endParaRPr lang="en-SG"/>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SG"/>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447E6255-5435-4919-8DCA-EAE49DC25A94}" type="slidenum">
              <a:rPr lang="en-SG" smtClean="0"/>
              <a:t>‹#›</a:t>
            </a:fld>
            <a:endParaRPr lang="en-SG"/>
          </a:p>
        </p:txBody>
      </p:sp>
    </p:spTree>
    <p:extLst>
      <p:ext uri="{BB962C8B-B14F-4D97-AF65-F5344CB8AC3E}">
        <p14:creationId xmlns:p14="http://schemas.microsoft.com/office/powerpoint/2010/main" val="3841414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C17524B-D200-4769-93C9-7E91E9C897E8}" type="datetimeFigureOut">
              <a:rPr lang="en-SG" smtClean="0"/>
              <a:t>10/6/2017</a:t>
            </a:fld>
            <a:endParaRPr lang="en-SG"/>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13E8BDE-06DD-4FCA-81F2-DDF75C897AC7}" type="slidenum">
              <a:rPr lang="en-SG" smtClean="0"/>
              <a:t>‹#›</a:t>
            </a:fld>
            <a:endParaRPr lang="en-SG"/>
          </a:p>
        </p:txBody>
      </p:sp>
    </p:spTree>
    <p:extLst>
      <p:ext uri="{BB962C8B-B14F-4D97-AF65-F5344CB8AC3E}">
        <p14:creationId xmlns:p14="http://schemas.microsoft.com/office/powerpoint/2010/main" val="2710027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313E8BDE-06DD-4FCA-81F2-DDF75C897AC7}" type="slidenum">
              <a:rPr lang="en-SG" smtClean="0"/>
              <a:t>1</a:t>
            </a:fld>
            <a:endParaRPr lang="en-SG"/>
          </a:p>
        </p:txBody>
      </p:sp>
    </p:spTree>
    <p:extLst>
      <p:ext uri="{BB962C8B-B14F-4D97-AF65-F5344CB8AC3E}">
        <p14:creationId xmlns:p14="http://schemas.microsoft.com/office/powerpoint/2010/main" val="532885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D03D58C-5E18-46C0-B396-57C2B77705FA}" type="slidenum">
              <a:rPr lang="en-US" smtClean="0"/>
              <a:pPr/>
              <a:t>10</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10604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F0081A00-B345-4C44-8EBA-C1CACDA981D9}" type="slidenum">
              <a:rPr lang="en-US" smtClean="0"/>
              <a:pPr/>
              <a:t>11</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0946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D58543B-428F-42E5-A23E-7B57CB8B1C60}" type="slidenum">
              <a:rPr lang="en-US" smtClean="0"/>
              <a:pPr/>
              <a:t>12</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marL="171450" indent="-171450" eaLnBrk="1" hangingPunct="1">
              <a:buFont typeface="Arial" panose="020B0604020202020204" pitchFamily="34" charset="0"/>
              <a:buChar char="•"/>
            </a:pPr>
            <a:r>
              <a:rPr lang="en-US" dirty="0" smtClean="0"/>
              <a:t>To encourage</a:t>
            </a:r>
            <a:r>
              <a:rPr lang="en-US" baseline="0" dirty="0" smtClean="0"/>
              <a:t> the voluntary upgrading by the private sector, we had put up a $40 million Accessibility Fund to co-pay up to 80% of basic accessibility features </a:t>
            </a:r>
          </a:p>
          <a:p>
            <a:pPr marL="171450" indent="-171450" eaLnBrk="1" hangingPunct="1">
              <a:buFont typeface="Arial" panose="020B0604020202020204" pitchFamily="34" charset="0"/>
              <a:buChar char="•"/>
            </a:pPr>
            <a:r>
              <a:rPr lang="en-US" baseline="0" dirty="0" smtClean="0"/>
              <a:t>We target key such as Orchard Road in our promotional effort. </a:t>
            </a:r>
          </a:p>
          <a:p>
            <a:pPr eaLnBrk="1" hangingPunct="1"/>
            <a:endParaRPr lang="en-US" dirty="0" smtClean="0"/>
          </a:p>
        </p:txBody>
      </p:sp>
    </p:spTree>
    <p:extLst>
      <p:ext uri="{BB962C8B-B14F-4D97-AF65-F5344CB8AC3E}">
        <p14:creationId xmlns:p14="http://schemas.microsoft.com/office/powerpoint/2010/main" val="386596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Orchard Road, a well know shopping belt  was selected as one Key area to improve accessibility. We literally went door knocking to get building owners to upgrade. The targeted effort saw great improvement from 41% accessibility in 2006 improved to 88% in 2012. </a:t>
            </a:r>
            <a:endParaRPr lang="en-SG" dirty="0"/>
          </a:p>
        </p:txBody>
      </p:sp>
      <p:sp>
        <p:nvSpPr>
          <p:cNvPr id="4" name="Slide Number Placeholder 3"/>
          <p:cNvSpPr>
            <a:spLocks noGrp="1"/>
          </p:cNvSpPr>
          <p:nvPr>
            <p:ph type="sldNum" sz="quarter" idx="10"/>
          </p:nvPr>
        </p:nvSpPr>
        <p:spPr/>
        <p:txBody>
          <a:bodyPr/>
          <a:lstStyle/>
          <a:p>
            <a:fld id="{313E8BDE-06DD-4FCA-81F2-DDF75C897AC7}" type="slidenum">
              <a:rPr lang="en-SG" smtClean="0"/>
              <a:t>13</a:t>
            </a:fld>
            <a:endParaRPr lang="en-SG"/>
          </a:p>
        </p:txBody>
      </p:sp>
    </p:spTree>
    <p:extLst>
      <p:ext uri="{BB962C8B-B14F-4D97-AF65-F5344CB8AC3E}">
        <p14:creationId xmlns:p14="http://schemas.microsoft.com/office/powerpoint/2010/main" val="99222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smtClean="0"/>
              <a:t>To</a:t>
            </a:r>
            <a:r>
              <a:rPr lang="en-GB" baseline="0" dirty="0" smtClean="0"/>
              <a:t> tackle the future challenges, we continue to raise the minimum standard for compliance. </a:t>
            </a:r>
          </a:p>
          <a:p>
            <a:pPr eaLnBrk="1" hangingPunct="1">
              <a:spcBef>
                <a:spcPct val="0"/>
              </a:spcBef>
            </a:pPr>
            <a:r>
              <a:rPr lang="en-GB" baseline="0" dirty="0" smtClean="0"/>
              <a:t>Yet, just code compliance is not good enough, since 2006 we started to promote the adoption of Universal Design in the building and product designs.</a:t>
            </a:r>
          </a:p>
          <a:p>
            <a:pPr eaLnBrk="1" hangingPunct="1">
              <a:spcBef>
                <a:spcPct val="0"/>
              </a:spcBef>
            </a:pPr>
            <a:endParaRPr lang="en-GB" baseline="0" dirty="0" smtClean="0"/>
          </a:p>
          <a:p>
            <a:pPr eaLnBrk="1" hangingPunct="1">
              <a:spcBef>
                <a:spcPct val="0"/>
              </a:spcBef>
            </a:pPr>
            <a:endParaRPr lang="en-GB" dirty="0" smtClean="0"/>
          </a:p>
        </p:txBody>
      </p:sp>
      <p:sp>
        <p:nvSpPr>
          <p:cNvPr id="368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cs typeface="Arial" charset="0"/>
              </a:defRPr>
            </a:lvl1pPr>
            <a:lvl2pPr marL="742883" indent="-285724" eaLnBrk="0" hangingPunct="0">
              <a:defRPr>
                <a:solidFill>
                  <a:schemeClr val="tx1"/>
                </a:solidFill>
                <a:latin typeface="Arial" charset="0"/>
                <a:cs typeface="Arial" charset="0"/>
              </a:defRPr>
            </a:lvl2pPr>
            <a:lvl3pPr marL="1142898" indent="-228580" eaLnBrk="0" hangingPunct="0">
              <a:defRPr>
                <a:solidFill>
                  <a:schemeClr val="tx1"/>
                </a:solidFill>
                <a:latin typeface="Arial" charset="0"/>
                <a:cs typeface="Arial" charset="0"/>
              </a:defRPr>
            </a:lvl3pPr>
            <a:lvl4pPr marL="1600057" indent="-228580" eaLnBrk="0" hangingPunct="0">
              <a:defRPr>
                <a:solidFill>
                  <a:schemeClr val="tx1"/>
                </a:solidFill>
                <a:latin typeface="Arial" charset="0"/>
                <a:cs typeface="Arial" charset="0"/>
              </a:defRPr>
            </a:lvl4pPr>
            <a:lvl5pPr marL="2057217" indent="-228580" eaLnBrk="0" hangingPunct="0">
              <a:defRPr>
                <a:solidFill>
                  <a:schemeClr val="tx1"/>
                </a:solidFill>
                <a:latin typeface="Arial" charset="0"/>
                <a:cs typeface="Arial" charset="0"/>
              </a:defRPr>
            </a:lvl5pPr>
            <a:lvl6pPr marL="2514376" indent="-228580" eaLnBrk="0" fontAlgn="base" hangingPunct="0">
              <a:spcBef>
                <a:spcPct val="0"/>
              </a:spcBef>
              <a:spcAft>
                <a:spcPct val="0"/>
              </a:spcAft>
              <a:defRPr>
                <a:solidFill>
                  <a:schemeClr val="tx1"/>
                </a:solidFill>
                <a:latin typeface="Arial" charset="0"/>
                <a:cs typeface="Arial" charset="0"/>
              </a:defRPr>
            </a:lvl6pPr>
            <a:lvl7pPr marL="2971535" indent="-228580" eaLnBrk="0" fontAlgn="base" hangingPunct="0">
              <a:spcBef>
                <a:spcPct val="0"/>
              </a:spcBef>
              <a:spcAft>
                <a:spcPct val="0"/>
              </a:spcAft>
              <a:defRPr>
                <a:solidFill>
                  <a:schemeClr val="tx1"/>
                </a:solidFill>
                <a:latin typeface="Arial" charset="0"/>
                <a:cs typeface="Arial" charset="0"/>
              </a:defRPr>
            </a:lvl7pPr>
            <a:lvl8pPr marL="3428695" indent="-228580" eaLnBrk="0" fontAlgn="base" hangingPunct="0">
              <a:spcBef>
                <a:spcPct val="0"/>
              </a:spcBef>
              <a:spcAft>
                <a:spcPct val="0"/>
              </a:spcAft>
              <a:defRPr>
                <a:solidFill>
                  <a:schemeClr val="tx1"/>
                </a:solidFill>
                <a:latin typeface="Arial" charset="0"/>
                <a:cs typeface="Arial" charset="0"/>
              </a:defRPr>
            </a:lvl8pPr>
            <a:lvl9pPr marL="3885854" indent="-228580" eaLnBrk="0" fontAlgn="base" hangingPunct="0">
              <a:spcBef>
                <a:spcPct val="0"/>
              </a:spcBef>
              <a:spcAft>
                <a:spcPct val="0"/>
              </a:spcAft>
              <a:defRPr>
                <a:solidFill>
                  <a:schemeClr val="tx1"/>
                </a:solidFill>
                <a:latin typeface="Arial" charset="0"/>
                <a:cs typeface="Arial" charset="0"/>
              </a:defRPr>
            </a:lvl9pPr>
          </a:lstStyle>
          <a:p>
            <a:pPr eaLnBrk="1" hangingPunct="1"/>
            <a:fld id="{B0660CCB-CAF7-492F-A3BB-D6E05B623462}" type="slidenum">
              <a:rPr lang="en-GB">
                <a:latin typeface="Calibri" pitchFamily="34" charset="0"/>
              </a:rPr>
              <a:pPr eaLnBrk="1" hangingPunct="1"/>
              <a:t>14</a:t>
            </a:fld>
            <a:endParaRPr lang="en-GB">
              <a:latin typeface="Calibri" pitchFamily="34" charset="0"/>
            </a:endParaRPr>
          </a:p>
        </p:txBody>
      </p:sp>
    </p:spTree>
    <p:extLst>
      <p:ext uri="{BB962C8B-B14F-4D97-AF65-F5344CB8AC3E}">
        <p14:creationId xmlns:p14="http://schemas.microsoft.com/office/powerpoint/2010/main" val="1357510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E35A14D9-F03E-44DC-B85A-FEE51162341B}" type="slidenum">
              <a:rPr lang="en-US" smtClean="0"/>
              <a:pPr/>
              <a:t>15</a:t>
            </a:fld>
            <a:endParaRPr lang="en-US" smtClean="0"/>
          </a:p>
        </p:txBody>
      </p:sp>
      <p:sp>
        <p:nvSpPr>
          <p:cNvPr id="101379" name="Rectangle 7"/>
          <p:cNvSpPr txBox="1">
            <a:spLocks noGrp="1" noChangeArrowheads="1"/>
          </p:cNvSpPr>
          <p:nvPr/>
        </p:nvSpPr>
        <p:spPr bwMode="auto">
          <a:xfrm>
            <a:off x="3849690" y="9428165"/>
            <a:ext cx="2946400" cy="496887"/>
          </a:xfrm>
          <a:prstGeom prst="rect">
            <a:avLst/>
          </a:prstGeom>
          <a:noFill/>
          <a:ln w="9525">
            <a:noFill/>
            <a:miter lim="800000"/>
            <a:headEnd/>
            <a:tailEnd/>
          </a:ln>
        </p:spPr>
        <p:txBody>
          <a:bodyPr lIns="88221" tIns="44111" rIns="88221" bIns="44111" anchor="b"/>
          <a:lstStyle/>
          <a:p>
            <a:pPr algn="r" defTabSz="882650"/>
            <a:fld id="{E18B3033-13FE-458B-84DD-52CAC7CDAA12}" type="slidenum">
              <a:rPr lang="en-US" sz="1200">
                <a:latin typeface="Calibri" pitchFamily="34" charset="0"/>
              </a:rPr>
              <a:pPr algn="r" defTabSz="882650"/>
              <a:t>15</a:t>
            </a:fld>
            <a:endParaRPr lang="en-US" sz="1200">
              <a:latin typeface="Calibri" pitchFamily="34" charset="0"/>
            </a:endParaRPr>
          </a:p>
        </p:txBody>
      </p:sp>
      <p:sp>
        <p:nvSpPr>
          <p:cNvPr id="101380" name="Rectangle 2"/>
          <p:cNvSpPr>
            <a:spLocks noGrp="1" noRot="1" noChangeAspect="1" noChangeArrowheads="1" noTextEdit="1"/>
          </p:cNvSpPr>
          <p:nvPr>
            <p:ph type="sldImg"/>
          </p:nvPr>
        </p:nvSpPr>
        <p:spPr>
          <a:xfrm>
            <a:off x="915988" y="744538"/>
            <a:ext cx="4965700" cy="3724275"/>
          </a:xfrm>
          <a:ln/>
        </p:spPr>
      </p:sp>
      <p:sp>
        <p:nvSpPr>
          <p:cNvPr id="101381" name="Rectangle 3"/>
          <p:cNvSpPr>
            <a:spLocks noGrp="1" noChangeArrowheads="1"/>
          </p:cNvSpPr>
          <p:nvPr>
            <p:ph type="body" idx="1"/>
          </p:nvPr>
        </p:nvSpPr>
        <p:spPr>
          <a:xfrm>
            <a:off x="679452" y="4713289"/>
            <a:ext cx="5438775" cy="4468812"/>
          </a:xfrm>
          <a:noFill/>
          <a:ln/>
        </p:spPr>
        <p:txBody>
          <a:bodyPr lIns="88221" tIns="44111" rIns="88221" bIns="44111"/>
          <a:lstStyle/>
          <a:p>
            <a:pPr algn="just" eaLnBrk="1" hangingPunct="1"/>
            <a:r>
              <a:rPr lang="en-US" dirty="0" smtClean="0"/>
              <a:t>To raise public awareness and capabilities we</a:t>
            </a:r>
            <a:r>
              <a:rPr lang="en-US" baseline="0" dirty="0" smtClean="0"/>
              <a:t> organized the BCA UD Award t</a:t>
            </a:r>
            <a:r>
              <a:rPr lang="en-US" dirty="0" smtClean="0"/>
              <a:t>o recogniz</a:t>
            </a:r>
            <a:r>
              <a:rPr lang="en-US" baseline="0" dirty="0" smtClean="0"/>
              <a:t>e designers since </a:t>
            </a:r>
            <a:r>
              <a:rPr lang="en-US" dirty="0" smtClean="0"/>
              <a:t>2006.</a:t>
            </a:r>
          </a:p>
        </p:txBody>
      </p:sp>
      <p:sp>
        <p:nvSpPr>
          <p:cNvPr id="101382" name="Date Placeholder 3"/>
          <p:cNvSpPr txBox="1">
            <a:spLocks noGrp="1"/>
          </p:cNvSpPr>
          <p:nvPr/>
        </p:nvSpPr>
        <p:spPr bwMode="auto">
          <a:xfrm>
            <a:off x="3849690" y="1"/>
            <a:ext cx="2946400" cy="496888"/>
          </a:xfrm>
          <a:prstGeom prst="rect">
            <a:avLst/>
          </a:prstGeom>
          <a:noFill/>
          <a:ln w="9525">
            <a:noFill/>
            <a:miter lim="800000"/>
            <a:headEnd/>
            <a:tailEnd/>
          </a:ln>
        </p:spPr>
        <p:txBody>
          <a:bodyPr lIns="88221" tIns="44111" rIns="88221" bIns="44111"/>
          <a:lstStyle/>
          <a:p>
            <a:pPr algn="r" defTabSz="882650"/>
            <a:endParaRPr lang="en-US" sz="1200">
              <a:latin typeface="Calibri" pitchFamily="34" charset="0"/>
            </a:endParaRPr>
          </a:p>
        </p:txBody>
      </p:sp>
    </p:spTree>
    <p:extLst>
      <p:ext uri="{BB962C8B-B14F-4D97-AF65-F5344CB8AC3E}">
        <p14:creationId xmlns:p14="http://schemas.microsoft.com/office/powerpoint/2010/main" val="1393470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To raise</a:t>
            </a:r>
            <a:r>
              <a:rPr lang="en-GB" baseline="0" dirty="0" smtClean="0"/>
              <a:t> the bar in UD, we replace the UD Award with UD Mark Certification in 2012.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It provides a 2-stage assessment process which gives upfront credit for concept design and subsequent award affirmation in the form of a display plaque when the development is completed.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This encourages the developer/designers to go beyond Accessibility Code compliance and to think UD and accessibility at the early design stage.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As UD concept has always been abstract to many, the “self-help” checklists helps to make UD more tangible and easier to comprehend and implement.</a:t>
            </a:r>
            <a:endParaRPr lang="en-SG"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A6E43AA-66BE-4200-86CE-9C45B8A5A867}" type="slidenum">
              <a:rPr lang="en-GB" smtClean="0"/>
              <a:pPr/>
              <a:t>16</a:t>
            </a:fld>
            <a:endParaRPr lang="en-GB"/>
          </a:p>
        </p:txBody>
      </p:sp>
    </p:spTree>
    <p:extLst>
      <p:ext uri="{BB962C8B-B14F-4D97-AF65-F5344CB8AC3E}">
        <p14:creationId xmlns:p14="http://schemas.microsoft.com/office/powerpoint/2010/main" val="3324181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examples of developments</a:t>
            </a:r>
            <a:r>
              <a:rPr lang="en-US" baseline="0" dirty="0" smtClean="0"/>
              <a:t> that had obtained UD Mark Platinum</a:t>
            </a:r>
          </a:p>
          <a:p>
            <a:endParaRPr lang="en-US" baseline="0" dirty="0" smtClean="0"/>
          </a:p>
          <a:p>
            <a:r>
              <a:rPr lang="en-US" baseline="0" dirty="0" smtClean="0"/>
              <a:t>Gardens by the Bay where we could experience an accessible and Inclusive environment for persons with disabilities, older persons and families with young children</a:t>
            </a:r>
            <a:endParaRPr lang="en-SG" dirty="0"/>
          </a:p>
        </p:txBody>
      </p:sp>
      <p:sp>
        <p:nvSpPr>
          <p:cNvPr id="4" name="Slide Number Placeholder 3"/>
          <p:cNvSpPr>
            <a:spLocks noGrp="1"/>
          </p:cNvSpPr>
          <p:nvPr>
            <p:ph type="sldNum" sz="quarter" idx="10"/>
          </p:nvPr>
        </p:nvSpPr>
        <p:spPr/>
        <p:txBody>
          <a:bodyPr/>
          <a:lstStyle/>
          <a:p>
            <a:fld id="{313E8BDE-06DD-4FCA-81F2-DDF75C897AC7}" type="slidenum">
              <a:rPr lang="en-SG" smtClean="0"/>
              <a:t>17</a:t>
            </a:fld>
            <a:endParaRPr lang="en-SG"/>
          </a:p>
        </p:txBody>
      </p:sp>
    </p:spTree>
    <p:extLst>
      <p:ext uri="{BB962C8B-B14F-4D97-AF65-F5344CB8AC3E}">
        <p14:creationId xmlns:p14="http://schemas.microsoft.com/office/powerpoint/2010/main" val="3722168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Buildings</a:t>
            </a:r>
            <a:r>
              <a:rPr lang="en-US" baseline="0" dirty="0" smtClean="0"/>
              <a:t> by world-renown architects. </a:t>
            </a:r>
          </a:p>
          <a:p>
            <a:r>
              <a:rPr lang="en-US" baseline="0" dirty="0" smtClean="0"/>
              <a:t>UD and Aesthetics can co-exists. </a:t>
            </a:r>
            <a:endParaRPr lang="en-SG" dirty="0"/>
          </a:p>
        </p:txBody>
      </p:sp>
      <p:sp>
        <p:nvSpPr>
          <p:cNvPr id="4" name="Slide Number Placeholder 3"/>
          <p:cNvSpPr>
            <a:spLocks noGrp="1"/>
          </p:cNvSpPr>
          <p:nvPr>
            <p:ph type="sldNum" sz="quarter" idx="10"/>
          </p:nvPr>
        </p:nvSpPr>
        <p:spPr/>
        <p:txBody>
          <a:bodyPr/>
          <a:lstStyle/>
          <a:p>
            <a:fld id="{313E8BDE-06DD-4FCA-81F2-DDF75C897AC7}" type="slidenum">
              <a:rPr lang="en-SG" smtClean="0"/>
              <a:t>18</a:t>
            </a:fld>
            <a:endParaRPr lang="en-SG"/>
          </a:p>
        </p:txBody>
      </p:sp>
    </p:spTree>
    <p:extLst>
      <p:ext uri="{BB962C8B-B14F-4D97-AF65-F5344CB8AC3E}">
        <p14:creationId xmlns:p14="http://schemas.microsoft.com/office/powerpoint/2010/main" val="3675327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another example</a:t>
            </a:r>
            <a:r>
              <a:rPr lang="en-US" baseline="0" dirty="0" smtClean="0"/>
              <a:t> of how an existing buildings can be transformed with UD concept. </a:t>
            </a:r>
            <a:endParaRPr lang="en-SG" dirty="0"/>
          </a:p>
        </p:txBody>
      </p:sp>
      <p:sp>
        <p:nvSpPr>
          <p:cNvPr id="4" name="Slide Number Placeholder 3"/>
          <p:cNvSpPr>
            <a:spLocks noGrp="1"/>
          </p:cNvSpPr>
          <p:nvPr>
            <p:ph type="sldNum" sz="quarter" idx="10"/>
          </p:nvPr>
        </p:nvSpPr>
        <p:spPr/>
        <p:txBody>
          <a:bodyPr/>
          <a:lstStyle/>
          <a:p>
            <a:fld id="{313E8BDE-06DD-4FCA-81F2-DDF75C897AC7}" type="slidenum">
              <a:rPr lang="en-SG" smtClean="0"/>
              <a:t>19</a:t>
            </a:fld>
            <a:endParaRPr lang="en-SG"/>
          </a:p>
        </p:txBody>
      </p:sp>
    </p:spTree>
    <p:extLst>
      <p:ext uri="{BB962C8B-B14F-4D97-AF65-F5344CB8AC3E}">
        <p14:creationId xmlns:p14="http://schemas.microsoft.com/office/powerpoint/2010/main" val="2831373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E7F8372-B4AE-464C-88D6-6FC4B15D8589}" type="slidenum">
              <a:rPr lang="en-US" smtClean="0"/>
              <a:pPr/>
              <a:t>2</a:t>
            </a:fld>
            <a:endParaRPr lang="en-US" dirty="0"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dirty="0" smtClean="0"/>
              <a:t>Singapore is a</a:t>
            </a:r>
            <a:r>
              <a:rPr lang="en-US" baseline="0" dirty="0" smtClean="0"/>
              <a:t> small city state of less than 800 </a:t>
            </a:r>
            <a:r>
              <a:rPr lang="en-US" baseline="0" dirty="0" err="1" smtClean="0"/>
              <a:t>sq</a:t>
            </a:r>
            <a:r>
              <a:rPr lang="en-US" baseline="0" dirty="0" smtClean="0"/>
              <a:t> m. </a:t>
            </a:r>
          </a:p>
          <a:p>
            <a:pPr eaLnBrk="1" hangingPunct="1"/>
            <a:r>
              <a:rPr lang="en-US" baseline="0" dirty="0" smtClean="0"/>
              <a:t>Eighty percent of the population lives in public housing</a:t>
            </a:r>
          </a:p>
          <a:p>
            <a:pPr eaLnBrk="1" hangingPunct="1"/>
            <a:endParaRPr lang="en-US" dirty="0" smtClean="0"/>
          </a:p>
        </p:txBody>
      </p:sp>
    </p:spTree>
    <p:extLst>
      <p:ext uri="{BB962C8B-B14F-4D97-AF65-F5344CB8AC3E}">
        <p14:creationId xmlns:p14="http://schemas.microsoft.com/office/powerpoint/2010/main" val="743387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BD58543B-428F-42E5-A23E-7B57CB8B1C60}" type="slidenum">
              <a:rPr lang="en-US" smtClean="0"/>
              <a:pPr/>
              <a:t>20</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95749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 first mandate the provision of barrier-free</a:t>
            </a:r>
            <a:r>
              <a:rPr lang="en-GB" baseline="0" dirty="0" smtClean="0"/>
              <a:t> accessibility in buildings in the 1990. We published the Code on Barrier-free Accessibility to set the minimum standard for compliance.</a:t>
            </a:r>
            <a:endParaRPr lang="en-GB" dirty="0"/>
          </a:p>
        </p:txBody>
      </p:sp>
      <p:sp>
        <p:nvSpPr>
          <p:cNvPr id="4" name="Date Placeholder 3"/>
          <p:cNvSpPr>
            <a:spLocks noGrp="1"/>
          </p:cNvSpPr>
          <p:nvPr>
            <p:ph type="dt" idx="10"/>
          </p:nvPr>
        </p:nvSpPr>
        <p:spPr/>
        <p:txBody>
          <a:bodyPr/>
          <a:lstStyle/>
          <a:p>
            <a:endParaRPr lang="en-GB"/>
          </a:p>
        </p:txBody>
      </p:sp>
    </p:spTree>
    <p:extLst>
      <p:ext uri="{BB962C8B-B14F-4D97-AF65-F5344CB8AC3E}">
        <p14:creationId xmlns:p14="http://schemas.microsoft.com/office/powerpoint/2010/main" val="389731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fast ageing population</a:t>
            </a:r>
            <a:r>
              <a:rPr lang="en-US" baseline="0" dirty="0" smtClean="0"/>
              <a:t> raise the concern as to whether we have done enough. </a:t>
            </a:r>
          </a:p>
          <a:p>
            <a:r>
              <a:rPr lang="en-US" baseline="0" dirty="0" smtClean="0"/>
              <a:t>Most of the building existing buildings built before the mandatory requirements are not barrier-free.    </a:t>
            </a:r>
          </a:p>
          <a:p>
            <a:r>
              <a:rPr lang="en-US" baseline="0" dirty="0" smtClean="0"/>
              <a:t>We have inter-connectivity issue</a:t>
            </a:r>
            <a:endParaRPr lang="en-SG" dirty="0"/>
          </a:p>
        </p:txBody>
      </p:sp>
      <p:sp>
        <p:nvSpPr>
          <p:cNvPr id="4" name="Slide Number Placeholder 3"/>
          <p:cNvSpPr>
            <a:spLocks noGrp="1"/>
          </p:cNvSpPr>
          <p:nvPr>
            <p:ph type="sldNum" sz="quarter" idx="10"/>
          </p:nvPr>
        </p:nvSpPr>
        <p:spPr/>
        <p:txBody>
          <a:bodyPr/>
          <a:lstStyle/>
          <a:p>
            <a:fld id="{313E8BDE-06DD-4FCA-81F2-DDF75C897AC7}" type="slidenum">
              <a:rPr lang="en-SG" smtClean="0"/>
              <a:t>4</a:t>
            </a:fld>
            <a:endParaRPr lang="en-SG"/>
          </a:p>
        </p:txBody>
      </p:sp>
    </p:spTree>
    <p:extLst>
      <p:ext uri="{BB962C8B-B14F-4D97-AF65-F5344CB8AC3E}">
        <p14:creationId xmlns:p14="http://schemas.microsoft.com/office/powerpoint/2010/main" val="198525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a vision of</a:t>
            </a:r>
            <a:r>
              <a:rPr lang="en-US" baseline="0" dirty="0" smtClean="0"/>
              <a:t> a </a:t>
            </a:r>
            <a:r>
              <a:rPr lang="en-US" b="1" baseline="0" dirty="0" smtClean="0"/>
              <a:t>City for all ages</a:t>
            </a:r>
            <a:r>
              <a:rPr lang="en-US" baseline="0" dirty="0" smtClean="0"/>
              <a:t>, we developed the Accessibility </a:t>
            </a:r>
            <a:r>
              <a:rPr lang="en-US" baseline="0" dirty="0" err="1" smtClean="0"/>
              <a:t>Masterplan</a:t>
            </a:r>
            <a:r>
              <a:rPr lang="en-US" baseline="0" dirty="0" smtClean="0"/>
              <a:t> in 2006 to </a:t>
            </a:r>
          </a:p>
          <a:p>
            <a:pPr marL="171450" indent="-171450">
              <a:buFont typeface="Arial" panose="020B0604020202020204" pitchFamily="34" charset="0"/>
              <a:buChar char="•"/>
            </a:pPr>
            <a:r>
              <a:rPr lang="en-US" baseline="0" dirty="0" smtClean="0"/>
              <a:t>To address the Rapid Ageing issue; and </a:t>
            </a:r>
          </a:p>
          <a:p>
            <a:pPr marL="171450" indent="-171450">
              <a:buFont typeface="Arial" panose="020B0604020202020204" pitchFamily="34" charset="0"/>
              <a:buChar char="•"/>
            </a:pPr>
            <a:r>
              <a:rPr lang="en-US" baseline="0" dirty="0" smtClean="0"/>
              <a:t>To pursue the upstream goal of </a:t>
            </a:r>
            <a:r>
              <a:rPr lang="en-US" baseline="0" dirty="0" err="1" smtClean="0"/>
              <a:t>Liveability</a:t>
            </a:r>
            <a:r>
              <a:rPr lang="en-US" baseline="0" dirty="0" smtClean="0"/>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9EEB08C-177E-4F89-BAE5-14EBA7F48499}" type="slidenum">
              <a:rPr lang="en-GB" smtClean="0"/>
              <a:pPr/>
              <a:t>5</a:t>
            </a:fld>
            <a:endParaRPr lang="en-GB"/>
          </a:p>
        </p:txBody>
      </p:sp>
    </p:spTree>
    <p:extLst>
      <p:ext uri="{BB962C8B-B14F-4D97-AF65-F5344CB8AC3E}">
        <p14:creationId xmlns:p14="http://schemas.microsoft.com/office/powerpoint/2010/main" val="3056327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8057">
              <a:defRPr/>
            </a:pPr>
            <a:r>
              <a:rPr lang="en-GB" dirty="0"/>
              <a:t>The </a:t>
            </a:r>
            <a:r>
              <a:rPr lang="en-GB" dirty="0" smtClean="0"/>
              <a:t>Master </a:t>
            </a:r>
            <a:r>
              <a:rPr lang="en-GB" dirty="0"/>
              <a:t>Plan </a:t>
            </a:r>
            <a:r>
              <a:rPr lang="en-GB" b="1" dirty="0"/>
              <a:t>address accessibility concerns in </a:t>
            </a:r>
            <a:r>
              <a:rPr lang="en-GB" b="1" dirty="0" smtClean="0"/>
              <a:t>Past</a:t>
            </a:r>
            <a:r>
              <a:rPr lang="en-GB" b="1" dirty="0"/>
              <a:t>, </a:t>
            </a:r>
            <a:r>
              <a:rPr lang="en-GB" b="1" dirty="0" smtClean="0"/>
              <a:t>Present </a:t>
            </a:r>
            <a:r>
              <a:rPr lang="en-GB" b="1" dirty="0"/>
              <a:t>and </a:t>
            </a:r>
            <a:r>
              <a:rPr lang="en-GB" b="1" dirty="0" smtClean="0"/>
              <a:t>Future </a:t>
            </a:r>
            <a:r>
              <a:rPr lang="en-GB" b="1" dirty="0"/>
              <a:t>developments</a:t>
            </a:r>
            <a:r>
              <a:rPr lang="en-GB" dirty="0"/>
              <a:t> through </a:t>
            </a:r>
            <a:r>
              <a:rPr lang="en-GB" u="sng" dirty="0"/>
              <a:t>4 strategic thrusts</a:t>
            </a:r>
            <a:r>
              <a:rPr lang="en-GB" u="sng" dirty="0" smtClean="0"/>
              <a:t>:</a:t>
            </a:r>
          </a:p>
          <a:p>
            <a:pPr defTabSz="938057">
              <a:defRPr/>
            </a:pPr>
            <a:endParaRPr lang="en-GB" u="none" dirty="0" smtClean="0"/>
          </a:p>
          <a:p>
            <a:pPr defTabSz="938057">
              <a:defRPr/>
            </a:pPr>
            <a:r>
              <a:rPr lang="en-GB" u="none" dirty="0" smtClean="0"/>
              <a:t>It is an holistic approach through multi-agencies and multi-levers</a:t>
            </a:r>
            <a:r>
              <a:rPr lang="en-GB" u="none" baseline="0" dirty="0" smtClean="0"/>
              <a:t> effort </a:t>
            </a:r>
            <a:endParaRPr lang="en-GB" u="none" dirty="0"/>
          </a:p>
          <a:p>
            <a:pPr lvl="0"/>
            <a:endParaRPr lang="en-GB" dirty="0"/>
          </a:p>
        </p:txBody>
      </p:sp>
      <p:sp>
        <p:nvSpPr>
          <p:cNvPr id="4" name="Slide Number Placeholder 3"/>
          <p:cNvSpPr>
            <a:spLocks noGrp="1"/>
          </p:cNvSpPr>
          <p:nvPr>
            <p:ph type="sldNum" sz="quarter" idx="5"/>
          </p:nvPr>
        </p:nvSpPr>
        <p:spPr/>
        <p:txBody>
          <a:bodyPr/>
          <a:lstStyle/>
          <a:p>
            <a:pPr>
              <a:defRPr/>
            </a:pPr>
            <a:fld id="{B2DB09FB-13CC-4C29-8ACE-632E0BAE100A}" type="slidenum">
              <a:rPr lang="en-SG" smtClean="0"/>
              <a:pPr>
                <a:defRPr/>
              </a:pPr>
              <a:t>6</a:t>
            </a:fld>
            <a:endParaRPr lang="en-SG"/>
          </a:p>
        </p:txBody>
      </p:sp>
      <p:sp>
        <p:nvSpPr>
          <p:cNvPr id="5" name="Date Placeholder 4"/>
          <p:cNvSpPr>
            <a:spLocks noGrp="1"/>
          </p:cNvSpPr>
          <p:nvPr>
            <p:ph type="dt" sz="quarter" idx="1"/>
          </p:nvPr>
        </p:nvSpPr>
        <p:spPr/>
        <p:txBody>
          <a:bodyPr/>
          <a:lstStyle/>
          <a:p>
            <a:pPr>
              <a:defRPr/>
            </a:pPr>
            <a:endParaRPr lang="en-SG"/>
          </a:p>
        </p:txBody>
      </p:sp>
    </p:spTree>
    <p:extLst>
      <p:ext uri="{BB962C8B-B14F-4D97-AF65-F5344CB8AC3E}">
        <p14:creationId xmlns:p14="http://schemas.microsoft.com/office/powerpoint/2010/main" val="3466655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170CACB-8092-4C71-B136-C12A4D1F1329}" type="slidenum">
              <a:rPr lang="en-US" smtClean="0"/>
              <a:pPr/>
              <a:t>7</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sz="1400" dirty="0" smtClean="0"/>
              <a:t>To tackle</a:t>
            </a:r>
            <a:r>
              <a:rPr lang="en-US" sz="1400" baseline="0" dirty="0" smtClean="0"/>
              <a:t> the problem of misuse and removal of accessible features, we amended the Building Control Act to require the continued compliance with the building regulations</a:t>
            </a:r>
            <a:endParaRPr lang="en-US" sz="1400" dirty="0" smtClean="0"/>
          </a:p>
        </p:txBody>
      </p:sp>
    </p:spTree>
    <p:extLst>
      <p:ext uri="{BB962C8B-B14F-4D97-AF65-F5344CB8AC3E}">
        <p14:creationId xmlns:p14="http://schemas.microsoft.com/office/powerpoint/2010/main" val="39427824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E2FAE220-28AC-40FC-A444-8B2FA669FFBD}" type="slidenum">
              <a:rPr lang="en-US" smtClean="0"/>
              <a:pPr/>
              <a:t>8</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dirty="0" smtClean="0"/>
              <a:t>To mitigate the </a:t>
            </a:r>
            <a:r>
              <a:rPr lang="en-US" dirty="0" err="1" smtClean="0"/>
              <a:t>exising</a:t>
            </a:r>
            <a:r>
              <a:rPr lang="en-US" baseline="0" dirty="0" smtClean="0"/>
              <a:t> condition, we put up a 5-year Accessibility program to promote and facilitate the upgrading of key buildings and areas of both the private and public sector with at least Basic Accessibility Features</a:t>
            </a:r>
          </a:p>
          <a:p>
            <a:pPr eaLnBrk="1" hangingPunct="1"/>
            <a:endParaRPr lang="en-US" baseline="0" dirty="0" smtClean="0"/>
          </a:p>
          <a:p>
            <a:pPr eaLnBrk="1" hangingPunct="1"/>
            <a:r>
              <a:rPr lang="en-US" baseline="0" dirty="0" smtClean="0"/>
              <a:t>Basic Accessibility Feature means ;</a:t>
            </a:r>
          </a:p>
          <a:p>
            <a:pPr marL="171450" indent="-171450" eaLnBrk="1" hangingPunct="1">
              <a:buFont typeface="Arial" panose="020B0604020202020204" pitchFamily="34" charset="0"/>
              <a:buChar char="•"/>
            </a:pPr>
            <a:r>
              <a:rPr lang="en-US" baseline="0" dirty="0" smtClean="0"/>
              <a:t>Accessible Entrance, </a:t>
            </a:r>
            <a:r>
              <a:rPr lang="en-US" baseline="0" dirty="0" err="1" smtClean="0"/>
              <a:t>Accesibility</a:t>
            </a:r>
            <a:r>
              <a:rPr lang="en-US" baseline="0" dirty="0" smtClean="0"/>
              <a:t> at 1</a:t>
            </a:r>
            <a:r>
              <a:rPr lang="en-US" baseline="30000" dirty="0" smtClean="0"/>
              <a:t>st</a:t>
            </a:r>
            <a:r>
              <a:rPr lang="en-US" baseline="0" dirty="0" smtClean="0"/>
              <a:t> level and at least one accessible toilet. </a:t>
            </a:r>
            <a:endParaRPr lang="en-US" dirty="0" smtClean="0"/>
          </a:p>
        </p:txBody>
      </p:sp>
    </p:spTree>
    <p:extLst>
      <p:ext uri="{BB962C8B-B14F-4D97-AF65-F5344CB8AC3E}">
        <p14:creationId xmlns:p14="http://schemas.microsoft.com/office/powerpoint/2010/main" val="423957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45F00C3-FE41-4CDE-BCDB-C014EC4E6920}" type="slidenum">
              <a:rPr lang="en-US" smtClean="0"/>
              <a:pPr/>
              <a:t>9</a:t>
            </a:fld>
            <a:endParaRPr lang="en-US" smtClean="0"/>
          </a:p>
        </p:txBody>
      </p:sp>
      <p:sp>
        <p:nvSpPr>
          <p:cNvPr id="88067" name="Rectangle 7"/>
          <p:cNvSpPr txBox="1">
            <a:spLocks noGrp="1" noChangeArrowheads="1"/>
          </p:cNvSpPr>
          <p:nvPr/>
        </p:nvSpPr>
        <p:spPr bwMode="auto">
          <a:xfrm>
            <a:off x="3849690" y="9428165"/>
            <a:ext cx="2946400" cy="496887"/>
          </a:xfrm>
          <a:prstGeom prst="rect">
            <a:avLst/>
          </a:prstGeom>
          <a:noFill/>
          <a:ln w="9525">
            <a:noFill/>
            <a:miter lim="800000"/>
            <a:headEnd/>
            <a:tailEnd/>
          </a:ln>
        </p:spPr>
        <p:txBody>
          <a:bodyPr lIns="88221" tIns="44111" rIns="88221" bIns="44111" anchor="b"/>
          <a:lstStyle/>
          <a:p>
            <a:pPr algn="r" defTabSz="882650"/>
            <a:fld id="{71D37A1E-6104-42B8-8CBA-44B6E9020BBF}" type="slidenum">
              <a:rPr lang="en-US" sz="1200">
                <a:latin typeface="Calibri" pitchFamily="34" charset="0"/>
              </a:rPr>
              <a:pPr algn="r" defTabSz="882650"/>
              <a:t>9</a:t>
            </a:fld>
            <a:endParaRPr lang="en-US" sz="1200">
              <a:latin typeface="Calibri" pitchFamily="34" charset="0"/>
            </a:endParaRPr>
          </a:p>
        </p:txBody>
      </p:sp>
      <p:sp>
        <p:nvSpPr>
          <p:cNvPr id="88068" name="Rectangle 2"/>
          <p:cNvSpPr>
            <a:spLocks noGrp="1" noRot="1" noChangeAspect="1" noChangeArrowheads="1" noTextEdit="1"/>
          </p:cNvSpPr>
          <p:nvPr>
            <p:ph type="sldImg"/>
          </p:nvPr>
        </p:nvSpPr>
        <p:spPr>
          <a:xfrm>
            <a:off x="915988" y="744538"/>
            <a:ext cx="4965700" cy="3724275"/>
          </a:xfrm>
          <a:ln/>
        </p:spPr>
      </p:sp>
      <p:sp>
        <p:nvSpPr>
          <p:cNvPr id="88069" name="Rectangle 3"/>
          <p:cNvSpPr>
            <a:spLocks noGrp="1" noChangeArrowheads="1"/>
          </p:cNvSpPr>
          <p:nvPr>
            <p:ph type="body" idx="1"/>
          </p:nvPr>
        </p:nvSpPr>
        <p:spPr>
          <a:xfrm>
            <a:off x="679452" y="4713289"/>
            <a:ext cx="5438775" cy="4468812"/>
          </a:xfrm>
          <a:noFill/>
          <a:ln/>
        </p:spPr>
        <p:txBody>
          <a:bodyPr lIns="88221" tIns="44111" rIns="88221" bIns="44111"/>
          <a:lstStyle/>
          <a:p>
            <a:pPr algn="just" eaLnBrk="1" hangingPunct="1"/>
            <a:r>
              <a:rPr lang="en-US" dirty="0" smtClean="0"/>
              <a:t>Yes,</a:t>
            </a:r>
            <a:r>
              <a:rPr lang="en-US" baseline="0" dirty="0" smtClean="0"/>
              <a:t> we believe in the government departments taking the lead.</a:t>
            </a:r>
          </a:p>
          <a:p>
            <a:pPr algn="just" eaLnBrk="1" hangingPunct="1"/>
            <a:r>
              <a:rPr lang="en-US" baseline="0" dirty="0" smtClean="0"/>
              <a:t>With the big effort by the public sectors we a more accessible environment.</a:t>
            </a:r>
          </a:p>
          <a:p>
            <a:pPr marL="171450" indent="-171450" algn="just" eaLnBrk="1" hangingPunct="1">
              <a:buFont typeface="Arial" panose="020B0604020202020204" pitchFamily="34" charset="0"/>
              <a:buChar char="•"/>
            </a:pPr>
            <a:r>
              <a:rPr lang="en-US" baseline="0" dirty="0" smtClean="0"/>
              <a:t>By 2013, close to 100% of the Tier Public sector buildings have at least basic accessibility</a:t>
            </a:r>
          </a:p>
          <a:p>
            <a:pPr marL="171450" indent="-171450" algn="just" eaLnBrk="1" hangingPunct="1">
              <a:buFont typeface="Arial" panose="020B0604020202020204" pitchFamily="34" charset="0"/>
              <a:buChar char="•"/>
            </a:pPr>
            <a:r>
              <a:rPr lang="en-US" baseline="0" dirty="0" smtClean="0"/>
              <a:t>All the public housing precincts were </a:t>
            </a:r>
            <a:r>
              <a:rPr lang="en-US" baseline="0" dirty="0" err="1" smtClean="0"/>
              <a:t>uprgraded</a:t>
            </a:r>
            <a:r>
              <a:rPr lang="en-US" baseline="0" dirty="0" smtClean="0"/>
              <a:t>. An ambitious lift upgrading </a:t>
            </a:r>
            <a:r>
              <a:rPr lang="en-US" baseline="0" dirty="0" err="1" smtClean="0"/>
              <a:t>programme</a:t>
            </a:r>
            <a:r>
              <a:rPr lang="en-US" baseline="0" dirty="0" smtClean="0"/>
              <a:t> was implemented to have barrier-free access at every floor</a:t>
            </a:r>
          </a:p>
          <a:p>
            <a:pPr marL="171450" indent="-171450" algn="just" eaLnBrk="1" hangingPunct="1">
              <a:buFont typeface="Arial" panose="020B0604020202020204" pitchFamily="34" charset="0"/>
              <a:buChar char="•"/>
            </a:pPr>
            <a:endParaRPr lang="en-US" baseline="0" dirty="0" smtClean="0"/>
          </a:p>
          <a:p>
            <a:pPr marL="171450" indent="-171450" algn="just" eaLnBrk="1" hangingPunct="1">
              <a:buFont typeface="Arial" panose="020B0604020202020204" pitchFamily="34" charset="0"/>
              <a:buChar char="•"/>
            </a:pPr>
            <a:r>
              <a:rPr lang="en-US" baseline="0" dirty="0" smtClean="0"/>
              <a:t>Train stations and other road related infra-structure were improves to enable barrier-free access to public transportation </a:t>
            </a:r>
            <a:endParaRPr lang="en-US" dirty="0" smtClean="0"/>
          </a:p>
        </p:txBody>
      </p:sp>
      <p:sp>
        <p:nvSpPr>
          <p:cNvPr id="88070" name="Date Placeholder 3"/>
          <p:cNvSpPr txBox="1">
            <a:spLocks noGrp="1"/>
          </p:cNvSpPr>
          <p:nvPr/>
        </p:nvSpPr>
        <p:spPr bwMode="auto">
          <a:xfrm>
            <a:off x="3849690" y="1"/>
            <a:ext cx="2946400" cy="496888"/>
          </a:xfrm>
          <a:prstGeom prst="rect">
            <a:avLst/>
          </a:prstGeom>
          <a:noFill/>
          <a:ln w="9525">
            <a:noFill/>
            <a:miter lim="800000"/>
            <a:headEnd/>
            <a:tailEnd/>
          </a:ln>
        </p:spPr>
        <p:txBody>
          <a:bodyPr lIns="88221" tIns="44111" rIns="88221" bIns="44111"/>
          <a:lstStyle/>
          <a:p>
            <a:pPr algn="r" defTabSz="882650"/>
            <a:endParaRPr lang="en-US" sz="1200">
              <a:latin typeface="Calibri" pitchFamily="34" charset="0"/>
            </a:endParaRPr>
          </a:p>
        </p:txBody>
      </p:sp>
    </p:spTree>
    <p:extLst>
      <p:ext uri="{BB962C8B-B14F-4D97-AF65-F5344CB8AC3E}">
        <p14:creationId xmlns:p14="http://schemas.microsoft.com/office/powerpoint/2010/main" val="1639355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CE9E6BC5-77CF-416E-A4C5-F691D7FA9B3E}" type="datetimeFigureOut">
              <a:rPr lang="en-SG" smtClean="0"/>
              <a:t>10/6/2017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A31A520-579A-47D9-B275-59EBD180972E}" type="slidenum">
              <a:rPr lang="en-SG" smtClean="0"/>
              <a:t>‹#›</a:t>
            </a:fld>
            <a:endParaRPr lang="en-SG"/>
          </a:p>
        </p:txBody>
      </p:sp>
    </p:spTree>
    <p:extLst>
      <p:ext uri="{BB962C8B-B14F-4D97-AF65-F5344CB8AC3E}">
        <p14:creationId xmlns:p14="http://schemas.microsoft.com/office/powerpoint/2010/main" val="4275256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CE9E6BC5-77CF-416E-A4C5-F691D7FA9B3E}" type="datetimeFigureOut">
              <a:rPr lang="en-SG" smtClean="0"/>
              <a:t>10/6/2017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A31A520-579A-47D9-B275-59EBD180972E}" type="slidenum">
              <a:rPr lang="en-SG" smtClean="0"/>
              <a:t>‹#›</a:t>
            </a:fld>
            <a:endParaRPr lang="en-SG"/>
          </a:p>
        </p:txBody>
      </p:sp>
    </p:spTree>
    <p:extLst>
      <p:ext uri="{BB962C8B-B14F-4D97-AF65-F5344CB8AC3E}">
        <p14:creationId xmlns:p14="http://schemas.microsoft.com/office/powerpoint/2010/main" val="4036633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CE9E6BC5-77CF-416E-A4C5-F691D7FA9B3E}" type="datetimeFigureOut">
              <a:rPr lang="en-SG" smtClean="0"/>
              <a:t>10/6/2017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A31A520-579A-47D9-B275-59EBD180972E}" type="slidenum">
              <a:rPr lang="en-SG" smtClean="0"/>
              <a:t>‹#›</a:t>
            </a:fld>
            <a:endParaRPr lang="en-SG"/>
          </a:p>
        </p:txBody>
      </p:sp>
    </p:spTree>
    <p:extLst>
      <p:ext uri="{BB962C8B-B14F-4D97-AF65-F5344CB8AC3E}">
        <p14:creationId xmlns:p14="http://schemas.microsoft.com/office/powerpoint/2010/main" val="2068884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176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Section Header">
    <p:spTree>
      <p:nvGrpSpPr>
        <p:cNvPr id="1" name=""/>
        <p:cNvGrpSpPr/>
        <p:nvPr/>
      </p:nvGrpSpPr>
      <p:grpSpPr>
        <a:xfrm>
          <a:off x="0" y="0"/>
          <a:ext cx="0" cy="0"/>
          <a:chOff x="0" y="0"/>
          <a:chExt cx="0" cy="0"/>
        </a:xfrm>
      </p:grpSpPr>
      <p:cxnSp>
        <p:nvCxnSpPr>
          <p:cNvPr id="10" name="Straight Connector 9"/>
          <p:cNvCxnSpPr/>
          <p:nvPr/>
        </p:nvCxnSpPr>
        <p:spPr>
          <a:xfrm flipH="1">
            <a:off x="0" y="6741368"/>
            <a:ext cx="6156176" cy="0"/>
          </a:xfrm>
          <a:prstGeom prst="line">
            <a:avLst/>
          </a:prstGeom>
          <a:ln>
            <a:solidFill>
              <a:srgbClr val="E0750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291345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006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CE9E6BC5-77CF-416E-A4C5-F691D7FA9B3E}" type="datetimeFigureOut">
              <a:rPr lang="en-SG" smtClean="0"/>
              <a:t>10/6/2017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A31A520-579A-47D9-B275-59EBD180972E}" type="slidenum">
              <a:rPr lang="en-SG" smtClean="0"/>
              <a:t>‹#›</a:t>
            </a:fld>
            <a:endParaRPr lang="en-SG"/>
          </a:p>
        </p:txBody>
      </p:sp>
    </p:spTree>
    <p:extLst>
      <p:ext uri="{BB962C8B-B14F-4D97-AF65-F5344CB8AC3E}">
        <p14:creationId xmlns:p14="http://schemas.microsoft.com/office/powerpoint/2010/main" val="255888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9E6BC5-77CF-416E-A4C5-F691D7FA9B3E}" type="datetimeFigureOut">
              <a:rPr lang="en-SG" smtClean="0"/>
              <a:t>10/6/2017</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3A31A520-579A-47D9-B275-59EBD180972E}" type="slidenum">
              <a:rPr lang="en-SG" smtClean="0"/>
              <a:t>‹#›</a:t>
            </a:fld>
            <a:endParaRPr lang="en-SG"/>
          </a:p>
        </p:txBody>
      </p:sp>
    </p:spTree>
    <p:extLst>
      <p:ext uri="{BB962C8B-B14F-4D97-AF65-F5344CB8AC3E}">
        <p14:creationId xmlns:p14="http://schemas.microsoft.com/office/powerpoint/2010/main" val="1897693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CE9E6BC5-77CF-416E-A4C5-F691D7FA9B3E}" type="datetimeFigureOut">
              <a:rPr lang="en-SG" smtClean="0"/>
              <a:t>10/6/2017</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3A31A520-579A-47D9-B275-59EBD180972E}" type="slidenum">
              <a:rPr lang="en-SG" smtClean="0"/>
              <a:t>‹#›</a:t>
            </a:fld>
            <a:endParaRPr lang="en-SG"/>
          </a:p>
        </p:txBody>
      </p:sp>
    </p:spTree>
    <p:extLst>
      <p:ext uri="{BB962C8B-B14F-4D97-AF65-F5344CB8AC3E}">
        <p14:creationId xmlns:p14="http://schemas.microsoft.com/office/powerpoint/2010/main" val="213329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CE9E6BC5-77CF-416E-A4C5-F691D7FA9B3E}" type="datetimeFigureOut">
              <a:rPr lang="en-SG" smtClean="0"/>
              <a:t>10/6/2017</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3A31A520-579A-47D9-B275-59EBD180972E}" type="slidenum">
              <a:rPr lang="en-SG" smtClean="0"/>
              <a:t>‹#›</a:t>
            </a:fld>
            <a:endParaRPr lang="en-SG"/>
          </a:p>
        </p:txBody>
      </p:sp>
    </p:spTree>
    <p:extLst>
      <p:ext uri="{BB962C8B-B14F-4D97-AF65-F5344CB8AC3E}">
        <p14:creationId xmlns:p14="http://schemas.microsoft.com/office/powerpoint/2010/main" val="3943005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CE9E6BC5-77CF-416E-A4C5-F691D7FA9B3E}" type="datetimeFigureOut">
              <a:rPr lang="en-SG" smtClean="0"/>
              <a:t>10/6/2017</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3A31A520-579A-47D9-B275-59EBD180972E}" type="slidenum">
              <a:rPr lang="en-SG" smtClean="0"/>
              <a:t>‹#›</a:t>
            </a:fld>
            <a:endParaRPr lang="en-SG"/>
          </a:p>
        </p:txBody>
      </p:sp>
    </p:spTree>
    <p:extLst>
      <p:ext uri="{BB962C8B-B14F-4D97-AF65-F5344CB8AC3E}">
        <p14:creationId xmlns:p14="http://schemas.microsoft.com/office/powerpoint/2010/main" val="3288726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E6BC5-77CF-416E-A4C5-F691D7FA9B3E}" type="datetimeFigureOut">
              <a:rPr lang="en-SG" smtClean="0"/>
              <a:t>10/6/2017</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3A31A520-579A-47D9-B275-59EBD180972E}" type="slidenum">
              <a:rPr lang="en-SG" smtClean="0"/>
              <a:t>‹#›</a:t>
            </a:fld>
            <a:endParaRPr lang="en-SG"/>
          </a:p>
        </p:txBody>
      </p:sp>
    </p:spTree>
    <p:extLst>
      <p:ext uri="{BB962C8B-B14F-4D97-AF65-F5344CB8AC3E}">
        <p14:creationId xmlns:p14="http://schemas.microsoft.com/office/powerpoint/2010/main" val="176138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9E6BC5-77CF-416E-A4C5-F691D7FA9B3E}" type="datetimeFigureOut">
              <a:rPr lang="en-SG" smtClean="0"/>
              <a:t>10/6/2017</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3A31A520-579A-47D9-B275-59EBD180972E}" type="slidenum">
              <a:rPr lang="en-SG" smtClean="0"/>
              <a:t>‹#›</a:t>
            </a:fld>
            <a:endParaRPr lang="en-SG"/>
          </a:p>
        </p:txBody>
      </p:sp>
    </p:spTree>
    <p:extLst>
      <p:ext uri="{BB962C8B-B14F-4D97-AF65-F5344CB8AC3E}">
        <p14:creationId xmlns:p14="http://schemas.microsoft.com/office/powerpoint/2010/main" val="3260938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9E6BC5-77CF-416E-A4C5-F691D7FA9B3E}" type="datetimeFigureOut">
              <a:rPr lang="en-SG" smtClean="0"/>
              <a:t>10/6/2017</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3A31A520-579A-47D9-B275-59EBD180972E}" type="slidenum">
              <a:rPr lang="en-SG" smtClean="0"/>
              <a:t>‹#›</a:t>
            </a:fld>
            <a:endParaRPr lang="en-SG"/>
          </a:p>
        </p:txBody>
      </p:sp>
    </p:spTree>
    <p:extLst>
      <p:ext uri="{BB962C8B-B14F-4D97-AF65-F5344CB8AC3E}">
        <p14:creationId xmlns:p14="http://schemas.microsoft.com/office/powerpoint/2010/main" val="1016049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E6BC5-77CF-416E-A4C5-F691D7FA9B3E}" type="datetimeFigureOut">
              <a:rPr lang="en-SG" smtClean="0"/>
              <a:t>10/6/2017</a:t>
            </a:fld>
            <a:endParaRPr lang="en-S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31A520-579A-47D9-B275-59EBD180972E}" type="slidenum">
              <a:rPr lang="en-SG" smtClean="0"/>
              <a:t>‹#›</a:t>
            </a:fld>
            <a:endParaRPr lang="en-SG"/>
          </a:p>
        </p:txBody>
      </p:sp>
      <p:pic>
        <p:nvPicPr>
          <p:cNvPr id="7" name="Picture 10" descr="white_disclaimer"/>
          <p:cNvPicPr>
            <a:picLocks noChangeAspect="1" noChangeArrowheads="1"/>
          </p:cNvPicPr>
          <p:nvPr userDrawn="1"/>
        </p:nvPicPr>
        <p:blipFill>
          <a:blip r:embed="rId16" cstate="email"/>
          <a:srcRect/>
          <a:stretch>
            <a:fillRect/>
          </a:stretch>
        </p:blipFill>
        <p:spPr bwMode="auto">
          <a:xfrm>
            <a:off x="247650" y="6294438"/>
            <a:ext cx="7604125" cy="412750"/>
          </a:xfrm>
          <a:prstGeom prst="rect">
            <a:avLst/>
          </a:prstGeom>
          <a:noFill/>
          <a:ln w="9525">
            <a:noFill/>
            <a:miter lim="800000"/>
            <a:headEnd/>
            <a:tailEnd/>
          </a:ln>
        </p:spPr>
      </p:pic>
      <p:sp>
        <p:nvSpPr>
          <p:cNvPr id="8" name="Line 3"/>
          <p:cNvSpPr>
            <a:spLocks noChangeShapeType="1"/>
          </p:cNvSpPr>
          <p:nvPr userDrawn="1"/>
        </p:nvSpPr>
        <p:spPr bwMode="auto">
          <a:xfrm>
            <a:off x="0" y="6229350"/>
            <a:ext cx="9144000" cy="0"/>
          </a:xfrm>
          <a:prstGeom prst="line">
            <a:avLst/>
          </a:prstGeom>
          <a:noFill/>
          <a:ln w="3175">
            <a:solidFill>
              <a:schemeClr val="tx1"/>
            </a:solidFill>
            <a:round/>
            <a:headEnd/>
            <a:tailEnd/>
          </a:ln>
        </p:spPr>
        <p:txBody>
          <a:bodyPr/>
          <a:lstStyle/>
          <a:p>
            <a:pPr>
              <a:defRPr/>
            </a:pPr>
            <a:endParaRPr lang="en-GB"/>
          </a:p>
        </p:txBody>
      </p:sp>
      <p:sp>
        <p:nvSpPr>
          <p:cNvPr id="9" name="Rectangle 9"/>
          <p:cNvSpPr>
            <a:spLocks noChangeArrowheads="1"/>
          </p:cNvSpPr>
          <p:nvPr userDrawn="1"/>
        </p:nvSpPr>
        <p:spPr bwMode="auto">
          <a:xfrm>
            <a:off x="0" y="0"/>
            <a:ext cx="9144000" cy="415925"/>
          </a:xfrm>
          <a:prstGeom prst="rect">
            <a:avLst/>
          </a:prstGeom>
          <a:solidFill>
            <a:srgbClr val="FFCC00"/>
          </a:solidFill>
          <a:ln w="9525">
            <a:noFill/>
            <a:miter lim="800000"/>
            <a:headEnd/>
            <a:tailEnd/>
          </a:ln>
          <a:effectLst/>
        </p:spPr>
        <p:txBody>
          <a:bodyPr wrap="none" anchor="ctr"/>
          <a:lstStyle/>
          <a:p>
            <a:pPr algn="ctr">
              <a:defRPr/>
            </a:pPr>
            <a:endParaRPr lang="en-US"/>
          </a:p>
        </p:txBody>
      </p:sp>
    </p:spTree>
    <p:extLst>
      <p:ext uri="{BB962C8B-B14F-4D97-AF65-F5344CB8AC3E}">
        <p14:creationId xmlns:p14="http://schemas.microsoft.com/office/powerpoint/2010/main" val="563095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 id="214748366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6.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988840"/>
            <a:ext cx="7920880" cy="1470025"/>
          </a:xfrm>
        </p:spPr>
        <p:txBody>
          <a:bodyPr>
            <a:normAutofit fontScale="90000"/>
          </a:bodyPr>
          <a:lstStyle/>
          <a:p>
            <a:r>
              <a:rPr lang="en-US" sz="5300" dirty="0" smtClean="0">
                <a:effectLst>
                  <a:outerShdw blurRad="38100" dist="38100" dir="2700000" algn="tl">
                    <a:srgbClr val="000000">
                      <a:alpha val="43137"/>
                    </a:srgbClr>
                  </a:outerShdw>
                </a:effectLst>
              </a:rPr>
              <a:t>Singapore</a:t>
            </a:r>
            <a:r>
              <a:rPr lang="en-US" b="1" dirty="0" smtClean="0"/>
              <a:t/>
            </a:r>
            <a:br>
              <a:rPr lang="en-US" b="1" dirty="0" smtClean="0"/>
            </a:br>
            <a:r>
              <a:rPr lang="en-US" sz="4000" b="1" dirty="0" smtClean="0"/>
              <a:t>- Accessibility Master Plan to create a User-friendly Built Environment</a:t>
            </a:r>
            <a:br>
              <a:rPr lang="en-US" sz="4000" b="1" dirty="0" smtClean="0"/>
            </a:br>
            <a:endParaRPr lang="en-SG" sz="4000" b="1" dirty="0"/>
          </a:p>
        </p:txBody>
      </p:sp>
      <p:sp>
        <p:nvSpPr>
          <p:cNvPr id="3" name="Subtitle 2"/>
          <p:cNvSpPr>
            <a:spLocks noGrp="1"/>
          </p:cNvSpPr>
          <p:nvPr>
            <p:ph type="subTitle" idx="1"/>
          </p:nvPr>
        </p:nvSpPr>
        <p:spPr>
          <a:xfrm>
            <a:off x="1403648" y="4365104"/>
            <a:ext cx="6400800" cy="1752600"/>
          </a:xfrm>
        </p:spPr>
        <p:txBody>
          <a:bodyPr>
            <a:normAutofit fontScale="77500" lnSpcReduction="20000"/>
          </a:bodyPr>
          <a:lstStyle/>
          <a:p>
            <a:r>
              <a:rPr lang="en-US" sz="2000" dirty="0" smtClean="0"/>
              <a:t>By </a:t>
            </a:r>
          </a:p>
          <a:p>
            <a:r>
              <a:rPr lang="en-US" sz="2600" b="1" dirty="0" smtClean="0">
                <a:solidFill>
                  <a:schemeClr val="tx1"/>
                </a:solidFill>
              </a:rPr>
              <a:t>Goh Siam Imm (</a:t>
            </a:r>
            <a:r>
              <a:rPr lang="en-US" sz="2600" b="1" dirty="0" err="1" smtClean="0">
                <a:solidFill>
                  <a:schemeClr val="tx1"/>
                </a:solidFill>
              </a:rPr>
              <a:t>Ms</a:t>
            </a:r>
            <a:r>
              <a:rPr lang="en-US" sz="2600" b="1" dirty="0" smtClean="0">
                <a:solidFill>
                  <a:schemeClr val="tx1"/>
                </a:solidFill>
              </a:rPr>
              <a:t>)</a:t>
            </a:r>
          </a:p>
          <a:p>
            <a:r>
              <a:rPr lang="en-US" sz="2600" dirty="0" smtClean="0">
                <a:solidFill>
                  <a:schemeClr val="tx1"/>
                </a:solidFill>
              </a:rPr>
              <a:t>Technical Director (UD) </a:t>
            </a:r>
          </a:p>
          <a:p>
            <a:r>
              <a:rPr lang="en-US" sz="2600" dirty="0" smtClean="0">
                <a:solidFill>
                  <a:schemeClr val="tx1"/>
                </a:solidFill>
              </a:rPr>
              <a:t>Building and Construction Authority </a:t>
            </a:r>
          </a:p>
          <a:p>
            <a:r>
              <a:rPr lang="en-US" sz="2600" dirty="0" smtClean="0">
                <a:solidFill>
                  <a:schemeClr val="tx1"/>
                </a:solidFill>
              </a:rPr>
              <a:t>Singapore  </a:t>
            </a:r>
          </a:p>
          <a:p>
            <a:r>
              <a:rPr lang="en-US" sz="2000" dirty="0" smtClean="0">
                <a:solidFill>
                  <a:schemeClr val="tx1"/>
                </a:solidFill>
              </a:rPr>
              <a:t>14 June 2017</a:t>
            </a:r>
          </a:p>
          <a:p>
            <a:endParaRPr lang="en-SG" dirty="0"/>
          </a:p>
        </p:txBody>
      </p:sp>
    </p:spTree>
    <p:extLst>
      <p:ext uri="{BB962C8B-B14F-4D97-AF65-F5344CB8AC3E}">
        <p14:creationId xmlns:p14="http://schemas.microsoft.com/office/powerpoint/2010/main" val="611054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17486" y="849466"/>
            <a:ext cx="8239127" cy="824841"/>
          </a:xfrm>
          <a:prstGeom prst="rect">
            <a:avLst/>
          </a:prstGeom>
          <a:noFill/>
          <a:ln w="9525">
            <a:noFill/>
            <a:miter lim="800000"/>
            <a:headEnd/>
            <a:tailEnd/>
          </a:ln>
        </p:spPr>
        <p:txBody>
          <a:bodyPr wrap="square">
            <a:spAutoFit/>
          </a:bodyPr>
          <a:lstStyle/>
          <a:p>
            <a:pPr marL="342900" indent="-342900">
              <a:lnSpc>
                <a:spcPct val="85000"/>
              </a:lnSpc>
            </a:pPr>
            <a:r>
              <a:rPr lang="en-US" sz="2800" b="1" dirty="0"/>
              <a:t>	</a:t>
            </a:r>
            <a:r>
              <a:rPr lang="en-US" sz="2800" b="1" dirty="0">
                <a:latin typeface="Arial" panose="020B0604020202020204" pitchFamily="34" charset="0"/>
                <a:cs typeface="Arial" panose="020B0604020202020204" pitchFamily="34" charset="0"/>
              </a:rPr>
              <a:t>Improvement to Public </a:t>
            </a:r>
            <a:r>
              <a:rPr lang="en-US" sz="2800" b="1" dirty="0" smtClean="0">
                <a:latin typeface="Arial" panose="020B0604020202020204" pitchFamily="34" charset="0"/>
                <a:cs typeface="Arial" panose="020B0604020202020204" pitchFamily="34" charset="0"/>
              </a:rPr>
              <a:t>Housing Estates </a:t>
            </a:r>
            <a:r>
              <a:rPr lang="en-US" sz="2800" b="1" dirty="0">
                <a:latin typeface="Arial" panose="020B0604020202020204" pitchFamily="34" charset="0"/>
                <a:cs typeface="Arial" panose="020B0604020202020204" pitchFamily="34" charset="0"/>
              </a:rPr>
              <a:t>by </a:t>
            </a:r>
            <a:r>
              <a:rPr lang="en-US" sz="2800" b="1" dirty="0" smtClean="0">
                <a:latin typeface="Arial" panose="020B0604020202020204" pitchFamily="34" charset="0"/>
                <a:cs typeface="Arial" panose="020B0604020202020204" pitchFamily="34" charset="0"/>
              </a:rPr>
              <a:t>HDB </a:t>
            </a:r>
            <a:r>
              <a:rPr lang="en-US" sz="2400" dirty="0" smtClean="0">
                <a:latin typeface="Arial" panose="020B0604020202020204" pitchFamily="34" charset="0"/>
                <a:cs typeface="Arial" panose="020B0604020202020204" pitchFamily="34" charset="0"/>
              </a:rPr>
              <a:t>(Housing &amp; Development Board)</a:t>
            </a:r>
            <a:r>
              <a:rPr lang="en-US" sz="2400" b="1"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include</a:t>
            </a:r>
            <a:endParaRPr lang="en-US" sz="2400" dirty="0">
              <a:latin typeface="Arial" panose="020B0604020202020204" pitchFamily="34" charset="0"/>
              <a:cs typeface="Arial" panose="020B0604020202020204" pitchFamily="34" charset="0"/>
            </a:endParaRPr>
          </a:p>
        </p:txBody>
      </p:sp>
      <p:sp>
        <p:nvSpPr>
          <p:cNvPr id="17411" name="Text Box 6"/>
          <p:cNvSpPr txBox="1">
            <a:spLocks noChangeArrowheads="1"/>
          </p:cNvSpPr>
          <p:nvPr/>
        </p:nvSpPr>
        <p:spPr bwMode="auto">
          <a:xfrm>
            <a:off x="1177925" y="0"/>
            <a:ext cx="6161088" cy="457200"/>
          </a:xfrm>
          <a:prstGeom prst="rect">
            <a:avLst/>
          </a:prstGeom>
          <a:noFill/>
          <a:ln w="9525">
            <a:noFill/>
            <a:miter lim="800000"/>
            <a:headEnd/>
            <a:tailEnd/>
          </a:ln>
        </p:spPr>
        <p:txBody>
          <a:bodyPr>
            <a:spAutoFit/>
          </a:bodyPr>
          <a:lstStyle/>
          <a:p>
            <a:endParaRPr lang="en-US" sz="2400">
              <a:latin typeface="Arial Black" pitchFamily="34" charset="0"/>
              <a:ea typeface="Arial Unicode MS" pitchFamily="34" charset="-128"/>
              <a:cs typeface="Arial Unicode MS" pitchFamily="34" charset="-128"/>
            </a:endParaRPr>
          </a:p>
        </p:txBody>
      </p:sp>
      <p:sp>
        <p:nvSpPr>
          <p:cNvPr id="582663" name="Rectangle 7"/>
          <p:cNvSpPr>
            <a:spLocks noChangeArrowheads="1"/>
          </p:cNvSpPr>
          <p:nvPr/>
        </p:nvSpPr>
        <p:spPr bwMode="auto">
          <a:xfrm>
            <a:off x="6361" y="0"/>
            <a:ext cx="9144000" cy="788988"/>
          </a:xfrm>
          <a:prstGeom prst="rect">
            <a:avLst/>
          </a:prstGeom>
          <a:solidFill>
            <a:srgbClr val="FF9900"/>
          </a:solidFill>
          <a:ln w="9525">
            <a:noFill/>
            <a:miter lim="800000"/>
            <a:headEnd/>
            <a:tailEnd/>
          </a:ln>
          <a:effectLst/>
        </p:spPr>
        <p:txBody>
          <a:bodyPr wrap="none" anchor="ctr"/>
          <a:lstStyle/>
          <a:p>
            <a:pPr algn="ctr">
              <a:defRPr/>
            </a:pPr>
            <a:r>
              <a:rPr lang="en-US" altLang="zh-CN" sz="4000" b="1" dirty="0">
                <a:solidFill>
                  <a:schemeClr val="bg1"/>
                </a:solidFill>
                <a:effectLst>
                  <a:outerShdw blurRad="38100" dist="38100" dir="2700000" algn="tl">
                    <a:srgbClr val="000000"/>
                  </a:outerShdw>
                </a:effectLst>
                <a:ea typeface="宋体" pitchFamily="2" charset="-122"/>
              </a:rPr>
              <a:t>Public </a:t>
            </a:r>
            <a:r>
              <a:rPr lang="en-US" altLang="zh-CN" sz="4000" b="1" dirty="0" smtClean="0">
                <a:solidFill>
                  <a:schemeClr val="bg1"/>
                </a:solidFill>
                <a:effectLst>
                  <a:outerShdw blurRad="38100" dist="38100" dir="2700000" algn="tl">
                    <a:srgbClr val="000000"/>
                  </a:outerShdw>
                </a:effectLst>
                <a:ea typeface="宋体" pitchFamily="2" charset="-122"/>
              </a:rPr>
              <a:t>Sector Upgrading</a:t>
            </a:r>
            <a:r>
              <a:rPr lang="en-US" sz="4000" b="1" dirty="0" smtClean="0">
                <a:solidFill>
                  <a:schemeClr val="bg1"/>
                </a:solidFill>
                <a:effectLst>
                  <a:outerShdw blurRad="38100" dist="38100" dir="2700000" algn="tl">
                    <a:srgbClr val="000000"/>
                  </a:outerShdw>
                </a:effectLst>
                <a:ea typeface="宋体" pitchFamily="2" charset="-122"/>
              </a:rPr>
              <a:t> </a:t>
            </a:r>
            <a:endParaRPr lang="en-US" sz="4000" b="1" dirty="0">
              <a:solidFill>
                <a:schemeClr val="bg1"/>
              </a:solidFill>
              <a:effectLst>
                <a:outerShdw blurRad="38100" dist="38100" dir="2700000" algn="tl">
                  <a:srgbClr val="000000"/>
                </a:outerShdw>
              </a:effectLst>
              <a:ea typeface="宋体" pitchFamily="2" charset="-122"/>
            </a:endParaRPr>
          </a:p>
        </p:txBody>
      </p:sp>
      <p:pic>
        <p:nvPicPr>
          <p:cNvPr id="17413" name="Picture 9" descr="LUP"/>
          <p:cNvPicPr>
            <a:picLocks noChangeAspect="1" noChangeArrowheads="1"/>
          </p:cNvPicPr>
          <p:nvPr/>
        </p:nvPicPr>
        <p:blipFill>
          <a:blip r:embed="rId3" cstate="email"/>
          <a:srcRect/>
          <a:stretch>
            <a:fillRect/>
          </a:stretch>
        </p:blipFill>
        <p:spPr bwMode="auto">
          <a:xfrm>
            <a:off x="5313363" y="3048468"/>
            <a:ext cx="3143250" cy="3143250"/>
          </a:xfrm>
          <a:prstGeom prst="rect">
            <a:avLst/>
          </a:prstGeom>
          <a:noFill/>
          <a:ln w="9525">
            <a:noFill/>
            <a:miter lim="800000"/>
            <a:headEnd/>
            <a:tailEnd/>
          </a:ln>
        </p:spPr>
      </p:pic>
      <p:pic>
        <p:nvPicPr>
          <p:cNvPr id="17414" name="Picture 10" descr="LUP 3"/>
          <p:cNvPicPr>
            <a:picLocks noChangeAspect="1" noChangeArrowheads="1"/>
          </p:cNvPicPr>
          <p:nvPr/>
        </p:nvPicPr>
        <p:blipFill>
          <a:blip r:embed="rId4" cstate="email"/>
          <a:srcRect/>
          <a:stretch>
            <a:fillRect/>
          </a:stretch>
        </p:blipFill>
        <p:spPr bwMode="auto">
          <a:xfrm>
            <a:off x="7176938" y="1361262"/>
            <a:ext cx="1917700" cy="2559050"/>
          </a:xfrm>
          <a:prstGeom prst="rect">
            <a:avLst/>
          </a:prstGeom>
          <a:noFill/>
          <a:ln w="9525">
            <a:noFill/>
            <a:miter lim="800000"/>
            <a:headEnd/>
            <a:tailEnd/>
          </a:ln>
        </p:spPr>
      </p:pic>
      <p:sp>
        <p:nvSpPr>
          <p:cNvPr id="26641" name="Rectangle 17"/>
          <p:cNvSpPr>
            <a:spLocks noGrp="1" noChangeAspect="1" noChangeArrowheads="1"/>
          </p:cNvSpPr>
          <p:nvPr isPhoto="1"/>
        </p:nvSpPr>
        <p:spPr bwMode="auto">
          <a:xfrm>
            <a:off x="2482364" y="4096740"/>
            <a:ext cx="2770188" cy="2078037"/>
          </a:xfrm>
          <a:prstGeom prst="rect">
            <a:avLst/>
          </a:prstGeom>
          <a:blipFill dpi="0" rotWithShape="1">
            <a:blip r:embed="rId5" cstate="email"/>
            <a:srcRect/>
            <a:stretch>
              <a:fillRect b="-211"/>
            </a:stretch>
          </a:blipFill>
          <a:ln w="9525">
            <a:noFill/>
            <a:miter lim="800000"/>
            <a:headEnd/>
            <a:tailEnd/>
          </a:ln>
          <a:effectLst/>
        </p:spPr>
        <p:txBody>
          <a:bodyPr/>
          <a:lstStyle/>
          <a:p>
            <a:pPr>
              <a:defRPr/>
            </a:pPr>
            <a:endParaRPr lang="en-US"/>
          </a:p>
        </p:txBody>
      </p:sp>
      <p:sp>
        <p:nvSpPr>
          <p:cNvPr id="17418" name="Text Box 14"/>
          <p:cNvSpPr txBox="1">
            <a:spLocks noChangeArrowheads="1"/>
          </p:cNvSpPr>
          <p:nvPr/>
        </p:nvSpPr>
        <p:spPr bwMode="auto">
          <a:xfrm>
            <a:off x="0" y="1741297"/>
            <a:ext cx="5436096" cy="2232406"/>
          </a:xfrm>
          <a:prstGeom prst="rect">
            <a:avLst/>
          </a:prstGeom>
          <a:noFill/>
          <a:ln w="9525">
            <a:noFill/>
            <a:miter lim="800000"/>
            <a:headEnd/>
            <a:tailEnd/>
          </a:ln>
        </p:spPr>
        <p:txBody>
          <a:bodyPr wrap="square">
            <a:spAutoFit/>
          </a:bodyPr>
          <a:lstStyle/>
          <a:p>
            <a:pPr marL="800100" lvl="1" indent="-342900">
              <a:lnSpc>
                <a:spcPct val="85000"/>
              </a:lnSpc>
              <a:spcAft>
                <a:spcPts val="1000"/>
              </a:spcAft>
              <a:buFont typeface="Wingdings" panose="05000000000000000000" pitchFamily="2" charset="2"/>
              <a:buChar char="Ø"/>
            </a:pPr>
            <a:r>
              <a:rPr lang="en-GB" sz="2400" b="1" dirty="0" smtClean="0">
                <a:latin typeface="Arial" panose="020B0604020202020204" pitchFamily="34" charset="0"/>
                <a:cs typeface="Arial" panose="020B0604020202020204" pitchFamily="34" charset="0"/>
              </a:rPr>
              <a:t>Lift Upgrading </a:t>
            </a:r>
            <a:r>
              <a:rPr lang="en-GB" sz="2400" b="1" dirty="0">
                <a:latin typeface="Arial" panose="020B0604020202020204" pitchFamily="34" charset="0"/>
                <a:cs typeface="Arial" panose="020B0604020202020204" pitchFamily="34" charset="0"/>
              </a:rPr>
              <a:t>programme </a:t>
            </a:r>
            <a:r>
              <a:rPr lang="en-GB" sz="2400" dirty="0">
                <a:latin typeface="Arial" panose="020B0604020202020204" pitchFamily="34" charset="0"/>
                <a:cs typeface="Arial" panose="020B0604020202020204" pitchFamily="34" charset="0"/>
              </a:rPr>
              <a:t>(</a:t>
            </a:r>
            <a:r>
              <a:rPr lang="en-GB" sz="2400" dirty="0" smtClean="0">
                <a:latin typeface="Arial" panose="020B0604020202020204" pitchFamily="34" charset="0"/>
                <a:cs typeface="Arial" panose="020B0604020202020204" pitchFamily="34" charset="0"/>
              </a:rPr>
              <a:t>2001-2014)</a:t>
            </a:r>
          </a:p>
          <a:p>
            <a:pPr marL="1257300" lvl="2" indent="-342900">
              <a:lnSpc>
                <a:spcPct val="85000"/>
              </a:lnSpc>
              <a:spcAft>
                <a:spcPts val="1000"/>
              </a:spcAft>
              <a:buFont typeface="Wingdings" panose="05000000000000000000" pitchFamily="2" charset="2"/>
              <a:buChar char="Ø"/>
            </a:pPr>
            <a:r>
              <a:rPr lang="en-GB" sz="2400" dirty="0" smtClean="0">
                <a:latin typeface="Arial" panose="020B0604020202020204" pitchFamily="34" charset="0"/>
                <a:cs typeface="Arial" panose="020B0604020202020204" pitchFamily="34" charset="0"/>
              </a:rPr>
              <a:t>For lift access at every level</a:t>
            </a:r>
            <a:endParaRPr lang="en-SG" sz="2400" dirty="0">
              <a:latin typeface="Arial" panose="020B0604020202020204" pitchFamily="34" charset="0"/>
              <a:cs typeface="Arial" panose="020B0604020202020204" pitchFamily="34" charset="0"/>
            </a:endParaRPr>
          </a:p>
          <a:p>
            <a:pPr marL="800100" lvl="1" indent="-342900">
              <a:lnSpc>
                <a:spcPct val="85000"/>
              </a:lnSpc>
              <a:spcAft>
                <a:spcPts val="1000"/>
              </a:spcAft>
              <a:buFont typeface="Wingdings" panose="05000000000000000000" pitchFamily="2" charset="2"/>
              <a:buChar char="Ø"/>
            </a:pPr>
            <a:r>
              <a:rPr lang="en-US" sz="2400" b="1" dirty="0" smtClean="0">
                <a:latin typeface="Arial" panose="020B0604020202020204" pitchFamily="34" charset="0"/>
                <a:cs typeface="Arial" panose="020B0604020202020204" pitchFamily="34" charset="0"/>
              </a:rPr>
              <a:t>BFA Upgrading </a:t>
            </a:r>
            <a:r>
              <a:rPr lang="en-US" sz="2400" b="1" dirty="0" err="1" smtClean="0">
                <a:latin typeface="Arial" panose="020B0604020202020204" pitchFamily="34" charset="0"/>
                <a:cs typeface="Arial" panose="020B0604020202020204" pitchFamily="34" charset="0"/>
              </a:rPr>
              <a:t>Programme</a:t>
            </a:r>
            <a:r>
              <a:rPr lang="en-US" sz="2400" b="1"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(2006-2011) to all the estates </a:t>
            </a:r>
            <a:r>
              <a:rPr lang="en-US" sz="2400" dirty="0" smtClean="0">
                <a:latin typeface="Arial" panose="020B0604020202020204" pitchFamily="34" charset="0"/>
                <a:cs typeface="Arial" panose="020B0604020202020204" pitchFamily="34" charset="0"/>
              </a:rPr>
              <a:t>(S$23 M)</a:t>
            </a:r>
            <a:endParaRPr lang="en-US" sz="2400" dirty="0">
              <a:latin typeface="Arial" panose="020B0604020202020204" pitchFamily="34" charset="0"/>
              <a:cs typeface="Arial" panose="020B0604020202020204" pitchFamily="34" charset="0"/>
            </a:endParaRPr>
          </a:p>
        </p:txBody>
      </p:sp>
      <p:sp>
        <p:nvSpPr>
          <p:cNvPr id="17419" name="Text Box 5"/>
          <p:cNvSpPr txBox="1">
            <a:spLocks noChangeArrowheads="1"/>
          </p:cNvSpPr>
          <p:nvPr/>
        </p:nvSpPr>
        <p:spPr bwMode="auto">
          <a:xfrm>
            <a:off x="5291450" y="1960125"/>
            <a:ext cx="1720850" cy="1292662"/>
          </a:xfrm>
          <a:prstGeom prst="rect">
            <a:avLst/>
          </a:prstGeom>
          <a:noFill/>
          <a:ln w="9525">
            <a:noFill/>
            <a:miter lim="800000"/>
            <a:headEnd/>
            <a:tailEnd/>
          </a:ln>
        </p:spPr>
        <p:txBody>
          <a:bodyPr>
            <a:spAutoFit/>
          </a:bodyPr>
          <a:lstStyle/>
          <a:p>
            <a:r>
              <a:rPr lang="en-US" sz="1600" dirty="0"/>
              <a:t>New lift stack installed to existing  building block </a:t>
            </a:r>
          </a:p>
          <a:p>
            <a:endParaRPr lang="en-US" sz="1400" dirty="0">
              <a:latin typeface="Century Gothic" pitchFamily="34" charset="0"/>
            </a:endParaRPr>
          </a:p>
        </p:txBody>
      </p:sp>
      <p:sp>
        <p:nvSpPr>
          <p:cNvPr id="17420" name="Text Box 5"/>
          <p:cNvSpPr txBox="1">
            <a:spLocks noChangeArrowheads="1"/>
          </p:cNvSpPr>
          <p:nvPr/>
        </p:nvSpPr>
        <p:spPr bwMode="auto">
          <a:xfrm>
            <a:off x="914773" y="4752509"/>
            <a:ext cx="1584325" cy="1292662"/>
          </a:xfrm>
          <a:prstGeom prst="rect">
            <a:avLst/>
          </a:prstGeom>
          <a:noFill/>
          <a:ln w="9525">
            <a:noFill/>
            <a:miter lim="800000"/>
            <a:headEnd/>
            <a:tailEnd/>
          </a:ln>
        </p:spPr>
        <p:txBody>
          <a:bodyPr>
            <a:spAutoFit/>
          </a:bodyPr>
          <a:lstStyle/>
          <a:p>
            <a:pPr algn="r"/>
            <a:r>
              <a:rPr lang="en-US" sz="1600" dirty="0"/>
              <a:t>Barrier-free  improvement in </a:t>
            </a:r>
            <a:r>
              <a:rPr lang="en-US" sz="1600" dirty="0" smtClean="0"/>
              <a:t>public </a:t>
            </a:r>
            <a:r>
              <a:rPr lang="en-US" sz="1600" dirty="0"/>
              <a:t>housing estates  </a:t>
            </a:r>
          </a:p>
          <a:p>
            <a:endParaRPr lang="en-US" sz="1400" dirty="0">
              <a:latin typeface="Century Gothic" pitchFamily="34" charset="0"/>
            </a:endParaRPr>
          </a:p>
        </p:txBody>
      </p:sp>
      <p:cxnSp>
        <p:nvCxnSpPr>
          <p:cNvPr id="3" name="Straight Arrow Connector 2"/>
          <p:cNvCxnSpPr/>
          <p:nvPr/>
        </p:nvCxnSpPr>
        <p:spPr>
          <a:xfrm>
            <a:off x="6294553" y="2857500"/>
            <a:ext cx="1126827"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300192" y="2857500"/>
            <a:ext cx="465733" cy="79057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528636" y="3701465"/>
            <a:ext cx="378823" cy="544475"/>
            <a:chOff x="4572000" y="3552265"/>
            <a:chExt cx="378823" cy="544475"/>
          </a:xfrm>
        </p:grpSpPr>
        <p:cxnSp>
          <p:nvCxnSpPr>
            <p:cNvPr id="6" name="Straight Arrow Connector 5"/>
            <p:cNvCxnSpPr/>
            <p:nvPr/>
          </p:nvCxnSpPr>
          <p:spPr>
            <a:xfrm flipH="1">
              <a:off x="4924697" y="3552265"/>
              <a:ext cx="26126" cy="544475"/>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572000" y="3552265"/>
              <a:ext cx="36576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9594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8">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4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1" grpId="0" animBg="1"/>
      <p:bldP spid="174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60350" y="1087438"/>
            <a:ext cx="8458200" cy="4500463"/>
          </a:xfrm>
          <a:prstGeom prst="rect">
            <a:avLst/>
          </a:prstGeom>
          <a:noFill/>
          <a:ln w="9525">
            <a:noFill/>
            <a:miter lim="800000"/>
            <a:headEnd/>
            <a:tailEnd/>
          </a:ln>
        </p:spPr>
        <p:txBody>
          <a:bodyPr>
            <a:spAutoFit/>
          </a:bodyPr>
          <a:lstStyle/>
          <a:p>
            <a:pPr marL="342900" indent="-342900">
              <a:lnSpc>
                <a:spcPct val="85000"/>
              </a:lnSpc>
            </a:pPr>
            <a:r>
              <a:rPr lang="en-US" sz="3200" b="1" dirty="0"/>
              <a:t>	Improvement to infra structures </a:t>
            </a:r>
            <a:r>
              <a:rPr lang="en-US" sz="2800" dirty="0"/>
              <a:t>by Land Transport Authority (LTA)</a:t>
            </a:r>
          </a:p>
          <a:p>
            <a:pPr marL="342900" indent="-342900">
              <a:lnSpc>
                <a:spcPct val="85000"/>
              </a:lnSpc>
              <a:buFontTx/>
              <a:buChar char="•"/>
            </a:pPr>
            <a:endParaRPr lang="en-US" sz="1100" dirty="0"/>
          </a:p>
          <a:p>
            <a:pPr marL="457200" indent="-457200">
              <a:lnSpc>
                <a:spcPct val="85000"/>
              </a:lnSpc>
              <a:buFont typeface="Wingdings" panose="05000000000000000000" pitchFamily="2" charset="2"/>
              <a:buChar char="Ø"/>
            </a:pPr>
            <a:r>
              <a:rPr lang="en-US" sz="2800" dirty="0"/>
              <a:t>Upgraded all the existing </a:t>
            </a:r>
            <a:r>
              <a:rPr lang="en-US" sz="2800" dirty="0" smtClean="0"/>
              <a:t>Train stations </a:t>
            </a:r>
            <a:endParaRPr lang="en-US" sz="2800" dirty="0"/>
          </a:p>
          <a:p>
            <a:pPr marL="342900" indent="-342900">
              <a:lnSpc>
                <a:spcPct val="85000"/>
              </a:lnSpc>
              <a:buFontTx/>
              <a:buChar char="•"/>
            </a:pPr>
            <a:endParaRPr lang="en-US" sz="1000" dirty="0"/>
          </a:p>
          <a:p>
            <a:pPr marL="457200" indent="-457200">
              <a:lnSpc>
                <a:spcPct val="85000"/>
              </a:lnSpc>
              <a:buFont typeface="Wingdings" panose="05000000000000000000" pitchFamily="2" charset="2"/>
              <a:buChar char="Ø"/>
            </a:pPr>
            <a:r>
              <a:rPr lang="en-US" sz="2800" dirty="0"/>
              <a:t>Upgrading road related </a:t>
            </a:r>
            <a:r>
              <a:rPr lang="en-US" sz="2800" dirty="0" smtClean="0"/>
              <a:t>facilities within 400m of Train Stations</a:t>
            </a:r>
            <a:endParaRPr lang="en-US" sz="2800" dirty="0"/>
          </a:p>
          <a:p>
            <a:pPr marL="342900" indent="-342900">
              <a:lnSpc>
                <a:spcPct val="85000"/>
              </a:lnSpc>
              <a:buFontTx/>
              <a:buChar char="•"/>
            </a:pPr>
            <a:endParaRPr lang="en-US" sz="1200" dirty="0"/>
          </a:p>
          <a:p>
            <a:pPr marL="800100" lvl="1" indent="-342900">
              <a:lnSpc>
                <a:spcPct val="85000"/>
              </a:lnSpc>
              <a:buFontTx/>
              <a:buChar char="•"/>
            </a:pPr>
            <a:r>
              <a:rPr lang="en-US" sz="2000" dirty="0"/>
              <a:t>Walkways</a:t>
            </a:r>
          </a:p>
          <a:p>
            <a:pPr marL="800100" lvl="1" indent="-342900">
              <a:lnSpc>
                <a:spcPct val="85000"/>
              </a:lnSpc>
              <a:buFontTx/>
              <a:buChar char="•"/>
            </a:pPr>
            <a:r>
              <a:rPr lang="en-US" sz="2000" dirty="0" err="1"/>
              <a:t>Kerb</a:t>
            </a:r>
            <a:r>
              <a:rPr lang="en-US" sz="2000" dirty="0"/>
              <a:t>-cut Ramps</a:t>
            </a:r>
          </a:p>
          <a:p>
            <a:pPr marL="800100" lvl="1" indent="-342900">
              <a:lnSpc>
                <a:spcPct val="85000"/>
              </a:lnSpc>
              <a:buFontTx/>
              <a:buChar char="•"/>
            </a:pPr>
            <a:r>
              <a:rPr lang="en-US" sz="2000" dirty="0"/>
              <a:t>Pedestrian Crossings</a:t>
            </a:r>
          </a:p>
          <a:p>
            <a:pPr marL="800100" lvl="1" indent="-342900">
              <a:lnSpc>
                <a:spcPct val="85000"/>
              </a:lnSpc>
              <a:buFontTx/>
              <a:buChar char="•"/>
            </a:pPr>
            <a:r>
              <a:rPr lang="en-US" sz="2000" dirty="0"/>
              <a:t>Bus Stops </a:t>
            </a:r>
          </a:p>
          <a:p>
            <a:pPr marL="800100" lvl="1" indent="-342900">
              <a:lnSpc>
                <a:spcPct val="85000"/>
              </a:lnSpc>
              <a:buFontTx/>
              <a:buChar char="•"/>
            </a:pPr>
            <a:r>
              <a:rPr lang="en-US" sz="2000" dirty="0"/>
              <a:t>Taxi Stands </a:t>
            </a:r>
          </a:p>
          <a:p>
            <a:pPr marL="800100" lvl="1" indent="-342900">
              <a:lnSpc>
                <a:spcPct val="85000"/>
              </a:lnSpc>
              <a:buFontTx/>
              <a:buChar char="•"/>
            </a:pPr>
            <a:r>
              <a:rPr lang="en-US" sz="2000" dirty="0"/>
              <a:t>Roads &amp; Traffic signs </a:t>
            </a:r>
          </a:p>
          <a:p>
            <a:pPr marL="800100" lvl="1" indent="-342900">
              <a:lnSpc>
                <a:spcPct val="85000"/>
              </a:lnSpc>
              <a:buFontTx/>
              <a:buChar char="•"/>
            </a:pPr>
            <a:r>
              <a:rPr lang="en-US" sz="2000" dirty="0"/>
              <a:t>Bus </a:t>
            </a:r>
            <a:r>
              <a:rPr lang="en-US" sz="2000" dirty="0" smtClean="0"/>
              <a:t>Terminals </a:t>
            </a:r>
            <a:endParaRPr lang="en-US" sz="2000" dirty="0"/>
          </a:p>
          <a:p>
            <a:pPr marL="800100" lvl="1" indent="-342900">
              <a:lnSpc>
                <a:spcPct val="85000"/>
              </a:lnSpc>
              <a:buFontTx/>
              <a:buChar char="•"/>
            </a:pPr>
            <a:r>
              <a:rPr lang="en-US" sz="2000" dirty="0"/>
              <a:t>Pedestrian </a:t>
            </a:r>
            <a:r>
              <a:rPr lang="en-US" sz="2000" dirty="0" smtClean="0"/>
              <a:t>Overhead </a:t>
            </a:r>
            <a:r>
              <a:rPr lang="en-US" sz="2000" dirty="0"/>
              <a:t>Bridges </a:t>
            </a:r>
          </a:p>
        </p:txBody>
      </p:sp>
      <p:pic>
        <p:nvPicPr>
          <p:cNvPr id="18435" name="Picture 4" descr="MND"/>
          <p:cNvPicPr>
            <a:picLocks noChangeAspect="1" noChangeArrowheads="1"/>
          </p:cNvPicPr>
          <p:nvPr/>
        </p:nvPicPr>
        <p:blipFill>
          <a:blip r:embed="rId3" cstate="email"/>
          <a:srcRect/>
          <a:stretch>
            <a:fillRect/>
          </a:stretch>
        </p:blipFill>
        <p:spPr bwMode="auto">
          <a:xfrm>
            <a:off x="4208463" y="3017838"/>
            <a:ext cx="2322512" cy="1746250"/>
          </a:xfrm>
          <a:prstGeom prst="rect">
            <a:avLst/>
          </a:prstGeom>
          <a:noFill/>
          <a:ln w="9525">
            <a:solidFill>
              <a:schemeClr val="tx1"/>
            </a:solidFill>
            <a:miter lim="800000"/>
            <a:headEnd/>
            <a:tailEnd/>
          </a:ln>
        </p:spPr>
      </p:pic>
      <p:pic>
        <p:nvPicPr>
          <p:cNvPr id="18436" name="Picture 5" descr="1"/>
          <p:cNvPicPr>
            <a:picLocks noChangeAspect="1" noChangeArrowheads="1"/>
          </p:cNvPicPr>
          <p:nvPr/>
        </p:nvPicPr>
        <p:blipFill>
          <a:blip r:embed="rId4" cstate="email"/>
          <a:srcRect b="1335"/>
          <a:stretch>
            <a:fillRect/>
          </a:stretch>
        </p:blipFill>
        <p:spPr bwMode="auto">
          <a:xfrm>
            <a:off x="6597650" y="3016250"/>
            <a:ext cx="2374900" cy="1749425"/>
          </a:xfrm>
          <a:prstGeom prst="rect">
            <a:avLst/>
          </a:prstGeom>
          <a:noFill/>
          <a:ln w="9525">
            <a:solidFill>
              <a:schemeClr val="tx1"/>
            </a:solidFill>
            <a:miter lim="800000"/>
            <a:headEnd/>
            <a:tailEnd/>
          </a:ln>
        </p:spPr>
      </p:pic>
      <p:sp>
        <p:nvSpPr>
          <p:cNvPr id="588808" name="Rectangle 8"/>
          <p:cNvSpPr>
            <a:spLocks noChangeArrowheads="1"/>
          </p:cNvSpPr>
          <p:nvPr/>
        </p:nvSpPr>
        <p:spPr bwMode="auto">
          <a:xfrm>
            <a:off x="0" y="176213"/>
            <a:ext cx="9144000" cy="788987"/>
          </a:xfrm>
          <a:prstGeom prst="rect">
            <a:avLst/>
          </a:prstGeom>
          <a:solidFill>
            <a:srgbClr val="FF9900"/>
          </a:solidFill>
          <a:ln w="9525">
            <a:noFill/>
            <a:miter lim="800000"/>
            <a:headEnd/>
            <a:tailEnd/>
          </a:ln>
          <a:effectLst/>
        </p:spPr>
        <p:txBody>
          <a:bodyPr wrap="none" anchor="ctr"/>
          <a:lstStyle/>
          <a:p>
            <a:pPr algn="ctr">
              <a:defRPr/>
            </a:pPr>
            <a:r>
              <a:rPr lang="en-US" altLang="zh-CN" sz="4000" b="1" dirty="0">
                <a:solidFill>
                  <a:schemeClr val="bg1"/>
                </a:solidFill>
                <a:effectLst>
                  <a:outerShdw blurRad="38100" dist="38100" dir="2700000" algn="tl">
                    <a:srgbClr val="000000"/>
                  </a:outerShdw>
                </a:effectLst>
                <a:ea typeface="宋体" pitchFamily="2" charset="-122"/>
              </a:rPr>
              <a:t>Public sector upgrading</a:t>
            </a:r>
            <a:r>
              <a:rPr lang="en-US" sz="4800" dirty="0">
                <a:solidFill>
                  <a:schemeClr val="bg1"/>
                </a:solidFill>
                <a:latin typeface="Century Gothic" pitchFamily="34" charset="0"/>
              </a:rPr>
              <a:t> </a:t>
            </a:r>
          </a:p>
        </p:txBody>
      </p:sp>
      <p:pic>
        <p:nvPicPr>
          <p:cNvPr id="7" name="Picture 4" descr="http://www.cheeyam.com.sg/img/gallery/profile8-2.jpg"/>
          <p:cNvPicPr>
            <a:picLocks noChangeAspect="1" noChangeArrowheads="1"/>
          </p:cNvPicPr>
          <p:nvPr/>
        </p:nvPicPr>
        <p:blipFill>
          <a:blip r:embed="rId5" cstate="print"/>
          <a:srcRect/>
          <a:stretch>
            <a:fillRect/>
          </a:stretch>
        </p:blipFill>
        <p:spPr bwMode="auto">
          <a:xfrm>
            <a:off x="6380262" y="4897530"/>
            <a:ext cx="2592288" cy="1672444"/>
          </a:xfrm>
          <a:prstGeom prst="rect">
            <a:avLst/>
          </a:prstGeom>
          <a:noFill/>
        </p:spPr>
      </p:pic>
    </p:spTree>
    <p:extLst>
      <p:ext uri="{BB962C8B-B14F-4D97-AF65-F5344CB8AC3E}">
        <p14:creationId xmlns:p14="http://schemas.microsoft.com/office/powerpoint/2010/main" val="2424532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5" name="Rectangle 3"/>
          <p:cNvSpPr>
            <a:spLocks noChangeArrowheads="1"/>
          </p:cNvSpPr>
          <p:nvPr/>
        </p:nvSpPr>
        <p:spPr bwMode="auto">
          <a:xfrm>
            <a:off x="0" y="0"/>
            <a:ext cx="9144000" cy="676845"/>
          </a:xfrm>
          <a:prstGeom prst="rect">
            <a:avLst/>
          </a:prstGeom>
          <a:solidFill>
            <a:srgbClr val="FF9900"/>
          </a:solidFill>
          <a:ln w="9525">
            <a:noFill/>
            <a:miter lim="800000"/>
            <a:headEnd/>
            <a:tailEnd/>
          </a:ln>
          <a:effectLst/>
        </p:spPr>
        <p:txBody>
          <a:bodyPr wrap="none" anchor="ctr"/>
          <a:lstStyle/>
          <a:p>
            <a:pPr algn="ctr">
              <a:defRPr/>
            </a:pPr>
            <a:r>
              <a:rPr lang="en-US" sz="3600" b="1" dirty="0" smtClean="0">
                <a:effectLst>
                  <a:outerShdw blurRad="38100" dist="38100" dir="2700000" algn="tl">
                    <a:srgbClr val="FFFFFF"/>
                  </a:outerShdw>
                </a:effectLst>
              </a:rPr>
              <a:t>Private Sector upgrading </a:t>
            </a:r>
            <a:endParaRPr lang="en-US" sz="3600" dirty="0">
              <a:solidFill>
                <a:schemeClr val="bg1"/>
              </a:solidFill>
              <a:latin typeface="Century Gothic"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223911">
            <a:off x="6519333" y="898490"/>
            <a:ext cx="2069977" cy="4436262"/>
          </a:xfrm>
          <a:prstGeom prst="rect">
            <a:avLst/>
          </a:prstGeom>
          <a:ln w="6350">
            <a:solidFill>
              <a:schemeClr val="tx1"/>
            </a:solidFill>
          </a:ln>
        </p:spPr>
      </p:pic>
      <p:sp>
        <p:nvSpPr>
          <p:cNvPr id="7" name="Rectangle 6"/>
          <p:cNvSpPr/>
          <p:nvPr/>
        </p:nvSpPr>
        <p:spPr>
          <a:xfrm>
            <a:off x="-252536" y="980728"/>
            <a:ext cx="7454921" cy="5481501"/>
          </a:xfrm>
          <a:prstGeom prst="rect">
            <a:avLst/>
          </a:prstGeom>
        </p:spPr>
        <p:txBody>
          <a:bodyPr wrap="square">
            <a:spAutoFit/>
          </a:bodyPr>
          <a:lstStyle/>
          <a:p>
            <a:pPr marL="1173163" lvl="1" indent="-457200">
              <a:lnSpc>
                <a:spcPct val="85000"/>
              </a:lnSpc>
              <a:buSzPct val="125000"/>
              <a:buFont typeface="Wingdings" panose="05000000000000000000" pitchFamily="2" charset="2"/>
              <a:buChar char="Ø"/>
              <a:tabLst>
                <a:tab pos="896938" algn="l"/>
              </a:tabLst>
            </a:pPr>
            <a:r>
              <a:rPr lang="en-US" sz="2800" b="1" dirty="0" smtClean="0"/>
              <a:t>Promotion of voluntary upgrading</a:t>
            </a:r>
          </a:p>
          <a:p>
            <a:pPr marL="1173163" lvl="1" indent="-457200">
              <a:lnSpc>
                <a:spcPct val="85000"/>
              </a:lnSpc>
              <a:buSzPct val="125000"/>
              <a:buFont typeface="Wingdings" panose="05000000000000000000" pitchFamily="2" charset="2"/>
              <a:buChar char="§"/>
              <a:tabLst>
                <a:tab pos="896938" algn="l"/>
              </a:tabLst>
            </a:pPr>
            <a:endParaRPr lang="en-US" sz="2800" dirty="0" smtClean="0"/>
          </a:p>
          <a:p>
            <a:pPr marL="1173163" lvl="1" indent="-457200">
              <a:lnSpc>
                <a:spcPct val="85000"/>
              </a:lnSpc>
              <a:buSzPct val="125000"/>
              <a:buFont typeface="Wingdings" panose="05000000000000000000" pitchFamily="2" charset="2"/>
              <a:buChar char="Ø"/>
              <a:tabLst>
                <a:tab pos="896938" algn="l"/>
              </a:tabLst>
            </a:pPr>
            <a:r>
              <a:rPr lang="en-US" sz="2800" b="1" dirty="0" smtClean="0"/>
              <a:t>Capital Incentive </a:t>
            </a:r>
          </a:p>
          <a:p>
            <a:pPr marL="1630363" lvl="2" indent="-457200">
              <a:lnSpc>
                <a:spcPct val="85000"/>
              </a:lnSpc>
              <a:buSzPct val="125000"/>
              <a:buFont typeface="Wingdings" panose="05000000000000000000" pitchFamily="2" charset="2"/>
              <a:buChar char="Ø"/>
              <a:tabLst>
                <a:tab pos="896938" algn="l"/>
              </a:tabLst>
            </a:pPr>
            <a:r>
              <a:rPr lang="en-US" sz="2800" b="1" dirty="0" smtClean="0"/>
              <a:t>$40M Accessibility Fund</a:t>
            </a:r>
          </a:p>
          <a:p>
            <a:pPr marL="1630363" lvl="2" indent="-457200">
              <a:lnSpc>
                <a:spcPct val="85000"/>
              </a:lnSpc>
              <a:buSzPct val="125000"/>
              <a:buFont typeface="Arial" panose="020B0604020202020204" pitchFamily="34" charset="0"/>
              <a:buChar char="•"/>
              <a:tabLst>
                <a:tab pos="896938" algn="l"/>
              </a:tabLst>
            </a:pPr>
            <a:r>
              <a:rPr lang="en-US" sz="2400" dirty="0" smtClean="0"/>
              <a:t>To co-pay up to 80% of basic accessibility features</a:t>
            </a:r>
          </a:p>
          <a:p>
            <a:pPr marL="1630363" lvl="2" indent="-457200">
              <a:lnSpc>
                <a:spcPct val="85000"/>
              </a:lnSpc>
              <a:buSzPct val="125000"/>
              <a:buFont typeface="Arial" panose="020B0604020202020204" pitchFamily="34" charset="0"/>
              <a:buChar char="•"/>
              <a:tabLst>
                <a:tab pos="896938" algn="l"/>
              </a:tabLst>
            </a:pPr>
            <a:r>
              <a:rPr lang="en-US" sz="2400" dirty="0" smtClean="0"/>
              <a:t>Co-pay up to 40% of additional features</a:t>
            </a:r>
          </a:p>
          <a:p>
            <a:pPr marL="1630363" lvl="2" indent="-457200">
              <a:lnSpc>
                <a:spcPct val="85000"/>
              </a:lnSpc>
              <a:buSzPct val="125000"/>
              <a:buFont typeface="Arial" panose="020B0604020202020204" pitchFamily="34" charset="0"/>
              <a:buChar char="•"/>
              <a:tabLst>
                <a:tab pos="896938" algn="l"/>
              </a:tabLst>
            </a:pPr>
            <a:r>
              <a:rPr lang="en-US" sz="2400" dirty="0" smtClean="0"/>
              <a:t>Cap of $300K per development</a:t>
            </a:r>
          </a:p>
          <a:p>
            <a:pPr marL="1173163" lvl="2">
              <a:lnSpc>
                <a:spcPct val="85000"/>
              </a:lnSpc>
              <a:buSzPct val="125000"/>
              <a:tabLst>
                <a:tab pos="896938" algn="l"/>
              </a:tabLst>
            </a:pPr>
            <a:endParaRPr lang="en-US" sz="2400" dirty="0" smtClean="0"/>
          </a:p>
          <a:p>
            <a:pPr marL="1173163" lvl="2">
              <a:lnSpc>
                <a:spcPct val="85000"/>
              </a:lnSpc>
              <a:buSzPct val="125000"/>
              <a:tabLst>
                <a:tab pos="896938" algn="l"/>
              </a:tabLst>
            </a:pPr>
            <a:r>
              <a:rPr lang="en-US" sz="2400" dirty="0" smtClean="0"/>
              <a:t>More than 130 buildings had benefitted</a:t>
            </a:r>
          </a:p>
          <a:p>
            <a:pPr marL="1173163" lvl="2">
              <a:lnSpc>
                <a:spcPct val="85000"/>
              </a:lnSpc>
              <a:buSzPct val="125000"/>
              <a:tabLst>
                <a:tab pos="896938" algn="l"/>
              </a:tabLst>
            </a:pPr>
            <a:endParaRPr lang="en-US" sz="2400" dirty="0" smtClean="0"/>
          </a:p>
          <a:p>
            <a:pPr marL="1173163" lvl="1" indent="-457200">
              <a:lnSpc>
                <a:spcPct val="85000"/>
              </a:lnSpc>
              <a:buSzPct val="125000"/>
              <a:buFont typeface="Wingdings" panose="05000000000000000000" pitchFamily="2" charset="2"/>
              <a:buChar char="Ø"/>
              <a:tabLst>
                <a:tab pos="896938" algn="l"/>
              </a:tabLst>
            </a:pPr>
            <a:r>
              <a:rPr lang="en-US" sz="2800" b="1" dirty="0" smtClean="0"/>
              <a:t>Target Key Areas such as Orchard Road </a:t>
            </a:r>
            <a:r>
              <a:rPr lang="en-US" sz="2800" dirty="0" smtClean="0"/>
              <a:t>.</a:t>
            </a:r>
          </a:p>
          <a:p>
            <a:pPr marL="1173163" lvl="1" indent="-457200">
              <a:lnSpc>
                <a:spcPct val="85000"/>
              </a:lnSpc>
              <a:buSzPct val="125000"/>
              <a:buFont typeface="Wingdings" panose="05000000000000000000" pitchFamily="2" charset="2"/>
              <a:buChar char="§"/>
              <a:tabLst>
                <a:tab pos="896938" algn="l"/>
              </a:tabLst>
            </a:pPr>
            <a:endParaRPr lang="en-US" sz="2800" dirty="0"/>
          </a:p>
          <a:p>
            <a:pPr marL="1733550" lvl="3" indent="-457200">
              <a:lnSpc>
                <a:spcPct val="85000"/>
              </a:lnSpc>
              <a:buSzPct val="125000"/>
              <a:buFont typeface="Arial" pitchFamily="34" charset="0"/>
              <a:buChar char="•"/>
            </a:pPr>
            <a:endParaRPr lang="en-US" sz="2400" dirty="0" smtClean="0"/>
          </a:p>
          <a:p>
            <a:pPr marL="1173163" lvl="2">
              <a:lnSpc>
                <a:spcPct val="85000"/>
              </a:lnSpc>
              <a:buSzPct val="125000"/>
              <a:tabLst>
                <a:tab pos="896938" algn="l"/>
              </a:tabLst>
            </a:pPr>
            <a:endParaRPr lang="en-US" sz="2800" dirty="0" smtClean="0"/>
          </a:p>
          <a:p>
            <a:pPr marL="896938" lvl="1" indent="-180975">
              <a:lnSpc>
                <a:spcPct val="85000"/>
              </a:lnSpc>
              <a:buSzPct val="125000"/>
              <a:tabLst>
                <a:tab pos="896938" algn="l"/>
              </a:tabLst>
            </a:pPr>
            <a:endParaRPr lang="en-US" sz="2400" dirty="0" smtClean="0"/>
          </a:p>
        </p:txBody>
      </p:sp>
    </p:spTree>
    <p:extLst>
      <p:ext uri="{BB962C8B-B14F-4D97-AF65-F5344CB8AC3E}">
        <p14:creationId xmlns:p14="http://schemas.microsoft.com/office/powerpoint/2010/main" val="3427292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0" y="1087438"/>
            <a:ext cx="9144000" cy="4683125"/>
            <a:chOff x="0" y="1087437"/>
            <a:chExt cx="9144000" cy="4683125"/>
          </a:xfrm>
        </p:grpSpPr>
        <p:pic>
          <p:nvPicPr>
            <p:cNvPr id="30726" name="Picture 4" descr="C:\Users\bca_joanmok\Desktop\D Drive\BFA Folder\BFA Matters\BFA &amp; AF Project Status\Orchard Pilot\OR - Adobe Maps\orchard map red and blue copy.jpg"/>
            <p:cNvPicPr>
              <a:picLocks noChangeAspect="1" noChangeArrowheads="1"/>
            </p:cNvPicPr>
            <p:nvPr/>
          </p:nvPicPr>
          <p:blipFill>
            <a:blip r:embed="rId3" cstate="print"/>
            <a:srcRect/>
            <a:stretch>
              <a:fillRect/>
            </a:stretch>
          </p:blipFill>
          <p:spPr bwMode="auto">
            <a:xfrm>
              <a:off x="0" y="1141428"/>
              <a:ext cx="9144000" cy="4629134"/>
            </a:xfrm>
            <a:prstGeom prst="rect">
              <a:avLst/>
            </a:prstGeom>
            <a:noFill/>
            <a:ln w="9525">
              <a:noFill/>
              <a:miter lim="800000"/>
              <a:headEnd/>
              <a:tailEnd/>
            </a:ln>
          </p:spPr>
        </p:pic>
        <p:sp>
          <p:nvSpPr>
            <p:cNvPr id="6" name="Oval 5"/>
            <p:cNvSpPr/>
            <p:nvPr/>
          </p:nvSpPr>
          <p:spPr bwMode="auto">
            <a:xfrm rot="19761338">
              <a:off x="323850" y="2409824"/>
              <a:ext cx="500063" cy="2857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b="1" dirty="0">
                  <a:solidFill>
                    <a:schemeClr val="tx1"/>
                  </a:solidFill>
                </a:rPr>
                <a:t>AF</a:t>
              </a:r>
              <a:endParaRPr lang="en-GB" sz="1200" b="1" dirty="0">
                <a:solidFill>
                  <a:schemeClr val="tx1"/>
                </a:solidFill>
              </a:endParaRPr>
            </a:p>
          </p:txBody>
        </p:sp>
        <p:sp>
          <p:nvSpPr>
            <p:cNvPr id="7" name="Oval 6"/>
            <p:cNvSpPr/>
            <p:nvPr/>
          </p:nvSpPr>
          <p:spPr bwMode="auto">
            <a:xfrm>
              <a:off x="219075" y="1230312"/>
              <a:ext cx="500063" cy="2857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b="1" dirty="0">
                  <a:solidFill>
                    <a:schemeClr val="tx1"/>
                  </a:solidFill>
                </a:rPr>
                <a:t>AF</a:t>
              </a:r>
              <a:endParaRPr lang="en-GB" sz="1200" b="1" dirty="0">
                <a:solidFill>
                  <a:schemeClr val="tx1"/>
                </a:solidFill>
              </a:endParaRPr>
            </a:p>
          </p:txBody>
        </p:sp>
        <p:sp>
          <p:nvSpPr>
            <p:cNvPr id="8" name="Oval 7"/>
            <p:cNvSpPr/>
            <p:nvPr/>
          </p:nvSpPr>
          <p:spPr bwMode="auto">
            <a:xfrm>
              <a:off x="1790700" y="1087437"/>
              <a:ext cx="500063" cy="2857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b="1" dirty="0">
                  <a:solidFill>
                    <a:schemeClr val="tx1"/>
                  </a:solidFill>
                </a:rPr>
                <a:t>AF</a:t>
              </a:r>
              <a:endParaRPr lang="en-GB" sz="1200" b="1" dirty="0">
                <a:solidFill>
                  <a:schemeClr val="tx1"/>
                </a:solidFill>
              </a:endParaRPr>
            </a:p>
          </p:txBody>
        </p:sp>
        <p:sp>
          <p:nvSpPr>
            <p:cNvPr id="9" name="Oval 8"/>
            <p:cNvSpPr/>
            <p:nvPr/>
          </p:nvSpPr>
          <p:spPr bwMode="auto">
            <a:xfrm rot="20316018">
              <a:off x="1612900" y="1954212"/>
              <a:ext cx="500063" cy="2857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b="1" dirty="0">
                  <a:solidFill>
                    <a:schemeClr val="tx1"/>
                  </a:solidFill>
                </a:rPr>
                <a:t>AF</a:t>
              </a:r>
              <a:endParaRPr lang="en-GB" sz="1200" b="1" dirty="0">
                <a:solidFill>
                  <a:schemeClr val="tx1"/>
                </a:solidFill>
              </a:endParaRPr>
            </a:p>
          </p:txBody>
        </p:sp>
        <p:sp>
          <p:nvSpPr>
            <p:cNvPr id="10" name="Oval 9"/>
            <p:cNvSpPr/>
            <p:nvPr/>
          </p:nvSpPr>
          <p:spPr bwMode="auto">
            <a:xfrm>
              <a:off x="3290888" y="1373187"/>
              <a:ext cx="500062" cy="2857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b="1" dirty="0">
                  <a:solidFill>
                    <a:schemeClr val="tx1"/>
                  </a:solidFill>
                </a:rPr>
                <a:t>AF</a:t>
              </a:r>
              <a:endParaRPr lang="en-GB" sz="1200" b="1" dirty="0">
                <a:solidFill>
                  <a:schemeClr val="tx1"/>
                </a:solidFill>
              </a:endParaRPr>
            </a:p>
          </p:txBody>
        </p:sp>
        <p:sp>
          <p:nvSpPr>
            <p:cNvPr id="11" name="Oval 10"/>
            <p:cNvSpPr/>
            <p:nvPr/>
          </p:nvSpPr>
          <p:spPr bwMode="auto">
            <a:xfrm>
              <a:off x="3433763" y="2587624"/>
              <a:ext cx="500062" cy="2857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b="1" dirty="0">
                  <a:solidFill>
                    <a:schemeClr val="tx1"/>
                  </a:solidFill>
                </a:rPr>
                <a:t>AF</a:t>
              </a:r>
              <a:endParaRPr lang="en-GB" sz="1200" b="1" dirty="0">
                <a:solidFill>
                  <a:schemeClr val="tx1"/>
                </a:solidFill>
              </a:endParaRPr>
            </a:p>
          </p:txBody>
        </p:sp>
        <p:sp>
          <p:nvSpPr>
            <p:cNvPr id="12" name="Oval 11"/>
            <p:cNvSpPr/>
            <p:nvPr/>
          </p:nvSpPr>
          <p:spPr bwMode="auto">
            <a:xfrm>
              <a:off x="2290763" y="1373187"/>
              <a:ext cx="500062" cy="2857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b="1" dirty="0">
                  <a:solidFill>
                    <a:schemeClr val="tx1"/>
                  </a:solidFill>
                </a:rPr>
                <a:t>AF</a:t>
              </a:r>
              <a:endParaRPr lang="en-GB" sz="1200" b="1" dirty="0">
                <a:solidFill>
                  <a:schemeClr val="tx1"/>
                </a:solidFill>
              </a:endParaRPr>
            </a:p>
          </p:txBody>
        </p:sp>
        <p:sp>
          <p:nvSpPr>
            <p:cNvPr id="13" name="Oval 12"/>
            <p:cNvSpPr/>
            <p:nvPr/>
          </p:nvSpPr>
          <p:spPr bwMode="auto">
            <a:xfrm>
              <a:off x="6500813" y="3016249"/>
              <a:ext cx="500062" cy="2857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b="1" dirty="0">
                  <a:solidFill>
                    <a:schemeClr val="tx1"/>
                  </a:solidFill>
                </a:rPr>
                <a:t>AF</a:t>
              </a:r>
              <a:endParaRPr lang="en-GB" sz="1200" b="1" dirty="0">
                <a:solidFill>
                  <a:schemeClr val="tx1"/>
                </a:solidFill>
              </a:endParaRPr>
            </a:p>
          </p:txBody>
        </p:sp>
        <p:sp>
          <p:nvSpPr>
            <p:cNvPr id="15" name="Isosceles Triangle 14"/>
            <p:cNvSpPr/>
            <p:nvPr/>
          </p:nvSpPr>
          <p:spPr bwMode="auto">
            <a:xfrm>
              <a:off x="5648325" y="3444874"/>
              <a:ext cx="214313" cy="142875"/>
            </a:xfrm>
            <a:prstGeom prs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sp>
          <p:nvSpPr>
            <p:cNvPr id="16" name="Isosceles Triangle 15"/>
            <p:cNvSpPr/>
            <p:nvPr/>
          </p:nvSpPr>
          <p:spPr bwMode="auto">
            <a:xfrm>
              <a:off x="7072313" y="4873624"/>
              <a:ext cx="214312" cy="142875"/>
            </a:xfrm>
            <a:prstGeom prst="triangl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sp>
          <p:nvSpPr>
            <p:cNvPr id="17" name="Freeform 16"/>
            <p:cNvSpPr/>
            <p:nvPr/>
          </p:nvSpPr>
          <p:spPr bwMode="auto">
            <a:xfrm>
              <a:off x="5126038" y="4354512"/>
              <a:ext cx="387350" cy="376237"/>
            </a:xfrm>
            <a:custGeom>
              <a:avLst/>
              <a:gdLst>
                <a:gd name="connsiteX0" fmla="*/ 150019 w 385763"/>
                <a:gd name="connsiteY0" fmla="*/ 0 h 376237"/>
                <a:gd name="connsiteX1" fmla="*/ 21432 w 385763"/>
                <a:gd name="connsiteY1" fmla="*/ 128587 h 376237"/>
                <a:gd name="connsiteX2" fmla="*/ 114300 w 385763"/>
                <a:gd name="connsiteY2" fmla="*/ 183356 h 376237"/>
                <a:gd name="connsiteX3" fmla="*/ 0 w 385763"/>
                <a:gd name="connsiteY3" fmla="*/ 323850 h 376237"/>
                <a:gd name="connsiteX4" fmla="*/ 45244 w 385763"/>
                <a:gd name="connsiteY4" fmla="*/ 328612 h 376237"/>
                <a:gd name="connsiteX5" fmla="*/ 38100 w 385763"/>
                <a:gd name="connsiteY5" fmla="*/ 342900 h 376237"/>
                <a:gd name="connsiteX6" fmla="*/ 190500 w 385763"/>
                <a:gd name="connsiteY6" fmla="*/ 376237 h 376237"/>
                <a:gd name="connsiteX7" fmla="*/ 269082 w 385763"/>
                <a:gd name="connsiteY7" fmla="*/ 247650 h 376237"/>
                <a:gd name="connsiteX8" fmla="*/ 354807 w 385763"/>
                <a:gd name="connsiteY8" fmla="*/ 280987 h 376237"/>
                <a:gd name="connsiteX9" fmla="*/ 385763 w 385763"/>
                <a:gd name="connsiteY9" fmla="*/ 100012 h 376237"/>
                <a:gd name="connsiteX10" fmla="*/ 150019 w 385763"/>
                <a:gd name="connsiteY10" fmla="*/ 0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5763" h="376237">
                  <a:moveTo>
                    <a:pt x="150019" y="0"/>
                  </a:moveTo>
                  <a:lnTo>
                    <a:pt x="21432" y="128587"/>
                  </a:lnTo>
                  <a:lnTo>
                    <a:pt x="114300" y="183356"/>
                  </a:lnTo>
                  <a:lnTo>
                    <a:pt x="0" y="323850"/>
                  </a:lnTo>
                  <a:lnTo>
                    <a:pt x="45244" y="328612"/>
                  </a:lnTo>
                  <a:lnTo>
                    <a:pt x="38100" y="342900"/>
                  </a:lnTo>
                  <a:lnTo>
                    <a:pt x="190500" y="376237"/>
                  </a:lnTo>
                  <a:lnTo>
                    <a:pt x="269082" y="247650"/>
                  </a:lnTo>
                  <a:lnTo>
                    <a:pt x="354807" y="280987"/>
                  </a:lnTo>
                  <a:lnTo>
                    <a:pt x="385763" y="100012"/>
                  </a:lnTo>
                  <a:lnTo>
                    <a:pt x="150019" y="0"/>
                  </a:lnTo>
                  <a:close/>
                </a:path>
              </a:pathLst>
            </a:custGeom>
            <a:solidFill>
              <a:schemeClr val="bg1"/>
            </a:solidFill>
            <a:ln>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sp>
          <p:nvSpPr>
            <p:cNvPr id="18" name="Rectangle 17"/>
            <p:cNvSpPr/>
            <p:nvPr/>
          </p:nvSpPr>
          <p:spPr bwMode="auto">
            <a:xfrm>
              <a:off x="209550" y="4881562"/>
              <a:ext cx="4110038" cy="858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dirty="0"/>
            </a:p>
          </p:txBody>
        </p:sp>
        <p:sp>
          <p:nvSpPr>
            <p:cNvPr id="19" name="Rectangle 18"/>
            <p:cNvSpPr/>
            <p:nvPr/>
          </p:nvSpPr>
          <p:spPr bwMode="auto">
            <a:xfrm>
              <a:off x="395288" y="5040312"/>
              <a:ext cx="66675" cy="76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sp>
          <p:nvSpPr>
            <p:cNvPr id="20" name="Rectangle 19"/>
            <p:cNvSpPr/>
            <p:nvPr/>
          </p:nvSpPr>
          <p:spPr bwMode="auto">
            <a:xfrm>
              <a:off x="395288" y="5216524"/>
              <a:ext cx="66675" cy="76200"/>
            </a:xfrm>
            <a:prstGeom prst="rect">
              <a:avLst/>
            </a:prstGeom>
            <a:solidFill>
              <a:srgbClr val="FF7C80"/>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sp>
          <p:nvSpPr>
            <p:cNvPr id="21" name="Oval 20"/>
            <p:cNvSpPr/>
            <p:nvPr/>
          </p:nvSpPr>
          <p:spPr bwMode="auto">
            <a:xfrm>
              <a:off x="258763" y="5392737"/>
              <a:ext cx="360362" cy="15240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400" b="1" dirty="0">
                  <a:solidFill>
                    <a:schemeClr val="tx1"/>
                  </a:solidFill>
                  <a:latin typeface="Arial Narrow" pitchFamily="34" charset="0"/>
                </a:rPr>
                <a:t>AF</a:t>
              </a:r>
              <a:endParaRPr lang="en-GB" sz="2800" b="1" dirty="0">
                <a:solidFill>
                  <a:schemeClr val="tx1"/>
                </a:solidFill>
                <a:latin typeface="Arial Narrow" pitchFamily="34" charset="0"/>
              </a:endParaRPr>
            </a:p>
          </p:txBody>
        </p:sp>
        <p:sp>
          <p:nvSpPr>
            <p:cNvPr id="23" name="TextBox 20"/>
            <p:cNvSpPr txBox="1"/>
            <p:nvPr/>
          </p:nvSpPr>
          <p:spPr bwMode="auto">
            <a:xfrm>
              <a:off x="528638" y="4968874"/>
              <a:ext cx="741362" cy="230188"/>
            </a:xfrm>
            <a:prstGeom prst="rect">
              <a:avLst/>
            </a:prstGeom>
            <a:noFill/>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900" dirty="0">
                  <a:latin typeface="+mn-lt"/>
                </a:rPr>
                <a:t>Barrier Free</a:t>
              </a:r>
              <a:endParaRPr lang="en-GB" sz="900" dirty="0">
                <a:latin typeface="+mn-lt"/>
              </a:endParaRPr>
            </a:p>
          </p:txBody>
        </p:sp>
        <p:sp>
          <p:nvSpPr>
            <p:cNvPr id="24" name="TextBox 21"/>
            <p:cNvSpPr txBox="1"/>
            <p:nvPr/>
          </p:nvSpPr>
          <p:spPr bwMode="auto">
            <a:xfrm>
              <a:off x="523875" y="5145087"/>
              <a:ext cx="971550" cy="230187"/>
            </a:xfrm>
            <a:prstGeom prst="rect">
              <a:avLst/>
            </a:prstGeom>
            <a:noFill/>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900" dirty="0">
                  <a:latin typeface="+mn-lt"/>
                </a:rPr>
                <a:t>Non-Barrier Free</a:t>
              </a:r>
              <a:endParaRPr lang="en-GB" sz="900" dirty="0">
                <a:latin typeface="+mn-lt"/>
              </a:endParaRPr>
            </a:p>
          </p:txBody>
        </p:sp>
        <p:sp>
          <p:nvSpPr>
            <p:cNvPr id="25" name="TextBox 22"/>
            <p:cNvSpPr txBox="1"/>
            <p:nvPr/>
          </p:nvSpPr>
          <p:spPr bwMode="auto">
            <a:xfrm>
              <a:off x="581025" y="5364162"/>
              <a:ext cx="1489075" cy="230187"/>
            </a:xfrm>
            <a:prstGeom prst="rect">
              <a:avLst/>
            </a:prstGeom>
            <a:noFill/>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900" dirty="0">
                  <a:latin typeface="+mn-lt"/>
                </a:rPr>
                <a:t>Accessibility Fund Applicant</a:t>
              </a:r>
              <a:endParaRPr lang="en-GB" sz="900" dirty="0">
                <a:latin typeface="+mn-lt"/>
              </a:endParaRPr>
            </a:p>
          </p:txBody>
        </p:sp>
        <p:sp>
          <p:nvSpPr>
            <p:cNvPr id="26" name="TextBox 23"/>
            <p:cNvSpPr txBox="1"/>
            <p:nvPr/>
          </p:nvSpPr>
          <p:spPr bwMode="auto">
            <a:xfrm>
              <a:off x="581025" y="5516562"/>
              <a:ext cx="1939925" cy="230187"/>
            </a:xfrm>
            <a:prstGeom prst="rect">
              <a:avLst/>
            </a:prstGeom>
            <a:noFill/>
          </p:spPr>
          <p:txBody>
            <a:bodyPr wrap="none">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900" dirty="0">
                  <a:latin typeface="+mn-lt"/>
                </a:rPr>
                <a:t>Potential </a:t>
              </a:r>
              <a:r>
                <a:rPr lang="en-US" sz="900" dirty="0" err="1" smtClean="0">
                  <a:latin typeface="+mn-lt"/>
                </a:rPr>
                <a:t>Acessibility</a:t>
              </a:r>
              <a:r>
                <a:rPr lang="en-US" sz="900" dirty="0" smtClean="0">
                  <a:latin typeface="+mn-lt"/>
                </a:rPr>
                <a:t> </a:t>
              </a:r>
              <a:r>
                <a:rPr lang="en-US" sz="900" dirty="0">
                  <a:latin typeface="+mn-lt"/>
                </a:rPr>
                <a:t>Fund Applicant</a:t>
              </a:r>
              <a:endParaRPr lang="en-GB" sz="900" dirty="0">
                <a:latin typeface="+mn-lt"/>
              </a:endParaRPr>
            </a:p>
          </p:txBody>
        </p:sp>
        <p:sp>
          <p:nvSpPr>
            <p:cNvPr id="27" name="Freeform 26"/>
            <p:cNvSpPr/>
            <p:nvPr/>
          </p:nvSpPr>
          <p:spPr bwMode="auto">
            <a:xfrm>
              <a:off x="6223000" y="4813299"/>
              <a:ext cx="190500" cy="152400"/>
            </a:xfrm>
            <a:custGeom>
              <a:avLst/>
              <a:gdLst>
                <a:gd name="connsiteX0" fmla="*/ 38100 w 190500"/>
                <a:gd name="connsiteY0" fmla="*/ 0 h 152400"/>
                <a:gd name="connsiteX1" fmla="*/ 0 w 190500"/>
                <a:gd name="connsiteY1" fmla="*/ 120650 h 152400"/>
                <a:gd name="connsiteX2" fmla="*/ 149225 w 190500"/>
                <a:gd name="connsiteY2" fmla="*/ 152400 h 152400"/>
                <a:gd name="connsiteX3" fmla="*/ 190500 w 190500"/>
                <a:gd name="connsiteY3" fmla="*/ 12700 h 152400"/>
                <a:gd name="connsiteX4" fmla="*/ 38100 w 190500"/>
                <a:gd name="connsiteY4" fmla="*/ 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152400">
                  <a:moveTo>
                    <a:pt x="38100" y="0"/>
                  </a:moveTo>
                  <a:lnTo>
                    <a:pt x="0" y="120650"/>
                  </a:lnTo>
                  <a:lnTo>
                    <a:pt x="149225" y="152400"/>
                  </a:lnTo>
                  <a:lnTo>
                    <a:pt x="190500" y="12700"/>
                  </a:lnTo>
                  <a:lnTo>
                    <a:pt x="38100" y="0"/>
                  </a:lnTo>
                  <a:close/>
                </a:path>
              </a:pathLst>
            </a:custGeom>
            <a:solidFill>
              <a:srgbClr val="CCFFCC"/>
            </a:solidFill>
            <a:ln>
              <a:solidFill>
                <a:srgbClr val="CCFF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sp>
          <p:nvSpPr>
            <p:cNvPr id="28" name="Oval 27"/>
            <p:cNvSpPr/>
            <p:nvPr/>
          </p:nvSpPr>
          <p:spPr bwMode="auto">
            <a:xfrm>
              <a:off x="90488" y="1611312"/>
              <a:ext cx="500062" cy="285750"/>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r>
                <a:rPr lang="en-US" sz="1200" b="1" dirty="0">
                  <a:solidFill>
                    <a:schemeClr val="tx1"/>
                  </a:solidFill>
                </a:rPr>
                <a:t>AF</a:t>
              </a:r>
              <a:endParaRPr lang="en-GB" sz="1200" b="1" dirty="0">
                <a:solidFill>
                  <a:schemeClr val="tx1"/>
                </a:solidFill>
              </a:endParaRPr>
            </a:p>
          </p:txBody>
        </p:sp>
        <p:sp>
          <p:nvSpPr>
            <p:cNvPr id="29" name="Freeform 28"/>
            <p:cNvSpPr/>
            <p:nvPr/>
          </p:nvSpPr>
          <p:spPr>
            <a:xfrm>
              <a:off x="487363" y="1949449"/>
              <a:ext cx="396875" cy="323850"/>
            </a:xfrm>
            <a:custGeom>
              <a:avLst/>
              <a:gdLst>
                <a:gd name="connsiteX0" fmla="*/ 0 w 395288"/>
                <a:gd name="connsiteY0" fmla="*/ 92869 h 323850"/>
                <a:gd name="connsiteX1" fmla="*/ 57150 w 395288"/>
                <a:gd name="connsiteY1" fmla="*/ 202406 h 323850"/>
                <a:gd name="connsiteX2" fmla="*/ 95250 w 395288"/>
                <a:gd name="connsiteY2" fmla="*/ 180975 h 323850"/>
                <a:gd name="connsiteX3" fmla="*/ 171450 w 395288"/>
                <a:gd name="connsiteY3" fmla="*/ 323850 h 323850"/>
                <a:gd name="connsiteX4" fmla="*/ 323850 w 395288"/>
                <a:gd name="connsiteY4" fmla="*/ 233363 h 323850"/>
                <a:gd name="connsiteX5" fmla="*/ 347663 w 395288"/>
                <a:gd name="connsiteY5" fmla="*/ 250031 h 323850"/>
                <a:gd name="connsiteX6" fmla="*/ 385763 w 395288"/>
                <a:gd name="connsiteY6" fmla="*/ 226219 h 323850"/>
                <a:gd name="connsiteX7" fmla="*/ 395288 w 395288"/>
                <a:gd name="connsiteY7" fmla="*/ 173831 h 323850"/>
                <a:gd name="connsiteX8" fmla="*/ 381000 w 395288"/>
                <a:gd name="connsiteY8" fmla="*/ 140494 h 323850"/>
                <a:gd name="connsiteX9" fmla="*/ 340519 w 395288"/>
                <a:gd name="connsiteY9" fmla="*/ 80963 h 323850"/>
                <a:gd name="connsiteX10" fmla="*/ 314325 w 395288"/>
                <a:gd name="connsiteY10" fmla="*/ 61913 h 323850"/>
                <a:gd name="connsiteX11" fmla="*/ 266700 w 395288"/>
                <a:gd name="connsiteY11" fmla="*/ 104775 h 323850"/>
                <a:gd name="connsiteX12" fmla="*/ 254794 w 395288"/>
                <a:gd name="connsiteY12" fmla="*/ 57150 h 323850"/>
                <a:gd name="connsiteX13" fmla="*/ 290513 w 395288"/>
                <a:gd name="connsiteY13" fmla="*/ 35719 h 323850"/>
                <a:gd name="connsiteX14" fmla="*/ 235744 w 395288"/>
                <a:gd name="connsiteY14" fmla="*/ 0 h 323850"/>
                <a:gd name="connsiteX15" fmla="*/ 176213 w 395288"/>
                <a:gd name="connsiteY15" fmla="*/ 45244 h 323850"/>
                <a:gd name="connsiteX16" fmla="*/ 180975 w 395288"/>
                <a:gd name="connsiteY16" fmla="*/ 0 h 323850"/>
                <a:gd name="connsiteX17" fmla="*/ 0 w 395288"/>
                <a:gd name="connsiteY17" fmla="*/ 92869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288" h="323850">
                  <a:moveTo>
                    <a:pt x="0" y="92869"/>
                  </a:moveTo>
                  <a:lnTo>
                    <a:pt x="57150" y="202406"/>
                  </a:lnTo>
                  <a:lnTo>
                    <a:pt x="95250" y="180975"/>
                  </a:lnTo>
                  <a:lnTo>
                    <a:pt x="171450" y="323850"/>
                  </a:lnTo>
                  <a:lnTo>
                    <a:pt x="323850" y="233363"/>
                  </a:lnTo>
                  <a:lnTo>
                    <a:pt x="347663" y="250031"/>
                  </a:lnTo>
                  <a:lnTo>
                    <a:pt x="385763" y="226219"/>
                  </a:lnTo>
                  <a:lnTo>
                    <a:pt x="395288" y="173831"/>
                  </a:lnTo>
                  <a:lnTo>
                    <a:pt x="381000" y="140494"/>
                  </a:lnTo>
                  <a:lnTo>
                    <a:pt x="340519" y="80963"/>
                  </a:lnTo>
                  <a:lnTo>
                    <a:pt x="314325" y="61913"/>
                  </a:lnTo>
                  <a:lnTo>
                    <a:pt x="266700" y="104775"/>
                  </a:lnTo>
                  <a:lnTo>
                    <a:pt x="254794" y="57150"/>
                  </a:lnTo>
                  <a:lnTo>
                    <a:pt x="290513" y="35719"/>
                  </a:lnTo>
                  <a:lnTo>
                    <a:pt x="235744" y="0"/>
                  </a:lnTo>
                  <a:lnTo>
                    <a:pt x="176213" y="45244"/>
                  </a:lnTo>
                  <a:lnTo>
                    <a:pt x="180975" y="0"/>
                  </a:lnTo>
                  <a:lnTo>
                    <a:pt x="0" y="9286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a:p>
          </p:txBody>
        </p:sp>
      </p:grpSp>
      <p:sp>
        <p:nvSpPr>
          <p:cNvPr id="31" name="Rectangle 30"/>
          <p:cNvSpPr/>
          <p:nvPr/>
        </p:nvSpPr>
        <p:spPr>
          <a:xfrm>
            <a:off x="0" y="339725"/>
            <a:ext cx="9144000" cy="646113"/>
          </a:xfrm>
          <a:prstGeom prst="rect">
            <a:avLst/>
          </a:prstGeom>
          <a:solidFill>
            <a:srgbClr val="FFC000"/>
          </a:solidFill>
        </p:spPr>
        <p:txBody>
          <a:bodyPr wrap="square">
            <a:spAutoFit/>
          </a:bodyPr>
          <a:lstStyle/>
          <a:p>
            <a:pPr>
              <a:defRPr/>
            </a:pPr>
            <a:r>
              <a:rPr lang="en-US" sz="3600" b="1" dirty="0">
                <a:latin typeface="+mn-lt"/>
              </a:rPr>
              <a:t>Orchard Road Upgrading </a:t>
            </a:r>
            <a:endParaRPr lang="en-GB" sz="3600" dirty="0">
              <a:latin typeface="+mn-lt"/>
            </a:endParaRPr>
          </a:p>
        </p:txBody>
      </p:sp>
      <p:sp>
        <p:nvSpPr>
          <p:cNvPr id="32" name="Text Box 3"/>
          <p:cNvSpPr txBox="1">
            <a:spLocks noChangeArrowheads="1"/>
          </p:cNvSpPr>
          <p:nvPr/>
        </p:nvSpPr>
        <p:spPr bwMode="auto">
          <a:xfrm>
            <a:off x="5078413" y="1079500"/>
            <a:ext cx="4065587" cy="1772280"/>
          </a:xfrm>
          <a:prstGeom prst="rect">
            <a:avLst/>
          </a:prstGeom>
          <a:solidFill>
            <a:schemeClr val="bg1"/>
          </a:solidFill>
          <a:ln w="9525">
            <a:noFill/>
            <a:miter lim="800000"/>
            <a:headEnd/>
            <a:tailEnd/>
          </a:ln>
          <a:effectLst/>
        </p:spPr>
        <p:txBody>
          <a:bodyPr>
            <a:spAutoFit/>
          </a:bodyPr>
          <a:lstStyle/>
          <a:p>
            <a:pPr marL="568325" lvl="1" indent="-342900">
              <a:lnSpc>
                <a:spcPts val="2900"/>
              </a:lnSpc>
              <a:spcBef>
                <a:spcPts val="500"/>
              </a:spcBef>
              <a:buFont typeface="Arial" pitchFamily="34" charset="0"/>
              <a:buChar char="•"/>
              <a:defRPr/>
            </a:pPr>
            <a:r>
              <a:rPr lang="en-US" sz="3200" dirty="0">
                <a:effectLst>
                  <a:outerShdw blurRad="38100" dist="38100" dir="2700000" algn="tl">
                    <a:srgbClr val="C0C0C0"/>
                  </a:outerShdw>
                </a:effectLst>
              </a:rPr>
              <a:t>Accessible</a:t>
            </a:r>
          </a:p>
          <a:p>
            <a:pPr marL="1025525" lvl="2" indent="-342900">
              <a:lnSpc>
                <a:spcPts val="2900"/>
              </a:lnSpc>
              <a:spcBef>
                <a:spcPts val="500"/>
              </a:spcBef>
              <a:buFont typeface="Arial" pitchFamily="34" charset="0"/>
              <a:buChar char="•"/>
              <a:defRPr/>
            </a:pPr>
            <a:r>
              <a:rPr lang="en-US" sz="2400" dirty="0">
                <a:effectLst>
                  <a:outerShdw blurRad="38100" dist="38100" dir="2700000" algn="tl">
                    <a:srgbClr val="C0C0C0"/>
                  </a:outerShdw>
                </a:effectLst>
              </a:rPr>
              <a:t>End 2006 – 41%</a:t>
            </a:r>
          </a:p>
          <a:p>
            <a:pPr marL="1025525" lvl="2" indent="-342900">
              <a:lnSpc>
                <a:spcPts val="2900"/>
              </a:lnSpc>
              <a:spcBef>
                <a:spcPts val="500"/>
              </a:spcBef>
              <a:buFont typeface="Arial" pitchFamily="34" charset="0"/>
              <a:buChar char="•"/>
              <a:defRPr/>
            </a:pPr>
            <a:r>
              <a:rPr lang="en-US" sz="2400" dirty="0">
                <a:effectLst>
                  <a:outerShdw blurRad="38100" dist="38100" dir="2700000" algn="tl">
                    <a:srgbClr val="C0C0C0"/>
                  </a:outerShdw>
                </a:effectLst>
              </a:rPr>
              <a:t>Feb 2012 – 88% </a:t>
            </a:r>
            <a:endParaRPr lang="en-US" sz="2400" dirty="0" smtClean="0">
              <a:effectLst>
                <a:outerShdw blurRad="38100" dist="38100" dir="2700000" algn="tl">
                  <a:srgbClr val="C0C0C0"/>
                </a:outerShdw>
              </a:effectLst>
            </a:endParaRPr>
          </a:p>
          <a:p>
            <a:pPr marL="1025525" lvl="2" indent="-342900">
              <a:lnSpc>
                <a:spcPts val="2900"/>
              </a:lnSpc>
              <a:spcBef>
                <a:spcPts val="500"/>
              </a:spcBef>
              <a:buFont typeface="Arial" pitchFamily="34" charset="0"/>
              <a:buChar char="•"/>
              <a:defRPr/>
            </a:pPr>
            <a:r>
              <a:rPr lang="en-US" sz="2400" dirty="0" smtClean="0">
                <a:effectLst>
                  <a:outerShdw blurRad="38100" dist="38100" dir="2700000" algn="tl">
                    <a:srgbClr val="C0C0C0"/>
                  </a:outerShdw>
                </a:effectLst>
              </a:rPr>
              <a:t>Now  &gt; 90%</a:t>
            </a:r>
            <a:endParaRPr lang="en-US" sz="2400" dirty="0">
              <a:effectLst>
                <a:outerShdw blurRad="38100" dist="38100" dir="2700000" algn="tl">
                  <a:srgbClr val="C0C0C0"/>
                </a:outerShdw>
              </a:effectLst>
            </a:endParaRPr>
          </a:p>
        </p:txBody>
      </p:sp>
    </p:spTree>
    <p:extLst>
      <p:ext uri="{BB962C8B-B14F-4D97-AF65-F5344CB8AC3E}">
        <p14:creationId xmlns:p14="http://schemas.microsoft.com/office/powerpoint/2010/main" val="3540661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13012" y="1210866"/>
            <a:ext cx="7903403" cy="3539430"/>
          </a:xfrm>
          <a:prstGeom prst="rect">
            <a:avLst/>
          </a:prstGeom>
          <a:noFill/>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071563" indent="-176213"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457200" indent="-457200" eaLnBrk="1" hangingPunct="1">
              <a:buFont typeface="Wingdings" panose="05000000000000000000" pitchFamily="2" charset="2"/>
              <a:buChar char="Ø"/>
            </a:pPr>
            <a:r>
              <a:rPr lang="en-GB" sz="2800" b="1" dirty="0" smtClean="0">
                <a:latin typeface="Calibri" pitchFamily="34" charset="0"/>
              </a:rPr>
              <a:t>Enhancing the Code on Accessibility </a:t>
            </a:r>
          </a:p>
          <a:p>
            <a:pPr marL="1085850" lvl="1" indent="-342900" eaLnBrk="1" hangingPunct="1">
              <a:buFont typeface="Arial" pitchFamily="34" charset="0"/>
              <a:buChar char="•"/>
            </a:pPr>
            <a:r>
              <a:rPr lang="en-GB" sz="2800" dirty="0" smtClean="0">
                <a:latin typeface="Calibri" pitchFamily="34" charset="0"/>
              </a:rPr>
              <a:t>Raise the minimum standard for compliance</a:t>
            </a:r>
          </a:p>
          <a:p>
            <a:pPr marL="1085850" lvl="1" indent="-342900" eaLnBrk="1" hangingPunct="1">
              <a:buFont typeface="Arial" pitchFamily="34" charset="0"/>
              <a:buChar char="•"/>
            </a:pPr>
            <a:endParaRPr lang="en-GB" sz="2800" dirty="0">
              <a:latin typeface="Calibri" pitchFamily="34" charset="0"/>
            </a:endParaRPr>
          </a:p>
          <a:p>
            <a:pPr marL="457200" indent="-457200" eaLnBrk="1" hangingPunct="1">
              <a:buFont typeface="Wingdings" panose="05000000000000000000" pitchFamily="2" charset="2"/>
              <a:buChar char="Ø"/>
            </a:pPr>
            <a:r>
              <a:rPr lang="en-GB" sz="2800" b="1" dirty="0" smtClean="0">
                <a:latin typeface="Calibri" pitchFamily="34" charset="0"/>
              </a:rPr>
              <a:t>Promoting the adoption of Universal Design (UD) in the built environment</a:t>
            </a:r>
          </a:p>
          <a:p>
            <a:pPr marL="1085850" lvl="1" indent="-342900" eaLnBrk="1" hangingPunct="1">
              <a:buFont typeface="Arial" pitchFamily="34" charset="0"/>
              <a:buChar char="•"/>
            </a:pPr>
            <a:r>
              <a:rPr lang="en-GB" sz="2800" dirty="0" smtClean="0">
                <a:latin typeface="Calibri" pitchFamily="34" charset="0"/>
              </a:rPr>
              <a:t>Encourage provision beyond Code Compliance </a:t>
            </a:r>
          </a:p>
          <a:p>
            <a:pPr lvl="1" indent="0" eaLnBrk="1" hangingPunct="1"/>
            <a:r>
              <a:rPr lang="en-GB" sz="2800" dirty="0" smtClean="0">
                <a:latin typeface="Calibri" pitchFamily="34" charset="0"/>
              </a:rPr>
              <a:t> </a:t>
            </a:r>
          </a:p>
        </p:txBody>
      </p:sp>
      <p:sp>
        <p:nvSpPr>
          <p:cNvPr id="13" name="TextBox 8"/>
          <p:cNvSpPr txBox="1">
            <a:spLocks noChangeArrowheads="1"/>
          </p:cNvSpPr>
          <p:nvPr/>
        </p:nvSpPr>
        <p:spPr bwMode="auto">
          <a:xfrm>
            <a:off x="-29344" y="0"/>
            <a:ext cx="9173344" cy="523220"/>
          </a:xfrm>
          <a:prstGeom prst="rect">
            <a:avLst/>
          </a:prstGeom>
          <a:solidFill>
            <a:srgbClr val="FFD961"/>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800" b="1" dirty="0" smtClean="0">
                <a:latin typeface="Calibri" pitchFamily="34" charset="0"/>
              </a:rPr>
              <a:t>   </a:t>
            </a:r>
            <a:endParaRPr lang="en-GB" sz="3200" b="1" dirty="0">
              <a:latin typeface="Calibri" pitchFamily="34" charset="0"/>
            </a:endParaRPr>
          </a:p>
        </p:txBody>
      </p:sp>
      <p:grpSp>
        <p:nvGrpSpPr>
          <p:cNvPr id="10" name="Group 9"/>
          <p:cNvGrpSpPr/>
          <p:nvPr/>
        </p:nvGrpSpPr>
        <p:grpSpPr>
          <a:xfrm>
            <a:off x="1206245" y="4750296"/>
            <a:ext cx="6316938" cy="1336699"/>
            <a:chOff x="2926379" y="1013766"/>
            <a:chExt cx="4771991" cy="1081097"/>
          </a:xfrm>
          <a:solidFill>
            <a:schemeClr val="bg2">
              <a:lumMod val="90000"/>
            </a:schemeClr>
          </a:solidFill>
        </p:grpSpPr>
        <p:grpSp>
          <p:nvGrpSpPr>
            <p:cNvPr id="12" name="Group 11"/>
            <p:cNvGrpSpPr/>
            <p:nvPr/>
          </p:nvGrpSpPr>
          <p:grpSpPr>
            <a:xfrm>
              <a:off x="2926379" y="1013766"/>
              <a:ext cx="3903129" cy="1081097"/>
              <a:chOff x="4007543" y="1013766"/>
              <a:chExt cx="3903129" cy="1081097"/>
            </a:xfrm>
            <a:grpFill/>
          </p:grpSpPr>
          <p:pic>
            <p:nvPicPr>
              <p:cNvPr id="15"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13696" y="1073696"/>
                <a:ext cx="1215504" cy="988130"/>
              </a:xfrm>
              <a:prstGeom prst="rect">
                <a:avLst/>
              </a:prstGeom>
              <a:grpFill/>
              <a:ln w="9525">
                <a:noFill/>
                <a:miter lim="800000"/>
                <a:headEnd/>
                <a:tailEnd/>
              </a:ln>
            </p:spPr>
          </p:pic>
          <p:pic>
            <p:nvPicPr>
              <p:cNvPr id="16"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101840" y="1013766"/>
                <a:ext cx="1808832" cy="1081097"/>
              </a:xfrm>
              <a:prstGeom prst="rect">
                <a:avLst/>
              </a:prstGeom>
              <a:noFill/>
              <a:ln w="9525">
                <a:noFill/>
                <a:miter lim="800000"/>
                <a:headEnd/>
                <a:tailEnd/>
              </a:ln>
            </p:spPr>
          </p:pic>
          <p:pic>
            <p:nvPicPr>
              <p:cNvPr id="17" name="Picture 16" descr="http://exceldg.com/wp-content/uploads/2011/03/Handicap-Logo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7543" y="1124743"/>
                <a:ext cx="902233" cy="935342"/>
              </a:xfrm>
              <a:prstGeom prst="rect">
                <a:avLst/>
              </a:prstGeom>
              <a:noFill/>
            </p:spPr>
          </p:pic>
        </p:grpSp>
        <p:pic>
          <p:nvPicPr>
            <p:cNvPr id="14" name="Picture 4" descr="http://t1.gstatic.com/images?q=tbn:ANd9GcRW6huDwNlPYIBFTQ8FPLfWx_TGbsLKZ6aZTuBiFakNklJ0xFShY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flipH="1">
              <a:off x="6809286" y="1065697"/>
              <a:ext cx="889084" cy="1029165"/>
            </a:xfrm>
            <a:prstGeom prst="rect">
              <a:avLst/>
            </a:prstGeom>
            <a:grpFill/>
            <a:extLst/>
          </p:spPr>
        </p:pic>
      </p:grpSp>
      <p:sp>
        <p:nvSpPr>
          <p:cNvPr id="3" name="Rectangle 2"/>
          <p:cNvSpPr/>
          <p:nvPr/>
        </p:nvSpPr>
        <p:spPr>
          <a:xfrm>
            <a:off x="0" y="272842"/>
            <a:ext cx="9144000" cy="707886"/>
          </a:xfrm>
          <a:prstGeom prst="rect">
            <a:avLst/>
          </a:prstGeom>
          <a:solidFill>
            <a:srgbClr val="FF9900"/>
          </a:solidFill>
        </p:spPr>
        <p:txBody>
          <a:bodyPr wrap="square">
            <a:spAutoFit/>
          </a:bodyPr>
          <a:lstStyle/>
          <a:p>
            <a:pPr lvl="0" algn="ctr"/>
            <a:r>
              <a:rPr lang="en-GB" sz="40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#3 To Tackle future challenges  </a:t>
            </a:r>
            <a:endParaRPr lang="en-GB"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348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252536" y="1099138"/>
            <a:ext cx="8130988" cy="2451953"/>
          </a:xfrm>
          <a:prstGeom prst="rect">
            <a:avLst/>
          </a:prstGeom>
          <a:noFill/>
          <a:ln w="9525">
            <a:noFill/>
            <a:miter lim="800000"/>
            <a:headEnd/>
            <a:tailEnd/>
          </a:ln>
          <a:effectLst/>
        </p:spPr>
        <p:txBody>
          <a:bodyPr wrap="square">
            <a:spAutoFit/>
          </a:bodyPr>
          <a:lstStyle/>
          <a:p>
            <a:pPr marL="685800" lvl="1" indent="-342900">
              <a:lnSpc>
                <a:spcPts val="2900"/>
              </a:lnSpc>
              <a:spcBef>
                <a:spcPts val="500"/>
              </a:spcBef>
              <a:defRPr/>
            </a:pPr>
            <a:r>
              <a:rPr lang="en-US" sz="2800" b="1" dirty="0" smtClean="0"/>
              <a:t>	Annual UD Awards for the Built Environment </a:t>
            </a:r>
            <a:r>
              <a:rPr lang="en-US" sz="2800" dirty="0" smtClean="0"/>
              <a:t>(from 2007-2012)  </a:t>
            </a:r>
          </a:p>
          <a:p>
            <a:pPr marL="1209675" lvl="2" indent="-355600">
              <a:lnSpc>
                <a:spcPts val="2900"/>
              </a:lnSpc>
              <a:spcBef>
                <a:spcPts val="500"/>
              </a:spcBef>
              <a:buFontTx/>
              <a:buChar char="•"/>
              <a:defRPr/>
            </a:pPr>
            <a:r>
              <a:rPr lang="en-GB" sz="2400" dirty="0" smtClean="0"/>
              <a:t>To </a:t>
            </a:r>
            <a:r>
              <a:rPr lang="en-GB" sz="2400" dirty="0"/>
              <a:t>recognise designers/architects and building developers who had adopted UD concept in their </a:t>
            </a:r>
            <a:r>
              <a:rPr lang="en-GB" sz="2400" dirty="0" smtClean="0"/>
              <a:t>buildings </a:t>
            </a:r>
          </a:p>
          <a:p>
            <a:pPr marL="1209675" lvl="2" indent="-355600">
              <a:lnSpc>
                <a:spcPts val="2900"/>
              </a:lnSpc>
              <a:spcBef>
                <a:spcPts val="500"/>
              </a:spcBef>
              <a:buFontTx/>
              <a:buChar char="•"/>
              <a:defRPr/>
            </a:pPr>
            <a:endParaRPr lang="en-GB" sz="2400" dirty="0"/>
          </a:p>
        </p:txBody>
      </p:sp>
      <p:sp>
        <p:nvSpPr>
          <p:cNvPr id="50179" name="Text Box 5"/>
          <p:cNvSpPr txBox="1">
            <a:spLocks noChangeArrowheads="1"/>
          </p:cNvSpPr>
          <p:nvPr/>
        </p:nvSpPr>
        <p:spPr bwMode="auto">
          <a:xfrm>
            <a:off x="1447800" y="3505200"/>
            <a:ext cx="6858000" cy="366713"/>
          </a:xfrm>
          <a:prstGeom prst="rect">
            <a:avLst/>
          </a:prstGeom>
          <a:noFill/>
          <a:ln w="9525">
            <a:noFill/>
            <a:miter lim="800000"/>
            <a:headEnd/>
            <a:tailEnd/>
          </a:ln>
        </p:spPr>
        <p:txBody>
          <a:bodyPr>
            <a:spAutoFit/>
          </a:bodyPr>
          <a:lstStyle/>
          <a:p>
            <a:pPr>
              <a:spcBef>
                <a:spcPct val="50000"/>
              </a:spcBef>
            </a:pPr>
            <a:endParaRPr lang="en-US"/>
          </a:p>
        </p:txBody>
      </p:sp>
      <p:sp>
        <p:nvSpPr>
          <p:cNvPr id="34832" name="Text Box 16"/>
          <p:cNvSpPr txBox="1">
            <a:spLocks noChangeArrowheads="1"/>
          </p:cNvSpPr>
          <p:nvPr/>
        </p:nvSpPr>
        <p:spPr bwMode="auto">
          <a:xfrm>
            <a:off x="611560" y="5520380"/>
            <a:ext cx="3854450" cy="368300"/>
          </a:xfrm>
          <a:prstGeom prst="rect">
            <a:avLst/>
          </a:prstGeom>
          <a:noFill/>
          <a:ln w="9525">
            <a:noFill/>
            <a:miter lim="800000"/>
            <a:headEnd/>
            <a:tailEnd/>
          </a:ln>
          <a:effectLst/>
        </p:spPr>
        <p:txBody>
          <a:bodyPr>
            <a:spAutoFit/>
          </a:bodyPr>
          <a:lstStyle/>
          <a:p>
            <a:pPr algn="ctr">
              <a:spcBef>
                <a:spcPct val="50000"/>
              </a:spcBef>
              <a:defRPr/>
            </a:pPr>
            <a:r>
              <a:rPr lang="en-US" b="1" dirty="0" smtClean="0">
                <a:solidFill>
                  <a:srgbClr val="FF6600"/>
                </a:solidFill>
                <a:effectLst>
                  <a:outerShdw blurRad="38100" dist="38100" dir="2700000" algn="tl">
                    <a:srgbClr val="C0C0C0"/>
                  </a:outerShdw>
                </a:effectLst>
              </a:rPr>
              <a:t>First UD Award Gold Winner in 2007 </a:t>
            </a:r>
            <a:endParaRPr lang="en-SG" b="1" dirty="0">
              <a:solidFill>
                <a:srgbClr val="FF6600"/>
              </a:solidFill>
              <a:effectLst>
                <a:outerShdw blurRad="38100" dist="38100" dir="2700000" algn="tl">
                  <a:srgbClr val="C0C0C0"/>
                </a:outerShdw>
              </a:effectLst>
            </a:endParaRPr>
          </a:p>
        </p:txBody>
      </p:sp>
      <p:sp>
        <p:nvSpPr>
          <p:cNvPr id="780301" name="Rectangle 13"/>
          <p:cNvSpPr>
            <a:spLocks noChangeArrowheads="1"/>
          </p:cNvSpPr>
          <p:nvPr/>
        </p:nvSpPr>
        <p:spPr bwMode="auto">
          <a:xfrm>
            <a:off x="0" y="239713"/>
            <a:ext cx="9144000" cy="776287"/>
          </a:xfrm>
          <a:prstGeom prst="rect">
            <a:avLst/>
          </a:prstGeom>
          <a:solidFill>
            <a:srgbClr val="FF9900"/>
          </a:solidFill>
          <a:ln w="9525">
            <a:noFill/>
            <a:miter lim="800000"/>
            <a:headEnd/>
            <a:tailEnd/>
          </a:ln>
          <a:effectLst/>
        </p:spPr>
        <p:txBody>
          <a:bodyPr wrap="none" anchor="ctr"/>
          <a:lstStyle/>
          <a:p>
            <a:pPr>
              <a:defRPr/>
            </a:pPr>
            <a:r>
              <a:rPr lang="en-US" altLang="zh-CN" sz="4000" b="1" dirty="0">
                <a:effectLst>
                  <a:outerShdw blurRad="38100" dist="38100" dir="2700000" algn="tl">
                    <a:srgbClr val="FFFFFF"/>
                  </a:outerShdw>
                </a:effectLst>
                <a:ea typeface="宋体" pitchFamily="2" charset="-122"/>
              </a:rPr>
              <a:t>#4 -To raise awareness &amp; capabilities</a:t>
            </a:r>
            <a:r>
              <a:rPr lang="en-US" altLang="zh-CN" sz="4000" dirty="0">
                <a:solidFill>
                  <a:schemeClr val="bg1"/>
                </a:solidFill>
                <a:effectLst>
                  <a:outerShdw blurRad="38100" dist="38100" dir="2700000" algn="tl">
                    <a:srgbClr val="000000"/>
                  </a:outerShdw>
                </a:effectLst>
                <a:ea typeface="宋体" pitchFamily="2" charset="-122"/>
              </a:rPr>
              <a:t>  </a:t>
            </a:r>
            <a:r>
              <a:rPr lang="en-US" sz="4000" dirty="0">
                <a:solidFill>
                  <a:schemeClr val="bg1"/>
                </a:solidFill>
                <a:latin typeface="Century Gothic" pitchFamily="34" charset="0"/>
              </a:rPr>
              <a:t> </a:t>
            </a:r>
          </a:p>
        </p:txBody>
      </p:sp>
      <p:pic>
        <p:nvPicPr>
          <p:cNvPr id="13" name="Picture 8" descr="IKEA-20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421" y="3251724"/>
            <a:ext cx="4898548" cy="22004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CIMG077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62"/>
          <a:stretch/>
        </p:blipFill>
        <p:spPr bwMode="auto">
          <a:xfrm>
            <a:off x="5868145" y="2780928"/>
            <a:ext cx="2473188"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DSCF02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4797153"/>
            <a:ext cx="2473189" cy="185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459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1"/>
          <p:cNvGrpSpPr/>
          <p:nvPr/>
        </p:nvGrpSpPr>
        <p:grpSpPr>
          <a:xfrm>
            <a:off x="0" y="3498993"/>
            <a:ext cx="9144000" cy="3416157"/>
            <a:chOff x="0" y="3441843"/>
            <a:chExt cx="9144000" cy="3416157"/>
          </a:xfrm>
        </p:grpSpPr>
        <p:grpSp>
          <p:nvGrpSpPr>
            <p:cNvPr id="3" name="Group 10"/>
            <p:cNvGrpSpPr/>
            <p:nvPr/>
          </p:nvGrpSpPr>
          <p:grpSpPr>
            <a:xfrm>
              <a:off x="0" y="3441843"/>
              <a:ext cx="7668344" cy="3416157"/>
              <a:chOff x="0" y="4438855"/>
              <a:chExt cx="7236296" cy="2419145"/>
            </a:xfrm>
          </p:grpSpPr>
          <p:pic>
            <p:nvPicPr>
              <p:cNvPr id="65" name="Picture 1"/>
              <p:cNvPicPr>
                <a:picLocks noChangeAspect="1" noChangeArrowheads="1"/>
              </p:cNvPicPr>
              <p:nvPr/>
            </p:nvPicPr>
            <p:blipFill>
              <a:blip r:embed="rId3"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438855"/>
                <a:ext cx="3347864" cy="2419145"/>
              </a:xfrm>
              <a:prstGeom prst="rect">
                <a:avLst/>
              </a:prstGeom>
              <a:noFill/>
              <a:ln w="9525">
                <a:noFill/>
                <a:miter lim="800000"/>
                <a:headEnd/>
                <a:tailEnd/>
              </a:ln>
            </p:spPr>
          </p:pic>
          <p:pic>
            <p:nvPicPr>
              <p:cNvPr id="66" name="Picture 1"/>
              <p:cNvPicPr>
                <a:picLocks noChangeAspect="1" noChangeArrowheads="1"/>
              </p:cNvPicPr>
              <p:nvPr/>
            </p:nvPicPr>
            <p:blipFill>
              <a:blip r:embed="rId4"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47864" y="4887290"/>
                <a:ext cx="3888432" cy="1970710"/>
              </a:xfrm>
              <a:prstGeom prst="rect">
                <a:avLst/>
              </a:prstGeom>
              <a:noFill/>
              <a:ln w="9525">
                <a:noFill/>
                <a:miter lim="800000"/>
                <a:headEnd/>
                <a:tailEnd/>
              </a:ln>
            </p:spPr>
          </p:pic>
        </p:grpSp>
        <p:pic>
          <p:nvPicPr>
            <p:cNvPr id="64" name="Picture 1"/>
            <p:cNvPicPr>
              <a:picLocks noChangeAspect="1" noChangeArrowheads="1"/>
            </p:cNvPicPr>
            <p:nvPr/>
          </p:nvPicPr>
          <p:blipFill>
            <a:blip r:embed="rId5"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68344" y="4437112"/>
              <a:ext cx="1475656" cy="2420888"/>
            </a:xfrm>
            <a:prstGeom prst="rect">
              <a:avLst/>
            </a:prstGeom>
            <a:noFill/>
            <a:ln w="9525">
              <a:noFill/>
              <a:miter lim="800000"/>
              <a:headEnd/>
              <a:tailEnd/>
            </a:ln>
          </p:spPr>
        </p:pic>
      </p:grpSp>
      <p:sp>
        <p:nvSpPr>
          <p:cNvPr id="33" name="TextBox 32"/>
          <p:cNvSpPr txBox="1"/>
          <p:nvPr/>
        </p:nvSpPr>
        <p:spPr>
          <a:xfrm>
            <a:off x="974547" y="1854130"/>
            <a:ext cx="7120326" cy="2829193"/>
          </a:xfrm>
          <a:prstGeom prst="roundRect">
            <a:avLst>
              <a:gd name="adj" fmla="val 7778"/>
            </a:avLst>
          </a:prstGeom>
          <a:solidFill>
            <a:schemeClr val="tx1">
              <a:alpha val="85000"/>
            </a:schemeClr>
          </a:solidFill>
        </p:spPr>
        <p:txBody>
          <a:bodyPr wrap="square" rtlCol="0">
            <a:spAutoFit/>
          </a:bodyPr>
          <a:lstStyle/>
          <a:p>
            <a:pPr marL="180975" indent="-180975">
              <a:spcAft>
                <a:spcPts val="600"/>
              </a:spcAft>
              <a:buFont typeface="Arial" pitchFamily="34" charset="0"/>
              <a:buChar char="•"/>
            </a:pPr>
            <a:r>
              <a:rPr lang="en-US" sz="2800" b="1" dirty="0" smtClean="0">
                <a:solidFill>
                  <a:schemeClr val="bg1"/>
                </a:solidFill>
                <a:latin typeface="Calibri" pitchFamily="34" charset="0"/>
              </a:rPr>
              <a:t>Certification</a:t>
            </a:r>
            <a:r>
              <a:rPr lang="en-US" sz="2800" dirty="0" smtClean="0">
                <a:solidFill>
                  <a:schemeClr val="bg1"/>
                </a:solidFill>
                <a:latin typeface="Calibri" pitchFamily="34" charset="0"/>
              </a:rPr>
              <a:t> scheme </a:t>
            </a:r>
          </a:p>
          <a:p>
            <a:pPr marL="180975" indent="-180975">
              <a:buFont typeface="Arial" pitchFamily="34" charset="0"/>
              <a:buChar char="•"/>
            </a:pPr>
            <a:r>
              <a:rPr lang="en-US" sz="2800" b="1" dirty="0" smtClean="0">
                <a:solidFill>
                  <a:schemeClr val="bg1"/>
                </a:solidFill>
                <a:latin typeface="Calibri" pitchFamily="34" charset="0"/>
              </a:rPr>
              <a:t>Upfront branding </a:t>
            </a:r>
          </a:p>
          <a:p>
            <a:pPr marL="541338" lvl="1" indent="-363538">
              <a:buFont typeface="Wingdings" pitchFamily="2" charset="2"/>
              <a:buChar char="ü"/>
            </a:pPr>
            <a:r>
              <a:rPr lang="en-US" sz="2400" dirty="0" smtClean="0">
                <a:solidFill>
                  <a:schemeClr val="bg1"/>
                </a:solidFill>
                <a:latin typeface="Calibri" pitchFamily="34" charset="0"/>
              </a:rPr>
              <a:t>For greater industry buy-in</a:t>
            </a:r>
          </a:p>
          <a:p>
            <a:pPr marL="541338" lvl="1" indent="-363538">
              <a:spcAft>
                <a:spcPts val="1200"/>
              </a:spcAft>
              <a:buFont typeface="Wingdings" pitchFamily="2" charset="2"/>
              <a:buChar char="ü"/>
            </a:pPr>
            <a:r>
              <a:rPr lang="en-US" sz="2400" dirty="0" smtClean="0">
                <a:solidFill>
                  <a:schemeClr val="bg1"/>
                </a:solidFill>
                <a:latin typeface="Calibri" pitchFamily="34" charset="0"/>
              </a:rPr>
              <a:t>Raise public awareness</a:t>
            </a:r>
          </a:p>
          <a:p>
            <a:pPr marL="180975" indent="-180975">
              <a:buFont typeface="Arial" pitchFamily="34" charset="0"/>
              <a:buChar char="•"/>
            </a:pPr>
            <a:r>
              <a:rPr lang="en-US" sz="2800" dirty="0" smtClean="0">
                <a:solidFill>
                  <a:schemeClr val="bg1"/>
                </a:solidFill>
                <a:latin typeface="Calibri" pitchFamily="34" charset="0"/>
              </a:rPr>
              <a:t>Assessment through </a:t>
            </a:r>
            <a:r>
              <a:rPr lang="en-US" sz="2800" b="1" dirty="0" smtClean="0">
                <a:solidFill>
                  <a:schemeClr val="bg1"/>
                </a:solidFill>
                <a:latin typeface="Calibri" pitchFamily="34" charset="0"/>
              </a:rPr>
              <a:t>criteria checklists</a:t>
            </a:r>
          </a:p>
          <a:p>
            <a:pPr marL="541338" lvl="1" indent="-363538">
              <a:spcAft>
                <a:spcPts val="600"/>
              </a:spcAft>
              <a:buFont typeface="Wingdings" pitchFamily="2" charset="2"/>
              <a:buChar char="ü"/>
            </a:pPr>
            <a:r>
              <a:rPr lang="en-US" sz="2400" dirty="0" smtClean="0">
                <a:solidFill>
                  <a:schemeClr val="bg1"/>
                </a:solidFill>
                <a:latin typeface="Calibri" pitchFamily="34" charset="0"/>
              </a:rPr>
              <a:t>More guidance and clarity for the industry</a:t>
            </a:r>
            <a:endParaRPr lang="en-US" sz="2400" dirty="0">
              <a:solidFill>
                <a:schemeClr val="bg1"/>
              </a:solidFill>
              <a:latin typeface="Calibri" pitchFamily="34" charset="0"/>
            </a:endParaRPr>
          </a:p>
        </p:txBody>
      </p:sp>
      <p:sp>
        <p:nvSpPr>
          <p:cNvPr id="28" name="TextBox 27"/>
          <p:cNvSpPr txBox="1"/>
          <p:nvPr/>
        </p:nvSpPr>
        <p:spPr>
          <a:xfrm>
            <a:off x="-37290" y="328300"/>
            <a:ext cx="9144000" cy="646331"/>
          </a:xfrm>
          <a:prstGeom prst="rect">
            <a:avLst/>
          </a:prstGeom>
          <a:solidFill>
            <a:srgbClr val="FF9900"/>
          </a:solidFill>
        </p:spPr>
        <p:txBody>
          <a:bodyPr wrap="square" rtlCol="0">
            <a:spAutoFit/>
          </a:bodyPr>
          <a:lstStyle/>
          <a:p>
            <a:pPr indent="355600"/>
            <a:r>
              <a:rPr lang="en-US" sz="3600" b="1" dirty="0" smtClean="0"/>
              <a:t>Branding &amp; Recognising </a:t>
            </a:r>
            <a:r>
              <a:rPr lang="en-US" sz="3600" b="1" dirty="0" err="1" smtClean="0"/>
              <a:t>UD</a:t>
            </a:r>
            <a:endParaRPr lang="en-US" sz="3600" b="1" dirty="0" smtClean="0"/>
          </a:p>
        </p:txBody>
      </p:sp>
      <p:sp>
        <p:nvSpPr>
          <p:cNvPr id="4" name="Rectangle 3"/>
          <p:cNvSpPr/>
          <p:nvPr/>
        </p:nvSpPr>
        <p:spPr>
          <a:xfrm>
            <a:off x="655124" y="1231716"/>
            <a:ext cx="6498254" cy="523220"/>
          </a:xfrm>
          <a:prstGeom prst="rect">
            <a:avLst/>
          </a:prstGeom>
        </p:spPr>
        <p:txBody>
          <a:bodyPr wrap="none">
            <a:spAutoFit/>
          </a:bodyPr>
          <a:lstStyle/>
          <a:p>
            <a:pPr indent="355600"/>
            <a:r>
              <a:rPr lang="en-US" sz="2800" b="1" dirty="0" smtClean="0"/>
              <a:t>BCA UD Mark was </a:t>
            </a:r>
            <a:r>
              <a:rPr lang="en-US" sz="2800" dirty="0" smtClean="0"/>
              <a:t>launched in Oct 2012 </a:t>
            </a:r>
            <a:endParaRPr lang="en-US" sz="2800" dirty="0"/>
          </a:p>
        </p:txBody>
      </p:sp>
    </p:spTree>
    <p:extLst>
      <p:ext uri="{BB962C8B-B14F-4D97-AF65-F5344CB8AC3E}">
        <p14:creationId xmlns:p14="http://schemas.microsoft.com/office/powerpoint/2010/main" val="347620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0" y="-610"/>
            <a:ext cx="9144000" cy="584775"/>
          </a:xfrm>
          <a:prstGeom prst="rect">
            <a:avLst/>
          </a:prstGeom>
          <a:solidFill>
            <a:srgbClr val="339966"/>
          </a:solidFill>
        </p:spPr>
        <p:txBody>
          <a:bodyPr wrap="square" rtlCol="0" anchor="t">
            <a:spAutoFit/>
          </a:bodyPr>
          <a:lstStyle/>
          <a:p>
            <a:pPr marL="174625"/>
            <a:r>
              <a:rPr lang="en-GB" sz="3200" dirty="0" smtClean="0">
                <a:solidFill>
                  <a:schemeClr val="bg1"/>
                </a:solidFill>
                <a:latin typeface="Arial" pitchFamily="34" charset="0"/>
                <a:cs typeface="Arial" pitchFamily="34" charset="0"/>
              </a:rPr>
              <a:t>BCA UD Mark Certification –Platinum 2014 </a:t>
            </a:r>
            <a:endParaRPr lang="en-GB" sz="3200" dirty="0">
              <a:solidFill>
                <a:schemeClr val="bg1"/>
              </a:solidFill>
              <a:latin typeface="Arial" pitchFamily="34" charset="0"/>
              <a:cs typeface="Arial" pitchFamily="34" charset="0"/>
            </a:endParaRPr>
          </a:p>
        </p:txBody>
      </p:sp>
      <p:sp>
        <p:nvSpPr>
          <p:cNvPr id="27" name="TextBox 26"/>
          <p:cNvSpPr txBox="1"/>
          <p:nvPr/>
        </p:nvSpPr>
        <p:spPr>
          <a:xfrm>
            <a:off x="0" y="544895"/>
            <a:ext cx="8280920" cy="738664"/>
          </a:xfrm>
          <a:prstGeom prst="rect">
            <a:avLst/>
          </a:prstGeom>
          <a:noFill/>
        </p:spPr>
        <p:txBody>
          <a:bodyPr wrap="square" rtlCol="0">
            <a:spAutoFit/>
          </a:bodyPr>
          <a:lstStyle/>
          <a:p>
            <a:pPr marL="355600" indent="-355600">
              <a:lnSpc>
                <a:spcPct val="150000"/>
              </a:lnSpc>
              <a:buFont typeface="Arial" pitchFamily="34" charset="0"/>
              <a:buChar char="•"/>
            </a:pPr>
            <a:r>
              <a:rPr lang="en-GB" sz="2800" b="1" dirty="0" smtClean="0">
                <a:latin typeface="Arial" pitchFamily="34" charset="0"/>
                <a:cs typeface="Arial" pitchFamily="34" charset="0"/>
              </a:rPr>
              <a:t>Gardens by the Bay (GB) </a:t>
            </a:r>
            <a:endParaRPr lang="de-AT" sz="2400" dirty="0" smtClean="0">
              <a:latin typeface="Arial" pitchFamily="34" charset="0"/>
              <a:cs typeface="Arial" pitchFamily="34" charset="0"/>
            </a:endParaRPr>
          </a:p>
        </p:txBody>
      </p:sp>
      <p:sp>
        <p:nvSpPr>
          <p:cNvPr id="2" name="Rectangle 1"/>
          <p:cNvSpPr/>
          <p:nvPr/>
        </p:nvSpPr>
        <p:spPr>
          <a:xfrm>
            <a:off x="75308" y="5588112"/>
            <a:ext cx="3000806" cy="646331"/>
          </a:xfrm>
          <a:prstGeom prst="rect">
            <a:avLst/>
          </a:prstGeom>
        </p:spPr>
        <p:txBody>
          <a:bodyPr wrap="square">
            <a:spAutoFit/>
          </a:bodyPr>
          <a:lstStyle/>
          <a:p>
            <a:r>
              <a:rPr lang="en-GB" b="1" dirty="0" smtClean="0">
                <a:latin typeface="Arial" pitchFamily="34" charset="0"/>
                <a:cs typeface="Arial" pitchFamily="34" charset="0"/>
              </a:rPr>
              <a:t>Family-friendly features for mothers and children </a:t>
            </a:r>
            <a:endParaRPr lang="en-GB" dirty="0">
              <a:latin typeface="Arial" pitchFamily="34" charset="0"/>
              <a:cs typeface="Arial" pitchFamily="34" charset="0"/>
            </a:endParaRPr>
          </a:p>
        </p:txBody>
      </p:sp>
      <p:sp>
        <p:nvSpPr>
          <p:cNvPr id="3" name="Rectangle 2"/>
          <p:cNvSpPr/>
          <p:nvPr/>
        </p:nvSpPr>
        <p:spPr>
          <a:xfrm>
            <a:off x="55769" y="2526149"/>
            <a:ext cx="5079529" cy="923330"/>
          </a:xfrm>
          <a:prstGeom prst="rect">
            <a:avLst/>
          </a:prstGeom>
        </p:spPr>
        <p:txBody>
          <a:bodyPr wrap="square">
            <a:spAutoFit/>
          </a:bodyPr>
          <a:lstStyle/>
          <a:p>
            <a:r>
              <a:rPr lang="en-GB" dirty="0" smtClean="0">
                <a:latin typeface="Arial" pitchFamily="34" charset="0"/>
                <a:cs typeface="Arial" pitchFamily="34" charset="0"/>
              </a:rPr>
              <a:t>GB comprises 3 waterfront gardens and spans a total of 101 hectares – a place to foster an appreciation of plants &amp; environment </a:t>
            </a:r>
            <a:endParaRPr lang="en-GB" dirty="0">
              <a:latin typeface="Arial" pitchFamily="34" charset="0"/>
              <a:cs typeface="Arial"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4" y="1170812"/>
            <a:ext cx="9144000" cy="1323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84"/>
          <a:stretch/>
        </p:blipFill>
        <p:spPr bwMode="auto">
          <a:xfrm>
            <a:off x="5343793" y="2539866"/>
            <a:ext cx="3768729" cy="268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274315" y="5375480"/>
            <a:ext cx="3869686" cy="646331"/>
          </a:xfrm>
          <a:prstGeom prst="rect">
            <a:avLst/>
          </a:prstGeom>
        </p:spPr>
        <p:txBody>
          <a:bodyPr wrap="square">
            <a:spAutoFit/>
          </a:bodyPr>
          <a:lstStyle/>
          <a:p>
            <a:r>
              <a:rPr lang="en-GB" b="1" dirty="0" smtClean="0">
                <a:latin typeface="Arial" pitchFamily="34" charset="0"/>
                <a:cs typeface="Arial" pitchFamily="34" charset="0"/>
              </a:rPr>
              <a:t>Accessible and Inclusive Environment for all</a:t>
            </a:r>
            <a:endParaRPr lang="en-GB" dirty="0">
              <a:latin typeface="Arial" pitchFamily="34" charset="0"/>
              <a:cs typeface="Arial" pitchFamily="34" charset="0"/>
            </a:endParaRPr>
          </a:p>
        </p:txBody>
      </p:sp>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9" y="3476295"/>
            <a:ext cx="1522904" cy="186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692232" y="3457567"/>
            <a:ext cx="1387610" cy="186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49350" y="3449479"/>
            <a:ext cx="1989676" cy="269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662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0" y="-610"/>
            <a:ext cx="9144000" cy="523220"/>
          </a:xfrm>
          <a:prstGeom prst="rect">
            <a:avLst/>
          </a:prstGeom>
          <a:solidFill>
            <a:srgbClr val="339966"/>
          </a:solidFill>
        </p:spPr>
        <p:txBody>
          <a:bodyPr wrap="square" rtlCol="0" anchor="t">
            <a:spAutoFit/>
          </a:bodyPr>
          <a:lstStyle/>
          <a:p>
            <a:pPr marL="174625"/>
            <a:r>
              <a:rPr lang="en-GB" sz="2800" dirty="0" smtClean="0">
                <a:solidFill>
                  <a:schemeClr val="bg1"/>
                </a:solidFill>
                <a:latin typeface="Arial" pitchFamily="34" charset="0"/>
                <a:cs typeface="Arial" pitchFamily="34" charset="0"/>
              </a:rPr>
              <a:t>BCA UD Mark Certification- Platinum</a:t>
            </a:r>
            <a:endParaRPr lang="en-GB" sz="2800" dirty="0">
              <a:solidFill>
                <a:schemeClr val="bg1"/>
              </a:solidFill>
              <a:latin typeface="Arial" pitchFamily="34" charset="0"/>
              <a:cs typeface="Arial" pitchFamily="34" charset="0"/>
            </a:endParaRPr>
          </a:p>
        </p:txBody>
      </p:sp>
      <p:sp>
        <p:nvSpPr>
          <p:cNvPr id="9" name="Rectangle 8"/>
          <p:cNvSpPr/>
          <p:nvPr/>
        </p:nvSpPr>
        <p:spPr>
          <a:xfrm>
            <a:off x="5321111" y="3348483"/>
            <a:ext cx="3377196" cy="1354217"/>
          </a:xfrm>
          <a:prstGeom prst="rect">
            <a:avLst/>
          </a:prstGeom>
        </p:spPr>
        <p:txBody>
          <a:bodyPr wrap="square">
            <a:spAutoFit/>
          </a:bodyPr>
          <a:lstStyle/>
          <a:p>
            <a:r>
              <a:rPr lang="en-SG" b="1" dirty="0">
                <a:latin typeface="Arial" pitchFamily="34" charset="0"/>
                <a:cs typeface="Arial" pitchFamily="34" charset="0"/>
              </a:rPr>
              <a:t>Reflections at Keppel Bay</a:t>
            </a:r>
          </a:p>
          <a:p>
            <a:r>
              <a:rPr lang="en-SG" sz="1600" b="1" dirty="0">
                <a:latin typeface="Arial" pitchFamily="34" charset="0"/>
                <a:cs typeface="Arial" pitchFamily="34" charset="0"/>
              </a:rPr>
              <a:t>(Residential New Category</a:t>
            </a:r>
            <a:r>
              <a:rPr lang="en-SG" sz="1600" b="1" dirty="0" smtClean="0">
                <a:latin typeface="Arial" pitchFamily="34" charset="0"/>
                <a:cs typeface="Arial" pitchFamily="34" charset="0"/>
              </a:rPr>
              <a:t>)</a:t>
            </a:r>
          </a:p>
          <a:p>
            <a:endParaRPr lang="en-SG" sz="1600" dirty="0" smtClean="0">
              <a:latin typeface="Arial" pitchFamily="34" charset="0"/>
              <a:cs typeface="Arial" pitchFamily="34" charset="0"/>
            </a:endParaRPr>
          </a:p>
          <a:p>
            <a:r>
              <a:rPr lang="en-GB" sz="1600" dirty="0" smtClean="0">
                <a:latin typeface="Arial" panose="020B0604020202020204" pitchFamily="34" charset="0"/>
                <a:cs typeface="Arial" panose="020B0604020202020204" pitchFamily="34" charset="0"/>
              </a:rPr>
              <a:t>Studio Daniel </a:t>
            </a:r>
            <a:r>
              <a:rPr lang="en-GB" sz="1600" dirty="0" err="1" smtClean="0">
                <a:latin typeface="Arial" panose="020B0604020202020204" pitchFamily="34" charset="0"/>
                <a:cs typeface="Arial" panose="020B0604020202020204" pitchFamily="34" charset="0"/>
              </a:rPr>
              <a:t>Libeskind</a:t>
            </a:r>
            <a:r>
              <a:rPr lang="en-GB" sz="1600" dirty="0" smtClean="0">
                <a:latin typeface="Arial" panose="020B0604020202020204" pitchFamily="34" charset="0"/>
                <a:cs typeface="Arial" panose="020B0604020202020204" pitchFamily="34" charset="0"/>
              </a:rPr>
              <a:t>/ </a:t>
            </a:r>
          </a:p>
          <a:p>
            <a:r>
              <a:rPr lang="en-SG" sz="1600" dirty="0" smtClean="0">
                <a:latin typeface="Arial" panose="020B0604020202020204" pitchFamily="34" charset="0"/>
                <a:cs typeface="Arial" panose="020B0604020202020204" pitchFamily="34" charset="0"/>
              </a:rPr>
              <a:t>DCA  Architects </a:t>
            </a:r>
            <a:r>
              <a:rPr lang="en-SG" sz="1600" dirty="0">
                <a:latin typeface="Arial" panose="020B0604020202020204" pitchFamily="34" charset="0"/>
                <a:cs typeface="Arial" panose="020B0604020202020204" pitchFamily="34" charset="0"/>
              </a:rPr>
              <a:t>Pte Ltd</a:t>
            </a:r>
          </a:p>
        </p:txBody>
      </p:sp>
      <p:sp>
        <p:nvSpPr>
          <p:cNvPr id="28" name="TextBox 27"/>
          <p:cNvSpPr txBox="1"/>
          <p:nvPr/>
        </p:nvSpPr>
        <p:spPr>
          <a:xfrm>
            <a:off x="2123728" y="4293096"/>
            <a:ext cx="1630575" cy="276999"/>
          </a:xfrm>
          <a:prstGeom prst="rect">
            <a:avLst/>
          </a:prstGeom>
          <a:noFill/>
        </p:spPr>
        <p:txBody>
          <a:bodyPr wrap="none" rtlCol="0">
            <a:spAutoFit/>
          </a:bodyPr>
          <a:lstStyle/>
          <a:p>
            <a:r>
              <a:rPr lang="en-GB" sz="1200" b="1" dirty="0" smtClean="0">
                <a:solidFill>
                  <a:schemeClr val="bg1"/>
                </a:solidFill>
                <a:latin typeface="Arial" pitchFamily="34" charset="0"/>
                <a:cs typeface="Arial" pitchFamily="34" charset="0"/>
              </a:rPr>
              <a:t>High quality spaces</a:t>
            </a:r>
            <a:endParaRPr lang="en-GB" sz="1200" b="1" dirty="0">
              <a:solidFill>
                <a:schemeClr val="bg1"/>
              </a:solidFill>
              <a:latin typeface="Arial" pitchFamily="34" charset="0"/>
              <a:cs typeface="Arial" pitchFamily="34" charset="0"/>
            </a:endParaRPr>
          </a:p>
        </p:txBody>
      </p:sp>
      <p:sp>
        <p:nvSpPr>
          <p:cNvPr id="20" name="Rectangle 19"/>
          <p:cNvSpPr/>
          <p:nvPr/>
        </p:nvSpPr>
        <p:spPr>
          <a:xfrm>
            <a:off x="17625" y="6173463"/>
            <a:ext cx="9126375" cy="830997"/>
          </a:xfrm>
          <a:prstGeom prst="rect">
            <a:avLst/>
          </a:prstGeom>
          <a:solidFill>
            <a:srgbClr val="FFFFFF"/>
          </a:solidFill>
        </p:spPr>
        <p:txBody>
          <a:bodyPr wrap="square">
            <a:spAutoFit/>
          </a:bodyPr>
          <a:lstStyle/>
          <a:p>
            <a:endParaRPr lang="en-SG" sz="4800" b="1" dirty="0" smtClean="0">
              <a:latin typeface="Arial" pitchFamily="34" charset="0"/>
              <a:cs typeface="Arial" pitchFamily="34" charset="0"/>
            </a:endParaRPr>
          </a:p>
        </p:txBody>
      </p:sp>
      <p:sp>
        <p:nvSpPr>
          <p:cNvPr id="24" name="Rectangle 23"/>
          <p:cNvSpPr/>
          <p:nvPr/>
        </p:nvSpPr>
        <p:spPr>
          <a:xfrm>
            <a:off x="5148064" y="720602"/>
            <a:ext cx="3377196" cy="1600438"/>
          </a:xfrm>
          <a:prstGeom prst="rect">
            <a:avLst/>
          </a:prstGeom>
        </p:spPr>
        <p:txBody>
          <a:bodyPr wrap="square">
            <a:spAutoFit/>
          </a:bodyPr>
          <a:lstStyle/>
          <a:p>
            <a:r>
              <a:rPr lang="en-SG" b="1" dirty="0" smtClean="0">
                <a:latin typeface="Arial" pitchFamily="34" charset="0"/>
                <a:cs typeface="Arial" pitchFamily="34" charset="0"/>
              </a:rPr>
              <a:t>The Interlace </a:t>
            </a:r>
            <a:endParaRPr lang="en-SG" b="1" dirty="0">
              <a:latin typeface="Arial" pitchFamily="34" charset="0"/>
              <a:cs typeface="Arial" pitchFamily="34" charset="0"/>
            </a:endParaRPr>
          </a:p>
          <a:p>
            <a:r>
              <a:rPr lang="en-SG" sz="1600" b="1" dirty="0">
                <a:latin typeface="Arial" pitchFamily="34" charset="0"/>
                <a:cs typeface="Arial" pitchFamily="34" charset="0"/>
              </a:rPr>
              <a:t>(Residential New Category</a:t>
            </a:r>
            <a:r>
              <a:rPr lang="en-SG" sz="1600" b="1" dirty="0" smtClean="0">
                <a:latin typeface="Arial" pitchFamily="34" charset="0"/>
                <a:cs typeface="Arial" pitchFamily="34" charset="0"/>
              </a:rPr>
              <a:t>)</a:t>
            </a:r>
          </a:p>
          <a:p>
            <a:endParaRPr lang="en-SG" sz="1600" dirty="0" smtClean="0">
              <a:latin typeface="Arial" pitchFamily="34" charset="0"/>
              <a:cs typeface="Arial" pitchFamily="34" charset="0"/>
            </a:endParaRPr>
          </a:p>
          <a:p>
            <a:r>
              <a:rPr lang="en-GB" sz="1600" dirty="0" smtClean="0">
                <a:latin typeface="Arial" panose="020B0604020202020204" pitchFamily="34" charset="0"/>
                <a:cs typeface="Arial" panose="020B0604020202020204" pitchFamily="34" charset="0"/>
              </a:rPr>
              <a:t>Metropolitan Architecture </a:t>
            </a:r>
          </a:p>
          <a:p>
            <a:r>
              <a:rPr lang="en-SG" sz="1600" dirty="0" smtClean="0">
                <a:latin typeface="Arial" panose="020B0604020202020204" pitchFamily="34" charset="0"/>
                <a:cs typeface="Arial" panose="020B0604020202020204" pitchFamily="34" charset="0"/>
              </a:rPr>
              <a:t>RSP  Architects Planners &amp; Engineers (Pte) Ltd </a:t>
            </a:r>
            <a:endParaRPr lang="en-SG" sz="1600" dirty="0">
              <a:latin typeface="Arial" panose="020B0604020202020204" pitchFamily="34" charset="0"/>
              <a:cs typeface="Arial" panose="020B0604020202020204" pitchFamily="34" charset="0"/>
            </a:endParaRPr>
          </a:p>
        </p:txBody>
      </p:sp>
      <p:grpSp>
        <p:nvGrpSpPr>
          <p:cNvPr id="4" name="Group 3"/>
          <p:cNvGrpSpPr/>
          <p:nvPr/>
        </p:nvGrpSpPr>
        <p:grpSpPr>
          <a:xfrm>
            <a:off x="17625" y="576430"/>
            <a:ext cx="5130439" cy="2570736"/>
            <a:chOff x="14578" y="3948512"/>
            <a:chExt cx="5130439" cy="2570736"/>
          </a:xfrm>
        </p:grpSpPr>
        <p:pic>
          <p:nvPicPr>
            <p:cNvPr id="23" name="Content Placeholder 3" descr="Panorama_MGL0562 (flatten).tif"/>
            <p:cNvPicPr>
              <a:picLocks noChangeAspect="1"/>
            </p:cNvPicPr>
            <p:nvPr/>
          </p:nvPicPr>
          <p:blipFill rotWithShape="1">
            <a:blip r:embed="rId3" cstate="print"/>
            <a:srcRect t="9051" r="473"/>
            <a:stretch/>
          </p:blipFill>
          <p:spPr>
            <a:xfrm>
              <a:off x="14578" y="3948512"/>
              <a:ext cx="5130439" cy="2570736"/>
            </a:xfrm>
            <a:prstGeom prst="rect">
              <a:avLst/>
            </a:prstGeom>
          </p:spPr>
        </p:pic>
        <p:sp>
          <p:nvSpPr>
            <p:cNvPr id="3" name="Rectangle 2"/>
            <p:cNvSpPr/>
            <p:nvPr/>
          </p:nvSpPr>
          <p:spPr>
            <a:xfrm>
              <a:off x="165831" y="4092684"/>
              <a:ext cx="3758337" cy="369332"/>
            </a:xfrm>
            <a:prstGeom prst="rect">
              <a:avLst/>
            </a:prstGeom>
          </p:spPr>
          <p:txBody>
            <a:bodyPr wrap="none">
              <a:spAutoFit/>
            </a:bodyPr>
            <a:lstStyle/>
            <a:p>
              <a:r>
                <a:rPr lang="en-SG" b="1" dirty="0">
                  <a:solidFill>
                    <a:schemeClr val="bg1"/>
                  </a:solidFill>
                  <a:effectLst>
                    <a:outerShdw blurRad="38100" dist="38100" dir="2700000" algn="tl">
                      <a:srgbClr val="000000">
                        <a:alpha val="43137"/>
                      </a:srgbClr>
                    </a:outerShdw>
                  </a:effectLst>
                  <a:latin typeface="Arial" pitchFamily="34" charset="0"/>
                  <a:cs typeface="Arial" pitchFamily="34" charset="0"/>
                </a:rPr>
                <a:t>UD Mark PLATINUM Award </a:t>
              </a:r>
              <a:r>
                <a:rPr lang="en-SG" b="1" dirty="0" smtClean="0">
                  <a:solidFill>
                    <a:schemeClr val="bg1"/>
                  </a:solidFill>
                  <a:effectLst>
                    <a:outerShdw blurRad="38100" dist="38100" dir="2700000" algn="tl">
                      <a:srgbClr val="000000">
                        <a:alpha val="43137"/>
                      </a:srgbClr>
                    </a:outerShdw>
                  </a:effectLst>
                  <a:latin typeface="Arial" pitchFamily="34" charset="0"/>
                  <a:cs typeface="Arial" pitchFamily="34" charset="0"/>
                </a:rPr>
                <a:t>2014 </a:t>
              </a:r>
              <a:endParaRPr lang="en-SG"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grpSp>
        <p:nvGrpSpPr>
          <p:cNvPr id="34" name="Group 33"/>
          <p:cNvGrpSpPr/>
          <p:nvPr/>
        </p:nvGrpSpPr>
        <p:grpSpPr>
          <a:xfrm>
            <a:off x="17625" y="3291338"/>
            <a:ext cx="5148064" cy="3140968"/>
            <a:chOff x="0" y="504056"/>
            <a:chExt cx="5580112" cy="3717032"/>
          </a:xfrm>
        </p:grpSpPr>
        <p:pic>
          <p:nvPicPr>
            <p:cNvPr id="35" name="Picture 2" descr="C:\Users\bca_jwuyih\Desktop\Silver-Reflections_at_Keppel_Bay.jpg"/>
            <p:cNvPicPr>
              <a:picLocks noChangeAspect="1" noChangeArrowheads="1"/>
            </p:cNvPicPr>
            <p:nvPr/>
          </p:nvPicPr>
          <p:blipFill>
            <a:blip r:embed="rId4" cstate="screen">
              <a:lum bright="10000" contrast="10000"/>
            </a:blip>
            <a:srcRect/>
            <a:stretch>
              <a:fillRect/>
            </a:stretch>
          </p:blipFill>
          <p:spPr bwMode="auto">
            <a:xfrm>
              <a:off x="1" y="504056"/>
              <a:ext cx="5576808" cy="3717032"/>
            </a:xfrm>
            <a:prstGeom prst="rect">
              <a:avLst/>
            </a:prstGeom>
            <a:noFill/>
          </p:spPr>
        </p:pic>
        <p:sp>
          <p:nvSpPr>
            <p:cNvPr id="36" name="Rectangle 35"/>
            <p:cNvSpPr/>
            <p:nvPr/>
          </p:nvSpPr>
          <p:spPr>
            <a:xfrm>
              <a:off x="179512" y="644173"/>
              <a:ext cx="3758337" cy="369332"/>
            </a:xfrm>
            <a:prstGeom prst="rect">
              <a:avLst/>
            </a:prstGeom>
          </p:spPr>
          <p:txBody>
            <a:bodyPr wrap="none">
              <a:spAutoFit/>
            </a:bodyPr>
            <a:lstStyle/>
            <a:p>
              <a:r>
                <a:rPr lang="en-SG" b="1" dirty="0">
                  <a:solidFill>
                    <a:schemeClr val="bg1"/>
                  </a:solidFill>
                  <a:latin typeface="Arial" pitchFamily="34" charset="0"/>
                  <a:cs typeface="Arial" pitchFamily="34" charset="0"/>
                </a:rPr>
                <a:t>UD Mark </a:t>
              </a:r>
              <a:r>
                <a:rPr lang="en-SG" b="1" dirty="0" smtClean="0">
                  <a:solidFill>
                    <a:schemeClr val="bg1"/>
                  </a:solidFill>
                  <a:latin typeface="Arial" pitchFamily="34" charset="0"/>
                  <a:cs typeface="Arial" pitchFamily="34" charset="0"/>
                </a:rPr>
                <a:t>PLATINUM Award 2013 </a:t>
              </a:r>
              <a:endParaRPr lang="en-SG" b="1" dirty="0">
                <a:solidFill>
                  <a:schemeClr val="bg1"/>
                </a:solidFill>
                <a:latin typeface="Arial" pitchFamily="34" charset="0"/>
                <a:cs typeface="Arial" pitchFamily="34" charset="0"/>
              </a:endParaRPr>
            </a:p>
          </p:txBody>
        </p:sp>
        <p:sp>
          <p:nvSpPr>
            <p:cNvPr id="37" name="TextBox 36"/>
            <p:cNvSpPr txBox="1"/>
            <p:nvPr/>
          </p:nvSpPr>
          <p:spPr>
            <a:xfrm>
              <a:off x="0" y="3933056"/>
              <a:ext cx="5580112" cy="276999"/>
            </a:xfrm>
            <a:prstGeom prst="rect">
              <a:avLst/>
            </a:prstGeom>
            <a:solidFill>
              <a:schemeClr val="tx1">
                <a:alpha val="30000"/>
              </a:schemeClr>
            </a:solidFill>
          </p:spPr>
          <p:txBody>
            <a:bodyPr wrap="square" rtlCol="0">
              <a:spAutoFit/>
            </a:bodyPr>
            <a:lstStyle/>
            <a:p>
              <a:r>
                <a:rPr lang="en-GB" sz="1200" b="1" dirty="0" smtClean="0">
                  <a:solidFill>
                    <a:schemeClr val="bg1"/>
                  </a:solidFill>
                  <a:latin typeface="Arial" pitchFamily="34" charset="0"/>
                  <a:cs typeface="Arial" pitchFamily="34" charset="0"/>
                </a:rPr>
                <a:t>Conducive living environment for people of all ages and abilities</a:t>
              </a:r>
              <a:endParaRPr lang="en-GB" sz="1200" b="1" dirty="0">
                <a:solidFill>
                  <a:schemeClr val="bg1"/>
                </a:solidFill>
                <a:latin typeface="Arial" pitchFamily="34" charset="0"/>
                <a:cs typeface="Arial" pitchFamily="34" charset="0"/>
              </a:endParaRPr>
            </a:p>
          </p:txBody>
        </p:sp>
      </p:grpSp>
    </p:spTree>
    <p:extLst>
      <p:ext uri="{BB962C8B-B14F-4D97-AF65-F5344CB8AC3E}">
        <p14:creationId xmlns:p14="http://schemas.microsoft.com/office/powerpoint/2010/main" val="3566377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0" y="-610"/>
            <a:ext cx="9144000" cy="584775"/>
          </a:xfrm>
          <a:prstGeom prst="rect">
            <a:avLst/>
          </a:prstGeom>
          <a:solidFill>
            <a:srgbClr val="339966"/>
          </a:solidFill>
        </p:spPr>
        <p:txBody>
          <a:bodyPr wrap="square" rtlCol="0" anchor="t">
            <a:spAutoFit/>
          </a:bodyPr>
          <a:lstStyle/>
          <a:p>
            <a:pPr marL="174625"/>
            <a:r>
              <a:rPr lang="en-GB" sz="3200" dirty="0" smtClean="0">
                <a:solidFill>
                  <a:schemeClr val="bg1"/>
                </a:solidFill>
                <a:latin typeface="Arial" pitchFamily="34" charset="0"/>
                <a:cs typeface="Arial" pitchFamily="34" charset="0"/>
              </a:rPr>
              <a:t>BCA UD Mark Certification –Platinum 2016</a:t>
            </a:r>
            <a:endParaRPr lang="en-GB" sz="3200" dirty="0">
              <a:solidFill>
                <a:schemeClr val="bg1"/>
              </a:solidFill>
              <a:latin typeface="Arial" pitchFamily="34" charset="0"/>
              <a:cs typeface="Arial" pitchFamily="34" charset="0"/>
            </a:endParaRPr>
          </a:p>
        </p:txBody>
      </p:sp>
      <p:sp>
        <p:nvSpPr>
          <p:cNvPr id="27" name="TextBox 26"/>
          <p:cNvSpPr txBox="1"/>
          <p:nvPr/>
        </p:nvSpPr>
        <p:spPr>
          <a:xfrm>
            <a:off x="107504" y="508028"/>
            <a:ext cx="9144000" cy="658835"/>
          </a:xfrm>
          <a:prstGeom prst="rect">
            <a:avLst/>
          </a:prstGeom>
          <a:noFill/>
        </p:spPr>
        <p:txBody>
          <a:bodyPr wrap="square" rtlCol="0">
            <a:spAutoFit/>
          </a:bodyPr>
          <a:lstStyle/>
          <a:p>
            <a:pPr>
              <a:lnSpc>
                <a:spcPct val="150000"/>
              </a:lnSpc>
            </a:pPr>
            <a:r>
              <a:rPr lang="en-GB" sz="2800" b="1" dirty="0" smtClean="0">
                <a:latin typeface="Arial" pitchFamily="34" charset="0"/>
                <a:cs typeface="Arial" pitchFamily="34" charset="0"/>
              </a:rPr>
              <a:t>The Enabling Village </a:t>
            </a:r>
            <a:endParaRPr lang="en-GB" sz="2800" dirty="0" smtClean="0">
              <a:latin typeface="Arial" pitchFamily="34" charset="0"/>
              <a:cs typeface="Arial" pitchFamily="34" charset="0"/>
            </a:endParaRPr>
          </a:p>
        </p:txBody>
      </p:sp>
      <p:pic>
        <p:nvPicPr>
          <p:cNvPr id="13"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94" y="3884234"/>
            <a:ext cx="3031659" cy="2170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00095" y="3478252"/>
            <a:ext cx="1252266" cy="400110"/>
          </a:xfrm>
          <a:prstGeom prst="rect">
            <a:avLst/>
          </a:prstGeom>
        </p:spPr>
        <p:txBody>
          <a:bodyPr wrap="none">
            <a:spAutoFit/>
          </a:bodyPr>
          <a:lstStyle/>
          <a:p>
            <a:r>
              <a:rPr lang="en-GB" sz="2000" b="1" dirty="0" smtClean="0">
                <a:solidFill>
                  <a:prstClr val="black"/>
                </a:solidFill>
                <a:latin typeface="Arial" pitchFamily="34" charset="0"/>
                <a:cs typeface="Arial" pitchFamily="34" charset="0"/>
              </a:rPr>
              <a:t>Existing </a:t>
            </a:r>
            <a:endParaRPr lang="en-SG" sz="2000" dirty="0"/>
          </a:p>
        </p:txBody>
      </p:sp>
      <p:grpSp>
        <p:nvGrpSpPr>
          <p:cNvPr id="7" name="Group 6"/>
          <p:cNvGrpSpPr/>
          <p:nvPr/>
        </p:nvGrpSpPr>
        <p:grpSpPr>
          <a:xfrm>
            <a:off x="3399272" y="3878362"/>
            <a:ext cx="3792889" cy="2194062"/>
            <a:chOff x="3225504" y="3860756"/>
            <a:chExt cx="3792889" cy="2194062"/>
          </a:xfrm>
        </p:grpSpPr>
        <p:pic>
          <p:nvPicPr>
            <p:cNvPr id="1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0263" y="3860756"/>
              <a:ext cx="2988130" cy="21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own Arrow 16"/>
            <p:cNvSpPr/>
            <p:nvPr/>
          </p:nvSpPr>
          <p:spPr>
            <a:xfrm rot="16200000">
              <a:off x="3360406" y="4246464"/>
              <a:ext cx="498714" cy="768518"/>
            </a:xfrm>
            <a:prstGeom prst="downArrow">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6" name="Rectangle 5"/>
          <p:cNvSpPr/>
          <p:nvPr/>
        </p:nvSpPr>
        <p:spPr>
          <a:xfrm>
            <a:off x="4187274" y="3337536"/>
            <a:ext cx="2533051" cy="523220"/>
          </a:xfrm>
          <a:prstGeom prst="rect">
            <a:avLst/>
          </a:prstGeom>
        </p:spPr>
        <p:txBody>
          <a:bodyPr wrap="square">
            <a:spAutoFit/>
          </a:bodyPr>
          <a:lstStyle/>
          <a:p>
            <a:r>
              <a:rPr lang="en-GB" sz="2800" b="1" dirty="0" smtClean="0">
                <a:solidFill>
                  <a:schemeClr val="bg2">
                    <a:lumMod val="25000"/>
                  </a:schemeClr>
                </a:solidFill>
                <a:latin typeface="Arial Narrow" panose="020B0606020202030204" pitchFamily="34" charset="0"/>
              </a:rPr>
              <a:t>Transformation </a:t>
            </a:r>
            <a:endParaRPr lang="en-SG" sz="2800" b="1" dirty="0"/>
          </a:p>
        </p:txBody>
      </p:sp>
      <p:sp>
        <p:nvSpPr>
          <p:cNvPr id="2" name="Rectangle 1"/>
          <p:cNvSpPr/>
          <p:nvPr/>
        </p:nvSpPr>
        <p:spPr>
          <a:xfrm>
            <a:off x="7434182" y="4359533"/>
            <a:ext cx="1704592" cy="830997"/>
          </a:xfrm>
          <a:prstGeom prst="rect">
            <a:avLst/>
          </a:prstGeom>
        </p:spPr>
        <p:txBody>
          <a:bodyPr wrap="square">
            <a:spAutoFit/>
          </a:bodyPr>
          <a:lstStyle/>
          <a:p>
            <a:r>
              <a:rPr lang="en-GB" sz="2400" b="1" dirty="0" smtClean="0">
                <a:solidFill>
                  <a:schemeClr val="bg2">
                    <a:lumMod val="25000"/>
                  </a:schemeClr>
                </a:solidFill>
                <a:latin typeface="Arial Narrow" panose="020B0606020202030204" pitchFamily="34" charset="0"/>
              </a:rPr>
              <a:t>Aesthetic +Function </a:t>
            </a:r>
            <a:endParaRPr lang="en-SG" sz="2400" b="1" dirty="0"/>
          </a:p>
        </p:txBody>
      </p:sp>
      <p:pic>
        <p:nvPicPr>
          <p:cNvPr id="1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083" y="1182678"/>
            <a:ext cx="2996370" cy="224766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7093" y="664671"/>
            <a:ext cx="3669494" cy="27521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 name="Down Arrow 19"/>
          <p:cNvSpPr/>
          <p:nvPr/>
        </p:nvSpPr>
        <p:spPr>
          <a:xfrm rot="16200000">
            <a:off x="3577522" y="1787147"/>
            <a:ext cx="491324" cy="847821"/>
          </a:xfrm>
          <a:prstGeom prst="downArrow">
            <a:avLst/>
          </a:prstGeom>
          <a:solidFill>
            <a:srgbClr val="CC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567871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ext Box 2"/>
          <p:cNvSpPr txBox="1">
            <a:spLocks noChangeArrowheads="1"/>
          </p:cNvSpPr>
          <p:nvPr/>
        </p:nvSpPr>
        <p:spPr bwMode="auto">
          <a:xfrm>
            <a:off x="4388518" y="940408"/>
            <a:ext cx="4534481" cy="3022366"/>
          </a:xfrm>
          <a:prstGeom prst="rect">
            <a:avLst/>
          </a:prstGeom>
          <a:noFill/>
          <a:ln w="9525">
            <a:noFill/>
            <a:miter lim="800000"/>
            <a:headEnd/>
            <a:tailEnd/>
          </a:ln>
        </p:spPr>
        <p:txBody>
          <a:bodyPr wrap="square">
            <a:spAutoFit/>
          </a:bodyPr>
          <a:lstStyle/>
          <a:p>
            <a:pPr marL="342900" indent="-342900">
              <a:lnSpc>
                <a:spcPct val="85000"/>
              </a:lnSpc>
              <a:buFontTx/>
              <a:buChar char="•"/>
            </a:pPr>
            <a:r>
              <a:rPr lang="en-US" sz="2800" b="1" dirty="0"/>
              <a:t>Island city state of about </a:t>
            </a:r>
            <a:r>
              <a:rPr lang="en-US" sz="2800" b="1" dirty="0" smtClean="0"/>
              <a:t>719 </a:t>
            </a:r>
            <a:r>
              <a:rPr lang="en-US" sz="2800" b="1" dirty="0"/>
              <a:t>sq.km</a:t>
            </a:r>
          </a:p>
          <a:p>
            <a:pPr marL="800100" lvl="1" indent="-342900">
              <a:lnSpc>
                <a:spcPct val="85000"/>
              </a:lnSpc>
              <a:buFontTx/>
              <a:buChar char="•"/>
            </a:pPr>
            <a:r>
              <a:rPr lang="en-US" sz="2800" dirty="0">
                <a:latin typeface="Arial Narrow" panose="020B0606020202030204" pitchFamily="34" charset="0"/>
              </a:rPr>
              <a:t>Urban city, </a:t>
            </a:r>
          </a:p>
          <a:p>
            <a:pPr marL="800100" lvl="1" indent="-342900">
              <a:lnSpc>
                <a:spcPct val="85000"/>
              </a:lnSpc>
              <a:buFontTx/>
              <a:buChar char="•"/>
            </a:pPr>
            <a:r>
              <a:rPr lang="en-US" sz="2800" dirty="0" smtClean="0">
                <a:latin typeface="Arial Narrow" panose="020B0606020202030204" pitchFamily="34" charset="0"/>
              </a:rPr>
              <a:t>High </a:t>
            </a:r>
            <a:r>
              <a:rPr lang="en-US" sz="2800" dirty="0">
                <a:latin typeface="Arial Narrow" panose="020B0606020202030204" pitchFamily="34" charset="0"/>
              </a:rPr>
              <a:t>rise, high density</a:t>
            </a:r>
          </a:p>
          <a:p>
            <a:pPr marL="342900" indent="-342900">
              <a:lnSpc>
                <a:spcPct val="85000"/>
              </a:lnSpc>
              <a:buFontTx/>
              <a:buChar char="•"/>
            </a:pPr>
            <a:endParaRPr lang="en-US" sz="2800" b="1" dirty="0"/>
          </a:p>
          <a:p>
            <a:pPr marL="342900" indent="-342900">
              <a:lnSpc>
                <a:spcPct val="85000"/>
              </a:lnSpc>
              <a:buFontTx/>
              <a:buChar char="•"/>
            </a:pPr>
            <a:r>
              <a:rPr lang="en-US" sz="2800" b="1" dirty="0" smtClean="0"/>
              <a:t>Population of 5.6 millions</a:t>
            </a:r>
          </a:p>
          <a:p>
            <a:pPr marL="800100" lvl="1" indent="-342900">
              <a:lnSpc>
                <a:spcPct val="85000"/>
              </a:lnSpc>
              <a:buFontTx/>
              <a:buChar char="•"/>
            </a:pPr>
            <a:r>
              <a:rPr lang="en-US" sz="2800" dirty="0" smtClean="0">
                <a:solidFill>
                  <a:srgbClr val="FF0000"/>
                </a:solidFill>
                <a:latin typeface="Arial Narrow" panose="020B0606020202030204" pitchFamily="34" charset="0"/>
              </a:rPr>
              <a:t>Over 80%</a:t>
            </a:r>
            <a:r>
              <a:rPr lang="en-US" sz="2800" dirty="0" smtClean="0">
                <a:latin typeface="Arial Narrow" panose="020B0606020202030204" pitchFamily="34" charset="0"/>
              </a:rPr>
              <a:t> of residents live </a:t>
            </a:r>
            <a:r>
              <a:rPr lang="en-US" sz="2800" dirty="0">
                <a:latin typeface="Arial Narrow" panose="020B0606020202030204" pitchFamily="34" charset="0"/>
              </a:rPr>
              <a:t>in high-rise public </a:t>
            </a:r>
            <a:r>
              <a:rPr lang="en-US" sz="2800" dirty="0" smtClean="0">
                <a:latin typeface="Arial Narrow" panose="020B0606020202030204" pitchFamily="34" charset="0"/>
              </a:rPr>
              <a:t>housings</a:t>
            </a:r>
            <a:endParaRPr lang="en-US" sz="2800" b="1" dirty="0"/>
          </a:p>
        </p:txBody>
      </p:sp>
      <p:sp>
        <p:nvSpPr>
          <p:cNvPr id="757763" name="Rectangle 3"/>
          <p:cNvSpPr>
            <a:spLocks noChangeArrowheads="1"/>
          </p:cNvSpPr>
          <p:nvPr/>
        </p:nvSpPr>
        <p:spPr bwMode="auto">
          <a:xfrm>
            <a:off x="0" y="0"/>
            <a:ext cx="9144000" cy="788987"/>
          </a:xfrm>
          <a:prstGeom prst="rect">
            <a:avLst/>
          </a:prstGeom>
          <a:solidFill>
            <a:srgbClr val="FF9900"/>
          </a:solidFill>
          <a:ln w="9525">
            <a:noFill/>
            <a:miter lim="800000"/>
            <a:headEnd/>
            <a:tailEnd/>
          </a:ln>
          <a:effectLst/>
        </p:spPr>
        <p:txBody>
          <a:bodyPr wrap="none" anchor="ctr"/>
          <a:lstStyle/>
          <a:p>
            <a:pPr algn="ctr">
              <a:defRPr/>
            </a:pPr>
            <a:r>
              <a:rPr lang="en-US" altLang="zh-CN" sz="4400" b="1" dirty="0">
                <a:solidFill>
                  <a:schemeClr val="bg1"/>
                </a:solidFill>
                <a:effectLst>
                  <a:outerShdw blurRad="38100" dist="38100" dir="2700000" algn="tl">
                    <a:srgbClr val="000000"/>
                  </a:outerShdw>
                </a:effectLst>
                <a:ea typeface="宋体" pitchFamily="2" charset="-122"/>
              </a:rPr>
              <a:t>Singapore   </a:t>
            </a:r>
            <a:r>
              <a:rPr lang="en-US" sz="4800" dirty="0">
                <a:solidFill>
                  <a:schemeClr val="bg1"/>
                </a:solidFill>
                <a:latin typeface="Century Gothic" pitchFamily="34" charset="0"/>
              </a:rPr>
              <a:t> </a:t>
            </a:r>
          </a:p>
        </p:txBody>
      </p:sp>
      <p:grpSp>
        <p:nvGrpSpPr>
          <p:cNvPr id="4" name="Group 3"/>
          <p:cNvGrpSpPr/>
          <p:nvPr/>
        </p:nvGrpSpPr>
        <p:grpSpPr>
          <a:xfrm>
            <a:off x="32543" y="788987"/>
            <a:ext cx="4355975" cy="3597180"/>
            <a:chOff x="75584" y="855458"/>
            <a:chExt cx="4355975" cy="3597180"/>
          </a:xfrm>
        </p:grpSpPr>
        <p:pic>
          <p:nvPicPr>
            <p:cNvPr id="8" name="Picture 7" descr="Map of Southeast Asia"/>
            <p:cNvPicPr/>
            <p:nvPr/>
          </p:nvPicPr>
          <p:blipFill rotWithShape="1">
            <a:blip r:embed="rId3">
              <a:extLst>
                <a:ext uri="{28A0092B-C50C-407E-A947-70E740481C1C}">
                  <a14:useLocalDpi xmlns:a14="http://schemas.microsoft.com/office/drawing/2010/main" val="0"/>
                </a:ext>
              </a:extLst>
            </a:blip>
            <a:srcRect l="737" t="1787" r="3144" b="1518"/>
            <a:stretch/>
          </p:blipFill>
          <p:spPr bwMode="auto">
            <a:xfrm>
              <a:off x="75584" y="855458"/>
              <a:ext cx="4355975" cy="3597180"/>
            </a:xfrm>
            <a:prstGeom prst="rect">
              <a:avLst/>
            </a:prstGeom>
            <a:noFill/>
            <a:ln>
              <a:noFill/>
            </a:ln>
          </p:spPr>
        </p:pic>
        <p:sp>
          <p:nvSpPr>
            <p:cNvPr id="3" name="Flowchart: Connector 2"/>
            <p:cNvSpPr/>
            <p:nvPr/>
          </p:nvSpPr>
          <p:spPr>
            <a:xfrm>
              <a:off x="1569662" y="2867793"/>
              <a:ext cx="114300" cy="114300"/>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pic>
        <p:nvPicPr>
          <p:cNvPr id="13" name="Picture 3" descr="Singapore-map copy.jpg"/>
          <p:cNvPicPr>
            <a:picLocks noChangeAspect="1"/>
          </p:cNvPicPr>
          <p:nvPr/>
        </p:nvPicPr>
        <p:blipFill>
          <a:blip r:embed="rId4" cstate="email"/>
          <a:srcRect/>
          <a:stretch>
            <a:fillRect/>
          </a:stretch>
        </p:blipFill>
        <p:spPr bwMode="auto">
          <a:xfrm>
            <a:off x="450458" y="3772371"/>
            <a:ext cx="2268336" cy="2440000"/>
          </a:xfrm>
          <a:prstGeom prst="rect">
            <a:avLst/>
          </a:prstGeom>
          <a:noFill/>
          <a:ln w="19050">
            <a:solidFill>
              <a:schemeClr val="tx1"/>
            </a:solidFill>
            <a:miter lim="800000"/>
            <a:headEnd/>
            <a:tailEnd/>
          </a:ln>
        </p:spPr>
      </p:pic>
      <p:sp>
        <p:nvSpPr>
          <p:cNvPr id="16" name="Line 8"/>
          <p:cNvSpPr>
            <a:spLocks noChangeShapeType="1"/>
          </p:cNvSpPr>
          <p:nvPr/>
        </p:nvSpPr>
        <p:spPr bwMode="auto">
          <a:xfrm flipH="1">
            <a:off x="1455778" y="2982093"/>
            <a:ext cx="128848" cy="1959076"/>
          </a:xfrm>
          <a:prstGeom prst="line">
            <a:avLst/>
          </a:prstGeom>
          <a:noFill/>
          <a:ln w="9525">
            <a:solidFill>
              <a:srgbClr val="FF0000"/>
            </a:solidFill>
            <a:round/>
            <a:headEnd/>
            <a:tailEnd type="triangle" w="med" len="med"/>
          </a:ln>
        </p:spPr>
        <p:txBody>
          <a:bodyPr/>
          <a:lstStyle/>
          <a:p>
            <a:endParaRPr lang="en-GB"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4254" y="4487380"/>
            <a:ext cx="2587486" cy="172499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08897" y="4487380"/>
            <a:ext cx="2595551" cy="1730367"/>
          </a:xfrm>
          <a:prstGeom prst="rect">
            <a:avLst/>
          </a:prstGeom>
        </p:spPr>
      </p:pic>
      <p:sp>
        <p:nvSpPr>
          <p:cNvPr id="14" name="Line 8"/>
          <p:cNvSpPr>
            <a:spLocks noChangeShapeType="1"/>
          </p:cNvSpPr>
          <p:nvPr/>
        </p:nvSpPr>
        <p:spPr bwMode="auto">
          <a:xfrm>
            <a:off x="5004048" y="3543870"/>
            <a:ext cx="0" cy="835521"/>
          </a:xfrm>
          <a:prstGeom prst="line">
            <a:avLst/>
          </a:prstGeom>
          <a:noFill/>
          <a:ln w="19050">
            <a:solidFill>
              <a:srgbClr val="FF0000"/>
            </a:solidFill>
            <a:round/>
            <a:headEnd/>
            <a:tailEnd type="triangle" w="med" len="med"/>
          </a:ln>
        </p:spPr>
        <p:txBody>
          <a:bodyPr/>
          <a:lstStyle/>
          <a:p>
            <a:endParaRPr lang="en-GB" dirty="0"/>
          </a:p>
        </p:txBody>
      </p:sp>
    </p:spTree>
    <p:extLst>
      <p:ext uri="{BB962C8B-B14F-4D97-AF65-F5344CB8AC3E}">
        <p14:creationId xmlns:p14="http://schemas.microsoft.com/office/powerpoint/2010/main" val="2751282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5" name="Rectangle 3"/>
          <p:cNvSpPr>
            <a:spLocks noChangeArrowheads="1"/>
          </p:cNvSpPr>
          <p:nvPr/>
        </p:nvSpPr>
        <p:spPr bwMode="auto">
          <a:xfrm>
            <a:off x="0" y="0"/>
            <a:ext cx="9144000" cy="676845"/>
          </a:xfrm>
          <a:prstGeom prst="rect">
            <a:avLst/>
          </a:prstGeom>
          <a:solidFill>
            <a:srgbClr val="FF9900"/>
          </a:solidFill>
          <a:ln w="9525">
            <a:noFill/>
            <a:miter lim="800000"/>
            <a:headEnd/>
            <a:tailEnd/>
          </a:ln>
          <a:effectLst/>
        </p:spPr>
        <p:txBody>
          <a:bodyPr wrap="none" anchor="ctr"/>
          <a:lstStyle/>
          <a:p>
            <a:pPr algn="ctr">
              <a:defRPr/>
            </a:pPr>
            <a:r>
              <a:rPr lang="en-US" sz="3600" b="1" smtClean="0">
                <a:effectLst>
                  <a:outerShdw blurRad="38100" dist="38100" dir="2700000" algn="tl">
                    <a:srgbClr val="FFFFFF"/>
                  </a:outerShdw>
                </a:effectLst>
              </a:rPr>
              <a:t>Key Points</a:t>
            </a:r>
            <a:endParaRPr lang="en-US" sz="3600" dirty="0">
              <a:solidFill>
                <a:schemeClr val="bg1"/>
              </a:solidFill>
              <a:latin typeface="Century Gothic" pitchFamily="34" charset="0"/>
            </a:endParaRPr>
          </a:p>
        </p:txBody>
      </p:sp>
      <p:sp>
        <p:nvSpPr>
          <p:cNvPr id="7" name="Rectangle 6"/>
          <p:cNvSpPr/>
          <p:nvPr/>
        </p:nvSpPr>
        <p:spPr>
          <a:xfrm>
            <a:off x="107504" y="1005135"/>
            <a:ext cx="8208912" cy="6214009"/>
          </a:xfrm>
          <a:prstGeom prst="rect">
            <a:avLst/>
          </a:prstGeom>
        </p:spPr>
        <p:txBody>
          <a:bodyPr wrap="square">
            <a:spAutoFit/>
          </a:bodyPr>
          <a:lstStyle/>
          <a:p>
            <a:pPr marL="1173163" lvl="1" indent="-457200">
              <a:lnSpc>
                <a:spcPct val="85000"/>
              </a:lnSpc>
              <a:buSzPct val="125000"/>
              <a:buFont typeface="Wingdings" panose="05000000000000000000" pitchFamily="2" charset="2"/>
              <a:buChar char="q"/>
              <a:tabLst>
                <a:tab pos="896938" algn="l"/>
              </a:tabLst>
            </a:pPr>
            <a:r>
              <a:rPr lang="en-US" sz="2800" b="1" dirty="0" smtClean="0"/>
              <a:t>We need a holistic approach to address Accessibility Issues</a:t>
            </a:r>
          </a:p>
          <a:p>
            <a:pPr marL="1630363" lvl="2" indent="-457200">
              <a:lnSpc>
                <a:spcPct val="85000"/>
              </a:lnSpc>
              <a:buSzPct val="125000"/>
              <a:buFont typeface="Wingdings" panose="05000000000000000000" pitchFamily="2" charset="2"/>
              <a:buChar char="Ø"/>
              <a:tabLst>
                <a:tab pos="896938" algn="l"/>
              </a:tabLst>
            </a:pPr>
            <a:r>
              <a:rPr lang="en-US" sz="2800" dirty="0" smtClean="0"/>
              <a:t>Whole of government effort</a:t>
            </a:r>
          </a:p>
          <a:p>
            <a:pPr marL="1630363" lvl="2" indent="-457200">
              <a:lnSpc>
                <a:spcPct val="85000"/>
              </a:lnSpc>
              <a:buSzPct val="125000"/>
              <a:buFont typeface="Wingdings" panose="05000000000000000000" pitchFamily="2" charset="2"/>
              <a:buChar char="Ø"/>
              <a:tabLst>
                <a:tab pos="896938" algn="l"/>
              </a:tabLst>
            </a:pPr>
            <a:r>
              <a:rPr lang="en-US" sz="2800" dirty="0" smtClean="0"/>
              <a:t>Multi-agency effort</a:t>
            </a:r>
          </a:p>
          <a:p>
            <a:pPr marL="1630363" lvl="2" indent="-457200">
              <a:lnSpc>
                <a:spcPct val="85000"/>
              </a:lnSpc>
              <a:buSzPct val="125000"/>
              <a:buFont typeface="Wingdings" panose="05000000000000000000" pitchFamily="2" charset="2"/>
              <a:buChar char="Ø"/>
              <a:tabLst>
                <a:tab pos="896938" algn="l"/>
              </a:tabLst>
            </a:pPr>
            <a:r>
              <a:rPr lang="en-US" sz="2800" dirty="0" smtClean="0"/>
              <a:t>Multi-levers </a:t>
            </a:r>
          </a:p>
          <a:p>
            <a:pPr marL="1630363" lvl="2" indent="-457200">
              <a:lnSpc>
                <a:spcPct val="85000"/>
              </a:lnSpc>
              <a:buSzPct val="125000"/>
              <a:buFont typeface="Wingdings" panose="05000000000000000000" pitchFamily="2" charset="2"/>
              <a:buChar char="Ø"/>
              <a:tabLst>
                <a:tab pos="896938" algn="l"/>
              </a:tabLst>
            </a:pPr>
            <a:r>
              <a:rPr lang="en-US" sz="2800" dirty="0" smtClean="0"/>
              <a:t>Involves the 3P sectors (people, private and public). </a:t>
            </a:r>
          </a:p>
          <a:p>
            <a:pPr marL="1173163" lvl="1" indent="-457200">
              <a:lnSpc>
                <a:spcPct val="85000"/>
              </a:lnSpc>
              <a:buSzPct val="125000"/>
              <a:buFont typeface="Wingdings" panose="05000000000000000000" pitchFamily="2" charset="2"/>
              <a:buChar char="§"/>
              <a:tabLst>
                <a:tab pos="896938" algn="l"/>
              </a:tabLst>
            </a:pPr>
            <a:endParaRPr lang="en-US" sz="2800" dirty="0" smtClean="0"/>
          </a:p>
          <a:p>
            <a:pPr marL="1173163" lvl="1" indent="-457200">
              <a:lnSpc>
                <a:spcPct val="85000"/>
              </a:lnSpc>
              <a:buSzPct val="125000"/>
              <a:buFont typeface="Wingdings" panose="05000000000000000000" pitchFamily="2" charset="2"/>
              <a:buChar char="q"/>
              <a:tabLst>
                <a:tab pos="896938" algn="l"/>
              </a:tabLst>
            </a:pPr>
            <a:r>
              <a:rPr lang="en-US" sz="2800" b="1" dirty="0" smtClean="0"/>
              <a:t>Universal Design in Built Environment </a:t>
            </a:r>
          </a:p>
          <a:p>
            <a:pPr marL="1630363" lvl="2" indent="-457200">
              <a:lnSpc>
                <a:spcPct val="85000"/>
              </a:lnSpc>
              <a:buSzPct val="125000"/>
              <a:buFont typeface="Wingdings" panose="05000000000000000000" pitchFamily="2" charset="2"/>
              <a:buChar char="Ø"/>
              <a:tabLst>
                <a:tab pos="896938" algn="l"/>
              </a:tabLst>
            </a:pPr>
            <a:r>
              <a:rPr lang="en-US" sz="2800" dirty="0" smtClean="0"/>
              <a:t>Is not boring</a:t>
            </a:r>
          </a:p>
          <a:p>
            <a:pPr marL="1630363" lvl="2" indent="-457200">
              <a:lnSpc>
                <a:spcPct val="85000"/>
              </a:lnSpc>
              <a:buSzPct val="125000"/>
              <a:buFont typeface="Wingdings" panose="05000000000000000000" pitchFamily="2" charset="2"/>
              <a:buChar char="Ø"/>
              <a:tabLst>
                <a:tab pos="896938" algn="l"/>
              </a:tabLst>
            </a:pPr>
            <a:r>
              <a:rPr lang="en-US" sz="2800" dirty="0" smtClean="0"/>
              <a:t>Does not cost more </a:t>
            </a:r>
          </a:p>
          <a:p>
            <a:pPr marL="1630363" lvl="2" indent="-457200">
              <a:lnSpc>
                <a:spcPct val="85000"/>
              </a:lnSpc>
              <a:buSzPct val="125000"/>
              <a:buFont typeface="Wingdings" panose="05000000000000000000" pitchFamily="2" charset="2"/>
              <a:buChar char="Ø"/>
              <a:tabLst>
                <a:tab pos="896938" algn="l"/>
              </a:tabLst>
            </a:pPr>
            <a:r>
              <a:rPr lang="en-US" sz="2800" dirty="0" smtClean="0"/>
              <a:t>Supports an inclusive society</a:t>
            </a:r>
          </a:p>
          <a:p>
            <a:pPr marL="1630363" lvl="2" indent="-457200">
              <a:lnSpc>
                <a:spcPct val="85000"/>
              </a:lnSpc>
              <a:buSzPct val="125000"/>
              <a:buFont typeface="Wingdings" panose="05000000000000000000" pitchFamily="2" charset="2"/>
              <a:buChar char="Ø"/>
              <a:tabLst>
                <a:tab pos="896938" algn="l"/>
              </a:tabLst>
            </a:pPr>
            <a:r>
              <a:rPr lang="en-US" sz="2800" dirty="0" smtClean="0"/>
              <a:t>Support Accessible tourism </a:t>
            </a:r>
          </a:p>
          <a:p>
            <a:pPr marL="1173163" lvl="1" indent="-457200">
              <a:lnSpc>
                <a:spcPct val="85000"/>
              </a:lnSpc>
              <a:buSzPct val="125000"/>
              <a:buFont typeface="Wingdings" panose="05000000000000000000" pitchFamily="2" charset="2"/>
              <a:buChar char="§"/>
              <a:tabLst>
                <a:tab pos="896938" algn="l"/>
              </a:tabLst>
            </a:pPr>
            <a:endParaRPr lang="en-US" sz="2800" dirty="0"/>
          </a:p>
          <a:p>
            <a:pPr marL="1733550" lvl="3" indent="-457200">
              <a:lnSpc>
                <a:spcPct val="85000"/>
              </a:lnSpc>
              <a:buSzPct val="125000"/>
              <a:buFont typeface="Arial" pitchFamily="34" charset="0"/>
              <a:buChar char="•"/>
            </a:pPr>
            <a:endParaRPr lang="en-US" sz="2400" dirty="0" smtClean="0"/>
          </a:p>
          <a:p>
            <a:pPr marL="1173163" lvl="2">
              <a:lnSpc>
                <a:spcPct val="85000"/>
              </a:lnSpc>
              <a:buSzPct val="125000"/>
              <a:tabLst>
                <a:tab pos="896938" algn="l"/>
              </a:tabLst>
            </a:pPr>
            <a:endParaRPr lang="en-US" sz="2800" dirty="0" smtClean="0"/>
          </a:p>
          <a:p>
            <a:pPr marL="896938" lvl="1" indent="-180975">
              <a:lnSpc>
                <a:spcPct val="85000"/>
              </a:lnSpc>
              <a:buSzPct val="125000"/>
              <a:tabLst>
                <a:tab pos="896938" algn="l"/>
              </a:tabLst>
            </a:pPr>
            <a:endParaRPr lang="en-US" sz="2400" dirty="0" smtClean="0"/>
          </a:p>
        </p:txBody>
      </p:sp>
    </p:spTree>
    <p:extLst>
      <p:ext uri="{BB962C8B-B14F-4D97-AF65-F5344CB8AC3E}">
        <p14:creationId xmlns:p14="http://schemas.microsoft.com/office/powerpoint/2010/main" val="1157964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4"/>
          <p:cNvSpPr txBox="1">
            <a:spLocks noChangeArrowheads="1"/>
          </p:cNvSpPr>
          <p:nvPr/>
        </p:nvSpPr>
        <p:spPr bwMode="auto">
          <a:xfrm>
            <a:off x="719572" y="980728"/>
            <a:ext cx="7704856" cy="4124206"/>
          </a:xfrm>
          <a:prstGeom prst="rect">
            <a:avLst/>
          </a:prstGeom>
          <a:noFill/>
          <a:ln w="9525">
            <a:noFill/>
            <a:miter lim="800000"/>
            <a:headEnd/>
            <a:tailEnd/>
          </a:ln>
        </p:spPr>
        <p:txBody>
          <a:bodyPr wrap="square">
            <a:spAutoFit/>
          </a:bodyPr>
          <a:lstStyle/>
          <a:p>
            <a:pPr marL="457200" indent="-457200">
              <a:spcBef>
                <a:spcPct val="50000"/>
              </a:spcBef>
              <a:buFont typeface="Wingdings" panose="05000000000000000000" pitchFamily="2" charset="2"/>
              <a:buChar char="q"/>
              <a:tabLst>
                <a:tab pos="0" algn="l"/>
              </a:tabLst>
            </a:pPr>
            <a:r>
              <a:rPr lang="en-US" sz="2800" dirty="0" smtClean="0">
                <a:latin typeface="Arial Narrow" panose="020B0606020202030204" pitchFamily="34" charset="0"/>
                <a:cs typeface="Arial" panose="020B0604020202020204" pitchFamily="34" charset="0"/>
                <a:sym typeface="Wingdings 2" pitchFamily="18" charset="2"/>
              </a:rPr>
              <a:t>Issue of a barrier-free access to buildings raised in 80s</a:t>
            </a:r>
          </a:p>
          <a:p>
            <a:pPr marL="457200" indent="-457200">
              <a:spcBef>
                <a:spcPct val="50000"/>
              </a:spcBef>
              <a:buFont typeface="Wingdings" panose="05000000000000000000" pitchFamily="2" charset="2"/>
              <a:buChar char="q"/>
              <a:tabLst>
                <a:tab pos="0" algn="l"/>
              </a:tabLst>
            </a:pPr>
            <a:r>
              <a:rPr lang="en-US" sz="2800" b="1" dirty="0">
                <a:solidFill>
                  <a:srgbClr val="800000"/>
                </a:solidFill>
                <a:latin typeface="Arial Narrow" panose="020B0606020202030204" pitchFamily="34" charset="0"/>
                <a:cs typeface="Arial" panose="020B0604020202020204" pitchFamily="34" charset="0"/>
                <a:sym typeface="Wingdings 2" pitchFamily="18" charset="2"/>
              </a:rPr>
              <a:t>Critical Milestone in 1990 </a:t>
            </a:r>
          </a:p>
          <a:p>
            <a:pPr marL="914400" lvl="1" indent="-457200">
              <a:spcBef>
                <a:spcPct val="50000"/>
              </a:spcBef>
              <a:buFont typeface="Wingdings" panose="05000000000000000000" pitchFamily="2" charset="2"/>
              <a:buChar char="Ø"/>
              <a:tabLst>
                <a:tab pos="0" algn="l"/>
              </a:tabLst>
            </a:pPr>
            <a:r>
              <a:rPr lang="en-US" sz="2400" u="sng" dirty="0">
                <a:solidFill>
                  <a:srgbClr val="800000"/>
                </a:solidFill>
                <a:latin typeface="Arial Narrow" panose="020B0606020202030204" pitchFamily="34" charset="0"/>
                <a:cs typeface="Arial" panose="020B0604020202020204" pitchFamily="34" charset="0"/>
                <a:sym typeface="Wingdings 2" pitchFamily="18" charset="2"/>
              </a:rPr>
              <a:t>M</a:t>
            </a:r>
            <a:r>
              <a:rPr lang="en-US" sz="2400" u="sng" dirty="0" smtClean="0">
                <a:solidFill>
                  <a:srgbClr val="800000"/>
                </a:solidFill>
                <a:latin typeface="Arial Narrow" panose="020B0606020202030204" pitchFamily="34" charset="0"/>
                <a:cs typeface="Arial" panose="020B0604020202020204" pitchFamily="34" charset="0"/>
                <a:sym typeface="Wingdings 2" pitchFamily="18" charset="2"/>
              </a:rPr>
              <a:t>andate</a:t>
            </a:r>
            <a:r>
              <a:rPr lang="en-US" sz="2400" dirty="0" smtClean="0">
                <a:solidFill>
                  <a:srgbClr val="800000"/>
                </a:solidFill>
                <a:latin typeface="Arial Narrow" panose="020B0606020202030204" pitchFamily="34" charset="0"/>
                <a:cs typeface="Arial" panose="020B0604020202020204" pitchFamily="34" charset="0"/>
                <a:sym typeface="Wingdings 2" pitchFamily="18" charset="2"/>
              </a:rPr>
              <a:t> the provision of barrier-free accessibility in buildings </a:t>
            </a:r>
          </a:p>
          <a:p>
            <a:pPr marL="914400" lvl="1" indent="-457200">
              <a:spcBef>
                <a:spcPct val="50000"/>
              </a:spcBef>
              <a:buFont typeface="Wingdings" panose="05000000000000000000" pitchFamily="2" charset="2"/>
              <a:buChar char="Ø"/>
              <a:tabLst>
                <a:tab pos="0" algn="l"/>
              </a:tabLst>
            </a:pPr>
            <a:r>
              <a:rPr lang="en-US" sz="2400" dirty="0" smtClean="0">
                <a:latin typeface="Arial Narrow" panose="020B0606020202030204" pitchFamily="34" charset="0"/>
                <a:cs typeface="Arial" panose="020B0604020202020204" pitchFamily="34" charset="0"/>
                <a:sym typeface="Wingdings 2" pitchFamily="18" charset="2"/>
              </a:rPr>
              <a:t>Published</a:t>
            </a:r>
            <a:r>
              <a:rPr lang="en-US" sz="2400" i="1" dirty="0" smtClean="0">
                <a:latin typeface="Arial Narrow" panose="020B0606020202030204" pitchFamily="34" charset="0"/>
                <a:cs typeface="Arial" panose="020B0604020202020204" pitchFamily="34" charset="0"/>
                <a:sym typeface="Wingdings 2" pitchFamily="18" charset="2"/>
              </a:rPr>
              <a:t> Code on Barrier-free Accessibility in Buildings, 1990  </a:t>
            </a:r>
          </a:p>
          <a:p>
            <a:pPr marL="1371600" lvl="2" indent="-457200">
              <a:spcBef>
                <a:spcPct val="50000"/>
              </a:spcBef>
              <a:buFont typeface="Wingdings" panose="05000000000000000000" pitchFamily="2" charset="2"/>
              <a:buChar char="Ø"/>
              <a:tabLst>
                <a:tab pos="0" algn="l"/>
              </a:tabLst>
            </a:pPr>
            <a:r>
              <a:rPr lang="en-US" sz="2400" dirty="0" smtClean="0">
                <a:solidFill>
                  <a:srgbClr val="800000"/>
                </a:solidFill>
                <a:latin typeface="Arial Narrow" panose="020B0606020202030204" pitchFamily="34" charset="0"/>
                <a:cs typeface="Arial" panose="020B0604020202020204" pitchFamily="34" charset="0"/>
                <a:sym typeface="Wingdings 2" pitchFamily="18" charset="2"/>
              </a:rPr>
              <a:t>To set the minimum standard for compliance</a:t>
            </a:r>
          </a:p>
          <a:p>
            <a:pPr marL="1371600" lvl="2" indent="-457200">
              <a:spcBef>
                <a:spcPct val="50000"/>
              </a:spcBef>
              <a:buFont typeface="Wingdings" panose="05000000000000000000" pitchFamily="2" charset="2"/>
              <a:buChar char="Ø"/>
              <a:tabLst>
                <a:tab pos="0" algn="l"/>
              </a:tabLst>
            </a:pPr>
            <a:r>
              <a:rPr lang="en-US" sz="2400" dirty="0" smtClean="0">
                <a:latin typeface="Arial Narrow" panose="020B0606020202030204" pitchFamily="34" charset="0"/>
                <a:cs typeface="Arial" panose="020B0604020202020204" pitchFamily="34" charset="0"/>
                <a:sym typeface="Wingdings 2" pitchFamily="18" charset="2"/>
              </a:rPr>
              <a:t>Main focus on the wheelchair access in buildings</a:t>
            </a:r>
            <a:endParaRPr lang="en-US" sz="2800" dirty="0" smtClean="0">
              <a:latin typeface="Arial Narrow" panose="020B0606020202030204" pitchFamily="34" charset="0"/>
              <a:cs typeface="Arial" panose="020B0604020202020204" pitchFamily="34" charset="0"/>
              <a:sym typeface="Wingdings 2" pitchFamily="18" charset="2"/>
            </a:endParaRPr>
          </a:p>
        </p:txBody>
      </p:sp>
      <p:sp>
        <p:nvSpPr>
          <p:cNvPr id="6" name="Rectangle 3"/>
          <p:cNvSpPr>
            <a:spLocks noChangeArrowheads="1"/>
          </p:cNvSpPr>
          <p:nvPr/>
        </p:nvSpPr>
        <p:spPr bwMode="auto">
          <a:xfrm>
            <a:off x="0" y="27348"/>
            <a:ext cx="9144000" cy="815022"/>
          </a:xfrm>
          <a:prstGeom prst="rect">
            <a:avLst/>
          </a:prstGeom>
          <a:solidFill>
            <a:srgbClr val="FF9900"/>
          </a:solidFill>
          <a:ln w="9525">
            <a:noFill/>
            <a:miter lim="800000"/>
            <a:headEnd/>
            <a:tailEnd/>
          </a:ln>
          <a:effectLst/>
        </p:spPr>
        <p:txBody>
          <a:bodyPr wrap="none" anchor="ctr"/>
          <a:lstStyle/>
          <a:p>
            <a:pPr algn="ctr">
              <a:defRPr/>
            </a:pPr>
            <a:r>
              <a:rPr lang="en-US" altLang="zh-CN" sz="3200" b="1" dirty="0" smtClean="0">
                <a:effectLst>
                  <a:outerShdw blurRad="38100" dist="38100" dir="2700000" algn="tl">
                    <a:srgbClr val="FFFFFF"/>
                  </a:outerShdw>
                </a:effectLst>
                <a:ea typeface="宋体" pitchFamily="2" charset="-122"/>
              </a:rPr>
              <a:t>Provisions for the Persons with disability</a:t>
            </a:r>
            <a:endParaRPr lang="en-US" sz="3200" b="1" dirty="0">
              <a:effectLst>
                <a:outerShdw blurRad="38100" dist="38100" dir="2700000" algn="tl">
                  <a:srgbClr val="FFFFFF"/>
                </a:outerShdw>
              </a:effectLst>
              <a:ea typeface="宋体" pitchFamily="2" charset="-122"/>
            </a:endParaRPr>
          </a:p>
        </p:txBody>
      </p:sp>
      <p:pic>
        <p:nvPicPr>
          <p:cNvPr id="4" name="Picture 3" descr="http://exceldg.com/wp-content/uploads/2011/03/Handicap-Logo8.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1334" y="4797152"/>
            <a:ext cx="923071" cy="893817"/>
          </a:xfrm>
          <a:prstGeom prst="rect">
            <a:avLst/>
          </a:prstGeom>
          <a:noFill/>
        </p:spPr>
      </p:pic>
    </p:spTree>
    <p:extLst>
      <p:ext uri="{BB962C8B-B14F-4D97-AF65-F5344CB8AC3E}">
        <p14:creationId xmlns:p14="http://schemas.microsoft.com/office/powerpoint/2010/main" val="387822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0648"/>
            <a:ext cx="9144000" cy="584775"/>
          </a:xfrm>
          <a:prstGeom prst="rect">
            <a:avLst/>
          </a:prstGeom>
          <a:solidFill>
            <a:srgbClr val="FF9900"/>
          </a:solidFill>
          <a:ln>
            <a:noFill/>
          </a:ln>
        </p:spPr>
        <p:style>
          <a:lnRef idx="1">
            <a:schemeClr val="accent6"/>
          </a:lnRef>
          <a:fillRef idx="3">
            <a:schemeClr val="accent6"/>
          </a:fillRef>
          <a:effectRef idx="2">
            <a:schemeClr val="accent6"/>
          </a:effectRef>
          <a:fontRef idx="minor">
            <a:schemeClr val="lt1"/>
          </a:fontRef>
        </p:style>
        <p:txBody>
          <a:bodyPr wrap="square" rtlCol="0">
            <a:spAutoFit/>
          </a:bodyPr>
          <a:lstStyle/>
          <a:p>
            <a:pPr marL="92075"/>
            <a:r>
              <a:rPr lang="en-US" sz="3200" b="1" dirty="0" smtClean="0">
                <a:solidFill>
                  <a:schemeClr val="tx1"/>
                </a:solidFill>
                <a:latin typeface="Arial" pitchFamily="34" charset="0"/>
                <a:cs typeface="Arial" pitchFamily="34" charset="0"/>
              </a:rPr>
              <a:t>Challenges in the built environment</a:t>
            </a:r>
            <a:endParaRPr lang="en-US" sz="2800" b="1" dirty="0" smtClean="0">
              <a:solidFill>
                <a:schemeClr val="tx1"/>
              </a:solidFill>
              <a:latin typeface="Arial" pitchFamily="34" charset="0"/>
              <a:cs typeface="Arial" pitchFamily="34" charset="0"/>
            </a:endParaRPr>
          </a:p>
        </p:txBody>
      </p:sp>
      <p:pic>
        <p:nvPicPr>
          <p:cNvPr id="6" name="Picture 7" descr="FeiYan"/>
          <p:cNvPicPr>
            <a:picLocks noChangeAspect="1" noChangeArrowheads="1"/>
          </p:cNvPicPr>
          <p:nvPr/>
        </p:nvPicPr>
        <p:blipFill>
          <a:blip r:embed="rId3" cstate="print"/>
          <a:srcRect l="8898" t="2128" r="2642" b="2196"/>
          <a:stretch>
            <a:fillRect/>
          </a:stretch>
        </p:blipFill>
        <p:spPr bwMode="auto">
          <a:xfrm>
            <a:off x="179512" y="2636912"/>
            <a:ext cx="1872208" cy="1530976"/>
          </a:xfrm>
          <a:prstGeom prst="rect">
            <a:avLst/>
          </a:prstGeom>
          <a:noFill/>
          <a:ln w="9525">
            <a:noFill/>
            <a:miter lim="800000"/>
            <a:headEnd/>
            <a:tailEnd/>
          </a:ln>
        </p:spPr>
      </p:pic>
      <p:pic>
        <p:nvPicPr>
          <p:cNvPr id="7" name="Picture 18" descr="P1080130"/>
          <p:cNvPicPr>
            <a:picLocks noChangeAspect="1" noChangeArrowheads="1"/>
          </p:cNvPicPr>
          <p:nvPr/>
        </p:nvPicPr>
        <p:blipFill>
          <a:blip r:embed="rId4" cstate="print"/>
          <a:srcRect r="5750"/>
          <a:stretch>
            <a:fillRect/>
          </a:stretch>
        </p:blipFill>
        <p:spPr bwMode="auto">
          <a:xfrm>
            <a:off x="5656337" y="980728"/>
            <a:ext cx="1808861" cy="1440160"/>
          </a:xfrm>
          <a:prstGeom prst="rect">
            <a:avLst/>
          </a:prstGeom>
          <a:noFill/>
          <a:ln w="9525">
            <a:noFill/>
            <a:miter lim="800000"/>
            <a:headEnd/>
            <a:tailEnd/>
          </a:ln>
        </p:spPr>
      </p:pic>
      <p:sp>
        <p:nvSpPr>
          <p:cNvPr id="8" name="TextBox 7"/>
          <p:cNvSpPr txBox="1"/>
          <p:nvPr/>
        </p:nvSpPr>
        <p:spPr>
          <a:xfrm>
            <a:off x="179512" y="980728"/>
            <a:ext cx="5256584" cy="1396127"/>
          </a:xfrm>
          <a:prstGeom prst="round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u="sng" dirty="0" smtClean="0"/>
              <a:t>Pre-1990</a:t>
            </a:r>
            <a:r>
              <a:rPr lang="en-US" sz="2800" b="1" dirty="0" smtClean="0"/>
              <a:t> buildings mostly not barrier-free</a:t>
            </a:r>
          </a:p>
          <a:p>
            <a:pPr>
              <a:buFont typeface="Arial" pitchFamily="34" charset="0"/>
              <a:buChar char="•"/>
            </a:pPr>
            <a:r>
              <a:rPr lang="en-US" sz="2000" dirty="0" smtClean="0"/>
              <a:t> mandatory requirements imposed in 1990</a:t>
            </a:r>
          </a:p>
        </p:txBody>
      </p:sp>
      <p:sp>
        <p:nvSpPr>
          <p:cNvPr id="9" name="TextBox 8"/>
          <p:cNvSpPr txBox="1"/>
          <p:nvPr/>
        </p:nvSpPr>
        <p:spPr>
          <a:xfrm>
            <a:off x="3995936" y="2780928"/>
            <a:ext cx="5040560" cy="1259919"/>
          </a:xfrm>
          <a:prstGeom prst="roundRect">
            <a:avLst/>
          </a:prstGeom>
          <a:noFill/>
        </p:spPr>
        <p:style>
          <a:lnRef idx="2">
            <a:schemeClr val="accent2"/>
          </a:lnRef>
          <a:fillRef idx="1">
            <a:schemeClr val="lt1"/>
          </a:fillRef>
          <a:effectRef idx="0">
            <a:schemeClr val="accent2"/>
          </a:effectRef>
          <a:fontRef idx="minor">
            <a:schemeClr val="dk1"/>
          </a:fontRef>
        </p:style>
        <p:txBody>
          <a:bodyPr wrap="square" rtlCol="0" anchor="ctr">
            <a:spAutoFit/>
          </a:bodyPr>
          <a:lstStyle/>
          <a:p>
            <a:r>
              <a:rPr lang="en-US" sz="2800" b="1" dirty="0" smtClean="0"/>
              <a:t>Buildings are not UD</a:t>
            </a:r>
            <a:endParaRPr lang="en-US" sz="1600" b="1" dirty="0" smtClean="0"/>
          </a:p>
          <a:p>
            <a:pPr marL="174625" indent="-174625">
              <a:buFont typeface="Arial" pitchFamily="34" charset="0"/>
              <a:buChar char="•"/>
            </a:pPr>
            <a:r>
              <a:rPr lang="en-US" sz="2000" dirty="0" smtClean="0"/>
              <a:t>elder and family-centric provisions are lacking</a:t>
            </a:r>
          </a:p>
        </p:txBody>
      </p:sp>
      <p:pic>
        <p:nvPicPr>
          <p:cNvPr id="10" name="Picture 25" descr="P1100001"/>
          <p:cNvPicPr>
            <a:picLocks noGrp="1" noChangeAspect="1" noChangeArrowheads="1"/>
          </p:cNvPicPr>
          <p:nvPr>
            <p:ph sz="half" idx="4294967295"/>
          </p:nvPr>
        </p:nvPicPr>
        <p:blipFill>
          <a:blip r:embed="rId5" cstate="print"/>
          <a:srcRect l="12682" r="13339"/>
          <a:stretch>
            <a:fillRect/>
          </a:stretch>
        </p:blipFill>
        <p:spPr>
          <a:xfrm>
            <a:off x="7524328" y="980728"/>
            <a:ext cx="1440160" cy="1439743"/>
          </a:xfrm>
          <a:prstGeom prst="rect">
            <a:avLst/>
          </a:prstGeom>
          <a:noFill/>
        </p:spPr>
      </p:pic>
      <p:sp>
        <p:nvSpPr>
          <p:cNvPr id="11" name="TextBox 10"/>
          <p:cNvSpPr txBox="1"/>
          <p:nvPr/>
        </p:nvSpPr>
        <p:spPr>
          <a:xfrm>
            <a:off x="179512" y="4401329"/>
            <a:ext cx="5400600" cy="1259919"/>
          </a:xfrm>
          <a:prstGeom prst="roundRect">
            <a:avLst/>
          </a:prstGeom>
          <a:no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dirty="0" smtClean="0"/>
              <a:t>Issues with inter-connectivity</a:t>
            </a:r>
          </a:p>
          <a:p>
            <a:pPr>
              <a:buFont typeface="Arial" pitchFamily="34" charset="0"/>
              <a:buChar char="•"/>
            </a:pPr>
            <a:r>
              <a:rPr lang="en-US" sz="2000" dirty="0" smtClean="0"/>
              <a:t> from building to building</a:t>
            </a:r>
          </a:p>
          <a:p>
            <a:pPr>
              <a:buFont typeface="Arial" pitchFamily="34" charset="0"/>
              <a:buChar char="•"/>
            </a:pPr>
            <a:r>
              <a:rPr lang="en-US" sz="2000" dirty="0" smtClean="0"/>
              <a:t> from building to infrastructure</a:t>
            </a:r>
          </a:p>
        </p:txBody>
      </p:sp>
      <p:pic>
        <p:nvPicPr>
          <p:cNvPr id="12" name="Picture 4" descr="DSCF0393"/>
          <p:cNvPicPr>
            <a:picLocks noChangeAspect="1" noChangeArrowheads="1"/>
          </p:cNvPicPr>
          <p:nvPr/>
        </p:nvPicPr>
        <p:blipFill>
          <a:blip r:embed="rId6" cstate="print"/>
          <a:srcRect l="18572" t="12043" r="33870" b="20184"/>
          <a:stretch>
            <a:fillRect/>
          </a:stretch>
        </p:blipFill>
        <p:spPr bwMode="gray">
          <a:xfrm>
            <a:off x="2123728" y="2636913"/>
            <a:ext cx="1684330" cy="1540976"/>
          </a:xfrm>
          <a:prstGeom prst="rect">
            <a:avLst/>
          </a:prstGeom>
          <a:noFill/>
          <a:ln w="9525">
            <a:noFill/>
            <a:miter lim="800000"/>
            <a:headEnd/>
            <a:tailEnd/>
          </a:ln>
        </p:spPr>
      </p:pic>
      <p:pic>
        <p:nvPicPr>
          <p:cNvPr id="51204" name="Picture 4" descr="http://www.cheeyam.com.sg/img/gallery/profile8-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96136" y="4293096"/>
            <a:ext cx="2592288" cy="1672444"/>
          </a:xfrm>
          <a:prstGeom prst="rect">
            <a:avLst/>
          </a:prstGeom>
          <a:noFill/>
        </p:spPr>
      </p:pic>
    </p:spTree>
    <p:extLst>
      <p:ext uri="{BB962C8B-B14F-4D97-AF65-F5344CB8AC3E}">
        <p14:creationId xmlns:p14="http://schemas.microsoft.com/office/powerpoint/2010/main" val="4236590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7"/>
          <p:cNvSpPr>
            <a:spLocks noChangeArrowheads="1"/>
          </p:cNvSpPr>
          <p:nvPr/>
        </p:nvSpPr>
        <p:spPr bwMode="auto">
          <a:xfrm>
            <a:off x="0" y="0"/>
            <a:ext cx="9144000" cy="6206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32" name="Picture 2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a:off x="3797840" y="2805067"/>
            <a:ext cx="1785950" cy="1839124"/>
          </a:xfrm>
          <a:prstGeom prst="rect">
            <a:avLst/>
          </a:prstGeom>
          <a:solidFill>
            <a:srgbClr val="FFFFFF">
              <a:shade val="85000"/>
            </a:srgbClr>
          </a:solidFill>
          <a:ln w="190500" cap="sq">
            <a:noFill/>
            <a:miter lim="800000"/>
          </a:ln>
          <a:effectLst/>
        </p:spPr>
      </p:pic>
      <p:pic>
        <p:nvPicPr>
          <p:cNvPr id="33" name="Picture 7" descr="BCA-000135.tif"/>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779445" y="993200"/>
            <a:ext cx="1788730" cy="1785950"/>
          </a:xfrm>
          <a:prstGeom prst="rect">
            <a:avLst/>
          </a:prstGeom>
          <a:noFill/>
          <a:ln w="9525">
            <a:noFill/>
            <a:miter lim="800000"/>
            <a:headEnd/>
            <a:tailEnd/>
          </a:ln>
        </p:spPr>
      </p:pic>
      <p:pic>
        <p:nvPicPr>
          <p:cNvPr id="36"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28540" y="4670108"/>
            <a:ext cx="1772314" cy="178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04522" y="260648"/>
            <a:ext cx="1774911" cy="707886"/>
          </a:xfrm>
          <a:prstGeom prst="rect">
            <a:avLst/>
          </a:prstGeom>
          <a:solidFill>
            <a:schemeClr val="bg1"/>
          </a:solidFill>
          <a:ln w="57150" cap="flat">
            <a:solidFill>
              <a:srgbClr val="8F7E67"/>
            </a:solidFill>
            <a:miter lim="800000"/>
          </a:ln>
          <a:effectLst/>
        </p:spPr>
        <p:txBody>
          <a:bodyPr wrap="square" rtlCol="0">
            <a:spAutoFit/>
          </a:bodyPr>
          <a:lstStyle/>
          <a:p>
            <a:pPr algn="ctr"/>
            <a:r>
              <a:rPr lang="en-GB" sz="4000" b="1" dirty="0" smtClean="0">
                <a:solidFill>
                  <a:srgbClr val="8F7E67"/>
                </a:solidFill>
                <a:latin typeface="Arial Narrow" pitchFamily="34" charset="0"/>
                <a:cs typeface="Arial" pitchFamily="34" charset="0"/>
              </a:rPr>
              <a:t>VISION</a:t>
            </a:r>
            <a:endParaRPr lang="en-GB" sz="3200" b="1" dirty="0">
              <a:solidFill>
                <a:srgbClr val="8F7E67"/>
              </a:solidFill>
              <a:latin typeface="Arial Narrow" pitchFamily="34" charset="0"/>
              <a:cs typeface="Arial" pitchFamily="34" charset="0"/>
            </a:endParaRPr>
          </a:p>
        </p:txBody>
      </p:sp>
      <p:sp>
        <p:nvSpPr>
          <p:cNvPr id="6" name="TextBox 5"/>
          <p:cNvSpPr txBox="1"/>
          <p:nvPr/>
        </p:nvSpPr>
        <p:spPr>
          <a:xfrm>
            <a:off x="3819505" y="286281"/>
            <a:ext cx="5278775" cy="646331"/>
          </a:xfrm>
          <a:prstGeom prst="rect">
            <a:avLst/>
          </a:prstGeom>
          <a:solidFill>
            <a:schemeClr val="accent6"/>
          </a:solidFill>
          <a:ln w="88900" cap="sq">
            <a:solidFill>
              <a:schemeClr val="accent6">
                <a:lumMod val="75000"/>
              </a:schemeClr>
            </a:solidFill>
            <a:miter lim="800000"/>
          </a:ln>
        </p:spPr>
        <p:txBody>
          <a:bodyPr wrap="square" rtlCol="0">
            <a:spAutoFit/>
          </a:bodyPr>
          <a:lstStyle/>
          <a:p>
            <a:r>
              <a:rPr lang="en-GB" sz="3600" dirty="0" smtClean="0">
                <a:solidFill>
                  <a:schemeClr val="bg1"/>
                </a:solidFill>
                <a:latin typeface="Arial" pitchFamily="34" charset="0"/>
                <a:cs typeface="Arial" pitchFamily="34" charset="0"/>
              </a:rPr>
              <a:t>A City for All Ages</a:t>
            </a:r>
            <a:endParaRPr lang="en-GB" sz="3600" dirty="0">
              <a:solidFill>
                <a:schemeClr val="bg1"/>
              </a:solidFill>
              <a:latin typeface="Arial" pitchFamily="34" charset="0"/>
              <a:cs typeface="Arial" pitchFamily="34" charset="0"/>
            </a:endParaRPr>
          </a:p>
        </p:txBody>
      </p:sp>
      <p:sp>
        <p:nvSpPr>
          <p:cNvPr id="7" name="TextBox 6"/>
          <p:cNvSpPr txBox="1"/>
          <p:nvPr/>
        </p:nvSpPr>
        <p:spPr>
          <a:xfrm>
            <a:off x="5681896" y="3750565"/>
            <a:ext cx="2862919" cy="830997"/>
          </a:xfrm>
          <a:prstGeom prst="rect">
            <a:avLst/>
          </a:prstGeom>
          <a:noFill/>
        </p:spPr>
        <p:txBody>
          <a:bodyPr wrap="square" rtlCol="0">
            <a:spAutoFit/>
          </a:bodyPr>
          <a:lstStyle/>
          <a:p>
            <a:pPr>
              <a:spcAft>
                <a:spcPts val="3000"/>
              </a:spcAft>
            </a:pPr>
            <a:r>
              <a:rPr lang="en-GB" sz="2000" dirty="0" smtClean="0"/>
              <a:t>To pursue </a:t>
            </a:r>
            <a:r>
              <a:rPr lang="en-GB" sz="2000" b="1" dirty="0" smtClean="0">
                <a:solidFill>
                  <a:schemeClr val="accent6">
                    <a:lumMod val="75000"/>
                  </a:schemeClr>
                </a:solidFill>
              </a:rPr>
              <a:t>upstream goal</a:t>
            </a:r>
            <a:r>
              <a:rPr lang="en-GB" sz="2000" dirty="0" smtClean="0">
                <a:solidFill>
                  <a:schemeClr val="accent6">
                    <a:lumMod val="75000"/>
                  </a:schemeClr>
                </a:solidFill>
              </a:rPr>
              <a:t> </a:t>
            </a:r>
            <a:br>
              <a:rPr lang="en-GB" sz="2000" dirty="0" smtClean="0">
                <a:solidFill>
                  <a:schemeClr val="accent6">
                    <a:lumMod val="75000"/>
                  </a:schemeClr>
                </a:solidFill>
              </a:rPr>
            </a:br>
            <a:r>
              <a:rPr lang="en-GB" sz="2800" b="1" dirty="0" smtClean="0"/>
              <a:t>Liveability</a:t>
            </a:r>
            <a:r>
              <a:rPr lang="en-GB" sz="2400" b="1" dirty="0" smtClean="0"/>
              <a:t> </a:t>
            </a:r>
            <a:endParaRPr lang="en-GB" sz="2400" b="1" dirty="0"/>
          </a:p>
        </p:txBody>
      </p:sp>
      <p:grpSp>
        <p:nvGrpSpPr>
          <p:cNvPr id="4" name="Group 3"/>
          <p:cNvGrpSpPr/>
          <p:nvPr/>
        </p:nvGrpSpPr>
        <p:grpSpPr>
          <a:xfrm>
            <a:off x="2150" y="1004852"/>
            <a:ext cx="3784032" cy="5439093"/>
            <a:chOff x="2150" y="1418907"/>
            <a:chExt cx="3784032" cy="5439093"/>
          </a:xfrm>
        </p:grpSpPr>
        <p:pic>
          <p:nvPicPr>
            <p:cNvPr id="1032" name="Picture 8" descr="http://1.bp.blogspot.com/_2tq9YDCbKTw/TFqNtYyQOII/AAAAAAAAAJg/9L2I4zqYGmo/s1600/Goal+Setting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flipH="1">
              <a:off x="2150" y="1521041"/>
              <a:ext cx="3784032" cy="5336959"/>
            </a:xfrm>
            <a:prstGeom prst="rect">
              <a:avLst/>
            </a:prstGeom>
            <a:noFill/>
            <a:extLst>
              <a:ext uri="{909E8E84-426E-40DD-AFC4-6F175D3DCCD1}">
                <a14:hiddenFill xmlns:a14="http://schemas.microsoft.com/office/drawing/2010/main">
                  <a:solidFill>
                    <a:srgbClr val="FFFFFF"/>
                  </a:solidFill>
                </a14:hiddenFill>
              </a:ext>
            </a:extLst>
          </p:spPr>
        </p:pic>
        <p:sp>
          <p:nvSpPr>
            <p:cNvPr id="12" name="Folded Corner 11"/>
            <p:cNvSpPr/>
            <p:nvPr/>
          </p:nvSpPr>
          <p:spPr>
            <a:xfrm rot="534197">
              <a:off x="265586" y="1418907"/>
              <a:ext cx="1986012" cy="1680541"/>
            </a:xfrm>
            <a:prstGeom prst="foldedCorner">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 algn="ctr"/>
              <a:endParaRPr lang="en-US" sz="1600" dirty="0">
                <a:solidFill>
                  <a:schemeClr val="tx1"/>
                </a:solidFill>
              </a:endParaRPr>
            </a:p>
            <a:p>
              <a:pPr algn="ctr"/>
              <a:r>
                <a:rPr lang="en-US" sz="2000" dirty="0" smtClean="0">
                  <a:solidFill>
                    <a:schemeClr val="tx1"/>
                  </a:solidFill>
                </a:rPr>
                <a:t>Steering towards </a:t>
              </a:r>
            </a:p>
            <a:p>
              <a:pPr algn="ctr"/>
              <a:r>
                <a:rPr lang="en-US" sz="3200" b="1" dirty="0" smtClean="0">
                  <a:solidFill>
                    <a:srgbClr val="C00000"/>
                  </a:solidFill>
                </a:rPr>
                <a:t>future-readiness</a:t>
              </a:r>
              <a:endParaRPr lang="en-GB" sz="2000" b="1" dirty="0">
                <a:solidFill>
                  <a:srgbClr val="C00000"/>
                </a:solidFill>
              </a:endParaRPr>
            </a:p>
          </p:txBody>
        </p:sp>
      </p:grpSp>
      <p:grpSp>
        <p:nvGrpSpPr>
          <p:cNvPr id="14" name="Group 13"/>
          <p:cNvGrpSpPr/>
          <p:nvPr/>
        </p:nvGrpSpPr>
        <p:grpSpPr>
          <a:xfrm>
            <a:off x="5786446" y="5443837"/>
            <a:ext cx="3253352" cy="737049"/>
            <a:chOff x="2926379" y="1013766"/>
            <a:chExt cx="4771991" cy="1081097"/>
          </a:xfrm>
        </p:grpSpPr>
        <p:grpSp>
          <p:nvGrpSpPr>
            <p:cNvPr id="15" name="Group 14"/>
            <p:cNvGrpSpPr/>
            <p:nvPr/>
          </p:nvGrpSpPr>
          <p:grpSpPr>
            <a:xfrm>
              <a:off x="2926379" y="1013766"/>
              <a:ext cx="3903129" cy="1081097"/>
              <a:chOff x="4007543" y="1013766"/>
              <a:chExt cx="3903129" cy="1081097"/>
            </a:xfrm>
          </p:grpSpPr>
          <p:pic>
            <p:nvPicPr>
              <p:cNvPr id="17" name="Picture 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913696" y="1073696"/>
                <a:ext cx="1215504" cy="988130"/>
              </a:xfrm>
              <a:prstGeom prst="rect">
                <a:avLst/>
              </a:prstGeom>
              <a:noFill/>
              <a:ln w="9525">
                <a:noFill/>
                <a:miter lim="800000"/>
                <a:headEnd/>
                <a:tailEnd/>
              </a:ln>
            </p:spPr>
          </p:pic>
          <p:pic>
            <p:nvPicPr>
              <p:cNvPr id="18" name="Picture 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101840" y="1013766"/>
                <a:ext cx="1808832" cy="1081097"/>
              </a:xfrm>
              <a:prstGeom prst="rect">
                <a:avLst/>
              </a:prstGeom>
              <a:noFill/>
              <a:ln w="9525">
                <a:noFill/>
                <a:miter lim="800000"/>
                <a:headEnd/>
                <a:tailEnd/>
              </a:ln>
            </p:spPr>
          </p:pic>
          <p:pic>
            <p:nvPicPr>
              <p:cNvPr id="19" name="Picture 18" descr="http://exceldg.com/wp-content/uploads/2011/03/Handicap-Logo8.jpg"/>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07543" y="1124743"/>
                <a:ext cx="902233" cy="935342"/>
              </a:xfrm>
              <a:prstGeom prst="rect">
                <a:avLst/>
              </a:prstGeom>
              <a:noFill/>
            </p:spPr>
          </p:pic>
        </p:grpSp>
        <p:pic>
          <p:nvPicPr>
            <p:cNvPr id="16" name="Picture 4" descr="http://t1.gstatic.com/images?q=tbn:ANd9GcRW6huDwNlPYIBFTQ8FPLfWx_TGbsLKZ6aZTuBiFakNklJ0xFShY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flipH="1">
              <a:off x="6809286" y="1065697"/>
              <a:ext cx="889084" cy="1029165"/>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5695432" y="1503497"/>
            <a:ext cx="3197048" cy="830997"/>
          </a:xfrm>
          <a:prstGeom prst="rect">
            <a:avLst/>
          </a:prstGeom>
        </p:spPr>
        <p:txBody>
          <a:bodyPr wrap="square">
            <a:spAutoFit/>
          </a:bodyPr>
          <a:lstStyle/>
          <a:p>
            <a:pPr>
              <a:spcAft>
                <a:spcPts val="1200"/>
              </a:spcAft>
            </a:pPr>
            <a:r>
              <a:rPr lang="en-GB" sz="2000" dirty="0" smtClean="0"/>
              <a:t>To address </a:t>
            </a:r>
            <a:r>
              <a:rPr lang="en-GB" sz="2000" b="1" dirty="0" smtClean="0">
                <a:solidFill>
                  <a:schemeClr val="accent6">
                    <a:lumMod val="75000"/>
                  </a:schemeClr>
                </a:solidFill>
              </a:rPr>
              <a:t>population issue</a:t>
            </a:r>
            <a:r>
              <a:rPr lang="en-GB" sz="2000" dirty="0" smtClean="0"/>
              <a:t>  </a:t>
            </a:r>
            <a:br>
              <a:rPr lang="en-GB" sz="2000" dirty="0" smtClean="0"/>
            </a:br>
            <a:r>
              <a:rPr lang="en-GB" sz="2800" b="1" dirty="0" smtClean="0"/>
              <a:t>Rapid Ageing</a:t>
            </a:r>
          </a:p>
        </p:txBody>
      </p:sp>
      <p:sp>
        <p:nvSpPr>
          <p:cNvPr id="21" name="Rectangle 7"/>
          <p:cNvSpPr>
            <a:spLocks noChangeArrowheads="1"/>
          </p:cNvSpPr>
          <p:nvPr/>
        </p:nvSpPr>
        <p:spPr bwMode="auto">
          <a:xfrm>
            <a:off x="2150" y="6430297"/>
            <a:ext cx="9144000" cy="427703"/>
          </a:xfrm>
          <a:prstGeom prst="rect">
            <a:avLst/>
          </a:prstGeom>
          <a:solidFill>
            <a:srgbClr val="EB6115"/>
          </a:solidFill>
          <a:ln>
            <a:noFill/>
          </a:ln>
          <a:effectLst/>
          <a:extLst/>
        </p:spPr>
        <p:txBody>
          <a:bodyPr wrap="none" anchor="ctr"/>
          <a:lstStyle/>
          <a:p>
            <a:endParaRPr lang="en-GB"/>
          </a:p>
        </p:txBody>
      </p:sp>
    </p:spTree>
    <p:extLst>
      <p:ext uri="{BB962C8B-B14F-4D97-AF65-F5344CB8AC3E}">
        <p14:creationId xmlns:p14="http://schemas.microsoft.com/office/powerpoint/2010/main" val="366474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20993" y="-71091"/>
            <a:ext cx="9373513" cy="584775"/>
          </a:xfrm>
          <a:prstGeom prst="rect">
            <a:avLst/>
          </a:prstGeom>
          <a:solidFill>
            <a:srgbClr val="FFFFFF"/>
          </a:solidFill>
        </p:spPr>
        <p:txBody>
          <a:bodyPr wrap="square" rtlCol="0">
            <a:spAutoFit/>
          </a:bodyPr>
          <a:lstStyle/>
          <a:p>
            <a:pPr algn="ctr"/>
            <a:r>
              <a:rPr lang="en-US" sz="3200" b="1" dirty="0" smtClean="0"/>
              <a:t>Accessibility Master Plan (2006-2015)</a:t>
            </a:r>
          </a:p>
        </p:txBody>
      </p:sp>
      <p:sp>
        <p:nvSpPr>
          <p:cNvPr id="31" name="TextBox 30"/>
          <p:cNvSpPr txBox="1"/>
          <p:nvPr/>
        </p:nvSpPr>
        <p:spPr>
          <a:xfrm>
            <a:off x="2686816" y="861982"/>
            <a:ext cx="3367753" cy="1446550"/>
          </a:xfrm>
          <a:prstGeom prst="rect">
            <a:avLst/>
          </a:prstGeom>
          <a:noFill/>
        </p:spPr>
        <p:txBody>
          <a:bodyPr wrap="square" rtlCol="0">
            <a:spAutoFit/>
          </a:bodyPr>
          <a:lstStyle/>
          <a:p>
            <a:pPr algn="ctr"/>
            <a:r>
              <a:rPr lang="en-GB" sz="3200" b="1" dirty="0" smtClean="0"/>
              <a:t>4 Strategic Thrusts</a:t>
            </a:r>
          </a:p>
          <a:p>
            <a:pPr marL="457200" indent="-457200" algn="ctr">
              <a:buFont typeface="Arial" panose="020B0604020202020204" pitchFamily="34" charset="0"/>
              <a:buChar char="•"/>
            </a:pPr>
            <a:r>
              <a:rPr lang="en-GB" sz="2800" dirty="0" smtClean="0"/>
              <a:t>Multi-agencies</a:t>
            </a:r>
          </a:p>
          <a:p>
            <a:pPr marL="457200" indent="-457200" algn="ctr">
              <a:buFont typeface="Arial" panose="020B0604020202020204" pitchFamily="34" charset="0"/>
              <a:buChar char="•"/>
            </a:pPr>
            <a:r>
              <a:rPr lang="en-GB" sz="2800" dirty="0" smtClean="0"/>
              <a:t>Multi-levers </a:t>
            </a:r>
          </a:p>
        </p:txBody>
      </p:sp>
      <p:grpSp>
        <p:nvGrpSpPr>
          <p:cNvPr id="41" name="Group 40"/>
          <p:cNvGrpSpPr/>
          <p:nvPr/>
        </p:nvGrpSpPr>
        <p:grpSpPr>
          <a:xfrm>
            <a:off x="472029" y="498695"/>
            <a:ext cx="3990968" cy="3019980"/>
            <a:chOff x="444657" y="557391"/>
            <a:chExt cx="4160009" cy="3019980"/>
          </a:xfrm>
        </p:grpSpPr>
        <p:grpSp>
          <p:nvGrpSpPr>
            <p:cNvPr id="50" name="Group 49"/>
            <p:cNvGrpSpPr/>
            <p:nvPr/>
          </p:nvGrpSpPr>
          <p:grpSpPr>
            <a:xfrm>
              <a:off x="444657" y="557391"/>
              <a:ext cx="4160009" cy="3019980"/>
              <a:chOff x="543762" y="557390"/>
              <a:chExt cx="4060904" cy="3019981"/>
            </a:xfrm>
            <a:solidFill>
              <a:schemeClr val="accent2">
                <a:lumMod val="40000"/>
                <a:lumOff val="60000"/>
              </a:schemeClr>
            </a:solidFill>
          </p:grpSpPr>
          <p:sp>
            <p:nvSpPr>
              <p:cNvPr id="52" name="Rectangle 51"/>
              <p:cNvSpPr/>
              <p:nvPr/>
            </p:nvSpPr>
            <p:spPr>
              <a:xfrm>
                <a:off x="543762" y="557390"/>
                <a:ext cx="4060904" cy="3019981"/>
              </a:xfrm>
              <a:prstGeom prst="rect">
                <a:avLst/>
              </a:prstGeom>
              <a:solidFill>
                <a:srgbClr val="A8F6F4"/>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3" name="TextBox 52"/>
              <p:cNvSpPr txBox="1"/>
              <p:nvPr/>
            </p:nvSpPr>
            <p:spPr>
              <a:xfrm>
                <a:off x="669010" y="773176"/>
                <a:ext cx="1351652" cy="646331"/>
              </a:xfrm>
              <a:prstGeom prst="rect">
                <a:avLst/>
              </a:prstGeom>
              <a:noFill/>
            </p:spPr>
            <p:txBody>
              <a:bodyPr wrap="none" rtlCol="0">
                <a:spAutoFit/>
              </a:bodyPr>
              <a:lstStyle/>
              <a:p>
                <a:pPr algn="ctr"/>
                <a:r>
                  <a:rPr lang="en-GB" b="1" dirty="0" smtClean="0">
                    <a:latin typeface="Arial Narrow" panose="020B0606020202030204" pitchFamily="34" charset="0"/>
                  </a:rPr>
                  <a:t>Accessibility</a:t>
                </a:r>
              </a:p>
              <a:p>
                <a:pPr algn="ctr"/>
                <a:r>
                  <a:rPr lang="en-GB" b="1" dirty="0" smtClean="0">
                    <a:latin typeface="Arial Narrow" panose="020B0606020202030204" pitchFamily="34" charset="0"/>
                  </a:rPr>
                  <a:t> Fund</a:t>
                </a:r>
              </a:p>
            </p:txBody>
          </p:sp>
          <p:sp>
            <p:nvSpPr>
              <p:cNvPr id="54" name="TextBox 53"/>
              <p:cNvSpPr txBox="1"/>
              <p:nvPr/>
            </p:nvSpPr>
            <p:spPr>
              <a:xfrm>
                <a:off x="595439" y="2353300"/>
                <a:ext cx="1354044" cy="646331"/>
              </a:xfrm>
              <a:prstGeom prst="rect">
                <a:avLst/>
              </a:prstGeom>
              <a:noFill/>
            </p:spPr>
            <p:txBody>
              <a:bodyPr wrap="square" rtlCol="0">
                <a:spAutoFit/>
              </a:bodyPr>
              <a:lstStyle/>
              <a:p>
                <a:pPr algn="ctr"/>
                <a:r>
                  <a:rPr lang="en-GB" b="1" dirty="0" smtClean="0">
                    <a:latin typeface="Arial Narrow" panose="020B0606020202030204" pitchFamily="34" charset="0"/>
                  </a:rPr>
                  <a:t>Active Promotion</a:t>
                </a:r>
              </a:p>
            </p:txBody>
          </p:sp>
        </p:grpSp>
        <p:sp>
          <p:nvSpPr>
            <p:cNvPr id="51" name="Rectangle 50"/>
            <p:cNvSpPr/>
            <p:nvPr/>
          </p:nvSpPr>
          <p:spPr>
            <a:xfrm>
              <a:off x="2326661" y="711866"/>
              <a:ext cx="2109873" cy="646331"/>
            </a:xfrm>
            <a:prstGeom prst="rect">
              <a:avLst/>
            </a:prstGeom>
          </p:spPr>
          <p:txBody>
            <a:bodyPr wrap="none">
              <a:spAutoFit/>
            </a:bodyPr>
            <a:lstStyle/>
            <a:p>
              <a:pPr algn="ctr"/>
              <a:r>
                <a:rPr lang="en-GB" b="1" dirty="0" smtClean="0">
                  <a:latin typeface="Arial Narrow" panose="020B0606020202030204" pitchFamily="34" charset="0"/>
                </a:rPr>
                <a:t>Government Building</a:t>
              </a:r>
            </a:p>
            <a:p>
              <a:pPr algn="ctr"/>
              <a:r>
                <a:rPr lang="en-GB" b="1" dirty="0" smtClean="0">
                  <a:latin typeface="Arial Narrow" panose="020B0606020202030204" pitchFamily="34" charset="0"/>
                </a:rPr>
                <a:t>Upgrading </a:t>
              </a:r>
              <a:endParaRPr lang="en-GB" b="1" dirty="0">
                <a:latin typeface="Arial Narrow" panose="020B0606020202030204" pitchFamily="34" charset="0"/>
              </a:endParaRPr>
            </a:p>
          </p:txBody>
        </p:sp>
      </p:grpSp>
      <p:grpSp>
        <p:nvGrpSpPr>
          <p:cNvPr id="66" name="Group 65"/>
          <p:cNvGrpSpPr/>
          <p:nvPr/>
        </p:nvGrpSpPr>
        <p:grpSpPr>
          <a:xfrm>
            <a:off x="4487513" y="498694"/>
            <a:ext cx="4199360" cy="3028497"/>
            <a:chOff x="4564768" y="531762"/>
            <a:chExt cx="4032735" cy="3019981"/>
          </a:xfrm>
        </p:grpSpPr>
        <p:sp>
          <p:nvSpPr>
            <p:cNvPr id="67" name="Rectangle 66"/>
            <p:cNvSpPr/>
            <p:nvPr/>
          </p:nvSpPr>
          <p:spPr>
            <a:xfrm>
              <a:off x="4564768" y="531762"/>
              <a:ext cx="4032735" cy="3019981"/>
            </a:xfrm>
            <a:prstGeom prst="rect">
              <a:avLst/>
            </a:prstGeom>
            <a:solidFill>
              <a:srgbClr val="C2AEC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TextBox 67"/>
            <p:cNvSpPr txBox="1"/>
            <p:nvPr/>
          </p:nvSpPr>
          <p:spPr>
            <a:xfrm>
              <a:off x="6246848" y="670261"/>
              <a:ext cx="2197411" cy="646331"/>
            </a:xfrm>
            <a:prstGeom prst="rect">
              <a:avLst/>
            </a:prstGeom>
            <a:noFill/>
          </p:spPr>
          <p:txBody>
            <a:bodyPr wrap="none" rtlCol="0">
              <a:spAutoFit/>
            </a:bodyPr>
            <a:lstStyle/>
            <a:p>
              <a:r>
                <a:rPr lang="en-GB" b="1" dirty="0" smtClean="0">
                  <a:latin typeface="Arial Narrow" panose="020B0606020202030204" pitchFamily="34" charset="0"/>
                </a:rPr>
                <a:t> UD Award</a:t>
              </a:r>
            </a:p>
            <a:p>
              <a:pPr algn="ctr"/>
              <a:r>
                <a:rPr lang="en-GB" b="1" dirty="0" smtClean="0">
                  <a:latin typeface="Arial Narrow" panose="020B0606020202030204" pitchFamily="34" charset="0"/>
                </a:rPr>
                <a:t>UD Mark Certification </a:t>
              </a:r>
            </a:p>
          </p:txBody>
        </p:sp>
        <p:sp>
          <p:nvSpPr>
            <p:cNvPr id="69" name="TextBox 68"/>
            <p:cNvSpPr txBox="1"/>
            <p:nvPr/>
          </p:nvSpPr>
          <p:spPr>
            <a:xfrm>
              <a:off x="4658240" y="531762"/>
              <a:ext cx="1588774" cy="923330"/>
            </a:xfrm>
            <a:prstGeom prst="rect">
              <a:avLst/>
            </a:prstGeom>
            <a:noFill/>
          </p:spPr>
          <p:txBody>
            <a:bodyPr wrap="square" rtlCol="0">
              <a:spAutoFit/>
            </a:bodyPr>
            <a:lstStyle/>
            <a:p>
              <a:pPr algn="ctr"/>
              <a:r>
                <a:rPr lang="en-GB" b="1" dirty="0" smtClean="0">
                  <a:latin typeface="Arial Narrow" panose="020B0606020202030204" pitchFamily="34" charset="0"/>
                </a:rPr>
                <a:t>Enhance</a:t>
              </a:r>
            </a:p>
            <a:p>
              <a:pPr algn="ctr"/>
              <a:r>
                <a:rPr lang="en-GB" b="1" dirty="0" smtClean="0">
                  <a:latin typeface="Arial Narrow" panose="020B0606020202030204" pitchFamily="34" charset="0"/>
                </a:rPr>
                <a:t> Code on Accessibility</a:t>
              </a:r>
            </a:p>
          </p:txBody>
        </p:sp>
        <p:sp>
          <p:nvSpPr>
            <p:cNvPr id="70" name="TextBox 69"/>
            <p:cNvSpPr txBox="1"/>
            <p:nvPr/>
          </p:nvSpPr>
          <p:spPr>
            <a:xfrm>
              <a:off x="7199092" y="2245578"/>
              <a:ext cx="1376877" cy="861774"/>
            </a:xfrm>
            <a:prstGeom prst="rect">
              <a:avLst/>
            </a:prstGeom>
            <a:noFill/>
          </p:spPr>
          <p:txBody>
            <a:bodyPr wrap="square" rtlCol="0">
              <a:spAutoFit/>
            </a:bodyPr>
            <a:lstStyle/>
            <a:p>
              <a:pPr algn="ctr"/>
              <a:r>
                <a:rPr lang="en-GB" b="1" dirty="0" smtClean="0">
                  <a:latin typeface="Arial Narrow" panose="020B0606020202030204" pitchFamily="34" charset="0"/>
                </a:rPr>
                <a:t>Engage </a:t>
              </a:r>
              <a:r>
                <a:rPr lang="en-GB" sz="1600" b="1" dirty="0" smtClean="0">
                  <a:latin typeface="Arial Narrow" panose="020B0606020202030204" pitchFamily="34" charset="0"/>
                </a:rPr>
                <a:t>Architects/ Developers</a:t>
              </a:r>
            </a:p>
          </p:txBody>
        </p:sp>
      </p:grpSp>
      <p:sp>
        <p:nvSpPr>
          <p:cNvPr id="36" name="Rectangle 35"/>
          <p:cNvSpPr/>
          <p:nvPr/>
        </p:nvSpPr>
        <p:spPr>
          <a:xfrm>
            <a:off x="-6546" y="6001557"/>
            <a:ext cx="9259066" cy="923330"/>
          </a:xfrm>
          <a:prstGeom prst="rect">
            <a:avLst/>
          </a:prstGeom>
          <a:solidFill>
            <a:srgbClr val="FFFFFF"/>
          </a:solidFill>
        </p:spPr>
        <p:txBody>
          <a:bodyPr wrap="square">
            <a:spAutoFit/>
          </a:bodyPr>
          <a:lstStyle/>
          <a:p>
            <a:endParaRPr lang="en-SG" sz="5400" b="1" dirty="0" smtClean="0">
              <a:latin typeface="Arial" pitchFamily="34" charset="0"/>
              <a:cs typeface="Arial" pitchFamily="34" charset="0"/>
            </a:endParaRPr>
          </a:p>
        </p:txBody>
      </p:sp>
      <p:grpSp>
        <p:nvGrpSpPr>
          <p:cNvPr id="37" name="Group 36"/>
          <p:cNvGrpSpPr/>
          <p:nvPr/>
        </p:nvGrpSpPr>
        <p:grpSpPr>
          <a:xfrm>
            <a:off x="332748" y="3527191"/>
            <a:ext cx="4104994" cy="3138261"/>
            <a:chOff x="396929" y="3577371"/>
            <a:chExt cx="4203527" cy="3011270"/>
          </a:xfrm>
          <a:solidFill>
            <a:schemeClr val="tx2">
              <a:lumMod val="20000"/>
              <a:lumOff val="80000"/>
            </a:schemeClr>
          </a:solidFill>
        </p:grpSpPr>
        <p:sp>
          <p:nvSpPr>
            <p:cNvPr id="38" name="Rectangle 37"/>
            <p:cNvSpPr/>
            <p:nvPr/>
          </p:nvSpPr>
          <p:spPr>
            <a:xfrm>
              <a:off x="539552" y="3577371"/>
              <a:ext cx="4060904" cy="3011270"/>
            </a:xfrm>
            <a:prstGeom prst="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p:cNvSpPr txBox="1"/>
            <p:nvPr/>
          </p:nvSpPr>
          <p:spPr>
            <a:xfrm>
              <a:off x="396929" y="4095253"/>
              <a:ext cx="1609263" cy="1200329"/>
            </a:xfrm>
            <a:prstGeom prst="rect">
              <a:avLst/>
            </a:prstGeom>
            <a:noFill/>
          </p:spPr>
          <p:txBody>
            <a:bodyPr wrap="square" rtlCol="0">
              <a:spAutoFit/>
            </a:bodyPr>
            <a:lstStyle/>
            <a:p>
              <a:pPr algn="ctr"/>
              <a:r>
                <a:rPr lang="en-GB" b="1" dirty="0" smtClean="0">
                  <a:latin typeface="+mn-lt"/>
                </a:rPr>
                <a:t>BC Act  amended for Continued compliance</a:t>
              </a:r>
              <a:endParaRPr lang="en-GB" sz="1600" b="1" dirty="0" smtClean="0"/>
            </a:p>
          </p:txBody>
        </p:sp>
        <p:sp>
          <p:nvSpPr>
            <p:cNvPr id="40" name="TextBox 39"/>
            <p:cNvSpPr txBox="1"/>
            <p:nvPr/>
          </p:nvSpPr>
          <p:spPr>
            <a:xfrm>
              <a:off x="1140120" y="5943763"/>
              <a:ext cx="2868187" cy="369332"/>
            </a:xfrm>
            <a:prstGeom prst="rect">
              <a:avLst/>
            </a:prstGeom>
            <a:grpFill/>
          </p:spPr>
          <p:txBody>
            <a:bodyPr wrap="square" rtlCol="0">
              <a:spAutoFit/>
            </a:bodyPr>
            <a:lstStyle/>
            <a:p>
              <a:pPr algn="ctr"/>
              <a:r>
                <a:rPr lang="en-GB" b="1" dirty="0" smtClean="0"/>
                <a:t>Education/Raise awareness </a:t>
              </a:r>
            </a:p>
          </p:txBody>
        </p:sp>
      </p:grpSp>
      <p:grpSp>
        <p:nvGrpSpPr>
          <p:cNvPr id="42" name="Group 41"/>
          <p:cNvGrpSpPr/>
          <p:nvPr/>
        </p:nvGrpSpPr>
        <p:grpSpPr>
          <a:xfrm>
            <a:off x="4462997" y="3503685"/>
            <a:ext cx="4303632" cy="3161767"/>
            <a:chOff x="4514003" y="3541781"/>
            <a:chExt cx="4128555" cy="3176757"/>
          </a:xfrm>
        </p:grpSpPr>
        <p:sp>
          <p:nvSpPr>
            <p:cNvPr id="43" name="Rectangle 42"/>
            <p:cNvSpPr/>
            <p:nvPr/>
          </p:nvSpPr>
          <p:spPr>
            <a:xfrm>
              <a:off x="4514003" y="3541781"/>
              <a:ext cx="4052044" cy="3176757"/>
            </a:xfrm>
            <a:prstGeom prst="rect">
              <a:avLst/>
            </a:prstGeom>
            <a:solidFill>
              <a:srgbClr val="FFFF9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p:cNvSpPr txBox="1"/>
            <p:nvPr/>
          </p:nvSpPr>
          <p:spPr>
            <a:xfrm>
              <a:off x="7303164" y="4985502"/>
              <a:ext cx="1339394" cy="584775"/>
            </a:xfrm>
            <a:prstGeom prst="rect">
              <a:avLst/>
            </a:prstGeom>
            <a:noFill/>
          </p:spPr>
          <p:txBody>
            <a:bodyPr wrap="square" rtlCol="0">
              <a:spAutoFit/>
            </a:bodyPr>
            <a:lstStyle/>
            <a:p>
              <a:pPr algn="ctr"/>
              <a:r>
                <a:rPr lang="en-GB" sz="1600" b="1" dirty="0" smtClean="0">
                  <a:latin typeface="Arial Narrow" panose="020B0606020202030204" pitchFamily="34" charset="0"/>
                </a:rPr>
                <a:t>Roving Exhibitions</a:t>
              </a:r>
            </a:p>
          </p:txBody>
        </p:sp>
        <p:sp>
          <p:nvSpPr>
            <p:cNvPr id="45" name="TextBox 44"/>
            <p:cNvSpPr txBox="1"/>
            <p:nvPr/>
          </p:nvSpPr>
          <p:spPr>
            <a:xfrm>
              <a:off x="7317236" y="3689592"/>
              <a:ext cx="1219733" cy="923330"/>
            </a:xfrm>
            <a:prstGeom prst="rect">
              <a:avLst/>
            </a:prstGeom>
            <a:noFill/>
          </p:spPr>
          <p:txBody>
            <a:bodyPr wrap="square" rtlCol="0">
              <a:spAutoFit/>
            </a:bodyPr>
            <a:lstStyle/>
            <a:p>
              <a:pPr algn="ctr"/>
              <a:r>
                <a:rPr lang="en-GB" b="1" dirty="0" smtClean="0">
                  <a:latin typeface="Arial Narrow" panose="020B0606020202030204" pitchFamily="34" charset="0"/>
                </a:rPr>
                <a:t>UD Assessors Course</a:t>
              </a:r>
            </a:p>
          </p:txBody>
        </p:sp>
        <p:sp>
          <p:nvSpPr>
            <p:cNvPr id="46" name="TextBox 45"/>
            <p:cNvSpPr txBox="1"/>
            <p:nvPr/>
          </p:nvSpPr>
          <p:spPr>
            <a:xfrm>
              <a:off x="4597618" y="5773606"/>
              <a:ext cx="3650205" cy="646331"/>
            </a:xfrm>
            <a:prstGeom prst="rect">
              <a:avLst/>
            </a:prstGeom>
            <a:noFill/>
          </p:spPr>
          <p:txBody>
            <a:bodyPr wrap="square" rtlCol="0">
              <a:spAutoFit/>
            </a:bodyPr>
            <a:lstStyle/>
            <a:p>
              <a:pPr algn="ctr"/>
              <a:r>
                <a:rPr lang="en-GB" b="1" dirty="0">
                  <a:latin typeface="Arial Narrow" panose="020B0606020202030204" pitchFamily="34" charset="0"/>
                </a:rPr>
                <a:t>Friendly Building </a:t>
              </a:r>
              <a:r>
                <a:rPr lang="en-GB" b="1" dirty="0" smtClean="0">
                  <a:latin typeface="Arial Narrow" panose="020B0606020202030204" pitchFamily="34" charset="0"/>
                </a:rPr>
                <a:t>Portal &amp; </a:t>
              </a:r>
            </a:p>
            <a:p>
              <a:pPr algn="ctr"/>
              <a:r>
                <a:rPr lang="en-GB" b="1" dirty="0" smtClean="0">
                  <a:latin typeface="Arial Narrow" panose="020B0606020202030204" pitchFamily="34" charset="0"/>
                </a:rPr>
                <a:t>Accessibility Rating System (ARS)</a:t>
              </a:r>
            </a:p>
          </p:txBody>
        </p:sp>
      </p:grpSp>
      <p:grpSp>
        <p:nvGrpSpPr>
          <p:cNvPr id="47" name="Group 46"/>
          <p:cNvGrpSpPr/>
          <p:nvPr/>
        </p:nvGrpSpPr>
        <p:grpSpPr>
          <a:xfrm>
            <a:off x="1758433" y="1483107"/>
            <a:ext cx="5503147" cy="4091682"/>
            <a:chOff x="1920763" y="1556792"/>
            <a:chExt cx="5503147" cy="4091682"/>
          </a:xfrm>
        </p:grpSpPr>
        <p:sp>
          <p:nvSpPr>
            <p:cNvPr id="48" name="Rectangle 47"/>
            <p:cNvSpPr/>
            <p:nvPr/>
          </p:nvSpPr>
          <p:spPr>
            <a:xfrm>
              <a:off x="4625329" y="3577370"/>
              <a:ext cx="2663126" cy="2071104"/>
            </a:xfrm>
            <a:prstGeom prst="rect">
              <a:avLst/>
            </a:prstGeom>
            <a:solidFill>
              <a:srgbClr val="FFFF0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p:cNvSpPr txBox="1"/>
            <p:nvPr/>
          </p:nvSpPr>
          <p:spPr>
            <a:xfrm>
              <a:off x="4455694" y="3789040"/>
              <a:ext cx="2968216" cy="1200329"/>
            </a:xfrm>
            <a:prstGeom prst="rect">
              <a:avLst/>
            </a:prstGeom>
            <a:noFill/>
          </p:spPr>
          <p:txBody>
            <a:bodyPr wrap="square" rtlCol="0">
              <a:spAutoFit/>
            </a:bodyPr>
            <a:lstStyle/>
            <a:p>
              <a:pPr algn="ctr"/>
              <a:r>
                <a:rPr lang="en-GB" sz="2400" dirty="0" smtClean="0"/>
                <a:t>Raising</a:t>
              </a:r>
              <a:r>
                <a:rPr lang="en-GB" sz="2400" b="1" dirty="0" smtClean="0"/>
                <a:t/>
              </a:r>
              <a:br>
                <a:rPr lang="en-GB" sz="2400" b="1" dirty="0" smtClean="0"/>
              </a:br>
              <a:r>
                <a:rPr lang="en-GB" sz="2400" b="1" dirty="0" smtClean="0"/>
                <a:t>AWARENESS &amp; CAPABILITIES</a:t>
              </a:r>
              <a:endParaRPr lang="en-GB" sz="2400" dirty="0">
                <a:latin typeface="Arial" pitchFamily="34" charset="0"/>
                <a:cs typeface="Arial" pitchFamily="34" charset="0"/>
              </a:endParaRPr>
            </a:p>
          </p:txBody>
        </p:sp>
        <p:sp>
          <p:nvSpPr>
            <p:cNvPr id="55" name="Rectangle 54"/>
            <p:cNvSpPr/>
            <p:nvPr/>
          </p:nvSpPr>
          <p:spPr>
            <a:xfrm>
              <a:off x="1920763" y="3577370"/>
              <a:ext cx="2704567" cy="2071104"/>
            </a:xfrm>
            <a:prstGeom prst="rect">
              <a:avLst/>
            </a:prstGeom>
            <a:solidFill>
              <a:srgbClr val="00B0F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p:cNvSpPr txBox="1"/>
            <p:nvPr/>
          </p:nvSpPr>
          <p:spPr>
            <a:xfrm rot="10800000" flipV="1">
              <a:off x="2119535" y="3731548"/>
              <a:ext cx="2192143" cy="1569660"/>
            </a:xfrm>
            <a:prstGeom prst="rect">
              <a:avLst/>
            </a:prstGeom>
            <a:noFill/>
          </p:spPr>
          <p:txBody>
            <a:bodyPr wrap="square" rtlCol="0">
              <a:spAutoFit/>
            </a:bodyPr>
            <a:lstStyle/>
            <a:p>
              <a:pPr algn="ctr"/>
              <a:r>
                <a:rPr lang="en-GB" sz="2400" dirty="0" smtClean="0"/>
                <a:t>Maintaining</a:t>
              </a:r>
              <a:r>
                <a:rPr lang="en-GB" sz="2400" b="1" dirty="0" smtClean="0"/>
                <a:t/>
              </a:r>
              <a:br>
                <a:rPr lang="en-GB" sz="2400" b="1" dirty="0" smtClean="0"/>
              </a:br>
              <a:r>
                <a:rPr lang="en-GB" sz="2400" b="1" dirty="0" smtClean="0"/>
                <a:t>EXISTING ACCESSIBLE PROVISIONS</a:t>
              </a:r>
              <a:endParaRPr lang="en-GB" sz="2400" dirty="0">
                <a:latin typeface="Arial" pitchFamily="34" charset="0"/>
                <a:cs typeface="Arial" pitchFamily="34" charset="0"/>
              </a:endParaRPr>
            </a:p>
          </p:txBody>
        </p:sp>
        <p:sp>
          <p:nvSpPr>
            <p:cNvPr id="57" name="Rectangle 56"/>
            <p:cNvSpPr/>
            <p:nvPr/>
          </p:nvSpPr>
          <p:spPr>
            <a:xfrm>
              <a:off x="1920763" y="1556792"/>
              <a:ext cx="2704567" cy="2020579"/>
            </a:xfrm>
            <a:prstGeom prst="rect">
              <a:avLst/>
            </a:prstGeom>
            <a:solidFill>
              <a:srgbClr val="92D050"/>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p:cNvSpPr txBox="1"/>
            <p:nvPr/>
          </p:nvSpPr>
          <p:spPr>
            <a:xfrm>
              <a:off x="2151438" y="1988840"/>
              <a:ext cx="2366442" cy="1200329"/>
            </a:xfrm>
            <a:prstGeom prst="rect">
              <a:avLst/>
            </a:prstGeom>
            <a:noFill/>
          </p:spPr>
          <p:txBody>
            <a:bodyPr wrap="square" rtlCol="0">
              <a:spAutoFit/>
            </a:bodyPr>
            <a:lstStyle/>
            <a:p>
              <a:pPr algn="ctr"/>
              <a:r>
                <a:rPr lang="en-GB" sz="2400" dirty="0" smtClean="0"/>
                <a:t>Mitigating</a:t>
              </a:r>
              <a:br>
                <a:rPr lang="en-GB" sz="2400" dirty="0" smtClean="0"/>
              </a:br>
              <a:r>
                <a:rPr lang="en-GB" sz="2400" b="1" dirty="0" smtClean="0"/>
                <a:t>EXISTING CHALLENGES</a:t>
              </a:r>
              <a:endParaRPr lang="en-GB" sz="2400" b="1" dirty="0">
                <a:latin typeface="Arial" pitchFamily="34" charset="0"/>
                <a:cs typeface="Arial" pitchFamily="34" charset="0"/>
              </a:endParaRPr>
            </a:p>
          </p:txBody>
        </p:sp>
        <p:sp>
          <p:nvSpPr>
            <p:cNvPr id="59" name="Rectangle 58"/>
            <p:cNvSpPr/>
            <p:nvPr/>
          </p:nvSpPr>
          <p:spPr>
            <a:xfrm>
              <a:off x="4625328" y="1556792"/>
              <a:ext cx="2663127" cy="2020579"/>
            </a:xfrm>
            <a:prstGeom prst="rect">
              <a:avLst/>
            </a:prstGeom>
            <a:solidFill>
              <a:srgbClr val="FF99FF"/>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4517880" y="1988840"/>
              <a:ext cx="2752192" cy="1200329"/>
            </a:xfrm>
            <a:prstGeom prst="rect">
              <a:avLst/>
            </a:prstGeom>
            <a:noFill/>
          </p:spPr>
          <p:txBody>
            <a:bodyPr wrap="square" rtlCol="0">
              <a:spAutoFit/>
            </a:bodyPr>
            <a:lstStyle/>
            <a:p>
              <a:pPr algn="ctr"/>
              <a:r>
                <a:rPr lang="en-GB" sz="2400" dirty="0" smtClean="0"/>
                <a:t>Tackling </a:t>
              </a:r>
              <a:br>
                <a:rPr lang="en-GB" sz="2400" dirty="0" smtClean="0"/>
              </a:br>
              <a:r>
                <a:rPr lang="en-GB" sz="2400" b="1" dirty="0" smtClean="0"/>
                <a:t>FUTURE CHALLENGES</a:t>
              </a:r>
              <a:endParaRPr lang="en-GB" sz="2400" dirty="0">
                <a:latin typeface="Arial" pitchFamily="34" charset="0"/>
                <a:cs typeface="Arial" pitchFamily="34" charset="0"/>
              </a:endParaRPr>
            </a:p>
          </p:txBody>
        </p:sp>
      </p:grpSp>
    </p:spTree>
    <p:extLst>
      <p:ext uri="{BB962C8B-B14F-4D97-AF65-F5344CB8AC3E}">
        <p14:creationId xmlns:p14="http://schemas.microsoft.com/office/powerpoint/2010/main" val="1006850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Text Box 2"/>
          <p:cNvSpPr txBox="1">
            <a:spLocks noChangeArrowheads="1"/>
          </p:cNvSpPr>
          <p:nvPr/>
        </p:nvSpPr>
        <p:spPr bwMode="auto">
          <a:xfrm>
            <a:off x="374650" y="1151907"/>
            <a:ext cx="8458200" cy="772519"/>
          </a:xfrm>
          <a:prstGeom prst="rect">
            <a:avLst/>
          </a:prstGeom>
          <a:noFill/>
          <a:ln w="9525">
            <a:noFill/>
            <a:miter lim="800000"/>
            <a:headEnd/>
            <a:tailEnd/>
          </a:ln>
        </p:spPr>
        <p:txBody>
          <a:bodyPr>
            <a:spAutoFit/>
          </a:bodyPr>
          <a:lstStyle/>
          <a:p>
            <a:pPr marL="342900" indent="-342900">
              <a:lnSpc>
                <a:spcPct val="85000"/>
              </a:lnSpc>
              <a:buFontTx/>
              <a:buChar char="•"/>
            </a:pPr>
            <a:r>
              <a:rPr lang="en-US" sz="2800" b="1" dirty="0"/>
              <a:t>Amended the Building Control Act </a:t>
            </a:r>
          </a:p>
          <a:p>
            <a:pPr marL="800100" lvl="1" indent="-342900">
              <a:lnSpc>
                <a:spcPct val="85000"/>
              </a:lnSpc>
              <a:buFontTx/>
              <a:buChar char="•"/>
            </a:pPr>
            <a:r>
              <a:rPr lang="en-US" sz="2400" dirty="0" smtClean="0"/>
              <a:t>To </a:t>
            </a:r>
            <a:r>
              <a:rPr lang="en-US" sz="2400" dirty="0"/>
              <a:t>ensure continued compliance with the regulations </a:t>
            </a:r>
            <a:endParaRPr lang="en-US" sz="2800" dirty="0"/>
          </a:p>
        </p:txBody>
      </p:sp>
      <p:sp>
        <p:nvSpPr>
          <p:cNvPr id="800771" name="Rectangle 3"/>
          <p:cNvSpPr>
            <a:spLocks noChangeArrowheads="1"/>
          </p:cNvSpPr>
          <p:nvPr/>
        </p:nvSpPr>
        <p:spPr bwMode="auto">
          <a:xfrm>
            <a:off x="0" y="160338"/>
            <a:ext cx="9144000" cy="815022"/>
          </a:xfrm>
          <a:prstGeom prst="rect">
            <a:avLst/>
          </a:prstGeom>
          <a:solidFill>
            <a:srgbClr val="FF9900"/>
          </a:solidFill>
          <a:ln w="9525">
            <a:noFill/>
            <a:miter lim="800000"/>
            <a:headEnd/>
            <a:tailEnd/>
          </a:ln>
          <a:effectLst/>
        </p:spPr>
        <p:txBody>
          <a:bodyPr wrap="none" anchor="ctr"/>
          <a:lstStyle/>
          <a:p>
            <a:pPr algn="ctr">
              <a:defRPr/>
            </a:pPr>
            <a:r>
              <a:rPr lang="en-US" altLang="zh-CN" sz="3200" b="1" dirty="0" smtClean="0">
                <a:ea typeface="宋体" pitchFamily="2" charset="-122"/>
              </a:rPr>
              <a:t>#1 </a:t>
            </a:r>
            <a:r>
              <a:rPr lang="en-US" altLang="zh-CN" sz="3200" b="1" dirty="0">
                <a:ea typeface="宋体" pitchFamily="2" charset="-122"/>
              </a:rPr>
              <a:t>- To maintain </a:t>
            </a:r>
            <a:r>
              <a:rPr lang="en-US" altLang="zh-CN" sz="3200" b="1" dirty="0" smtClean="0">
                <a:ea typeface="宋体" pitchFamily="2" charset="-122"/>
              </a:rPr>
              <a:t>the </a:t>
            </a:r>
            <a:r>
              <a:rPr lang="en-US" altLang="zh-CN" sz="3200" b="1" dirty="0">
                <a:ea typeface="宋体" pitchFamily="2" charset="-122"/>
              </a:rPr>
              <a:t>accessible environment </a:t>
            </a:r>
            <a:r>
              <a:rPr lang="en-US" altLang="zh-CN" sz="3200" b="1" dirty="0">
                <a:solidFill>
                  <a:schemeClr val="bg1"/>
                </a:solidFill>
                <a:effectLst>
                  <a:outerShdw blurRad="38100" dist="38100" dir="2700000" algn="tl">
                    <a:srgbClr val="000000"/>
                  </a:outerShdw>
                </a:effectLst>
                <a:ea typeface="宋体" pitchFamily="2" charset="-122"/>
              </a:rPr>
              <a:t> </a:t>
            </a:r>
            <a:endParaRPr lang="en-US" sz="3200" b="1" dirty="0">
              <a:solidFill>
                <a:schemeClr val="bg1"/>
              </a:solidFill>
              <a:effectLst>
                <a:outerShdw blurRad="38100" dist="38100" dir="2700000" algn="tl">
                  <a:srgbClr val="000000"/>
                </a:outerShdw>
              </a:effectLst>
            </a:endParaRPr>
          </a:p>
        </p:txBody>
      </p:sp>
      <p:pic>
        <p:nvPicPr>
          <p:cNvPr id="24580" name="Picture 4" descr="toilet"/>
          <p:cNvPicPr>
            <a:picLocks noChangeAspect="1" noChangeArrowheads="1"/>
          </p:cNvPicPr>
          <p:nvPr/>
        </p:nvPicPr>
        <p:blipFill>
          <a:blip r:embed="rId3" cstate="email"/>
          <a:srcRect t="2638"/>
          <a:stretch>
            <a:fillRect/>
          </a:stretch>
        </p:blipFill>
        <p:spPr bwMode="auto">
          <a:xfrm>
            <a:off x="770484" y="2027868"/>
            <a:ext cx="3840162" cy="2803928"/>
          </a:xfrm>
          <a:prstGeom prst="rect">
            <a:avLst/>
          </a:prstGeom>
          <a:noFill/>
          <a:ln w="9525">
            <a:noFill/>
            <a:miter lim="800000"/>
            <a:headEnd/>
            <a:tailEnd/>
          </a:ln>
        </p:spPr>
      </p:pic>
      <p:sp>
        <p:nvSpPr>
          <p:cNvPr id="800773" name="Text Box 5"/>
          <p:cNvSpPr txBox="1">
            <a:spLocks noChangeArrowheads="1"/>
          </p:cNvSpPr>
          <p:nvPr/>
        </p:nvSpPr>
        <p:spPr bwMode="auto">
          <a:xfrm>
            <a:off x="770484" y="5229200"/>
            <a:ext cx="7421562" cy="714375"/>
          </a:xfrm>
          <a:prstGeom prst="rect">
            <a:avLst/>
          </a:prstGeom>
          <a:noFill/>
          <a:ln w="9525">
            <a:noFill/>
            <a:miter lim="800000"/>
            <a:headEnd/>
            <a:tailEnd/>
          </a:ln>
        </p:spPr>
        <p:txBody>
          <a:bodyPr>
            <a:spAutoFit/>
          </a:bodyPr>
          <a:lstStyle/>
          <a:p>
            <a:pPr marL="342900" indent="-342900">
              <a:lnSpc>
                <a:spcPct val="85000"/>
              </a:lnSpc>
              <a:buFontTx/>
              <a:buChar char="•"/>
            </a:pPr>
            <a:r>
              <a:rPr lang="en-US" sz="2400" b="1" dirty="0"/>
              <a:t>To tackle the problem  of misuse and removal of accessible features.</a:t>
            </a:r>
          </a:p>
        </p:txBody>
      </p:sp>
      <p:pic>
        <p:nvPicPr>
          <p:cNvPr id="7" name="Picture 5"/>
          <p:cNvPicPr>
            <a:picLocks noChangeAspect="1" noChangeArrowheads="1"/>
          </p:cNvPicPr>
          <p:nvPr/>
        </p:nvPicPr>
        <p:blipFill>
          <a:blip r:embed="rId4" cstate="print"/>
          <a:srcRect/>
          <a:stretch>
            <a:fillRect/>
          </a:stretch>
        </p:blipFill>
        <p:spPr>
          <a:xfrm>
            <a:off x="4716016" y="2061526"/>
            <a:ext cx="3744416" cy="2775801"/>
          </a:xfrm>
          <a:prstGeom prst="rect">
            <a:avLst/>
          </a:prstGeom>
          <a:noFill/>
          <a:ln w="38100">
            <a:noFill/>
          </a:ln>
        </p:spPr>
      </p:pic>
    </p:spTree>
    <p:extLst>
      <p:ext uri="{BB962C8B-B14F-4D97-AF65-F5344CB8AC3E}">
        <p14:creationId xmlns:p14="http://schemas.microsoft.com/office/powerpoint/2010/main" val="768356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876673" y="1124215"/>
            <a:ext cx="7889875" cy="2839239"/>
          </a:xfrm>
          <a:prstGeom prst="rect">
            <a:avLst/>
          </a:prstGeom>
          <a:noFill/>
          <a:ln w="9525">
            <a:noFill/>
            <a:miter lim="800000"/>
            <a:headEnd/>
            <a:tailEnd/>
          </a:ln>
        </p:spPr>
        <p:txBody>
          <a:bodyPr>
            <a:spAutoFit/>
          </a:bodyPr>
          <a:lstStyle/>
          <a:p>
            <a:pPr marL="457200" indent="-457200">
              <a:lnSpc>
                <a:spcPct val="85000"/>
              </a:lnSpc>
              <a:buFont typeface="Wingdings" panose="05000000000000000000" pitchFamily="2" charset="2"/>
              <a:buChar char="q"/>
            </a:pPr>
            <a:r>
              <a:rPr lang="en-US" sz="3200" b="1" dirty="0"/>
              <a:t>5-Year </a:t>
            </a:r>
            <a:r>
              <a:rPr lang="en-US" sz="3200" b="1" dirty="0" smtClean="0"/>
              <a:t>accessibility program (2006-2011</a:t>
            </a:r>
            <a:r>
              <a:rPr lang="en-US" sz="2800" b="1" dirty="0" smtClean="0"/>
              <a:t>) </a:t>
            </a:r>
          </a:p>
          <a:p>
            <a:pPr marL="457200" indent="-457200">
              <a:lnSpc>
                <a:spcPct val="85000"/>
              </a:lnSpc>
              <a:buFont typeface="Wingdings" panose="05000000000000000000" pitchFamily="2" charset="2"/>
              <a:buChar char="q"/>
            </a:pPr>
            <a:endParaRPr lang="en-US" sz="2800" b="1" dirty="0" smtClean="0"/>
          </a:p>
          <a:p>
            <a:pPr marL="914400" lvl="1" indent="-457200">
              <a:lnSpc>
                <a:spcPct val="85000"/>
              </a:lnSpc>
              <a:buFont typeface="Wingdings" panose="05000000000000000000" pitchFamily="2" charset="2"/>
              <a:buChar char="Ø"/>
            </a:pPr>
            <a:r>
              <a:rPr lang="en-US" sz="2800" dirty="0" smtClean="0"/>
              <a:t>To </a:t>
            </a:r>
            <a:r>
              <a:rPr lang="en-US" sz="2800" dirty="0"/>
              <a:t>promote </a:t>
            </a:r>
            <a:r>
              <a:rPr lang="en-US" sz="2800" dirty="0" smtClean="0"/>
              <a:t>and facilitate the </a:t>
            </a:r>
            <a:r>
              <a:rPr lang="en-US" sz="2800" dirty="0"/>
              <a:t>upgrading of </a:t>
            </a:r>
            <a:r>
              <a:rPr lang="en-US" sz="2800" b="1" dirty="0"/>
              <a:t>key buildings </a:t>
            </a:r>
            <a:r>
              <a:rPr lang="en-US" sz="2800" dirty="0"/>
              <a:t>and </a:t>
            </a:r>
            <a:r>
              <a:rPr lang="en-US" sz="2800" b="1" dirty="0"/>
              <a:t>key areas </a:t>
            </a:r>
            <a:r>
              <a:rPr lang="en-US" sz="2800" b="1" dirty="0" smtClean="0"/>
              <a:t> of both private and public sector </a:t>
            </a:r>
            <a:r>
              <a:rPr lang="en-US" sz="2800" dirty="0" smtClean="0"/>
              <a:t>to </a:t>
            </a:r>
            <a:r>
              <a:rPr lang="en-US" sz="2800" dirty="0"/>
              <a:t>be </a:t>
            </a:r>
            <a:r>
              <a:rPr lang="en-US" sz="2800" dirty="0" smtClean="0"/>
              <a:t>accessible </a:t>
            </a:r>
          </a:p>
          <a:p>
            <a:pPr marL="1257300" lvl="2" indent="-342900">
              <a:lnSpc>
                <a:spcPct val="85000"/>
              </a:lnSpc>
              <a:buFont typeface="Wingdings" pitchFamily="2" charset="2"/>
              <a:buChar char="Ø"/>
            </a:pPr>
            <a:endParaRPr lang="en-US" sz="1000" dirty="0" smtClean="0"/>
          </a:p>
          <a:p>
            <a:pPr marL="1257300" lvl="2" indent="-342900">
              <a:lnSpc>
                <a:spcPct val="85000"/>
              </a:lnSpc>
              <a:buFont typeface="Wingdings" pitchFamily="2" charset="2"/>
              <a:buChar char="Ø"/>
            </a:pPr>
            <a:r>
              <a:rPr lang="en-US" sz="2800" dirty="0" smtClean="0"/>
              <a:t>With at least </a:t>
            </a:r>
            <a:r>
              <a:rPr lang="en-US" sz="2800" b="1" dirty="0" smtClean="0"/>
              <a:t>Basic Accessibility Features </a:t>
            </a:r>
          </a:p>
          <a:p>
            <a:pPr marL="800100" lvl="1" indent="-342900">
              <a:lnSpc>
                <a:spcPct val="85000"/>
              </a:lnSpc>
            </a:pPr>
            <a:r>
              <a:rPr lang="en-US" sz="2800" dirty="0" smtClean="0"/>
              <a:t> </a:t>
            </a:r>
            <a:endParaRPr lang="en-US" sz="3800" b="1" dirty="0"/>
          </a:p>
        </p:txBody>
      </p:sp>
      <p:sp>
        <p:nvSpPr>
          <p:cNvPr id="630787" name="Rectangle 3"/>
          <p:cNvSpPr>
            <a:spLocks noChangeArrowheads="1"/>
          </p:cNvSpPr>
          <p:nvPr/>
        </p:nvSpPr>
        <p:spPr bwMode="auto">
          <a:xfrm>
            <a:off x="0" y="215900"/>
            <a:ext cx="9144000" cy="788988"/>
          </a:xfrm>
          <a:prstGeom prst="rect">
            <a:avLst/>
          </a:prstGeom>
          <a:solidFill>
            <a:srgbClr val="FF9900"/>
          </a:solidFill>
          <a:ln w="9525">
            <a:noFill/>
            <a:miter lim="800000"/>
            <a:headEnd/>
            <a:tailEnd/>
          </a:ln>
          <a:effectLst/>
        </p:spPr>
        <p:txBody>
          <a:bodyPr wrap="none" anchor="ctr"/>
          <a:lstStyle/>
          <a:p>
            <a:pPr algn="ctr">
              <a:defRPr/>
            </a:pPr>
            <a:r>
              <a:rPr lang="en-US" altLang="zh-CN" sz="4000" b="1" dirty="0" smtClean="0">
                <a:effectLst>
                  <a:outerShdw blurRad="38100" dist="38100" dir="2700000" algn="tl">
                    <a:srgbClr val="FFFFFF"/>
                  </a:outerShdw>
                </a:effectLst>
                <a:ea typeface="宋体" pitchFamily="2" charset="-122"/>
              </a:rPr>
              <a:t>#2 </a:t>
            </a:r>
            <a:r>
              <a:rPr lang="en-US" altLang="zh-CN" sz="4000" b="1" dirty="0">
                <a:effectLst>
                  <a:outerShdw blurRad="38100" dist="38100" dir="2700000" algn="tl">
                    <a:srgbClr val="FFFFFF"/>
                  </a:outerShdw>
                </a:effectLst>
                <a:ea typeface="宋体" pitchFamily="2" charset="-122"/>
              </a:rPr>
              <a:t>- To mitigate existing challenges</a:t>
            </a:r>
            <a:endParaRPr lang="en-US" sz="4000" b="1" dirty="0">
              <a:effectLst>
                <a:outerShdw blurRad="38100" dist="38100" dir="2700000" algn="tl">
                  <a:srgbClr val="FFFFFF"/>
                </a:outerShdw>
              </a:effectLst>
            </a:endParaRPr>
          </a:p>
        </p:txBody>
      </p:sp>
      <p:grpSp>
        <p:nvGrpSpPr>
          <p:cNvPr id="3" name="Group 2"/>
          <p:cNvGrpSpPr/>
          <p:nvPr/>
        </p:nvGrpSpPr>
        <p:grpSpPr>
          <a:xfrm>
            <a:off x="0" y="3562230"/>
            <a:ext cx="9144000" cy="2402805"/>
            <a:chOff x="0" y="4275829"/>
            <a:chExt cx="9144000" cy="2402805"/>
          </a:xfrm>
        </p:grpSpPr>
        <p:sp>
          <p:nvSpPr>
            <p:cNvPr id="2" name="Rectangle 1"/>
            <p:cNvSpPr/>
            <p:nvPr/>
          </p:nvSpPr>
          <p:spPr>
            <a:xfrm>
              <a:off x="0" y="5932276"/>
              <a:ext cx="9144000" cy="746358"/>
            </a:xfrm>
            <a:prstGeom prst="rect">
              <a:avLst/>
            </a:prstGeom>
            <a:solidFill>
              <a:schemeClr val="bg1"/>
            </a:solidFill>
          </p:spPr>
          <p:txBody>
            <a:bodyPr wrap="square">
              <a:spAutoFit/>
            </a:bodyPr>
            <a:lstStyle/>
            <a:p>
              <a:pPr>
                <a:lnSpc>
                  <a:spcPct val="85000"/>
                </a:lnSpc>
              </a:pPr>
              <a:r>
                <a:rPr lang="en-US" sz="3200" b="1" dirty="0" smtClean="0"/>
                <a:t>	</a:t>
              </a:r>
            </a:p>
            <a:p>
              <a:pPr>
                <a:lnSpc>
                  <a:spcPct val="85000"/>
                </a:lnSpc>
              </a:pPr>
              <a:r>
                <a:rPr lang="en-US" b="1" dirty="0" smtClean="0"/>
                <a:t>        Accessible Entrance            	Accessibility at 1</a:t>
              </a:r>
              <a:r>
                <a:rPr lang="en-US" b="1" baseline="30000" dirty="0" smtClean="0"/>
                <a:t>st</a:t>
              </a:r>
              <a:r>
                <a:rPr lang="en-US" b="1" dirty="0" smtClean="0"/>
                <a:t> level      	Accessible toilet  </a:t>
              </a:r>
              <a:endParaRPr lang="en-US" b="1" dirty="0"/>
            </a:p>
          </p:txBody>
        </p:sp>
        <p:pic>
          <p:nvPicPr>
            <p:cNvPr id="6" name="Picture 9" descr="P1040490"/>
            <p:cNvPicPr>
              <a:picLocks noChangeAspect="1" noChangeArrowheads="1"/>
            </p:cNvPicPr>
            <p:nvPr/>
          </p:nvPicPr>
          <p:blipFill>
            <a:blip r:embed="rId3" cstate="email"/>
            <a:srcRect/>
            <a:stretch>
              <a:fillRect/>
            </a:stretch>
          </p:blipFill>
          <p:spPr bwMode="auto">
            <a:xfrm>
              <a:off x="3554083" y="4306126"/>
              <a:ext cx="2535056" cy="1966172"/>
            </a:xfrm>
            <a:prstGeom prst="rect">
              <a:avLst/>
            </a:prstGeom>
            <a:noFill/>
            <a:ln w="9525">
              <a:noFill/>
              <a:miter lim="800000"/>
              <a:headEnd/>
              <a:tailEnd/>
            </a:ln>
          </p:spPr>
        </p:pic>
        <p:pic>
          <p:nvPicPr>
            <p:cNvPr id="7" name="Picture 10" descr="P1040494"/>
            <p:cNvPicPr>
              <a:picLocks noChangeAspect="1" noChangeArrowheads="1"/>
            </p:cNvPicPr>
            <p:nvPr/>
          </p:nvPicPr>
          <p:blipFill>
            <a:blip r:embed="rId4" cstate="email"/>
            <a:srcRect/>
            <a:stretch>
              <a:fillRect/>
            </a:stretch>
          </p:blipFill>
          <p:spPr bwMode="auto">
            <a:xfrm>
              <a:off x="6359257" y="4333577"/>
              <a:ext cx="2456940" cy="1911269"/>
            </a:xfrm>
            <a:prstGeom prst="rect">
              <a:avLst/>
            </a:prstGeom>
            <a:noFill/>
            <a:ln w="9525">
              <a:noFill/>
              <a:miter lim="800000"/>
              <a:headEnd/>
              <a:tailEnd/>
            </a:ln>
          </p:spPr>
        </p:pic>
        <p:pic>
          <p:nvPicPr>
            <p:cNvPr id="8" name="Picture 12" descr="Ramp Rail"/>
            <p:cNvPicPr>
              <a:picLocks noChangeAspect="1" noChangeArrowheads="1"/>
            </p:cNvPicPr>
            <p:nvPr/>
          </p:nvPicPr>
          <p:blipFill>
            <a:blip r:embed="rId5" cstate="email"/>
            <a:srcRect/>
            <a:stretch>
              <a:fillRect/>
            </a:stretch>
          </p:blipFill>
          <p:spPr bwMode="auto">
            <a:xfrm>
              <a:off x="712816" y="4275829"/>
              <a:ext cx="2530715" cy="1996469"/>
            </a:xfrm>
            <a:prstGeom prst="rect">
              <a:avLst/>
            </a:prstGeom>
            <a:noFill/>
            <a:ln w="9525">
              <a:noFill/>
              <a:miter lim="800000"/>
              <a:headEnd/>
              <a:tailEnd/>
            </a:ln>
          </p:spPr>
        </p:pic>
        <p:sp>
          <p:nvSpPr>
            <p:cNvPr id="9" name="Line 18"/>
            <p:cNvSpPr>
              <a:spLocks noChangeShapeType="1"/>
            </p:cNvSpPr>
            <p:nvPr/>
          </p:nvSpPr>
          <p:spPr bwMode="auto">
            <a:xfrm flipV="1">
              <a:off x="1456214" y="6000655"/>
              <a:ext cx="381000" cy="304800"/>
            </a:xfrm>
            <a:prstGeom prst="line">
              <a:avLst/>
            </a:prstGeom>
            <a:noFill/>
            <a:ln w="76200">
              <a:solidFill>
                <a:srgbClr val="F62D18"/>
              </a:solidFill>
              <a:round/>
              <a:headEnd/>
              <a:tailEnd type="stealth" w="med" len="med"/>
            </a:ln>
          </p:spPr>
          <p:txBody>
            <a:bodyPr/>
            <a:lstStyle/>
            <a:p>
              <a:endParaRPr lang="en-GB"/>
            </a:p>
          </p:txBody>
        </p:sp>
        <p:sp>
          <p:nvSpPr>
            <p:cNvPr id="10" name="Line 18"/>
            <p:cNvSpPr>
              <a:spLocks noChangeShapeType="1"/>
            </p:cNvSpPr>
            <p:nvPr/>
          </p:nvSpPr>
          <p:spPr bwMode="auto">
            <a:xfrm flipH="1" flipV="1">
              <a:off x="4300733" y="5710143"/>
              <a:ext cx="286348" cy="581023"/>
            </a:xfrm>
            <a:prstGeom prst="line">
              <a:avLst/>
            </a:prstGeom>
            <a:noFill/>
            <a:ln w="76200">
              <a:solidFill>
                <a:srgbClr val="F62D18"/>
              </a:solidFill>
              <a:round/>
              <a:headEnd/>
              <a:tailEnd type="stealth" w="med" len="med"/>
            </a:ln>
          </p:spPr>
          <p:txBody>
            <a:bodyPr/>
            <a:lstStyle/>
            <a:p>
              <a:endParaRPr lang="en-GB"/>
            </a:p>
          </p:txBody>
        </p:sp>
      </p:grpSp>
    </p:spTree>
    <p:extLst>
      <p:ext uri="{BB962C8B-B14F-4D97-AF65-F5344CB8AC3E}">
        <p14:creationId xmlns:p14="http://schemas.microsoft.com/office/powerpoint/2010/main" val="318301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647700" y="1412776"/>
            <a:ext cx="7848600" cy="4811574"/>
          </a:xfrm>
          <a:prstGeom prst="rect">
            <a:avLst/>
          </a:prstGeom>
          <a:noFill/>
          <a:ln w="9525">
            <a:noFill/>
            <a:miter lim="800000"/>
            <a:headEnd/>
            <a:tailEnd/>
          </a:ln>
          <a:effectLst/>
        </p:spPr>
        <p:txBody>
          <a:bodyPr>
            <a:spAutoFit/>
          </a:bodyPr>
          <a:lstStyle/>
          <a:p>
            <a:pPr marL="1143000" lvl="2" indent="-457200">
              <a:lnSpc>
                <a:spcPts val="2900"/>
              </a:lnSpc>
              <a:spcBef>
                <a:spcPts val="500"/>
              </a:spcBef>
              <a:buFont typeface="Wingdings" panose="05000000000000000000" pitchFamily="2" charset="2"/>
              <a:buChar char="q"/>
              <a:defRPr/>
            </a:pPr>
            <a:r>
              <a:rPr lang="en-GB" sz="3200" dirty="0" smtClean="0"/>
              <a:t>By </a:t>
            </a:r>
            <a:r>
              <a:rPr lang="en-US" sz="3200" dirty="0"/>
              <a:t>2012, Close to 100% of Tier 1 Public sector buildings have at least basic accessibility (increase from 50% in 2007</a:t>
            </a:r>
            <a:r>
              <a:rPr lang="en-US" sz="3200" dirty="0" smtClean="0"/>
              <a:t>)</a:t>
            </a:r>
          </a:p>
          <a:p>
            <a:pPr marL="1143000" lvl="2" indent="-457200">
              <a:lnSpc>
                <a:spcPts val="2900"/>
              </a:lnSpc>
              <a:spcBef>
                <a:spcPts val="500"/>
              </a:spcBef>
              <a:buFont typeface="Wingdings" panose="05000000000000000000" pitchFamily="2" charset="2"/>
              <a:buChar char="q"/>
              <a:defRPr/>
            </a:pPr>
            <a:r>
              <a:rPr lang="en-US" sz="3200" dirty="0" smtClean="0"/>
              <a:t>Public housing precincts were upgraded</a:t>
            </a:r>
          </a:p>
          <a:p>
            <a:pPr marL="1143000" lvl="2" indent="-457200">
              <a:lnSpc>
                <a:spcPts val="2900"/>
              </a:lnSpc>
              <a:spcBef>
                <a:spcPts val="500"/>
              </a:spcBef>
              <a:buFont typeface="Wingdings" panose="05000000000000000000" pitchFamily="2" charset="2"/>
              <a:buChar char="q"/>
              <a:defRPr/>
            </a:pPr>
            <a:r>
              <a:rPr lang="en-US" sz="3200" dirty="0" smtClean="0"/>
              <a:t>Train stations and other road related infra structures were improved to enable barrier-free access to public transportation. </a:t>
            </a:r>
            <a:endParaRPr lang="en-US" sz="2800" dirty="0" smtClean="0"/>
          </a:p>
          <a:p>
            <a:pPr marL="1028700" lvl="2" indent="-342900">
              <a:lnSpc>
                <a:spcPts val="2900"/>
              </a:lnSpc>
              <a:spcBef>
                <a:spcPts val="500"/>
              </a:spcBef>
              <a:buFontTx/>
              <a:buChar char="•"/>
              <a:defRPr/>
            </a:pPr>
            <a:endParaRPr lang="en-US" sz="2800" b="1" dirty="0">
              <a:solidFill>
                <a:srgbClr val="FF0000"/>
              </a:solidFill>
            </a:endParaRPr>
          </a:p>
          <a:p>
            <a:pPr marL="1028700" lvl="2" indent="-342900">
              <a:lnSpc>
                <a:spcPts val="2900"/>
              </a:lnSpc>
              <a:spcBef>
                <a:spcPts val="500"/>
              </a:spcBef>
              <a:buFontTx/>
              <a:buChar char="•"/>
              <a:defRPr/>
            </a:pPr>
            <a:endParaRPr lang="en-US" sz="2000" b="1" dirty="0">
              <a:solidFill>
                <a:srgbClr val="FF0000"/>
              </a:solidFill>
            </a:endParaRPr>
          </a:p>
        </p:txBody>
      </p:sp>
      <p:sp>
        <p:nvSpPr>
          <p:cNvPr id="5" name="Rectangle 7"/>
          <p:cNvSpPr>
            <a:spLocks noChangeArrowheads="1"/>
          </p:cNvSpPr>
          <p:nvPr/>
        </p:nvSpPr>
        <p:spPr bwMode="auto">
          <a:xfrm>
            <a:off x="0" y="224833"/>
            <a:ext cx="9144000" cy="788988"/>
          </a:xfrm>
          <a:prstGeom prst="rect">
            <a:avLst/>
          </a:prstGeom>
          <a:solidFill>
            <a:srgbClr val="FF9900"/>
          </a:solidFill>
          <a:ln w="9525">
            <a:noFill/>
            <a:miter lim="800000"/>
            <a:headEnd/>
            <a:tailEnd/>
          </a:ln>
          <a:effectLst/>
        </p:spPr>
        <p:txBody>
          <a:bodyPr wrap="none" anchor="ctr"/>
          <a:lstStyle/>
          <a:p>
            <a:pPr algn="ctr">
              <a:defRPr/>
            </a:pPr>
            <a:r>
              <a:rPr lang="en-US" altLang="zh-CN" sz="4000" b="1" dirty="0">
                <a:solidFill>
                  <a:schemeClr val="bg1"/>
                </a:solidFill>
                <a:effectLst>
                  <a:outerShdw blurRad="38100" dist="38100" dir="2700000" algn="tl">
                    <a:srgbClr val="000000"/>
                  </a:outerShdw>
                </a:effectLst>
                <a:ea typeface="宋体" pitchFamily="2" charset="-122"/>
              </a:rPr>
              <a:t>Public </a:t>
            </a:r>
            <a:r>
              <a:rPr lang="en-US" altLang="zh-CN" sz="4000" b="1" dirty="0" smtClean="0">
                <a:solidFill>
                  <a:schemeClr val="bg1"/>
                </a:solidFill>
                <a:effectLst>
                  <a:outerShdw blurRad="38100" dist="38100" dir="2700000" algn="tl">
                    <a:srgbClr val="000000"/>
                  </a:outerShdw>
                </a:effectLst>
                <a:ea typeface="宋体" pitchFamily="2" charset="-122"/>
              </a:rPr>
              <a:t>Sector Upgrading</a:t>
            </a:r>
            <a:r>
              <a:rPr lang="en-US" sz="4000" b="1" dirty="0" smtClean="0">
                <a:solidFill>
                  <a:schemeClr val="bg1"/>
                </a:solidFill>
                <a:effectLst>
                  <a:outerShdw blurRad="38100" dist="38100" dir="2700000" algn="tl">
                    <a:srgbClr val="000000"/>
                  </a:outerShdw>
                </a:effectLst>
                <a:ea typeface="宋体" pitchFamily="2" charset="-122"/>
              </a:rPr>
              <a:t> </a:t>
            </a:r>
            <a:endParaRPr lang="en-US" sz="4000" b="1" dirty="0">
              <a:solidFill>
                <a:schemeClr val="bg1"/>
              </a:solidFill>
              <a:effectLst>
                <a:outerShdw blurRad="38100" dist="38100" dir="2700000" algn="tl">
                  <a:srgbClr val="000000"/>
                </a:outerShdw>
              </a:effectLst>
              <a:ea typeface="宋体" pitchFamily="2" charset="-122"/>
            </a:endParaRPr>
          </a:p>
        </p:txBody>
      </p:sp>
    </p:spTree>
    <p:extLst>
      <p:ext uri="{BB962C8B-B14F-4D97-AF65-F5344CB8AC3E}">
        <p14:creationId xmlns:p14="http://schemas.microsoft.com/office/powerpoint/2010/main" val="2075476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2042</TotalTime>
  <Words>1381</Words>
  <Application>Microsoft Office PowerPoint</Application>
  <PresentationFormat>On-screen Show (4:3)</PresentationFormat>
  <Paragraphs>254</Paragraphs>
  <Slides>20</Slides>
  <Notes>20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Arial Unicode MS</vt:lpstr>
      <vt:lpstr>宋体</vt:lpstr>
      <vt:lpstr>Arial</vt:lpstr>
      <vt:lpstr>Arial Black</vt:lpstr>
      <vt:lpstr>Arial Narrow</vt:lpstr>
      <vt:lpstr>Calibri</vt:lpstr>
      <vt:lpstr>Century Gothic</vt:lpstr>
      <vt:lpstr>Wingdings</vt:lpstr>
      <vt:lpstr>Wingdings 2</vt:lpstr>
      <vt:lpstr>Office Theme</vt:lpstr>
      <vt:lpstr>Singapore - Accessibility Master Plan to create a User-friendly Built Environment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Siam Imm GOH (BCA)</dc:creator>
  <cp:lastModifiedBy>Siam Imm GOH (BCA)</cp:lastModifiedBy>
  <cp:revision>117</cp:revision>
  <cp:lastPrinted>2017-06-08T08:44:22Z</cp:lastPrinted>
  <dcterms:created xsi:type="dcterms:W3CDTF">2016-10-16T05:10:38Z</dcterms:created>
  <dcterms:modified xsi:type="dcterms:W3CDTF">2017-06-10T09:07:39Z</dcterms:modified>
</cp:coreProperties>
</file>