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08" r:id="rId3"/>
  </p:sldMasterIdLst>
  <p:notesMasterIdLst>
    <p:notesMasterId r:id="rId19"/>
  </p:notesMasterIdLst>
  <p:sldIdLst>
    <p:sldId id="280" r:id="rId4"/>
    <p:sldId id="325" r:id="rId5"/>
    <p:sldId id="337" r:id="rId6"/>
    <p:sldId id="338" r:id="rId7"/>
    <p:sldId id="339" r:id="rId8"/>
    <p:sldId id="340" r:id="rId9"/>
    <p:sldId id="342" r:id="rId10"/>
    <p:sldId id="341" r:id="rId11"/>
    <p:sldId id="326" r:id="rId12"/>
    <p:sldId id="336" r:id="rId13"/>
    <p:sldId id="333" r:id="rId14"/>
    <p:sldId id="332" r:id="rId15"/>
    <p:sldId id="329" r:id="rId16"/>
    <p:sldId id="335" r:id="rId17"/>
    <p:sldId id="306"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gela Burns" initials="AB" lastIdx="1" clrIdx="0"/>
  <p:cmAuthor id="1" name="Tyler Kretzschmar" initials="TK"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6600"/>
    <a:srgbClr val="008000"/>
    <a:srgbClr val="FF3300"/>
    <a:srgbClr val="FF9966"/>
    <a:srgbClr val="00CC00"/>
    <a:srgbClr val="FFCC00"/>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2158" autoAdjust="0"/>
  </p:normalViewPr>
  <p:slideViewPr>
    <p:cSldViewPr>
      <p:cViewPr>
        <p:scale>
          <a:sx n="60" d="100"/>
          <a:sy n="60" d="100"/>
        </p:scale>
        <p:origin x="-165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DDA64DA-37EE-4FFE-990D-7D9B712705B5}" type="datetimeFigureOut">
              <a:rPr lang="en-US" smtClean="0"/>
              <a:t>14/06/2017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20D7A0D-C45A-4AED-BB45-0FF4C97B786A}" type="slidenum">
              <a:rPr lang="en-US" smtClean="0"/>
              <a:t>‹#›</a:t>
            </a:fld>
            <a:endParaRPr lang="en-US"/>
          </a:p>
        </p:txBody>
      </p:sp>
    </p:spTree>
    <p:extLst>
      <p:ext uri="{BB962C8B-B14F-4D97-AF65-F5344CB8AC3E}">
        <p14:creationId xmlns:p14="http://schemas.microsoft.com/office/powerpoint/2010/main" val="4095315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D7A0D-C45A-4AED-BB45-0FF4C97B786A}" type="slidenum">
              <a:rPr lang="en-US" smtClean="0"/>
              <a:t>1</a:t>
            </a:fld>
            <a:endParaRPr lang="en-US"/>
          </a:p>
        </p:txBody>
      </p:sp>
    </p:spTree>
    <p:extLst>
      <p:ext uri="{BB962C8B-B14F-4D97-AF65-F5344CB8AC3E}">
        <p14:creationId xmlns:p14="http://schemas.microsoft.com/office/powerpoint/2010/main" val="2969743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Speaking Notes: </a:t>
            </a:r>
          </a:p>
          <a:p>
            <a:endParaRPr lang="en-US" dirty="0" smtClean="0"/>
          </a:p>
          <a:p>
            <a:endParaRPr lang="en-US" dirty="0" smtClean="0"/>
          </a:p>
          <a:p>
            <a:r>
              <a:rPr lang="en-US" dirty="0" smtClean="0"/>
              <a:t>In 2015, ESCAP</a:t>
            </a:r>
            <a:r>
              <a:rPr lang="en-US" baseline="0" dirty="0" smtClean="0"/>
              <a:t> published an operational guide to understanding, planning, and conducting disability-inclusive meetings to support meeting organizers in the planning process as well as during the meetings themselves. This guide includes an explanations of accessibility, inclusive design, and reasonable accommodation for meeting organizers to be aware of as well as concrete steps to make meetings as accessible as possible in order to facilitate participation by persons with disabilities. </a:t>
            </a:r>
            <a:endParaRPr lang="en-US" dirty="0"/>
          </a:p>
        </p:txBody>
      </p:sp>
      <p:sp>
        <p:nvSpPr>
          <p:cNvPr id="4" name="Slide Number Placeholder 3"/>
          <p:cNvSpPr>
            <a:spLocks noGrp="1"/>
          </p:cNvSpPr>
          <p:nvPr>
            <p:ph type="sldNum" sz="quarter" idx="10"/>
          </p:nvPr>
        </p:nvSpPr>
        <p:spPr/>
        <p:txBody>
          <a:bodyPr/>
          <a:lstStyle/>
          <a:p>
            <a:fld id="{A20D7A0D-C45A-4AED-BB45-0FF4C97B786A}" type="slidenum">
              <a:rPr lang="en-US" smtClean="0"/>
              <a:t>11</a:t>
            </a:fld>
            <a:endParaRPr lang="en-US"/>
          </a:p>
        </p:txBody>
      </p:sp>
    </p:spTree>
    <p:extLst>
      <p:ext uri="{BB962C8B-B14F-4D97-AF65-F5344CB8AC3E}">
        <p14:creationId xmlns:p14="http://schemas.microsoft.com/office/powerpoint/2010/main" val="830688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charset="-128"/>
              </a:defRPr>
            </a:lvl1pPr>
            <a:lvl2pPr marL="742950" indent="-285750" eaLnBrk="0" hangingPunct="0">
              <a:spcBef>
                <a:spcPct val="30000"/>
              </a:spcBef>
              <a:defRPr sz="1200">
                <a:solidFill>
                  <a:schemeClr val="tx1"/>
                </a:solidFill>
                <a:latin typeface="Calibri" pitchFamily="34" charset="0"/>
                <a:ea typeface="ＭＳ Ｐゴシック" charset="-128"/>
              </a:defRPr>
            </a:lvl2pPr>
            <a:lvl3pPr marL="1143000" indent="-228600" eaLnBrk="0" hangingPunct="0">
              <a:spcBef>
                <a:spcPct val="30000"/>
              </a:spcBef>
              <a:defRPr sz="1200">
                <a:solidFill>
                  <a:schemeClr val="tx1"/>
                </a:solidFill>
                <a:latin typeface="Calibri" pitchFamily="34" charset="0"/>
                <a:ea typeface="ＭＳ Ｐゴシック" charset="-128"/>
              </a:defRPr>
            </a:lvl3pPr>
            <a:lvl4pPr marL="1600200" indent="-228600" eaLnBrk="0" hangingPunct="0">
              <a:spcBef>
                <a:spcPct val="30000"/>
              </a:spcBef>
              <a:defRPr sz="1200">
                <a:solidFill>
                  <a:schemeClr val="tx1"/>
                </a:solidFill>
                <a:latin typeface="Calibri" pitchFamily="34" charset="0"/>
                <a:ea typeface="ＭＳ Ｐゴシック" charset="-128"/>
              </a:defRPr>
            </a:lvl4pPr>
            <a:lvl5pPr marL="2057400" indent="-228600" eaLnBrk="0" hangingPunct="0">
              <a:spcBef>
                <a:spcPct val="30000"/>
              </a:spcBef>
              <a:defRPr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charset="-128"/>
              </a:defRPr>
            </a:lvl9pPr>
          </a:lstStyle>
          <a:p>
            <a:pPr eaLnBrk="1" hangingPunct="1">
              <a:spcBef>
                <a:spcPct val="0"/>
              </a:spcBef>
            </a:pPr>
            <a:fld id="{4368A36D-8115-4BA3-A4C2-BF8D42A1EC58}" type="slidenum">
              <a:rPr lang="en-US" altLang="en-US">
                <a:solidFill>
                  <a:prstClr val="black"/>
                </a:solidFill>
                <a:latin typeface="Arial" charset="0"/>
                <a:cs typeface="Arial" charset="0"/>
              </a:rPr>
              <a:pPr eaLnBrk="1" hangingPunct="1">
                <a:spcBef>
                  <a:spcPct val="0"/>
                </a:spcBef>
              </a:pPr>
              <a:t>12</a:t>
            </a:fld>
            <a:endParaRPr lang="en-US" altLang="en-US">
              <a:solidFill>
                <a:prstClr val="black"/>
              </a:solidFill>
              <a:latin typeface="Arial" charset="0"/>
              <a:cs typeface="Arial" charset="0"/>
            </a:endParaRPr>
          </a:p>
        </p:txBody>
      </p:sp>
      <p:sp>
        <p:nvSpPr>
          <p:cNvPr id="512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Notes Placeholder 2"/>
          <p:cNvSpPr>
            <a:spLocks noGrp="1"/>
          </p:cNvSpPr>
          <p:nvPr>
            <p:ph type="body" idx="1"/>
          </p:nvPr>
        </p:nvSpPr>
        <p:spPr bwMode="auto">
          <a:xfrm>
            <a:off x="682845" y="4676028"/>
            <a:ext cx="5802537" cy="4926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Speaking Notes: </a:t>
            </a:r>
          </a:p>
          <a:p>
            <a:endParaRPr lang="en-US" altLang="en-US" sz="1600" dirty="0" smtClean="0">
              <a:ea typeface="ＭＳ Ｐゴシック" charset="-128"/>
            </a:endParaRPr>
          </a:p>
          <a:p>
            <a:r>
              <a:rPr lang="en-US" altLang="en-US" sz="1600" dirty="0" smtClean="0">
                <a:ea typeface="ＭＳ Ｐゴシック" charset="-128"/>
              </a:rPr>
              <a:t>Secondly, in</a:t>
            </a:r>
            <a:r>
              <a:rPr lang="en-US" altLang="en-US" sz="1600" baseline="0" dirty="0" smtClean="0">
                <a:ea typeface="ＭＳ Ｐゴシック" charset="-128"/>
              </a:rPr>
              <a:t> 2016, </a:t>
            </a:r>
            <a:r>
              <a:rPr lang="en-US" altLang="en-US" sz="1600" dirty="0" smtClean="0">
                <a:ea typeface="ＭＳ Ｐゴシック" charset="-128"/>
              </a:rPr>
              <a:t>ESCAP published a book of good practices of</a:t>
            </a:r>
            <a:r>
              <a:rPr lang="en-US" altLang="en-US" sz="1600" baseline="0" dirty="0" smtClean="0">
                <a:ea typeface="ＭＳ Ｐゴシック" charset="-128"/>
              </a:rPr>
              <a:t> accessibility in the region including policy and programme measures that have been undertaken by various member states. </a:t>
            </a:r>
          </a:p>
          <a:p>
            <a:endParaRPr lang="en-US" altLang="en-US" sz="1600" baseline="0" dirty="0" smtClean="0">
              <a:ea typeface="ＭＳ Ｐゴシック" charset="-128"/>
            </a:endParaRPr>
          </a:p>
          <a:p>
            <a:r>
              <a:rPr lang="en-US" altLang="en-US" sz="1600" baseline="0" dirty="0" smtClean="0">
                <a:ea typeface="ＭＳ Ｐゴシック" charset="-128"/>
              </a:rPr>
              <a:t>This publication as well as the operational guide for meetings are available both in print and online. </a:t>
            </a:r>
            <a:endParaRPr lang="en-US" altLang="en-US" sz="1600" dirty="0" smtClean="0">
              <a:ea typeface="ＭＳ Ｐゴシック" charset="-128"/>
            </a:endParaRPr>
          </a:p>
        </p:txBody>
      </p:sp>
      <p:sp>
        <p:nvSpPr>
          <p:cNvPr id="5125" name="Slide Number Placeholder 3"/>
          <p:cNvSpPr txBox="1">
            <a:spLocks noGrp="1"/>
          </p:cNvSpPr>
          <p:nvPr/>
        </p:nvSpPr>
        <p:spPr bwMode="auto">
          <a:xfrm>
            <a:off x="3851100" y="9426655"/>
            <a:ext cx="2944957" cy="496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Calibri" pitchFamily="34" charset="0"/>
                <a:ea typeface="ＭＳ Ｐゴシック" charset="-128"/>
              </a:defRPr>
            </a:lvl1pPr>
            <a:lvl2pPr marL="742950" indent="-285750" eaLnBrk="0" hangingPunct="0">
              <a:spcBef>
                <a:spcPct val="30000"/>
              </a:spcBef>
              <a:defRPr sz="1200">
                <a:solidFill>
                  <a:schemeClr val="tx1"/>
                </a:solidFill>
                <a:latin typeface="Calibri" pitchFamily="34" charset="0"/>
                <a:ea typeface="ＭＳ Ｐゴシック" charset="-128"/>
              </a:defRPr>
            </a:lvl2pPr>
            <a:lvl3pPr marL="1143000" indent="-228600" eaLnBrk="0" hangingPunct="0">
              <a:spcBef>
                <a:spcPct val="30000"/>
              </a:spcBef>
              <a:defRPr sz="1200">
                <a:solidFill>
                  <a:schemeClr val="tx1"/>
                </a:solidFill>
                <a:latin typeface="Calibri" pitchFamily="34" charset="0"/>
                <a:ea typeface="ＭＳ Ｐゴシック" charset="-128"/>
              </a:defRPr>
            </a:lvl3pPr>
            <a:lvl4pPr marL="1600200" indent="-228600" eaLnBrk="0" hangingPunct="0">
              <a:spcBef>
                <a:spcPct val="30000"/>
              </a:spcBef>
              <a:defRPr sz="1200">
                <a:solidFill>
                  <a:schemeClr val="tx1"/>
                </a:solidFill>
                <a:latin typeface="Calibri" pitchFamily="34" charset="0"/>
                <a:ea typeface="ＭＳ Ｐゴシック" charset="-128"/>
              </a:defRPr>
            </a:lvl4pPr>
            <a:lvl5pPr marL="2057400" indent="-228600" eaLnBrk="0" hangingPunct="0">
              <a:spcBef>
                <a:spcPct val="30000"/>
              </a:spcBef>
              <a:defRPr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charset="-128"/>
              </a:defRPr>
            </a:lvl9pPr>
          </a:lstStyle>
          <a:p>
            <a:pPr algn="r" eaLnBrk="1" fontAlgn="base" hangingPunct="1">
              <a:spcBef>
                <a:spcPct val="0"/>
              </a:spcBef>
              <a:spcAft>
                <a:spcPct val="0"/>
              </a:spcAft>
            </a:pPr>
            <a:fld id="{D332A748-6A0C-47B5-A83F-93A49C9B8EE7}" type="slidenum">
              <a:rPr lang="en-US" altLang="en-US">
                <a:solidFill>
                  <a:prstClr val="black"/>
                </a:solidFill>
                <a:latin typeface="Arial" charset="0"/>
                <a:cs typeface="Arial" charset="0"/>
              </a:rPr>
              <a:pPr algn="r" eaLnBrk="1" fontAlgn="base" hangingPunct="1">
                <a:spcBef>
                  <a:spcPct val="0"/>
                </a:spcBef>
                <a:spcAft>
                  <a:spcPct val="0"/>
                </a:spcAft>
              </a:pPr>
              <a:t>12</a:t>
            </a:fld>
            <a:endParaRPr lang="en-US" altLang="en-US">
              <a:solidFill>
                <a:prstClr val="black"/>
              </a:solidFill>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Speaking Notes: </a:t>
            </a:r>
          </a:p>
          <a:p>
            <a:endParaRPr lang="en-US" dirty="0" smtClean="0"/>
          </a:p>
          <a:p>
            <a:r>
              <a:rPr lang="en-US" dirty="0" smtClean="0"/>
              <a:t>ESCAP</a:t>
            </a:r>
            <a:r>
              <a:rPr lang="en-US" baseline="0" dirty="0" smtClean="0"/>
              <a:t> is also participating in ongoing collaboration with the International Civil Aviation Organization to provide inputs to update the </a:t>
            </a:r>
            <a:r>
              <a:rPr lang="en-US" dirty="0" smtClean="0"/>
              <a:t>Manual on Access to Air Transport by Persons with Disabilities,</a:t>
            </a:r>
            <a:r>
              <a:rPr lang="en-US" baseline="0" dirty="0" smtClean="0"/>
              <a:t> published in 2013, by gathering inputs from members of the Working Group on the Asian and Pacific Decade of Persons with Disabilities regarding the requirements of persons with diverse disabilities. </a:t>
            </a:r>
            <a:endParaRPr lang="en-US" dirty="0"/>
          </a:p>
        </p:txBody>
      </p:sp>
      <p:sp>
        <p:nvSpPr>
          <p:cNvPr id="4" name="Slide Number Placeholder 3"/>
          <p:cNvSpPr>
            <a:spLocks noGrp="1"/>
          </p:cNvSpPr>
          <p:nvPr>
            <p:ph type="sldNum" sz="quarter" idx="10"/>
          </p:nvPr>
        </p:nvSpPr>
        <p:spPr/>
        <p:txBody>
          <a:bodyPr/>
          <a:lstStyle/>
          <a:p>
            <a:fld id="{A20D7A0D-C45A-4AED-BB45-0FF4C97B786A}" type="slidenum">
              <a:rPr lang="en-US" smtClean="0"/>
              <a:t>13</a:t>
            </a:fld>
            <a:endParaRPr lang="en-US"/>
          </a:p>
        </p:txBody>
      </p:sp>
    </p:spTree>
    <p:extLst>
      <p:ext uri="{BB962C8B-B14F-4D97-AF65-F5344CB8AC3E}">
        <p14:creationId xmlns:p14="http://schemas.microsoft.com/office/powerpoint/2010/main" val="12099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smtClean="0"/>
              <a:t>&lt;Speaking notes&gt;</a:t>
            </a:r>
          </a:p>
          <a:p>
            <a:pPr rtl="0"/>
            <a:endParaRPr lang="en-US" dirty="0" smtClean="0"/>
          </a:p>
          <a:p>
            <a:pPr rtl="0"/>
            <a:r>
              <a:rPr lang="en-US" dirty="0" smtClean="0"/>
              <a:t>Not</a:t>
            </a:r>
            <a:r>
              <a:rPr lang="en-US" baseline="0" dirty="0" smtClean="0"/>
              <a:t> only for member States, we are internally intensifying efforts to improve accessibility.</a:t>
            </a:r>
          </a:p>
          <a:p>
            <a:pPr rtl="0"/>
            <a:endParaRPr lang="en-US" baseline="0" dirty="0" smtClean="0"/>
          </a:p>
          <a:p>
            <a:pPr rtl="0"/>
            <a:r>
              <a:rPr lang="en-US" baseline="0" dirty="0" smtClean="0"/>
              <a:t>First, since 2015, we have been managing the Accessibility Centre to provide assistive devices for participants of meeting held in our conference </a:t>
            </a:r>
            <a:r>
              <a:rPr lang="en-US" baseline="0" dirty="0" err="1" smtClean="0"/>
              <a:t>centre</a:t>
            </a:r>
            <a:r>
              <a:rPr lang="en-US" baseline="0" dirty="0" smtClean="0"/>
              <a:t>.</a:t>
            </a:r>
          </a:p>
          <a:p>
            <a:pPr rtl="0"/>
            <a:endParaRPr lang="en-US" baseline="0" dirty="0" smtClean="0"/>
          </a:p>
          <a:p>
            <a:pPr rtl="0"/>
            <a:r>
              <a:rPr lang="en-US" dirty="0" smtClean="0"/>
              <a:t>Second,</a:t>
            </a:r>
            <a:r>
              <a:rPr lang="en-US" baseline="0" dirty="0" smtClean="0"/>
              <a:t> we have an organizational commitment to the improvement of universal design based accessibility for the entire premise of ESCAP.  Towards the aim, we are developing a roadmap this year with all internal divisions’ involvement, starting with accessibility survey of our premise and information set up this month.</a:t>
            </a:r>
          </a:p>
          <a:p>
            <a:pPr rtl="0"/>
            <a:endParaRPr lang="en-US" baseline="0" dirty="0" smtClean="0"/>
          </a:p>
          <a:p>
            <a:pPr rtl="0"/>
            <a:r>
              <a:rPr lang="en-US" baseline="0" dirty="0" smtClean="0"/>
              <a:t>Third,  along with these efforts, we are developing an ESCAP accessibility guideline with specific actions to be taken to </a:t>
            </a:r>
            <a:r>
              <a:rPr lang="en-US" baseline="0" smtClean="0"/>
              <a:t>improve accessibility. </a:t>
            </a:r>
            <a:endParaRPr lang="en-US" dirty="0"/>
          </a:p>
        </p:txBody>
      </p:sp>
      <p:sp>
        <p:nvSpPr>
          <p:cNvPr id="4" name="Slide Number Placeholder 3"/>
          <p:cNvSpPr>
            <a:spLocks noGrp="1"/>
          </p:cNvSpPr>
          <p:nvPr>
            <p:ph type="sldNum" sz="quarter" idx="10"/>
          </p:nvPr>
        </p:nvSpPr>
        <p:spPr/>
        <p:txBody>
          <a:bodyPr/>
          <a:lstStyle/>
          <a:p>
            <a:fld id="{A20D7A0D-C45A-4AED-BB45-0FF4C97B786A}" type="slidenum">
              <a:rPr lang="en-US">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273744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charset="-128"/>
              </a:defRPr>
            </a:lvl1pPr>
            <a:lvl2pPr marL="742950" indent="-285750" eaLnBrk="0" hangingPunct="0">
              <a:spcBef>
                <a:spcPct val="30000"/>
              </a:spcBef>
              <a:defRPr sz="1200">
                <a:solidFill>
                  <a:schemeClr val="tx1"/>
                </a:solidFill>
                <a:latin typeface="Calibri" pitchFamily="34" charset="0"/>
                <a:ea typeface="ＭＳ Ｐゴシック" charset="-128"/>
              </a:defRPr>
            </a:lvl2pPr>
            <a:lvl3pPr marL="1143000" indent="-228600" eaLnBrk="0" hangingPunct="0">
              <a:spcBef>
                <a:spcPct val="30000"/>
              </a:spcBef>
              <a:defRPr sz="1200">
                <a:solidFill>
                  <a:schemeClr val="tx1"/>
                </a:solidFill>
                <a:latin typeface="Calibri" pitchFamily="34" charset="0"/>
                <a:ea typeface="ＭＳ Ｐゴシック" charset="-128"/>
              </a:defRPr>
            </a:lvl3pPr>
            <a:lvl4pPr marL="1600200" indent="-228600" eaLnBrk="0" hangingPunct="0">
              <a:spcBef>
                <a:spcPct val="30000"/>
              </a:spcBef>
              <a:defRPr sz="1200">
                <a:solidFill>
                  <a:schemeClr val="tx1"/>
                </a:solidFill>
                <a:latin typeface="Calibri" pitchFamily="34" charset="0"/>
                <a:ea typeface="ＭＳ Ｐゴシック" charset="-128"/>
              </a:defRPr>
            </a:lvl4pPr>
            <a:lvl5pPr marL="2057400" indent="-228600" eaLnBrk="0" hangingPunct="0">
              <a:spcBef>
                <a:spcPct val="30000"/>
              </a:spcBef>
              <a:defRPr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charset="-128"/>
              </a:defRPr>
            </a:lvl9pPr>
          </a:lstStyle>
          <a:p>
            <a:pPr eaLnBrk="1" hangingPunct="1">
              <a:spcBef>
                <a:spcPct val="0"/>
              </a:spcBef>
            </a:pPr>
            <a:fld id="{89104C46-40D4-4B1B-A407-78A1992A2F3D}" type="slidenum">
              <a:rPr lang="en-US" altLang="en-US">
                <a:solidFill>
                  <a:srgbClr val="000000"/>
                </a:solidFill>
                <a:latin typeface="Arial" charset="0"/>
                <a:cs typeface="Arial" charset="0"/>
              </a:rPr>
              <a:pPr eaLnBrk="1" hangingPunct="1">
                <a:spcBef>
                  <a:spcPct val="0"/>
                </a:spcBef>
              </a:pPr>
              <a:t>15</a:t>
            </a:fld>
            <a:endParaRPr lang="en-US" altLang="en-US">
              <a:solidFill>
                <a:srgbClr val="000000"/>
              </a:solidFill>
              <a:latin typeface="Arial" charset="0"/>
              <a:cs typeface="Arial" charset="0"/>
            </a:endParaRPr>
          </a:p>
        </p:txBody>
      </p:sp>
      <p:sp>
        <p:nvSpPr>
          <p:cNvPr id="24579"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p:cNvSpPr>
          <p:nvPr>
            <p:ph type="body" idx="1"/>
          </p:nvPr>
        </p:nvSpPr>
        <p:spPr bwMode="auto">
          <a:xfrm>
            <a:off x="315534" y="4715713"/>
            <a:ext cx="6166611" cy="47839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50000"/>
              </a:lnSpc>
            </a:pPr>
            <a:endParaRPr lang="en-US" altLang="en-US" sz="1600" smtClean="0">
              <a:ea typeface="ＭＳ Ｐゴシック" charset="-128"/>
            </a:endParaRPr>
          </a:p>
        </p:txBody>
      </p:sp>
      <p:sp>
        <p:nvSpPr>
          <p:cNvPr id="24581" name="Slide Number Placeholder 3"/>
          <p:cNvSpPr txBox="1">
            <a:spLocks noGrp="1"/>
          </p:cNvSpPr>
          <p:nvPr/>
        </p:nvSpPr>
        <p:spPr bwMode="auto">
          <a:xfrm>
            <a:off x="3851100" y="9428243"/>
            <a:ext cx="2944957" cy="496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Calibri" pitchFamily="34" charset="0"/>
                <a:ea typeface="ＭＳ Ｐゴシック" charset="-128"/>
              </a:defRPr>
            </a:lvl1pPr>
            <a:lvl2pPr marL="742950" indent="-285750" eaLnBrk="0" hangingPunct="0">
              <a:spcBef>
                <a:spcPct val="30000"/>
              </a:spcBef>
              <a:defRPr sz="1200">
                <a:solidFill>
                  <a:schemeClr val="tx1"/>
                </a:solidFill>
                <a:latin typeface="Calibri" pitchFamily="34" charset="0"/>
                <a:ea typeface="ＭＳ Ｐゴシック" charset="-128"/>
              </a:defRPr>
            </a:lvl2pPr>
            <a:lvl3pPr marL="1143000" indent="-228600" eaLnBrk="0" hangingPunct="0">
              <a:spcBef>
                <a:spcPct val="30000"/>
              </a:spcBef>
              <a:defRPr sz="1200">
                <a:solidFill>
                  <a:schemeClr val="tx1"/>
                </a:solidFill>
                <a:latin typeface="Calibri" pitchFamily="34" charset="0"/>
                <a:ea typeface="ＭＳ Ｐゴシック" charset="-128"/>
              </a:defRPr>
            </a:lvl3pPr>
            <a:lvl4pPr marL="1600200" indent="-228600" eaLnBrk="0" hangingPunct="0">
              <a:spcBef>
                <a:spcPct val="30000"/>
              </a:spcBef>
              <a:defRPr sz="1200">
                <a:solidFill>
                  <a:schemeClr val="tx1"/>
                </a:solidFill>
                <a:latin typeface="Calibri" pitchFamily="34" charset="0"/>
                <a:ea typeface="ＭＳ Ｐゴシック" charset="-128"/>
              </a:defRPr>
            </a:lvl4pPr>
            <a:lvl5pPr marL="2057400" indent="-228600" eaLnBrk="0" hangingPunct="0">
              <a:spcBef>
                <a:spcPct val="30000"/>
              </a:spcBef>
              <a:defRPr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charset="-128"/>
              </a:defRPr>
            </a:lvl9pPr>
          </a:lstStyle>
          <a:p>
            <a:pPr algn="r" eaLnBrk="1" fontAlgn="base" hangingPunct="1">
              <a:spcBef>
                <a:spcPct val="0"/>
              </a:spcBef>
              <a:spcAft>
                <a:spcPct val="0"/>
              </a:spcAft>
            </a:pPr>
            <a:fld id="{A043B449-F82F-4AF9-A59E-EA0D4B65485B}" type="slidenum">
              <a:rPr lang="en-US" altLang="en-US">
                <a:solidFill>
                  <a:srgbClr val="000000"/>
                </a:solidFill>
                <a:latin typeface="Arial" charset="0"/>
                <a:cs typeface="Arial" charset="0"/>
              </a:rPr>
              <a:pPr algn="r" eaLnBrk="1" fontAlgn="base" hangingPunct="1">
                <a:spcBef>
                  <a:spcPct val="0"/>
                </a:spcBef>
                <a:spcAft>
                  <a:spcPct val="0"/>
                </a:spcAft>
              </a:pPr>
              <a:t>15</a:t>
            </a:fld>
            <a:endParaRPr lang="en-US" altLang="en-US">
              <a:solidFill>
                <a:srgbClr val="000000"/>
              </a:solidFill>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Speaking Notes:</a:t>
            </a:r>
            <a:r>
              <a:rPr lang="en-US" baseline="0" dirty="0" smtClean="0"/>
              <a:t> </a:t>
            </a:r>
            <a:endParaRPr lang="en-US" dirty="0" smtClean="0"/>
          </a:p>
          <a:p>
            <a:pPr marL="171450" indent="-171450">
              <a:buFont typeface="Arial" panose="020B0604020202020204" pitchFamily="34" charset="0"/>
              <a:buChar char="•"/>
            </a:pPr>
            <a:r>
              <a:rPr lang="en-US" sz="1000" dirty="0" smtClean="0"/>
              <a:t>ESCAP’s position on accessibility</a:t>
            </a:r>
            <a:r>
              <a:rPr lang="en-US" sz="1000" baseline="0" dirty="0" smtClean="0"/>
              <a:t> </a:t>
            </a:r>
            <a:r>
              <a:rPr lang="en-US" sz="1000" baseline="0" dirty="0" err="1" smtClean="0"/>
              <a:t>supportsthat</a:t>
            </a:r>
            <a:r>
              <a:rPr lang="en-US" sz="1000" baseline="0" dirty="0" smtClean="0"/>
              <a:t> of the CRPD: Accessibility is a precondition for persons with disabilities to live independently and achieve full and equal participation in society. In other words, accessibility is a requirement for the rights of persons with disabilities to be fully recognized. </a:t>
            </a:r>
          </a:p>
          <a:p>
            <a:pPr marL="171450" indent="-171450">
              <a:buFont typeface="Arial" panose="020B0604020202020204" pitchFamily="34" charset="0"/>
              <a:buChar char="•"/>
            </a:pPr>
            <a:r>
              <a:rPr lang="en-US" sz="1000" baseline="0" dirty="0" smtClean="0"/>
              <a:t>Also, accessible and inclusive development is not just for persons with disabilities, but should be the principle for all persons to be included. This is important in Asia and the Pacific considering that by 2050, one quarter of the population will be over 60. Accessibility is a matter of addressing multiple population needs at once. </a:t>
            </a:r>
          </a:p>
          <a:p>
            <a:pPr marL="171450" indent="-171450">
              <a:buFont typeface="Arial" panose="020B0604020202020204" pitchFamily="34" charset="0"/>
              <a:buChar char="•"/>
            </a:pPr>
            <a:endParaRPr lang="en-US" sz="1000" baseline="0" dirty="0" smtClean="0"/>
          </a:p>
          <a:p>
            <a:pPr marL="0" indent="0">
              <a:buFont typeface="Arial" panose="020B0604020202020204" pitchFamily="34" charset="0"/>
              <a:buNone/>
            </a:pPr>
            <a:r>
              <a:rPr lang="en-US" sz="1000" baseline="0" dirty="0" smtClean="0"/>
              <a:t>Additional Notes:</a:t>
            </a:r>
          </a:p>
          <a:p>
            <a:pPr marL="171450" indent="-171450">
              <a:buFont typeface="Arial" panose="020B0604020202020204" pitchFamily="34" charset="0"/>
              <a:buChar char="•"/>
            </a:pPr>
            <a:r>
              <a:rPr lang="en-US" sz="1000" baseline="0" dirty="0" smtClean="0"/>
              <a:t>Of those who will be over 60, 25% will be over 80 years old. </a:t>
            </a:r>
          </a:p>
          <a:p>
            <a:endParaRPr lang="en-US" baseline="0" dirty="0"/>
          </a:p>
          <a:p>
            <a:endParaRPr lang="en-US" baseline="0" dirty="0" smtClean="0"/>
          </a:p>
        </p:txBody>
      </p:sp>
      <p:sp>
        <p:nvSpPr>
          <p:cNvPr id="4" name="Slide Number Placeholder 3"/>
          <p:cNvSpPr>
            <a:spLocks noGrp="1"/>
          </p:cNvSpPr>
          <p:nvPr>
            <p:ph type="sldNum" sz="quarter" idx="10"/>
          </p:nvPr>
        </p:nvSpPr>
        <p:spPr/>
        <p:txBody>
          <a:bodyPr/>
          <a:lstStyle/>
          <a:p>
            <a:fld id="{A20D7A0D-C45A-4AED-BB45-0FF4C97B786A}" type="slidenum">
              <a:rPr lang="en-US" smtClean="0"/>
              <a:t>2</a:t>
            </a:fld>
            <a:endParaRPr lang="en-US"/>
          </a:p>
        </p:txBody>
      </p:sp>
    </p:spTree>
    <p:extLst>
      <p:ext uri="{BB962C8B-B14F-4D97-AF65-F5344CB8AC3E}">
        <p14:creationId xmlns:p14="http://schemas.microsoft.com/office/powerpoint/2010/main" val="3627123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a:t>
            </a:r>
            <a:r>
              <a:rPr lang="en-US" baseline="0" dirty="0" smtClean="0"/>
              <a:t> response to these ongoing challenges, ESCAP has been initiating globally unique three consecutive disability-specific regional decades for three consecutive times.</a:t>
            </a:r>
          </a:p>
          <a:p>
            <a:pPr marL="171450" indent="-171450">
              <a:buFont typeface="Arial" panose="020B0604020202020204" pitchFamily="34" charset="0"/>
              <a:buChar char="•"/>
            </a:pPr>
            <a:r>
              <a:rPr lang="en-US" baseline="0" dirty="0" smtClean="0"/>
              <a:t>Throughout these decades, we have also contributed to the CRPD drafting.</a:t>
            </a:r>
          </a:p>
          <a:p>
            <a:pPr marL="171450" indent="-171450">
              <a:buFont typeface="Arial" panose="020B0604020202020204" pitchFamily="34" charset="0"/>
              <a:buChar char="•"/>
            </a:pPr>
            <a:r>
              <a:rPr lang="en-US" baseline="0" dirty="0" smtClean="0"/>
              <a:t>Currently, in 2017, we are at the Midpoint of the Asian and Pacific Decade of Persons with Disabilities, 2013-2022.</a:t>
            </a:r>
            <a:endParaRPr lang="en-US" dirty="0"/>
          </a:p>
        </p:txBody>
      </p:sp>
      <p:sp>
        <p:nvSpPr>
          <p:cNvPr id="4" name="Slide Number Placeholder 3"/>
          <p:cNvSpPr>
            <a:spLocks noGrp="1"/>
          </p:cNvSpPr>
          <p:nvPr>
            <p:ph type="sldNum" sz="quarter" idx="10"/>
          </p:nvPr>
        </p:nvSpPr>
        <p:spPr/>
        <p:txBody>
          <a:bodyPr/>
          <a:lstStyle/>
          <a:p>
            <a:fld id="{A20D7A0D-C45A-4AED-BB45-0FF4C97B786A}" type="slidenum">
              <a:rPr lang="en-US" smtClean="0"/>
              <a:t>3</a:t>
            </a:fld>
            <a:endParaRPr lang="en-US"/>
          </a:p>
        </p:txBody>
      </p:sp>
    </p:spTree>
    <p:extLst>
      <p:ext uri="{BB962C8B-B14F-4D97-AF65-F5344CB8AC3E}">
        <p14:creationId xmlns:p14="http://schemas.microsoft.com/office/powerpoint/2010/main" val="4009242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fld id="{59AD673F-D663-4AB6-BCD8-2A31F4918964}" type="slidenum">
              <a:rPr lang="en-US" altLang="en-US">
                <a:solidFill>
                  <a:prstClr val="black"/>
                </a:solidFill>
              </a:rPr>
              <a:pPr/>
              <a:t>4</a:t>
            </a:fld>
            <a:endParaRPr lang="en-US" altLang="en-US">
              <a:solidFill>
                <a:prstClr val="black"/>
              </a:solidFill>
            </a:endParaRPr>
          </a:p>
        </p:txBody>
      </p:sp>
      <p:sp>
        <p:nvSpPr>
          <p:cNvPr id="27651"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spcBef>
                <a:spcPct val="0"/>
              </a:spcBef>
            </a:pPr>
            <a:r>
              <a:rPr kumimoji="1" lang="en-US" altLang="ja-JP" sz="800" dirty="0" smtClean="0">
                <a:ea typeface="MS PGothic" pitchFamily="34" charset="-128"/>
              </a:rPr>
              <a:t>The</a:t>
            </a:r>
            <a:r>
              <a:rPr kumimoji="1" lang="en-US" altLang="ja-JP" sz="800" baseline="0" dirty="0" smtClean="0">
                <a:ea typeface="MS PGothic" pitchFamily="34" charset="-128"/>
              </a:rPr>
              <a:t> Guiding document for the current Decade is the Incheon Strategy, adopted in 2012 in Incheon, Republic of Korea.</a:t>
            </a:r>
            <a:endParaRPr kumimoji="1" lang="ja-JP" altLang="en-US" sz="800" dirty="0" smtClean="0">
              <a:ea typeface="MS PGothic" pitchFamily="34" charset="-128"/>
            </a:endParaRPr>
          </a:p>
        </p:txBody>
      </p:sp>
      <p:sp>
        <p:nvSpPr>
          <p:cNvPr id="27653" name="スライド番号プレースホルダ 3"/>
          <p:cNvSpPr txBox="1">
            <a:spLocks noGrp="1"/>
          </p:cNvSpPr>
          <p:nvPr/>
        </p:nvSpPr>
        <p:spPr bwMode="auto">
          <a:xfrm>
            <a:off x="3851275" y="9428243"/>
            <a:ext cx="2944813" cy="496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itchFamily="34" charset="0"/>
                <a:ea typeface="MS PGothic" pitchFamily="34" charset="-128"/>
              </a:defRPr>
            </a:lvl1pPr>
            <a:lvl2pPr marL="742950" indent="-285750">
              <a:defRPr>
                <a:solidFill>
                  <a:schemeClr val="tx1"/>
                </a:solidFill>
                <a:latin typeface="Arial" pitchFamily="34" charset="0"/>
                <a:ea typeface="MS PGothic" pitchFamily="34" charset="-128"/>
              </a:defRPr>
            </a:lvl2pPr>
            <a:lvl3pPr marL="1143000" indent="-228600">
              <a:defRPr>
                <a:solidFill>
                  <a:schemeClr val="tx1"/>
                </a:solidFill>
                <a:latin typeface="Arial" pitchFamily="34" charset="0"/>
                <a:ea typeface="MS PGothic" pitchFamily="34" charset="-128"/>
              </a:defRPr>
            </a:lvl3pPr>
            <a:lvl4pPr marL="1600200" indent="-228600">
              <a:defRPr>
                <a:solidFill>
                  <a:schemeClr val="tx1"/>
                </a:solidFill>
                <a:latin typeface="Arial" pitchFamily="34" charset="0"/>
                <a:ea typeface="MS PGothic" pitchFamily="34" charset="-128"/>
              </a:defRPr>
            </a:lvl4pPr>
            <a:lvl5pPr marL="2057400" indent="-228600">
              <a:defRPr>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Arial" pitchFamily="34" charset="0"/>
                <a:ea typeface="MS PGothic" pitchFamily="34" charset="-128"/>
              </a:defRPr>
            </a:lvl9pPr>
          </a:lstStyle>
          <a:p>
            <a:pPr algn="r" fontAlgn="base">
              <a:spcBef>
                <a:spcPct val="0"/>
              </a:spcBef>
              <a:spcAft>
                <a:spcPct val="0"/>
              </a:spcAft>
            </a:pPr>
            <a:fld id="{AB28035C-3327-490F-8BDE-D04428DE7618}" type="slidenum">
              <a:rPr lang="en-US" altLang="ja-JP" sz="1200" smtClean="0">
                <a:solidFill>
                  <a:prstClr val="black"/>
                </a:solidFill>
                <a:cs typeface="Arial" pitchFamily="34" charset="0"/>
              </a:rPr>
              <a:pPr algn="r" fontAlgn="base">
                <a:spcBef>
                  <a:spcPct val="0"/>
                </a:spcBef>
                <a:spcAft>
                  <a:spcPct val="0"/>
                </a:spcAft>
              </a:pPr>
              <a:t>4</a:t>
            </a:fld>
            <a:endParaRPr lang="en-US" altLang="ja-JP" sz="1200" smtClean="0">
              <a:solidFill>
                <a:prstClr val="black"/>
              </a:solidFill>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t>The</a:t>
            </a:r>
            <a:r>
              <a:rPr lang="en-US" sz="1200" kern="1200" baseline="0" dirty="0" smtClean="0"/>
              <a:t> Incheon Strategy is the world’s first disability-specific development goals with </a:t>
            </a:r>
            <a:r>
              <a:rPr lang="en-US" sz="1200" b="1" kern="1200" dirty="0" smtClean="0"/>
              <a:t>10</a:t>
            </a:r>
            <a:r>
              <a:rPr lang="en-US" sz="1200" kern="1200" dirty="0" smtClean="0"/>
              <a:t> inter-related goals and accompanying </a:t>
            </a:r>
            <a:r>
              <a:rPr lang="en-US" sz="1200" b="1" kern="1200" dirty="0" smtClean="0"/>
              <a:t>27 </a:t>
            </a:r>
            <a:r>
              <a:rPr lang="en-US" sz="1200" kern="1200" dirty="0" smtClean="0"/>
              <a:t>targets and </a:t>
            </a:r>
            <a:r>
              <a:rPr lang="en-US" sz="1200" b="1" kern="1200" dirty="0" smtClean="0"/>
              <a:t>62</a:t>
            </a:r>
            <a:r>
              <a:rPr lang="en-US" sz="1200" kern="1200" dirty="0" smtClean="0"/>
              <a:t> indicators.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095294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Incheon Strategy’s ten inter-related</a:t>
            </a:r>
            <a:r>
              <a:rPr lang="en-US" baseline="0" dirty="0" smtClean="0"/>
              <a:t> goals cover key issues starting one on poverty reduction, employment, to political participation, accessibility, social protection, early intervention, education, gender equality, disability-inclusive disaster risk reduction, disability data and acceleration of the CRPD implementation, and advancement of </a:t>
            </a:r>
            <a:r>
              <a:rPr lang="en-US" baseline="0" dirty="0" err="1" smtClean="0"/>
              <a:t>subregional</a:t>
            </a:r>
            <a:r>
              <a:rPr lang="en-US" baseline="0" dirty="0" smtClean="0"/>
              <a:t>, regional, and inter regional cooperation.</a:t>
            </a:r>
          </a:p>
          <a:p>
            <a:endParaRPr lang="en-US" baseline="0" dirty="0" smtClean="0"/>
          </a:p>
          <a:p>
            <a:endParaRPr lang="en-US" dirty="0"/>
          </a:p>
        </p:txBody>
      </p:sp>
    </p:spTree>
    <p:extLst>
      <p:ext uri="{BB962C8B-B14F-4D97-AF65-F5344CB8AC3E}">
        <p14:creationId xmlns:p14="http://schemas.microsoft.com/office/powerpoint/2010/main" val="2906468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facilitating CRPD implementation, the</a:t>
            </a:r>
            <a:r>
              <a:rPr lang="en-US" baseline="0" dirty="0" smtClean="0"/>
              <a:t> Incheon Strategy is also closely interlinked with the 2030 Agenda and the Sustainable Development Goals. </a:t>
            </a:r>
            <a:r>
              <a:rPr lang="en-US" dirty="0" smtClean="0"/>
              <a:t>5 of the SDGs</a:t>
            </a:r>
            <a:r>
              <a:rPr lang="en-US" baseline="0" dirty="0" smtClean="0"/>
              <a:t> mention disability and an 6 additional Goals are also implicitly relevant to disability-inclusive development. </a:t>
            </a:r>
          </a:p>
          <a:p>
            <a:endParaRPr lang="en-US" baseline="0" dirty="0" smtClean="0"/>
          </a:p>
          <a:p>
            <a:r>
              <a:rPr lang="en-US" baseline="0" dirty="0" smtClean="0"/>
              <a:t>Therefore, the Incheon Strategy implementation bridges implementation of the SDGs and the CRPD.</a:t>
            </a:r>
            <a:endParaRPr lang="en-US" dirty="0"/>
          </a:p>
        </p:txBody>
      </p:sp>
    </p:spTree>
    <p:extLst>
      <p:ext uri="{BB962C8B-B14F-4D97-AF65-F5344CB8AC3E}">
        <p14:creationId xmlns:p14="http://schemas.microsoft.com/office/powerpoint/2010/main" val="3251177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Speaking Notes: </a:t>
            </a:r>
          </a:p>
          <a:p>
            <a:pPr marL="171450" indent="-171450">
              <a:buFont typeface="Arial" panose="020B0604020202020204" pitchFamily="34" charset="0"/>
              <a:buChar char="•"/>
            </a:pPr>
            <a:endParaRPr lang="en-US" sz="1200" dirty="0" smtClean="0"/>
          </a:p>
          <a:p>
            <a:pPr marL="171450" indent="-171450">
              <a:buFont typeface="Arial" panose="020B0604020202020204" pitchFamily="34" charset="0"/>
              <a:buChar char="•"/>
            </a:pPr>
            <a:r>
              <a:rPr lang="en-US" sz="1200" dirty="0" smtClean="0"/>
              <a:t>ESCAP’s work to promote accessible and inclusive</a:t>
            </a:r>
            <a:r>
              <a:rPr lang="en-US" sz="1200" baseline="0" dirty="0" smtClean="0"/>
              <a:t> development is guided by the Incheon Strategy, the guiding document of the current Asian and Pacific Decade of Persons with Disabilities.</a:t>
            </a:r>
            <a:endParaRPr lang="en-US" sz="1200" dirty="0" smtClean="0"/>
          </a:p>
          <a:p>
            <a:pPr marL="171450" indent="-171450">
              <a:buFont typeface="Arial" panose="020B0604020202020204" pitchFamily="34" charset="0"/>
              <a:buChar char="•"/>
            </a:pPr>
            <a:endParaRPr lang="en-US" sz="1200" dirty="0" smtClean="0"/>
          </a:p>
          <a:p>
            <a:pPr marL="171450" indent="-171450">
              <a:buFont typeface="Arial" panose="020B0604020202020204" pitchFamily="34" charset="0"/>
              <a:buChar char="•"/>
            </a:pPr>
            <a:r>
              <a:rPr lang="en-US" sz="1200" dirty="0" smtClean="0"/>
              <a:t>Accessibility is noted in the Incheon Strategy as an overarching “Key Principle”</a:t>
            </a:r>
            <a:r>
              <a:rPr lang="en-US" sz="1200" baseline="0" dirty="0" smtClean="0"/>
              <a:t> of the document</a:t>
            </a:r>
          </a:p>
          <a:p>
            <a:pPr marL="171450" indent="-171450">
              <a:buFont typeface="Arial" panose="020B0604020202020204" pitchFamily="34" charset="0"/>
              <a:buChar char="•"/>
            </a:pPr>
            <a:endParaRPr lang="en-US" sz="1200" baseline="0" dirty="0" smtClean="0"/>
          </a:p>
          <a:p>
            <a:pPr marL="171450" indent="-171450">
              <a:buFont typeface="Arial" panose="020B0604020202020204" pitchFamily="34" charset="0"/>
              <a:buChar char="•"/>
            </a:pPr>
            <a:r>
              <a:rPr lang="en-US" sz="1200" baseline="0" dirty="0" smtClean="0"/>
              <a:t>In addition, the Incheon Strategy addresses accessibility across its document and requires member States to submit data on proportion of accessible </a:t>
            </a:r>
            <a:r>
              <a:rPr kumimoji="0" lang="en-US" sz="1200" b="0" i="0" u="none" strike="noStrike" kern="0" cap="none" spc="0" normalizeH="0" baseline="0" noProof="0" dirty="0" smtClean="0">
                <a:ln>
                  <a:noFill/>
                </a:ln>
                <a:solidFill>
                  <a:srgbClr val="000000"/>
                </a:solidFill>
                <a:effectLst/>
                <a:uLnTx/>
                <a:uFillTx/>
                <a:latin typeface="Calibri" pitchFamily="34" charset="0"/>
                <a:cs typeface="Tahoma" pitchFamily="34" charset="0"/>
              </a:rPr>
              <a:t>polling stations; government buildings; international airports; emergency shelters and disaster relief sites; public documents and website, as well as daily captioning and sign language interpretations of public television news programme.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20D7A0D-C45A-4AED-BB45-0FF4C97B786A}" type="slidenum">
              <a:rPr lang="en-US" smtClean="0"/>
              <a:t>9</a:t>
            </a:fld>
            <a:endParaRPr lang="en-US"/>
          </a:p>
        </p:txBody>
      </p:sp>
    </p:spTree>
    <p:extLst>
      <p:ext uri="{BB962C8B-B14F-4D97-AF65-F5344CB8AC3E}">
        <p14:creationId xmlns:p14="http://schemas.microsoft.com/office/powerpoint/2010/main" val="1741444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Speaking Notes: </a:t>
            </a:r>
          </a:p>
          <a:p>
            <a:endParaRPr lang="en-US" dirty="0" smtClean="0"/>
          </a:p>
          <a:p>
            <a:r>
              <a:rPr lang="en-US" dirty="0" smtClean="0"/>
              <a:t>Since this year 2017</a:t>
            </a:r>
            <a:r>
              <a:rPr lang="en-US" baseline="0" dirty="0" smtClean="0"/>
              <a:t> marks the midpoint of the Decade, we conducted a region-wide survey from Governments, and analyzing the results now.</a:t>
            </a:r>
          </a:p>
          <a:p>
            <a:endParaRPr lang="en-US" baseline="0" dirty="0" smtClean="0"/>
          </a:p>
          <a:p>
            <a:r>
              <a:rPr lang="en-US" dirty="0" smtClean="0"/>
              <a:t>I would like to highlight some gaps </a:t>
            </a:r>
            <a:r>
              <a:rPr lang="en-US" baseline="0" dirty="0" smtClean="0"/>
              <a:t>identified in this area from the survey:</a:t>
            </a:r>
          </a:p>
          <a:p>
            <a:endParaRPr lang="en-US" baseline="0" dirty="0" smtClean="0"/>
          </a:p>
          <a:p>
            <a:r>
              <a:rPr lang="en-US" baseline="0" dirty="0" smtClean="0"/>
              <a:t>Our member States, after ratification of the Convention and adoption of the Incheon Strategy, have adopted national strategies to improve accessibility. However, a consistent monitoring mechanism is not established in many countries.</a:t>
            </a:r>
          </a:p>
          <a:p>
            <a:endParaRPr lang="en-US" baseline="0" dirty="0" smtClean="0"/>
          </a:p>
          <a:p>
            <a:r>
              <a:rPr lang="en-US" baseline="0" dirty="0" smtClean="0"/>
              <a:t>Monitoring requires involving relevant stakeholders including DPOs, and based on a national framework consistent with international accessibility standards. Many countries in the region do not have adopted accessibility standards to evaluate accessibility with a common framework at the national level. Some countries do emphasize the physical accessibility for wheelchair users only.</a:t>
            </a:r>
          </a:p>
          <a:p>
            <a:endParaRPr lang="en-US" baseline="0" dirty="0" smtClean="0"/>
          </a:p>
          <a:p>
            <a:r>
              <a:rPr lang="en-US" baseline="0" dirty="0" smtClean="0"/>
              <a:t>As part of the monitoring, ESCAP encourages the conducting of accessibility audits where DPOs are engaged. However, a simple checklist form is used in many cases, and the form is completed by relevant authorities without DPO engagement.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153D25D-1187-4CFC-AFC6-5F5A37B8F3F5}"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29455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CFD3863-3C3E-434A-84F5-97289541235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233976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1F7CEAB-C20A-4A5C-8FEA-CF2873B5691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15356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32CAF81-EDDF-4F1F-9930-FA6A6FC16FB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05412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sldNum" sz="quarter" idx="2"/>
          </p:nvPr>
        </p:nvSpPr>
        <p:spPr>
          <a:prstGeom prst="rect">
            <a:avLst/>
          </a:prstGeom>
        </p:spPr>
        <p:txBody>
          <a:bodyPr/>
          <a:lstStyle/>
          <a:p>
            <a:fld id="{86CB4B4D-7CA3-9044-876B-883B54F8677D}" type="slidenum">
              <a:rPr>
                <a:solidFill>
                  <a:srgbClr val="000000"/>
                </a:solidFill>
              </a:rPr>
              <a:pPr/>
              <a:t>‹#›</a:t>
            </a:fld>
            <a:endParaRPr>
              <a:solidFill>
                <a:srgbClr val="000000"/>
              </a:solidFill>
            </a:endParaRPr>
          </a:p>
        </p:txBody>
      </p:sp>
    </p:spTree>
    <p:extLst>
      <p:ext uri="{BB962C8B-B14F-4D97-AF65-F5344CB8AC3E}">
        <p14:creationId xmlns:p14="http://schemas.microsoft.com/office/powerpoint/2010/main" val="35638034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71EA1DD2-D66D-4FD4-9E93-79AF59585BE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35745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2610E2A-0159-4481-A77E-1F25A95FA62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45340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375A2C65-2341-48B1-A0C9-3762CC30BF0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75655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E34E81FE-E93C-4D14-BE1B-69912184D094}"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358090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537BBA44-7D94-4D40-88E2-8F2D293E580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552859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9E403EE7-618C-41A4-B457-9E40976CF67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395628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1BE2F332-AAFF-4C66-B1DD-7FF1C7729EE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8532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EC439A-40E5-48D0-A6ED-86973DD4D823}"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525263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3083AEE6-5866-45BF-89E1-12A36ADBD46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815199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41FAD2F-8142-4E8B-A462-DBB6B627E08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546946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B754E492-6AC5-4B90-9194-DBFBD6BC20B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7925168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A00A563B-AAD3-4BD2-AA4F-11B97D57E7F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056000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30458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36298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8221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25405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75733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6061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D95AC950-3646-4DD4-B5A0-5E0DE91D888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321610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25624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41600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45389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19890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9396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97E7816-4414-4F65-B371-72C925EC007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928337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B331F5D4-088F-4731-A291-793F9E9EE987}"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09144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2C552464-0795-4FC8-ABAB-1F92B8E7AA9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827386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244720AD-98F4-4CBE-B318-B89A267F967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99711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EB199E00-F1C6-47C6-A1B2-C022AFF81FB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81785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94B4B0A9-8652-4667-BD48-247EE3382DE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093439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smtClean="0">
              <a:solidFill>
                <a:srgbClr val="000000"/>
              </a:solidFill>
              <a:ea typeface="ＭＳ Ｐゴシック" pitchFamily="34"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smtClean="0">
              <a:solidFill>
                <a:srgbClr val="000000"/>
              </a:solidFill>
              <a:ea typeface="ＭＳ Ｐゴシック" pitchFamily="34"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7603E138-C7D1-4F3F-9F5D-E0198FF50933}" type="slidenum">
              <a:rPr lang="en-US" altLang="en-US" smtClean="0">
                <a:solidFill>
                  <a:srgbClr val="000000"/>
                </a:solidFill>
                <a:ea typeface="ＭＳ Ｐゴシック" pitchFamily="34" charset="-128"/>
              </a:rPr>
              <a:pPr fontAlgn="base">
                <a:spcBef>
                  <a:spcPct val="0"/>
                </a:spcBef>
                <a:spcAft>
                  <a:spcPct val="0"/>
                </a:spcAft>
              </a:pPr>
              <a:t>‹#›</a:t>
            </a:fld>
            <a:endParaRPr lang="en-US" altLang="en-US" smtClean="0">
              <a:solidFill>
                <a:srgbClr val="000000"/>
              </a:solidFill>
              <a:ea typeface="ＭＳ Ｐゴシック" pitchFamily="34" charset="-128"/>
            </a:endParaRPr>
          </a:p>
        </p:txBody>
      </p:sp>
    </p:spTree>
    <p:extLst>
      <p:ext uri="{BB962C8B-B14F-4D97-AF65-F5344CB8AC3E}">
        <p14:creationId xmlns:p14="http://schemas.microsoft.com/office/powerpoint/2010/main" val="20138649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720" r:id="rId12"/>
  </p:sldLayoutIdLst>
  <p:txStyles>
    <p:titleStyle>
      <a:lvl1pPr algn="ctr" rtl="0" eaLnBrk="0" fontAlgn="base" hangingPunct="0">
        <a:spcBef>
          <a:spcPct val="0"/>
        </a:spcBef>
        <a:spcAft>
          <a:spcPct val="0"/>
        </a:spcAft>
        <a:defRPr sz="4400">
          <a:solidFill>
            <a:schemeClr val="tx2"/>
          </a:solidFill>
          <a:latin typeface="Calibri" pitchFamily="34" charset="0"/>
          <a:ea typeface="ＭＳ Ｐゴシック" charset="0"/>
          <a:cs typeface="+mj-cs"/>
        </a:defRPr>
      </a:lvl1pPr>
      <a:lvl2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Calibri" pitchFamily="34" charset="0"/>
          <a:ea typeface="ＭＳ Ｐゴシック" charset="0"/>
          <a:cs typeface="Tahoma" pitchFamily="34" charset="0"/>
        </a:defRPr>
      </a:lvl1pPr>
      <a:lvl2pPr marL="742950" indent="-285750" algn="l" rtl="0" eaLnBrk="0" fontAlgn="base" hangingPunct="0">
        <a:spcBef>
          <a:spcPct val="20000"/>
        </a:spcBef>
        <a:spcAft>
          <a:spcPct val="0"/>
        </a:spcAft>
        <a:buChar char="–"/>
        <a:defRPr sz="2800">
          <a:solidFill>
            <a:schemeClr val="tx1"/>
          </a:solidFill>
          <a:latin typeface="Calibri" pitchFamily="34" charset="0"/>
          <a:ea typeface="Arial" charset="0"/>
          <a:cs typeface="Tahoma"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Arial" charset="0"/>
          <a:cs typeface="Tahoma"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a:solidFill>
                <a:srgbClr val="000000"/>
              </a:solidFill>
              <a:ea typeface="ＭＳ Ｐゴシック"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a:solidFill>
                <a:srgbClr val="000000"/>
              </a:solidFill>
              <a:ea typeface="ＭＳ Ｐゴシック"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FE9191DE-1501-46C9-9708-59AC8D48C323}" type="slidenum">
              <a:rPr lang="en-US" altLang="en-US">
                <a:solidFill>
                  <a:srgbClr val="000000"/>
                </a:solidFill>
                <a:ea typeface="ＭＳ Ｐゴシック" charset="-128"/>
              </a:rPr>
              <a:pPr fontAlgn="base">
                <a:spcBef>
                  <a:spcPct val="0"/>
                </a:spcBef>
                <a:spcAft>
                  <a:spcPct val="0"/>
                </a:spcAft>
              </a:pPr>
              <a:t>‹#›</a:t>
            </a:fld>
            <a:endParaRPr lang="en-US" altLang="en-US">
              <a:solidFill>
                <a:srgbClr val="000000"/>
              </a:solidFill>
              <a:ea typeface="ＭＳ Ｐゴシック" charset="-128"/>
            </a:endParaRPr>
          </a:p>
        </p:txBody>
      </p:sp>
    </p:spTree>
    <p:extLst>
      <p:ext uri="{BB962C8B-B14F-4D97-AF65-F5344CB8AC3E}">
        <p14:creationId xmlns:p14="http://schemas.microsoft.com/office/powerpoint/2010/main" val="19360339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Calibri" pitchFamily="34" charset="0"/>
          <a:ea typeface="ＭＳ Ｐゴシック" charset="0"/>
          <a:cs typeface="+mj-cs"/>
        </a:defRPr>
      </a:lvl1pPr>
      <a:lvl2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Calibri" pitchFamily="34" charset="0"/>
          <a:ea typeface="ＭＳ Ｐゴシック" charset="0"/>
          <a:cs typeface="Tahoma" pitchFamily="34" charset="0"/>
        </a:defRPr>
      </a:lvl1pPr>
      <a:lvl2pPr marL="742950" indent="-285750" algn="l" rtl="0" eaLnBrk="0" fontAlgn="base" hangingPunct="0">
        <a:spcBef>
          <a:spcPct val="20000"/>
        </a:spcBef>
        <a:spcAft>
          <a:spcPct val="0"/>
        </a:spcAft>
        <a:buChar char="–"/>
        <a:defRPr sz="2800">
          <a:solidFill>
            <a:schemeClr val="tx1"/>
          </a:solidFill>
          <a:latin typeface="Calibri" pitchFamily="34" charset="0"/>
          <a:ea typeface="Arial" charset="0"/>
          <a:cs typeface="Tahoma"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ea typeface="Arial" charset="0"/>
          <a:cs typeface="Tahoma"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53DB7-17D8-480A-A652-646D76CE15BF}" type="datetimeFigureOut">
              <a:rPr lang="en-US" smtClean="0">
                <a:solidFill>
                  <a:prstClr val="black">
                    <a:tint val="75000"/>
                  </a:prstClr>
                </a:solidFill>
              </a:rPr>
              <a:pPr/>
              <a:t>14/06/2017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DB756-3ACF-4616-8943-F3CDBB0E81F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428556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3600"/>
            <a:ext cx="9143999" cy="1470025"/>
          </a:xfrm>
        </p:spPr>
        <p:txBody>
          <a:bodyPr/>
          <a:lstStyle/>
          <a:p>
            <a:r>
              <a:rPr lang="en-US" sz="3600" b="1" dirty="0" smtClean="0"/>
              <a:t>Asia-Pacific Experiences in Promoting Accessible Urban Development </a:t>
            </a:r>
            <a:endParaRPr lang="en-US" sz="3600" b="1" dirty="0"/>
          </a:p>
        </p:txBody>
      </p:sp>
      <p:sp>
        <p:nvSpPr>
          <p:cNvPr id="3" name="Subtitle 2"/>
          <p:cNvSpPr>
            <a:spLocks noGrp="1"/>
          </p:cNvSpPr>
          <p:nvPr>
            <p:ph type="subTitle" idx="1"/>
          </p:nvPr>
        </p:nvSpPr>
        <p:spPr>
          <a:xfrm>
            <a:off x="0" y="3886200"/>
            <a:ext cx="9144000" cy="1752600"/>
          </a:xfrm>
        </p:spPr>
        <p:txBody>
          <a:bodyPr/>
          <a:lstStyle/>
          <a:p>
            <a:r>
              <a:rPr lang="en-US" sz="2000" b="1" dirty="0" smtClean="0"/>
              <a:t>Nagesh Kumar</a:t>
            </a:r>
          </a:p>
          <a:p>
            <a:r>
              <a:rPr lang="en-US" sz="2000" dirty="0" smtClean="0"/>
              <a:t>Director, Social Development Division</a:t>
            </a:r>
          </a:p>
        </p:txBody>
      </p:sp>
      <p:sp>
        <p:nvSpPr>
          <p:cNvPr id="4" name="Title 4"/>
          <p:cNvSpPr txBox="1">
            <a:spLocks/>
          </p:cNvSpPr>
          <p:nvPr/>
        </p:nvSpPr>
        <p:spPr bwMode="auto">
          <a:xfrm>
            <a:off x="523081" y="945357"/>
            <a:ext cx="813435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itchFamily="34" charset="0"/>
                <a:ea typeface="ＭＳ Ｐゴシック" charset="-128"/>
                <a:cs typeface="Tahoma" pitchFamily="34" charset="0"/>
              </a:defRPr>
            </a:lvl1pPr>
            <a:lvl2pPr marL="742950" indent="-285750" eaLnBrk="0" hangingPunct="0">
              <a:spcBef>
                <a:spcPct val="20000"/>
              </a:spcBef>
              <a:buChar char="–"/>
              <a:defRPr sz="2800">
                <a:solidFill>
                  <a:schemeClr val="tx1"/>
                </a:solidFill>
                <a:latin typeface="Calibri" pitchFamily="34" charset="0"/>
                <a:ea typeface="Arial" charset="0"/>
                <a:cs typeface="Tahoma" pitchFamily="34" charset="0"/>
              </a:defRPr>
            </a:lvl2pPr>
            <a:lvl3pPr marL="1143000" indent="-228600" eaLnBrk="0" hangingPunct="0">
              <a:spcBef>
                <a:spcPct val="20000"/>
              </a:spcBef>
              <a:buChar char="•"/>
              <a:defRPr sz="2400">
                <a:solidFill>
                  <a:schemeClr val="tx1"/>
                </a:solidFill>
                <a:latin typeface="Calibri" pitchFamily="34" charset="0"/>
                <a:ea typeface="Arial" charset="0"/>
                <a:cs typeface="Tahoma" pitchFamily="34" charset="0"/>
              </a:defRPr>
            </a:lvl3pPr>
            <a:lvl4pPr marL="1600200" indent="-228600" eaLnBrk="0" hangingPunct="0">
              <a:spcBef>
                <a:spcPct val="20000"/>
              </a:spcBef>
              <a:buChar char="–"/>
              <a:defRPr sz="2000">
                <a:solidFill>
                  <a:schemeClr val="tx1"/>
                </a:solidFill>
                <a:latin typeface="Calibri" pitchFamily="34" charset="0"/>
                <a:ea typeface="Arial" charset="0"/>
                <a:cs typeface="Tahoma" pitchFamily="34" charset="0"/>
              </a:defRPr>
            </a:lvl4pPr>
            <a:lvl5pPr marL="2057400" indent="-228600" eaLnBrk="0" hangingPunct="0">
              <a:spcBef>
                <a:spcPct val="20000"/>
              </a:spcBef>
              <a:buChar char="»"/>
              <a:defRPr sz="2000">
                <a:solidFill>
                  <a:schemeClr val="tx1"/>
                </a:solidFill>
                <a:latin typeface="Calibri" pitchFamily="34" charset="0"/>
                <a:ea typeface="Arial" charset="0"/>
                <a:cs typeface="Tahoma"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9pPr>
          </a:lstStyle>
          <a:p>
            <a:pPr algn="ctr" eaLnBrk="1" fontAlgn="base" hangingPunct="1">
              <a:spcBef>
                <a:spcPct val="0"/>
              </a:spcBef>
              <a:spcAft>
                <a:spcPct val="0"/>
              </a:spcAft>
              <a:buFontTx/>
              <a:buNone/>
            </a:pPr>
            <a:r>
              <a:rPr lang="en-US" altLang="en-US" sz="2000" b="1" dirty="0" smtClean="0">
                <a:solidFill>
                  <a:srgbClr val="990099"/>
                </a:solidFill>
                <a:cs typeface="Arial" charset="0"/>
              </a:rPr>
              <a:t>14 June 2017</a:t>
            </a:r>
            <a:endParaRPr lang="en-US" altLang="en-US" sz="2000" b="1" dirty="0">
              <a:solidFill>
                <a:srgbClr val="990099"/>
              </a:solidFill>
              <a:cs typeface="Arial" charset="0"/>
            </a:endParaRPr>
          </a:p>
        </p:txBody>
      </p:sp>
      <p:sp>
        <p:nvSpPr>
          <p:cNvPr id="5" name="Title 4"/>
          <p:cNvSpPr txBox="1">
            <a:spLocks/>
          </p:cNvSpPr>
          <p:nvPr/>
        </p:nvSpPr>
        <p:spPr bwMode="auto">
          <a:xfrm>
            <a:off x="107950" y="144463"/>
            <a:ext cx="8964613"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Calibri" pitchFamily="34" charset="0"/>
                <a:ea typeface="ＭＳ Ｐゴシック" charset="-128"/>
                <a:cs typeface="Tahoma" pitchFamily="34" charset="0"/>
              </a:defRPr>
            </a:lvl1pPr>
            <a:lvl2pPr marL="742950" indent="-285750" eaLnBrk="0" hangingPunct="0">
              <a:spcBef>
                <a:spcPct val="20000"/>
              </a:spcBef>
              <a:buChar char="–"/>
              <a:defRPr sz="2800">
                <a:solidFill>
                  <a:schemeClr val="tx1"/>
                </a:solidFill>
                <a:latin typeface="Calibri" pitchFamily="34" charset="0"/>
                <a:ea typeface="Arial" charset="0"/>
                <a:cs typeface="Tahoma" pitchFamily="34" charset="0"/>
              </a:defRPr>
            </a:lvl2pPr>
            <a:lvl3pPr marL="1143000" indent="-228600" eaLnBrk="0" hangingPunct="0">
              <a:spcBef>
                <a:spcPct val="20000"/>
              </a:spcBef>
              <a:buChar char="•"/>
              <a:defRPr sz="2400">
                <a:solidFill>
                  <a:schemeClr val="tx1"/>
                </a:solidFill>
                <a:latin typeface="Calibri" pitchFamily="34" charset="0"/>
                <a:ea typeface="Arial" charset="0"/>
                <a:cs typeface="Tahoma" pitchFamily="34" charset="0"/>
              </a:defRPr>
            </a:lvl3pPr>
            <a:lvl4pPr marL="1600200" indent="-228600" eaLnBrk="0" hangingPunct="0">
              <a:spcBef>
                <a:spcPct val="20000"/>
              </a:spcBef>
              <a:buChar char="–"/>
              <a:defRPr sz="2000">
                <a:solidFill>
                  <a:schemeClr val="tx1"/>
                </a:solidFill>
                <a:latin typeface="Calibri" pitchFamily="34" charset="0"/>
                <a:ea typeface="Arial" charset="0"/>
                <a:cs typeface="Tahoma" pitchFamily="34" charset="0"/>
              </a:defRPr>
            </a:lvl4pPr>
            <a:lvl5pPr marL="2057400" indent="-228600" eaLnBrk="0" hangingPunct="0">
              <a:spcBef>
                <a:spcPct val="20000"/>
              </a:spcBef>
              <a:buChar char="»"/>
              <a:defRPr sz="2000">
                <a:solidFill>
                  <a:schemeClr val="tx1"/>
                </a:solidFill>
                <a:latin typeface="Calibri" pitchFamily="34" charset="0"/>
                <a:ea typeface="Arial" charset="0"/>
                <a:cs typeface="Tahoma"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9pPr>
          </a:lstStyle>
          <a:p>
            <a:pPr algn="ctr" eaLnBrk="1" fontAlgn="base" hangingPunct="1">
              <a:spcBef>
                <a:spcPts val="500"/>
              </a:spcBef>
              <a:spcAft>
                <a:spcPts val="500"/>
              </a:spcAft>
              <a:buFontTx/>
              <a:buNone/>
            </a:pPr>
            <a:r>
              <a:rPr lang="en-US" altLang="en-US" sz="2400" b="1" dirty="0" smtClean="0">
                <a:solidFill>
                  <a:srgbClr val="990099"/>
                </a:solidFill>
                <a:cs typeface="Arial" charset="0"/>
              </a:rPr>
              <a:t>Advancing Accessible and Inclusive Urban Development for All</a:t>
            </a:r>
            <a:endParaRPr lang="en-US" altLang="en-US" sz="2400" b="1" dirty="0">
              <a:solidFill>
                <a:srgbClr val="990099"/>
              </a:solidFill>
              <a:cs typeface="Arial" charset="0"/>
            </a:endParaRPr>
          </a:p>
        </p:txBody>
      </p:sp>
      <p:pic>
        <p:nvPicPr>
          <p:cNvPr id="6" name="Picture 5" descr="FINAL ESCAP LOGO 200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1400" y="4775199"/>
            <a:ext cx="2289810" cy="603885"/>
          </a:xfrm>
          <a:prstGeom prst="rect">
            <a:avLst/>
          </a:prstGeom>
          <a:noFill/>
          <a:ln>
            <a:noFill/>
          </a:ln>
        </p:spPr>
      </p:pic>
    </p:spTree>
    <p:extLst>
      <p:ext uri="{BB962C8B-B14F-4D97-AF65-F5344CB8AC3E}">
        <p14:creationId xmlns:p14="http://schemas.microsoft.com/office/powerpoint/2010/main" val="1808845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Midpoint Review </a:t>
            </a:r>
            <a:endParaRPr lang="en-US" dirty="0"/>
          </a:p>
        </p:txBody>
      </p:sp>
      <p:sp>
        <p:nvSpPr>
          <p:cNvPr id="3" name="Content Placeholder 2"/>
          <p:cNvSpPr>
            <a:spLocks noGrp="1"/>
          </p:cNvSpPr>
          <p:nvPr>
            <p:ph idx="1"/>
          </p:nvPr>
        </p:nvSpPr>
        <p:spPr>
          <a:xfrm>
            <a:off x="304801" y="1600200"/>
            <a:ext cx="8082756" cy="4221163"/>
          </a:xfrm>
        </p:spPr>
        <p:txBody>
          <a:bodyPr/>
          <a:lstStyle/>
          <a:p>
            <a:pPr marL="0" indent="0">
              <a:buNone/>
            </a:pPr>
            <a:r>
              <a:rPr lang="en-US" b="1" dirty="0" smtClean="0"/>
              <a:t>Highlight of gaps:</a:t>
            </a:r>
          </a:p>
          <a:p>
            <a:pPr marL="623888" indent="-388938">
              <a:spcBef>
                <a:spcPts val="0"/>
              </a:spcBef>
            </a:pPr>
            <a:r>
              <a:rPr lang="en-US" sz="2800" dirty="0" smtClean="0"/>
              <a:t>Consistent monitoring mechanism at the national level</a:t>
            </a:r>
          </a:p>
          <a:p>
            <a:pPr marL="623888" indent="-388938">
              <a:spcBef>
                <a:spcPts val="0"/>
              </a:spcBef>
            </a:pPr>
            <a:r>
              <a:rPr lang="en-US" sz="2800" dirty="0" smtClean="0"/>
              <a:t>Lack of national accessibility frameworks based on international standards</a:t>
            </a:r>
          </a:p>
          <a:p>
            <a:pPr marL="623888" indent="-388938">
              <a:spcBef>
                <a:spcPts val="0"/>
              </a:spcBef>
            </a:pPr>
            <a:r>
              <a:rPr lang="en-US" sz="2800" dirty="0" smtClean="0"/>
              <a:t>Accessibility audits by engaging persons with disabilities and their representative organizations</a:t>
            </a:r>
          </a:p>
          <a:p>
            <a:pPr marL="234950" indent="0">
              <a:buNone/>
            </a:pPr>
            <a:endParaRPr lang="en-US" dirty="0"/>
          </a:p>
          <a:p>
            <a:pPr marL="0" indent="0">
              <a:buNone/>
            </a:pPr>
            <a:endParaRPr lang="en-US" dirty="0"/>
          </a:p>
        </p:txBody>
      </p:sp>
      <p:sp>
        <p:nvSpPr>
          <p:cNvPr id="4" name="Line 9"/>
          <p:cNvSpPr>
            <a:spLocks noChangeShapeType="1"/>
          </p:cNvSpPr>
          <p:nvPr/>
        </p:nvSpPr>
        <p:spPr bwMode="auto">
          <a:xfrm>
            <a:off x="756443" y="1219200"/>
            <a:ext cx="7631113"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solidFill>
                <a:prstClr val="black"/>
              </a:solidFill>
            </a:endParaRPr>
          </a:p>
        </p:txBody>
      </p:sp>
    </p:spTree>
    <p:extLst>
      <p:ext uri="{BB962C8B-B14F-4D97-AF65-F5344CB8AC3E}">
        <p14:creationId xmlns:p14="http://schemas.microsoft.com/office/powerpoint/2010/main" val="3647005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altLang="en-US" dirty="0">
                <a:ea typeface="ＭＳ Ｐゴシック" charset="-128"/>
              </a:rPr>
              <a:t>Technical Assistance </a:t>
            </a:r>
            <a:r>
              <a:rPr lang="en-US" altLang="en-US" dirty="0" smtClean="0">
                <a:ea typeface="ＭＳ Ｐゴシック" charset="-128"/>
              </a:rPr>
              <a:t>and </a:t>
            </a:r>
            <a:r>
              <a:rPr lang="en-US" altLang="en-US" dirty="0">
                <a:ea typeface="ＭＳ Ｐゴシック" charset="-128"/>
              </a:rPr>
              <a:t>Capacity Building</a:t>
            </a:r>
            <a:endParaRPr lang="en-US" dirty="0"/>
          </a:p>
        </p:txBody>
      </p:sp>
      <p:sp>
        <p:nvSpPr>
          <p:cNvPr id="3" name="Content Placeholder 2"/>
          <p:cNvSpPr>
            <a:spLocks noGrp="1"/>
          </p:cNvSpPr>
          <p:nvPr>
            <p:ph idx="1"/>
          </p:nvPr>
        </p:nvSpPr>
        <p:spPr>
          <a:xfrm>
            <a:off x="502161" y="1676400"/>
            <a:ext cx="5441439" cy="4447135"/>
          </a:xfrm>
        </p:spPr>
        <p:txBody>
          <a:bodyPr/>
          <a:lstStyle/>
          <a:p>
            <a:pPr marL="0" indent="0">
              <a:buNone/>
            </a:pPr>
            <a:r>
              <a:rPr lang="en-US" altLang="en-US" sz="2800" b="1" dirty="0">
                <a:solidFill>
                  <a:srgbClr val="000000"/>
                </a:solidFill>
                <a:ea typeface="ＭＳ Ｐゴシック" charset="-128"/>
              </a:rPr>
              <a:t>Activity:</a:t>
            </a:r>
            <a:r>
              <a:rPr lang="en-US" altLang="en-US" sz="2800" dirty="0">
                <a:solidFill>
                  <a:srgbClr val="000000"/>
                </a:solidFill>
                <a:ea typeface="ＭＳ Ｐゴシック" charset="-128"/>
              </a:rPr>
              <a:t> </a:t>
            </a:r>
            <a:r>
              <a:rPr lang="en-US" sz="2800" i="1" dirty="0" smtClean="0"/>
              <a:t>Disability-Inclusive Meetings: An Operational Guide</a:t>
            </a:r>
            <a:endParaRPr lang="en-US" altLang="en-US" sz="2800" dirty="0">
              <a:solidFill>
                <a:srgbClr val="000000"/>
              </a:solidFill>
              <a:ea typeface="ＭＳ Ｐゴシック" charset="-128"/>
            </a:endParaRPr>
          </a:p>
          <a:p>
            <a:pPr marL="0" indent="0">
              <a:buNone/>
            </a:pPr>
            <a:r>
              <a:rPr lang="en-US" altLang="en-US" sz="2800" dirty="0">
                <a:solidFill>
                  <a:srgbClr val="000000"/>
                </a:solidFill>
                <a:ea typeface="ＭＳ Ｐゴシック" charset="-128"/>
              </a:rPr>
              <a:t/>
            </a:r>
            <a:br>
              <a:rPr lang="en-US" altLang="en-US" sz="2800" dirty="0">
                <a:solidFill>
                  <a:srgbClr val="000000"/>
                </a:solidFill>
                <a:ea typeface="ＭＳ Ｐゴシック" charset="-128"/>
              </a:rPr>
            </a:br>
            <a:r>
              <a:rPr lang="en-US" altLang="en-US" sz="2800" b="1" dirty="0">
                <a:solidFill>
                  <a:srgbClr val="000000"/>
                </a:solidFill>
                <a:ea typeface="ＭＳ Ｐゴシック" charset="-128"/>
              </a:rPr>
              <a:t>Impact:</a:t>
            </a:r>
            <a:r>
              <a:rPr lang="en-US" altLang="en-US" sz="2800" b="1" dirty="0">
                <a:ea typeface="ＭＳ Ｐゴシック" charset="-128"/>
              </a:rPr>
              <a:t> </a:t>
            </a:r>
            <a:r>
              <a:rPr lang="en-US" altLang="en-US" sz="2800" dirty="0" smtClean="0">
                <a:ea typeface="ＭＳ Ｐゴシック" charset="-128"/>
              </a:rPr>
              <a:t>Support member states in holding </a:t>
            </a:r>
            <a:r>
              <a:rPr lang="en-US" sz="2800" dirty="0" smtClean="0"/>
              <a:t>disability-inclusive meetings with practical tips including a checklist</a:t>
            </a:r>
          </a:p>
          <a:p>
            <a:pPr marL="0" indent="0">
              <a:buNone/>
            </a:pPr>
            <a:endParaRPr lang="en-US" altLang="en-US" dirty="0">
              <a:ea typeface="ＭＳ Ｐゴシック" charset="-128"/>
            </a:endParaRPr>
          </a:p>
        </p:txBody>
      </p:sp>
      <p:sp>
        <p:nvSpPr>
          <p:cNvPr id="4" name="Line 9"/>
          <p:cNvSpPr>
            <a:spLocks noChangeShapeType="1"/>
          </p:cNvSpPr>
          <p:nvPr/>
        </p:nvSpPr>
        <p:spPr bwMode="auto">
          <a:xfrm>
            <a:off x="612775" y="1524000"/>
            <a:ext cx="7631113"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ea typeface="ＭＳ Ｐゴシック" charset="-128"/>
            </a:endParaRPr>
          </a:p>
        </p:txBody>
      </p:sp>
      <p:pic>
        <p:nvPicPr>
          <p:cNvPr id="1026" name="Picture 2" descr="http://www.unescap.org/sites/default/files/DIMco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4255" y="1752600"/>
            <a:ext cx="2516928" cy="35814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8272" y="5655299"/>
            <a:ext cx="8760117" cy="369332"/>
          </a:xfrm>
          <a:prstGeom prst="rect">
            <a:avLst/>
          </a:prstGeom>
        </p:spPr>
        <p:txBody>
          <a:bodyPr wrap="square">
            <a:spAutoFit/>
          </a:bodyPr>
          <a:lstStyle/>
          <a:p>
            <a:r>
              <a:rPr lang="en-US" b="1" dirty="0">
                <a:solidFill>
                  <a:srgbClr val="7030A0"/>
                </a:solidFill>
                <a:latin typeface="Calibri" panose="020F0502020204030204" pitchFamily="34" charset="0"/>
              </a:rPr>
              <a:t>http://www.unescap.org/resources/disability-inclusive-meetings-operational-guide</a:t>
            </a:r>
          </a:p>
        </p:txBody>
      </p:sp>
    </p:spTree>
    <p:extLst>
      <p:ext uri="{BB962C8B-B14F-4D97-AF65-F5344CB8AC3E}">
        <p14:creationId xmlns:p14="http://schemas.microsoft.com/office/powerpoint/2010/main" val="27546424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371600"/>
            <a:ext cx="6550828" cy="4033770"/>
          </a:xfrm>
        </p:spPr>
        <p:txBody>
          <a:bodyPr/>
          <a:lstStyle/>
          <a:p>
            <a:pPr marL="0" indent="0">
              <a:buNone/>
            </a:pPr>
            <a:r>
              <a:rPr lang="en-US" altLang="en-US" sz="2800" b="1" dirty="0" smtClean="0">
                <a:solidFill>
                  <a:srgbClr val="000000"/>
                </a:solidFill>
                <a:ea typeface="ＭＳ Ｐゴシック" charset="-128"/>
              </a:rPr>
              <a:t>Activity: </a:t>
            </a:r>
            <a:r>
              <a:rPr lang="en-US" sz="2800" i="1" dirty="0"/>
              <a:t>Accessibility for All: Good practices of accessibility in Asia and the Pacific to promote disability-inclusive </a:t>
            </a:r>
            <a:r>
              <a:rPr lang="en-US" sz="2800" i="1" dirty="0" smtClean="0"/>
              <a:t>development</a:t>
            </a:r>
          </a:p>
          <a:p>
            <a:pPr marL="0" indent="0">
              <a:buNone/>
            </a:pPr>
            <a:r>
              <a:rPr lang="en-US" altLang="en-US" sz="1200" dirty="0" smtClean="0">
                <a:solidFill>
                  <a:srgbClr val="000000"/>
                </a:solidFill>
                <a:ea typeface="ＭＳ Ｐゴシック" charset="-128"/>
              </a:rPr>
              <a:t> </a:t>
            </a:r>
            <a:r>
              <a:rPr lang="en-US" altLang="en-US" sz="2800" dirty="0" smtClean="0">
                <a:solidFill>
                  <a:srgbClr val="000000"/>
                </a:solidFill>
                <a:ea typeface="ＭＳ Ｐゴシック" charset="-128"/>
              </a:rPr>
              <a:t/>
            </a:r>
            <a:br>
              <a:rPr lang="en-US" altLang="en-US" sz="2800" dirty="0" smtClean="0">
                <a:solidFill>
                  <a:srgbClr val="000000"/>
                </a:solidFill>
                <a:ea typeface="ＭＳ Ｐゴシック" charset="-128"/>
              </a:rPr>
            </a:br>
            <a:r>
              <a:rPr lang="en-US" altLang="en-US" sz="2800" b="1" dirty="0" smtClean="0">
                <a:solidFill>
                  <a:srgbClr val="000000"/>
                </a:solidFill>
                <a:ea typeface="ＭＳ Ｐゴシック" charset="-128"/>
              </a:rPr>
              <a:t>Impact:</a:t>
            </a:r>
            <a:r>
              <a:rPr lang="en-US" altLang="en-US" sz="2800" dirty="0">
                <a:ea typeface="ＭＳ Ｐゴシック" charset="-128"/>
              </a:rPr>
              <a:t> </a:t>
            </a:r>
            <a:r>
              <a:rPr lang="en-US" altLang="en-US" sz="2800" dirty="0"/>
              <a:t>S</a:t>
            </a:r>
            <a:r>
              <a:rPr lang="en-US" sz="2800" dirty="0" smtClean="0"/>
              <a:t>upport </a:t>
            </a:r>
            <a:r>
              <a:rPr lang="en-US" sz="2800" dirty="0"/>
              <a:t>policymakers </a:t>
            </a:r>
            <a:endParaRPr lang="en-US" sz="2800" dirty="0" smtClean="0"/>
          </a:p>
          <a:p>
            <a:pPr marL="0" indent="0">
              <a:buFontTx/>
              <a:buNone/>
            </a:pPr>
            <a:r>
              <a:rPr lang="en-US" sz="2800" dirty="0" smtClean="0"/>
              <a:t>in </a:t>
            </a:r>
            <a:r>
              <a:rPr lang="en-US" sz="2800" dirty="0"/>
              <a:t>promoting accessibility </a:t>
            </a:r>
            <a:endParaRPr lang="en-US" sz="2800" dirty="0" smtClean="0"/>
          </a:p>
          <a:p>
            <a:pPr marL="0" indent="0">
              <a:buFontTx/>
              <a:buNone/>
            </a:pPr>
            <a:r>
              <a:rPr lang="en-US" sz="2800" dirty="0" smtClean="0"/>
              <a:t>at </a:t>
            </a:r>
            <a:r>
              <a:rPr lang="en-US" sz="2800" dirty="0"/>
              <a:t>a policy and practical </a:t>
            </a:r>
            <a:r>
              <a:rPr lang="en-US" sz="2800" dirty="0" smtClean="0"/>
              <a:t>level</a:t>
            </a:r>
          </a:p>
          <a:p>
            <a:pPr marL="0" indent="0">
              <a:buFontTx/>
              <a:buNone/>
            </a:pPr>
            <a:endParaRPr lang="en-US" altLang="en-US" sz="700" dirty="0">
              <a:ea typeface="ＭＳ Ｐゴシック" charset="-128"/>
            </a:endParaRPr>
          </a:p>
          <a:p>
            <a:pPr marL="0" indent="0">
              <a:buFontTx/>
              <a:buNone/>
            </a:pPr>
            <a:r>
              <a:rPr lang="en-US" altLang="en-US" sz="2800" dirty="0" smtClean="0">
                <a:ea typeface="ＭＳ Ｐゴシック" charset="-128"/>
              </a:rPr>
              <a:t>Supported by: The Government of China</a:t>
            </a:r>
          </a:p>
        </p:txBody>
      </p:sp>
      <p:sp>
        <p:nvSpPr>
          <p:cNvPr id="2052" name="Line 9"/>
          <p:cNvSpPr>
            <a:spLocks noChangeShapeType="1"/>
          </p:cNvSpPr>
          <p:nvPr/>
        </p:nvSpPr>
        <p:spPr bwMode="auto">
          <a:xfrm>
            <a:off x="612775" y="1371600"/>
            <a:ext cx="7631113"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srgbClr val="000000"/>
              </a:solidFill>
              <a:ea typeface="ＭＳ Ｐゴシック" charset="-128"/>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07090" y="1981200"/>
            <a:ext cx="2311089" cy="2971800"/>
          </a:xfrm>
          <a:prstGeom prst="rect">
            <a:avLst/>
          </a:prstGeom>
        </p:spPr>
      </p:pic>
      <p:sp>
        <p:nvSpPr>
          <p:cNvPr id="3" name="Rectangle 2"/>
          <p:cNvSpPr/>
          <p:nvPr/>
        </p:nvSpPr>
        <p:spPr>
          <a:xfrm>
            <a:off x="326970" y="5575738"/>
            <a:ext cx="7914290" cy="646331"/>
          </a:xfrm>
          <a:prstGeom prst="rect">
            <a:avLst/>
          </a:prstGeom>
        </p:spPr>
        <p:txBody>
          <a:bodyPr wrap="square">
            <a:spAutoFit/>
          </a:bodyPr>
          <a:lstStyle/>
          <a:p>
            <a:r>
              <a:rPr lang="en-US" b="1" dirty="0">
                <a:solidFill>
                  <a:srgbClr val="7030A0"/>
                </a:solidFill>
                <a:latin typeface="Calibri" panose="020F0502020204030204" pitchFamily="34" charset="0"/>
              </a:rPr>
              <a:t>http://www.unescap.org/publications/accessibility-all-good-practices-accessibility-asia-and-pacific-promote-disability</a:t>
            </a:r>
          </a:p>
        </p:txBody>
      </p:sp>
      <p:sp>
        <p:nvSpPr>
          <p:cNvPr id="7" name="Title 1"/>
          <p:cNvSpPr txBox="1">
            <a:spLocks/>
          </p:cNvSpPr>
          <p:nvPr/>
        </p:nvSpPr>
        <p:spPr>
          <a:xfrm>
            <a:off x="0" y="-46038"/>
            <a:ext cx="9144000" cy="1417638"/>
          </a:xfrm>
          <a:prstGeom prst="rect">
            <a:avLst/>
          </a:prstGeom>
        </p:spPr>
        <p:txBody>
          <a:bodyPr/>
          <a:lstStyle>
            <a:lvl1pPr algn="ctr" rtl="0" eaLnBrk="0" fontAlgn="base" hangingPunct="0">
              <a:spcBef>
                <a:spcPct val="0"/>
              </a:spcBef>
              <a:spcAft>
                <a:spcPct val="0"/>
              </a:spcAft>
              <a:defRPr sz="4400">
                <a:solidFill>
                  <a:schemeClr val="tx2"/>
                </a:solidFill>
                <a:latin typeface="Calibri" pitchFamily="34" charset="0"/>
                <a:ea typeface="ＭＳ Ｐゴシック" charset="0"/>
                <a:cs typeface="+mj-cs"/>
              </a:defRPr>
            </a:lvl1pPr>
            <a:lvl2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Calibri" pitchFamily="34"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r>
              <a:rPr lang="en-US" altLang="en-US" kern="0" dirty="0" smtClean="0">
                <a:ea typeface="ＭＳ Ｐゴシック" charset="-128"/>
              </a:rPr>
              <a:t>Technical Assistance and Capacity Building</a:t>
            </a:r>
            <a:endParaRPr lang="en-US" kern="0" dirty="0"/>
          </a:p>
        </p:txBody>
      </p:sp>
    </p:spTree>
    <p:extLst>
      <p:ext uri="{BB962C8B-B14F-4D97-AF65-F5344CB8AC3E}">
        <p14:creationId xmlns:p14="http://schemas.microsoft.com/office/powerpoint/2010/main" val="2955666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296" y="2057400"/>
            <a:ext cx="8267703" cy="4678363"/>
          </a:xfrm>
        </p:spPr>
        <p:txBody>
          <a:bodyPr/>
          <a:lstStyle/>
          <a:p>
            <a:r>
              <a:rPr lang="en-US" sz="3400" dirty="0" smtClean="0"/>
              <a:t>Collaborating with ICAO </a:t>
            </a:r>
            <a:r>
              <a:rPr lang="en-US" sz="3400" dirty="0"/>
              <a:t>to update the Manual on Access to Air Transport by Persons with </a:t>
            </a:r>
            <a:r>
              <a:rPr lang="en-US" sz="3400" dirty="0" smtClean="0"/>
              <a:t>Disabilities</a:t>
            </a:r>
          </a:p>
        </p:txBody>
      </p:sp>
      <p:sp>
        <p:nvSpPr>
          <p:cNvPr id="5" name="Line 9"/>
          <p:cNvSpPr>
            <a:spLocks noChangeShapeType="1"/>
          </p:cNvSpPr>
          <p:nvPr/>
        </p:nvSpPr>
        <p:spPr bwMode="auto">
          <a:xfrm>
            <a:off x="756442" y="1371600"/>
            <a:ext cx="7631113"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 name="Title 1"/>
          <p:cNvSpPr>
            <a:spLocks noGrp="1"/>
          </p:cNvSpPr>
          <p:nvPr>
            <p:ph type="title"/>
          </p:nvPr>
        </p:nvSpPr>
        <p:spPr>
          <a:xfrm>
            <a:off x="0" y="0"/>
            <a:ext cx="9144000" cy="1417638"/>
          </a:xfrm>
        </p:spPr>
        <p:txBody>
          <a:bodyPr/>
          <a:lstStyle/>
          <a:p>
            <a:r>
              <a:rPr lang="en-US" altLang="en-US" dirty="0">
                <a:ea typeface="ＭＳ Ｐゴシック" charset="-128"/>
              </a:rPr>
              <a:t>Technical Assistance </a:t>
            </a:r>
            <a:r>
              <a:rPr lang="en-US" altLang="en-US" dirty="0" smtClean="0">
                <a:ea typeface="ＭＳ Ｐゴシック" charset="-128"/>
              </a:rPr>
              <a:t>and </a:t>
            </a:r>
            <a:r>
              <a:rPr lang="en-US" altLang="en-US" dirty="0">
                <a:ea typeface="ＭＳ Ｐゴシック" charset="-128"/>
              </a:rPr>
              <a:t>Capacity Building</a:t>
            </a:r>
            <a:endParaRPr lang="en-US" dirty="0"/>
          </a:p>
        </p:txBody>
      </p:sp>
    </p:spTree>
    <p:extLst>
      <p:ext uri="{BB962C8B-B14F-4D97-AF65-F5344CB8AC3E}">
        <p14:creationId xmlns:p14="http://schemas.microsoft.com/office/powerpoint/2010/main" val="4465912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ESCAP’s internal efforts</a:t>
            </a:r>
            <a:endParaRPr lang="en-US" dirty="0"/>
          </a:p>
        </p:txBody>
      </p:sp>
      <p:sp>
        <p:nvSpPr>
          <p:cNvPr id="3" name="Content Placeholder 2"/>
          <p:cNvSpPr>
            <a:spLocks noGrp="1"/>
          </p:cNvSpPr>
          <p:nvPr>
            <p:ph idx="1"/>
          </p:nvPr>
        </p:nvSpPr>
        <p:spPr>
          <a:xfrm>
            <a:off x="606820" y="1600200"/>
            <a:ext cx="8384780" cy="4754563"/>
          </a:xfrm>
        </p:spPr>
        <p:txBody>
          <a:bodyPr/>
          <a:lstStyle/>
          <a:p>
            <a:r>
              <a:rPr lang="en-US" sz="3400" dirty="0" smtClean="0"/>
              <a:t>Accessibility Centre</a:t>
            </a:r>
          </a:p>
          <a:p>
            <a:r>
              <a:rPr lang="en-US" sz="3400" dirty="0" smtClean="0"/>
              <a:t>Roadmap to improve accessibility within the ESCAP premises</a:t>
            </a:r>
          </a:p>
          <a:p>
            <a:r>
              <a:rPr lang="en-US" sz="3400" dirty="0" smtClean="0"/>
              <a:t>ESCAP Accessibility guidelines</a:t>
            </a:r>
          </a:p>
        </p:txBody>
      </p:sp>
      <p:sp>
        <p:nvSpPr>
          <p:cNvPr id="4" name="Line 9"/>
          <p:cNvSpPr>
            <a:spLocks noChangeShapeType="1"/>
          </p:cNvSpPr>
          <p:nvPr/>
        </p:nvSpPr>
        <p:spPr bwMode="auto">
          <a:xfrm>
            <a:off x="756443" y="1219200"/>
            <a:ext cx="7631113"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Tree>
    <p:extLst>
      <p:ext uri="{BB962C8B-B14F-4D97-AF65-F5344CB8AC3E}">
        <p14:creationId xmlns:p14="http://schemas.microsoft.com/office/powerpoint/2010/main" val="550275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7"/>
          <p:cNvSpPr>
            <a:spLocks noGrp="1"/>
          </p:cNvSpPr>
          <p:nvPr>
            <p:ph idx="1"/>
          </p:nvPr>
        </p:nvSpPr>
        <p:spPr>
          <a:xfrm>
            <a:off x="457200" y="304800"/>
            <a:ext cx="8229600" cy="4795837"/>
          </a:xfrm>
        </p:spPr>
        <p:txBody>
          <a:bodyPr/>
          <a:lstStyle/>
          <a:p>
            <a:pPr algn="ctr">
              <a:buFontTx/>
              <a:buNone/>
            </a:pPr>
            <a:r>
              <a:rPr lang="en-US" altLang="en-US" sz="4000" b="1" i="1" dirty="0" smtClean="0">
                <a:solidFill>
                  <a:srgbClr val="990099"/>
                </a:solidFill>
                <a:ea typeface="ＭＳ Ｐゴシック" charset="-128"/>
              </a:rPr>
              <a:t>Thank you!</a:t>
            </a:r>
          </a:p>
          <a:p>
            <a:pPr algn="ctr">
              <a:buFontTx/>
              <a:buNone/>
            </a:pPr>
            <a:r>
              <a:rPr lang="en-US" altLang="en-US" sz="4000" b="1" i="1" dirty="0" smtClean="0">
                <a:solidFill>
                  <a:srgbClr val="990099"/>
                </a:solidFill>
                <a:ea typeface="ＭＳ Ｐゴシック" charset="-128"/>
              </a:rPr>
              <a:t>Get Counted to Count!</a:t>
            </a:r>
          </a:p>
          <a:p>
            <a:pPr algn="ctr">
              <a:buFontTx/>
              <a:buNone/>
            </a:pPr>
            <a:endParaRPr lang="en-US" altLang="en-US" sz="2800" i="1" dirty="0" smtClean="0">
              <a:ea typeface="ＭＳ Ｐゴシック" charset="-128"/>
            </a:endParaRPr>
          </a:p>
        </p:txBody>
      </p:sp>
      <p:pic>
        <p:nvPicPr>
          <p:cNvPr id="18435" name="Picture 5" descr="MakeRR-logo [Convert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676400"/>
            <a:ext cx="460057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ext Box 6"/>
          <p:cNvSpPr txBox="1">
            <a:spLocks noChangeArrowheads="1"/>
          </p:cNvSpPr>
          <p:nvPr/>
        </p:nvSpPr>
        <p:spPr bwMode="auto">
          <a:xfrm>
            <a:off x="2268538" y="5651500"/>
            <a:ext cx="48244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Calibri" pitchFamily="34" charset="0"/>
                <a:ea typeface="ＭＳ Ｐゴシック" charset="-128"/>
                <a:cs typeface="Tahoma" pitchFamily="34" charset="0"/>
              </a:defRPr>
            </a:lvl1pPr>
            <a:lvl2pPr marL="742950" indent="-285750" eaLnBrk="0" hangingPunct="0">
              <a:spcBef>
                <a:spcPct val="20000"/>
              </a:spcBef>
              <a:buChar char="–"/>
              <a:defRPr sz="2800">
                <a:solidFill>
                  <a:schemeClr val="tx1"/>
                </a:solidFill>
                <a:latin typeface="Calibri" pitchFamily="34" charset="0"/>
                <a:ea typeface="Arial" charset="0"/>
                <a:cs typeface="Tahoma" pitchFamily="34" charset="0"/>
              </a:defRPr>
            </a:lvl2pPr>
            <a:lvl3pPr marL="1143000" indent="-228600" eaLnBrk="0" hangingPunct="0">
              <a:spcBef>
                <a:spcPct val="20000"/>
              </a:spcBef>
              <a:buChar char="•"/>
              <a:defRPr sz="2400">
                <a:solidFill>
                  <a:schemeClr val="tx1"/>
                </a:solidFill>
                <a:latin typeface="Calibri" pitchFamily="34" charset="0"/>
                <a:ea typeface="Arial" charset="0"/>
                <a:cs typeface="Tahoma" pitchFamily="34" charset="0"/>
              </a:defRPr>
            </a:lvl3pPr>
            <a:lvl4pPr marL="1600200" indent="-228600" eaLnBrk="0" hangingPunct="0">
              <a:spcBef>
                <a:spcPct val="20000"/>
              </a:spcBef>
              <a:buChar char="–"/>
              <a:defRPr sz="2000">
                <a:solidFill>
                  <a:schemeClr val="tx1"/>
                </a:solidFill>
                <a:latin typeface="Calibri" pitchFamily="34" charset="0"/>
                <a:ea typeface="Arial" charset="0"/>
                <a:cs typeface="Tahoma" pitchFamily="34" charset="0"/>
              </a:defRPr>
            </a:lvl4pPr>
            <a:lvl5pPr marL="2057400" indent="-228600" eaLnBrk="0" hangingPunct="0">
              <a:spcBef>
                <a:spcPct val="20000"/>
              </a:spcBef>
              <a:buChar char="»"/>
              <a:defRPr sz="2000">
                <a:solidFill>
                  <a:schemeClr val="tx1"/>
                </a:solidFill>
                <a:latin typeface="Calibri" pitchFamily="34" charset="0"/>
                <a:ea typeface="Arial" charset="0"/>
                <a:cs typeface="Tahoma"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9pPr>
          </a:lstStyle>
          <a:p>
            <a:pPr eaLnBrk="1" fontAlgn="base" hangingPunct="1">
              <a:spcBef>
                <a:spcPct val="50000"/>
              </a:spcBef>
              <a:spcAft>
                <a:spcPct val="0"/>
              </a:spcAft>
              <a:buFontTx/>
              <a:buNone/>
            </a:pPr>
            <a:endParaRPr lang="th-TH" altLang="en-US" sz="1800">
              <a:solidFill>
                <a:srgbClr val="000000"/>
              </a:solidFill>
              <a:latin typeface="Arial" charset="0"/>
              <a:cs typeface="Arial" charset="0"/>
            </a:endParaRPr>
          </a:p>
        </p:txBody>
      </p:sp>
      <p:sp>
        <p:nvSpPr>
          <p:cNvPr id="18437" name="Text Box 7"/>
          <p:cNvSpPr txBox="1">
            <a:spLocks noChangeArrowheads="1"/>
          </p:cNvSpPr>
          <p:nvPr/>
        </p:nvSpPr>
        <p:spPr bwMode="auto">
          <a:xfrm>
            <a:off x="228600" y="5105400"/>
            <a:ext cx="8763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Calibri" pitchFamily="34" charset="0"/>
                <a:ea typeface="ＭＳ Ｐゴシック" charset="-128"/>
                <a:cs typeface="Tahoma" pitchFamily="34" charset="0"/>
              </a:defRPr>
            </a:lvl1pPr>
            <a:lvl2pPr marL="742950" indent="-285750" eaLnBrk="0" hangingPunct="0">
              <a:spcBef>
                <a:spcPct val="20000"/>
              </a:spcBef>
              <a:buChar char="–"/>
              <a:defRPr sz="2800">
                <a:solidFill>
                  <a:schemeClr val="tx1"/>
                </a:solidFill>
                <a:latin typeface="Calibri" pitchFamily="34" charset="0"/>
                <a:ea typeface="Arial" charset="0"/>
                <a:cs typeface="Tahoma" pitchFamily="34" charset="0"/>
              </a:defRPr>
            </a:lvl2pPr>
            <a:lvl3pPr marL="1143000" indent="-228600" eaLnBrk="0" hangingPunct="0">
              <a:spcBef>
                <a:spcPct val="20000"/>
              </a:spcBef>
              <a:buChar char="•"/>
              <a:defRPr sz="2400">
                <a:solidFill>
                  <a:schemeClr val="tx1"/>
                </a:solidFill>
                <a:latin typeface="Calibri" pitchFamily="34" charset="0"/>
                <a:ea typeface="Arial" charset="0"/>
                <a:cs typeface="Tahoma" pitchFamily="34" charset="0"/>
              </a:defRPr>
            </a:lvl3pPr>
            <a:lvl4pPr marL="1600200" indent="-228600" eaLnBrk="0" hangingPunct="0">
              <a:spcBef>
                <a:spcPct val="20000"/>
              </a:spcBef>
              <a:buChar char="–"/>
              <a:defRPr sz="2000">
                <a:solidFill>
                  <a:schemeClr val="tx1"/>
                </a:solidFill>
                <a:latin typeface="Calibri" pitchFamily="34" charset="0"/>
                <a:ea typeface="Arial" charset="0"/>
                <a:cs typeface="Tahoma" pitchFamily="34" charset="0"/>
              </a:defRPr>
            </a:lvl4pPr>
            <a:lvl5pPr marL="2057400" indent="-228600" eaLnBrk="0" hangingPunct="0">
              <a:spcBef>
                <a:spcPct val="20000"/>
              </a:spcBef>
              <a:buChar char="»"/>
              <a:defRPr sz="2000">
                <a:solidFill>
                  <a:schemeClr val="tx1"/>
                </a:solidFill>
                <a:latin typeface="Calibri" pitchFamily="34" charset="0"/>
                <a:ea typeface="Arial" charset="0"/>
                <a:cs typeface="Tahoma"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ea typeface="Arial" charset="0"/>
                <a:cs typeface="Tahoma" pitchFamily="34" charset="0"/>
              </a:defRPr>
            </a:lvl9pPr>
          </a:lstStyle>
          <a:p>
            <a:pPr algn="ctr" eaLnBrk="1" fontAlgn="base" hangingPunct="1">
              <a:spcBef>
                <a:spcPct val="50000"/>
              </a:spcBef>
              <a:spcAft>
                <a:spcPct val="0"/>
              </a:spcAft>
              <a:buFontTx/>
              <a:buNone/>
            </a:pPr>
            <a:r>
              <a:rPr lang="en-US" altLang="en-US" sz="2400" b="1" dirty="0" smtClean="0">
                <a:solidFill>
                  <a:srgbClr val="990099"/>
                </a:solidFill>
                <a:cs typeface="Arial" charset="0"/>
              </a:rPr>
              <a:t>&lt;</a:t>
            </a:r>
            <a:r>
              <a:rPr lang="en-US" altLang="en-US" sz="2400" b="1" dirty="0">
                <a:solidFill>
                  <a:srgbClr val="990099"/>
                </a:solidFill>
                <a:cs typeface="Arial" charset="0"/>
              </a:rPr>
              <a:t> </a:t>
            </a:r>
            <a:r>
              <a:rPr lang="en-US" altLang="en-US" sz="2400" b="1" dirty="0" smtClean="0">
                <a:solidFill>
                  <a:srgbClr val="990099"/>
                </a:solidFill>
                <a:cs typeface="Arial" charset="0"/>
              </a:rPr>
              <a:t>www.unescap.org/our-work/social-development &gt;</a:t>
            </a:r>
          </a:p>
          <a:p>
            <a:pPr algn="ctr" eaLnBrk="1" fontAlgn="base" hangingPunct="1">
              <a:spcBef>
                <a:spcPct val="50000"/>
              </a:spcBef>
              <a:spcAft>
                <a:spcPct val="0"/>
              </a:spcAft>
              <a:buFontTx/>
              <a:buNone/>
            </a:pPr>
            <a:r>
              <a:rPr lang="en-US" altLang="en-US" sz="2400" b="1" dirty="0">
                <a:solidFill>
                  <a:srgbClr val="990099"/>
                </a:solidFill>
                <a:cs typeface="Arial" charset="0"/>
              </a:rPr>
              <a:t>&lt;</a:t>
            </a:r>
            <a:r>
              <a:rPr lang="en-US" altLang="en-US" sz="2400" b="1" dirty="0" smtClean="0">
                <a:solidFill>
                  <a:srgbClr val="990099"/>
                </a:solidFill>
                <a:cs typeface="Arial" charset="0"/>
              </a:rPr>
              <a:t>www.maketherightreal.net</a:t>
            </a:r>
            <a:r>
              <a:rPr lang="en-US" altLang="en-US" sz="2400" b="1" dirty="0">
                <a:solidFill>
                  <a:srgbClr val="990099"/>
                </a:solidFill>
                <a:cs typeface="Arial" charset="0"/>
              </a:rPr>
              <a:t>&gt;</a:t>
            </a:r>
          </a:p>
        </p:txBody>
      </p:sp>
    </p:spTree>
    <p:extLst>
      <p:ext uri="{BB962C8B-B14F-4D97-AF65-F5344CB8AC3E}">
        <p14:creationId xmlns:p14="http://schemas.microsoft.com/office/powerpoint/2010/main" val="3738295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Book Antiqua" panose="02040602050305030304" pitchFamily="18" charset="0"/>
              </a:rPr>
              <a:t>Context</a:t>
            </a:r>
            <a:endParaRPr lang="en-US" dirty="0">
              <a:latin typeface="Book Antiqua" panose="02040602050305030304" pitchFamily="18" charset="0"/>
            </a:endParaRPr>
          </a:p>
        </p:txBody>
      </p:sp>
      <p:sp>
        <p:nvSpPr>
          <p:cNvPr id="3" name="Content Placeholder 2"/>
          <p:cNvSpPr>
            <a:spLocks noGrp="1"/>
          </p:cNvSpPr>
          <p:nvPr>
            <p:ph idx="1"/>
          </p:nvPr>
        </p:nvSpPr>
        <p:spPr>
          <a:xfrm>
            <a:off x="744618" y="1752600"/>
            <a:ext cx="7654761" cy="4525963"/>
          </a:xfrm>
        </p:spPr>
        <p:txBody>
          <a:bodyPr anchor="t"/>
          <a:lstStyle/>
          <a:p>
            <a:pPr>
              <a:buFont typeface="Arial" panose="020B0604020202020204" pitchFamily="34" charset="0"/>
              <a:buChar char="•"/>
            </a:pPr>
            <a:r>
              <a:rPr lang="en-US" dirty="0">
                <a:latin typeface="Book Antiqua" panose="02040602050305030304" pitchFamily="18" charset="0"/>
              </a:rPr>
              <a:t>Accessibility is a </a:t>
            </a:r>
            <a:r>
              <a:rPr lang="en-US" dirty="0">
                <a:solidFill>
                  <a:srgbClr val="7030A0"/>
                </a:solidFill>
                <a:latin typeface="Book Antiqua" panose="02040602050305030304" pitchFamily="18" charset="0"/>
              </a:rPr>
              <a:t>precondition </a:t>
            </a:r>
            <a:r>
              <a:rPr lang="en-US" dirty="0">
                <a:latin typeface="Book Antiqua" panose="02040602050305030304" pitchFamily="18" charset="0"/>
              </a:rPr>
              <a:t>for persons with disabilities to live independently and achieve full and equal participation in </a:t>
            </a:r>
            <a:r>
              <a:rPr lang="en-US" dirty="0" smtClean="0">
                <a:latin typeface="Book Antiqua" panose="02040602050305030304" pitchFamily="18" charset="0"/>
              </a:rPr>
              <a:t>society.</a:t>
            </a:r>
          </a:p>
          <a:p>
            <a:pPr>
              <a:buFont typeface="Arial" panose="020B0604020202020204" pitchFamily="34" charset="0"/>
              <a:buChar char="•"/>
            </a:pPr>
            <a:endParaRPr lang="en-US" sz="1600" i="1" dirty="0">
              <a:latin typeface="Book Antiqua" panose="02040602050305030304" pitchFamily="18" charset="0"/>
            </a:endParaRPr>
          </a:p>
          <a:p>
            <a:pPr>
              <a:buFont typeface="Arial" panose="020B0604020202020204" pitchFamily="34" charset="0"/>
              <a:buChar char="•"/>
            </a:pPr>
            <a:r>
              <a:rPr lang="en-US" dirty="0" smtClean="0">
                <a:latin typeface="Book Antiqua" panose="02040602050305030304" pitchFamily="18" charset="0"/>
              </a:rPr>
              <a:t>Critical for achieving </a:t>
            </a:r>
            <a:r>
              <a:rPr lang="en-US" i="1" dirty="0" smtClean="0">
                <a:latin typeface="Book Antiqua" panose="02040602050305030304" pitchFamily="18" charset="0"/>
              </a:rPr>
              <a:t>Leaving No One Behind</a:t>
            </a:r>
            <a:r>
              <a:rPr lang="en-US" dirty="0" smtClean="0">
                <a:latin typeface="Book Antiqua" panose="02040602050305030304" pitchFamily="18" charset="0"/>
              </a:rPr>
              <a:t> </a:t>
            </a:r>
          </a:p>
          <a:p>
            <a:pPr>
              <a:buFont typeface="Arial" panose="020B0604020202020204" pitchFamily="34" charset="0"/>
              <a:buChar char="•"/>
            </a:pPr>
            <a:endParaRPr lang="en-US" sz="1600" dirty="0"/>
          </a:p>
          <a:p>
            <a:pPr marL="0" indent="0">
              <a:buNone/>
            </a:pPr>
            <a:endParaRPr lang="en-US" dirty="0"/>
          </a:p>
        </p:txBody>
      </p:sp>
      <p:sp>
        <p:nvSpPr>
          <p:cNvPr id="5" name="Line 9"/>
          <p:cNvSpPr>
            <a:spLocks noChangeShapeType="1"/>
          </p:cNvSpPr>
          <p:nvPr/>
        </p:nvSpPr>
        <p:spPr bwMode="auto">
          <a:xfrm>
            <a:off x="756443" y="1219200"/>
            <a:ext cx="7631113"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416494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43"/>
          <p:cNvSpPr>
            <a:spLocks noGrp="1"/>
          </p:cNvSpPr>
          <p:nvPr>
            <p:ph type="sldNum" sz="quarter" idx="2"/>
          </p:nvPr>
        </p:nvSpPr>
        <p:spPr>
          <a:xfrm>
            <a:off x="8737776" y="6245225"/>
            <a:ext cx="203024"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solidFill>
                  <a:srgbClr val="000000"/>
                </a:solidFill>
              </a:rPr>
              <a:pPr/>
              <a:t>3</a:t>
            </a:fld>
            <a:endParaRPr>
              <a:solidFill>
                <a:srgbClr val="000000"/>
              </a:solidFill>
            </a:endParaRPr>
          </a:p>
        </p:txBody>
      </p:sp>
      <p:sp>
        <p:nvSpPr>
          <p:cNvPr id="44" name="Shape 44"/>
          <p:cNvSpPr>
            <a:spLocks noGrp="1"/>
          </p:cNvSpPr>
          <p:nvPr>
            <p:ph type="title" idx="4294967295"/>
          </p:nvPr>
        </p:nvSpPr>
        <p:spPr>
          <a:xfrm>
            <a:off x="0" y="228600"/>
            <a:ext cx="9144000" cy="865188"/>
          </a:xfrm>
          <a:prstGeom prst="rect">
            <a:avLst/>
          </a:prstGeom>
        </p:spPr>
        <p:txBody>
          <a:bodyPr>
            <a:noAutofit/>
          </a:bodyPr>
          <a:lstStyle>
            <a:lvl1pPr algn="l" defTabSz="740663">
              <a:defRPr sz="2592" b="1"/>
            </a:lvl1pPr>
          </a:lstStyle>
          <a:p>
            <a:pPr algn="ctr"/>
            <a:r>
              <a:rPr sz="3600" b="0" dirty="0"/>
              <a:t>Asian and Pacific Decades of Persons with Disabilities (1993-2002, 2003-2012, 2013-2022)</a:t>
            </a:r>
          </a:p>
        </p:txBody>
      </p:sp>
      <p:sp>
        <p:nvSpPr>
          <p:cNvPr id="45" name="Shape 45"/>
          <p:cNvSpPr>
            <a:spLocks noGrp="1"/>
          </p:cNvSpPr>
          <p:nvPr>
            <p:ph type="body" idx="4294967295"/>
          </p:nvPr>
        </p:nvSpPr>
        <p:spPr>
          <a:xfrm>
            <a:off x="9523" y="1268413"/>
            <a:ext cx="9134477" cy="4979988"/>
          </a:xfrm>
          <a:prstGeom prst="rect">
            <a:avLst/>
          </a:prstGeom>
          <a:blipFill>
            <a:blip r:embed="rId3"/>
          </a:blipFill>
          <a:ln w="9525">
            <a:solidFill>
              <a:srgbClr val="3C8C93"/>
            </a:solidFill>
            <a:round/>
          </a:ln>
          <a:effectLst>
            <a:outerShdw blurRad="50800" dist="50800" dir="5400000" rotWithShape="0">
              <a:srgbClr val="EAEAEA"/>
            </a:outerShdw>
          </a:effectLst>
        </p:spPr>
        <p:txBody>
          <a:bodyPr>
            <a:normAutofit/>
          </a:bodyPr>
          <a:lstStyle/>
          <a:p>
            <a:pPr marL="0" indent="342900">
              <a:lnSpc>
                <a:spcPct val="80000"/>
              </a:lnSpc>
              <a:spcBef>
                <a:spcPts val="500"/>
              </a:spcBef>
              <a:buSzTx/>
              <a:buNone/>
              <a:defRPr sz="2400"/>
            </a:pPr>
            <a:r>
              <a:rPr dirty="0"/>
              <a:t>     </a:t>
            </a:r>
            <a:r>
              <a:rPr lang="en-US" dirty="0" smtClean="0"/>
              <a:t>                 </a:t>
            </a:r>
            <a:r>
              <a:rPr sz="1800" u="sng" dirty="0" smtClean="0"/>
              <a:t>Global</a:t>
            </a:r>
            <a:r>
              <a:rPr sz="1800" dirty="0" smtClean="0"/>
              <a:t>  </a:t>
            </a:r>
            <a:r>
              <a:rPr sz="1300" dirty="0" smtClean="0"/>
              <a:t>             </a:t>
            </a:r>
            <a:r>
              <a:rPr sz="1800" dirty="0" smtClean="0"/>
              <a:t> </a:t>
            </a:r>
            <a:r>
              <a:rPr sz="1800" u="sng" dirty="0"/>
              <a:t>Asia-Pacific</a:t>
            </a:r>
            <a:r>
              <a:rPr sz="1800" dirty="0"/>
              <a:t>          </a:t>
            </a:r>
            <a:r>
              <a:rPr sz="900" dirty="0"/>
              <a:t>          </a:t>
            </a:r>
            <a:r>
              <a:rPr sz="1800" dirty="0"/>
              <a:t>    </a:t>
            </a:r>
            <a:r>
              <a:rPr lang="en-US" sz="1800" dirty="0" smtClean="0"/>
              <a:t>        </a:t>
            </a:r>
            <a:r>
              <a:rPr sz="1800" u="sng" dirty="0" smtClean="0"/>
              <a:t>Africa</a:t>
            </a:r>
            <a:r>
              <a:rPr sz="1800" dirty="0" smtClean="0"/>
              <a:t>      </a:t>
            </a:r>
            <a:r>
              <a:rPr sz="900" dirty="0" smtClean="0"/>
              <a:t>               </a:t>
            </a:r>
            <a:r>
              <a:rPr lang="en-US" sz="900" dirty="0" smtClean="0"/>
              <a:t>                                    </a:t>
            </a:r>
            <a:r>
              <a:rPr sz="1800" u="sng" dirty="0" smtClean="0"/>
              <a:t>West </a:t>
            </a:r>
            <a:r>
              <a:rPr sz="1800" u="sng" dirty="0"/>
              <a:t>Asia</a:t>
            </a:r>
          </a:p>
        </p:txBody>
      </p:sp>
      <p:sp>
        <p:nvSpPr>
          <p:cNvPr id="46" name="Shape 46"/>
          <p:cNvSpPr/>
          <p:nvPr/>
        </p:nvSpPr>
        <p:spPr>
          <a:xfrm>
            <a:off x="709612" y="1268412"/>
            <a:ext cx="7631113" cy="1"/>
          </a:xfrm>
          <a:prstGeom prst="line">
            <a:avLst/>
          </a:prstGeom>
          <a:ln w="38100">
            <a:solidFill>
              <a:srgbClr val="FF6600"/>
            </a:solidFill>
          </a:ln>
        </p:spPr>
        <p:txBody>
          <a:bodyPr lIns="45719" rIns="45719"/>
          <a:lstStyle/>
          <a:p>
            <a:pPr hangingPunct="0"/>
            <a:endParaRPr kern="0">
              <a:solidFill>
                <a:srgbClr val="000000"/>
              </a:solidFill>
              <a:latin typeface="Calibri"/>
              <a:sym typeface="Calibri"/>
            </a:endParaRPr>
          </a:p>
        </p:txBody>
      </p:sp>
      <p:grpSp>
        <p:nvGrpSpPr>
          <p:cNvPr id="49" name="Group 49"/>
          <p:cNvGrpSpPr/>
          <p:nvPr/>
        </p:nvGrpSpPr>
        <p:grpSpPr>
          <a:xfrm>
            <a:off x="1231900" y="1989137"/>
            <a:ext cx="1684338" cy="1079501"/>
            <a:chOff x="0" y="0"/>
            <a:chExt cx="1684337" cy="1079500"/>
          </a:xfrm>
        </p:grpSpPr>
        <p:sp>
          <p:nvSpPr>
            <p:cNvPr id="47" name="Shape 47"/>
            <p:cNvSpPr/>
            <p:nvPr/>
          </p:nvSpPr>
          <p:spPr>
            <a:xfrm>
              <a:off x="0" y="0"/>
              <a:ext cx="1684338" cy="1079500"/>
            </a:xfrm>
            <a:prstGeom prst="roundRect">
              <a:avLst>
                <a:gd name="adj" fmla="val 16667"/>
              </a:avLst>
            </a:prstGeom>
            <a:solidFill>
              <a:schemeClr val="accent1"/>
            </a:solidFill>
            <a:ln w="25400" cap="flat">
              <a:solidFill>
                <a:srgbClr val="89A4A7"/>
              </a:solidFill>
              <a:prstDash val="solid"/>
              <a:round/>
            </a:ln>
            <a:effectLst/>
          </p:spPr>
          <p:txBody>
            <a:bodyPr wrap="square" lIns="45719" tIns="45719" rIns="45719" bIns="45719" numCol="1" anchor="ctr">
              <a:noAutofit/>
            </a:bodyPr>
            <a:lstStyle/>
            <a:p>
              <a:pPr algn="ctr" hangingPunct="0">
                <a:defRPr sz="1200">
                  <a:solidFill>
                    <a:srgbClr val="CC0099"/>
                  </a:solidFill>
                  <a:latin typeface="Arial"/>
                  <a:ea typeface="Arial"/>
                  <a:cs typeface="Arial"/>
                  <a:sym typeface="Arial"/>
                </a:defRPr>
              </a:pPr>
              <a:endParaRPr sz="1200" kern="0">
                <a:solidFill>
                  <a:srgbClr val="CC0099"/>
                </a:solidFill>
                <a:latin typeface="Arial"/>
                <a:ea typeface="Arial"/>
                <a:cs typeface="Arial"/>
                <a:sym typeface="Arial"/>
              </a:endParaRPr>
            </a:p>
          </p:txBody>
        </p:sp>
        <p:sp>
          <p:nvSpPr>
            <p:cNvPr id="48" name="Shape 48"/>
            <p:cNvSpPr/>
            <p:nvPr/>
          </p:nvSpPr>
          <p:spPr>
            <a:xfrm>
              <a:off x="52676" y="229822"/>
              <a:ext cx="1578986" cy="61985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sz="1200">
                  <a:solidFill>
                    <a:srgbClr val="CC0099"/>
                  </a:solidFill>
                  <a:latin typeface="Arial"/>
                  <a:ea typeface="Arial"/>
                  <a:cs typeface="Arial"/>
                  <a:sym typeface="Arial"/>
                </a:defRPr>
              </a:lvl1pPr>
            </a:lstStyle>
            <a:p>
              <a:pPr hangingPunct="0"/>
              <a:r>
                <a:rPr kern="0"/>
                <a:t>UN Decade of Disabled Persons, 1983-1992</a:t>
              </a:r>
            </a:p>
          </p:txBody>
        </p:sp>
      </p:grpSp>
      <p:grpSp>
        <p:nvGrpSpPr>
          <p:cNvPr id="52" name="Group 52"/>
          <p:cNvGrpSpPr/>
          <p:nvPr/>
        </p:nvGrpSpPr>
        <p:grpSpPr>
          <a:xfrm>
            <a:off x="3433762" y="3068637"/>
            <a:ext cx="1714501" cy="1089026"/>
            <a:chOff x="0" y="0"/>
            <a:chExt cx="1714500" cy="1089025"/>
          </a:xfrm>
        </p:grpSpPr>
        <p:sp>
          <p:nvSpPr>
            <p:cNvPr id="50" name="Shape 50"/>
            <p:cNvSpPr/>
            <p:nvPr/>
          </p:nvSpPr>
          <p:spPr>
            <a:xfrm>
              <a:off x="0" y="0"/>
              <a:ext cx="1714500" cy="1089025"/>
            </a:xfrm>
            <a:prstGeom prst="roundRect">
              <a:avLst>
                <a:gd name="adj" fmla="val 16667"/>
              </a:avLst>
            </a:prstGeom>
            <a:solidFill>
              <a:schemeClr val="accent1"/>
            </a:solidFill>
            <a:ln w="25400" cap="flat">
              <a:solidFill>
                <a:srgbClr val="89A4A7"/>
              </a:solidFill>
              <a:prstDash val="solid"/>
              <a:round/>
            </a:ln>
            <a:effectLst/>
          </p:spPr>
          <p:txBody>
            <a:bodyPr wrap="square" lIns="45719" tIns="45719" rIns="45719" bIns="45719" numCol="1" anchor="ctr">
              <a:noAutofit/>
            </a:bodyPr>
            <a:lstStyle/>
            <a:p>
              <a:pPr algn="ctr" hangingPunct="0">
                <a:defRPr sz="1200">
                  <a:solidFill>
                    <a:srgbClr val="CC0099"/>
                  </a:solidFill>
                  <a:latin typeface="Arial"/>
                  <a:ea typeface="Arial"/>
                  <a:cs typeface="Arial"/>
                  <a:sym typeface="Arial"/>
                </a:defRPr>
              </a:pPr>
              <a:endParaRPr sz="1200" kern="0">
                <a:solidFill>
                  <a:srgbClr val="CC0099"/>
                </a:solidFill>
                <a:latin typeface="Arial"/>
                <a:ea typeface="Arial"/>
                <a:cs typeface="Arial"/>
                <a:sym typeface="Arial"/>
              </a:endParaRPr>
            </a:p>
          </p:txBody>
        </p:sp>
        <p:sp>
          <p:nvSpPr>
            <p:cNvPr id="51" name="Shape 51"/>
            <p:cNvSpPr/>
            <p:nvPr/>
          </p:nvSpPr>
          <p:spPr>
            <a:xfrm>
              <a:off x="53140" y="234585"/>
              <a:ext cx="1608220" cy="61985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sz="1200">
                  <a:solidFill>
                    <a:srgbClr val="CC0099"/>
                  </a:solidFill>
                  <a:latin typeface="Arial"/>
                  <a:ea typeface="Arial"/>
                  <a:cs typeface="Arial"/>
                  <a:sym typeface="Arial"/>
                </a:defRPr>
              </a:lvl1pPr>
            </a:lstStyle>
            <a:p>
              <a:pPr hangingPunct="0"/>
              <a:r>
                <a:rPr kern="0"/>
                <a:t>Asian and Pacific Decade of Disabled Persons, 1993-2002</a:t>
              </a:r>
            </a:p>
          </p:txBody>
        </p:sp>
      </p:grpSp>
      <p:sp>
        <p:nvSpPr>
          <p:cNvPr id="53" name="Shape 53"/>
          <p:cNvSpPr/>
          <p:nvPr/>
        </p:nvSpPr>
        <p:spPr>
          <a:xfrm>
            <a:off x="290512" y="1610947"/>
            <a:ext cx="523875" cy="4531456"/>
          </a:xfrm>
          <a:prstGeom prst="rect">
            <a:avLst/>
          </a:prstGeom>
          <a:gradFill>
            <a:gsLst>
              <a:gs pos="0">
                <a:srgbClr val="A9D1D4"/>
              </a:gs>
              <a:gs pos="25000">
                <a:srgbClr val="9ABEC1"/>
              </a:gs>
              <a:gs pos="100000">
                <a:srgbClr val="6A8486"/>
              </a:gs>
            </a:gsLst>
            <a:lin ang="16200000"/>
          </a:gradFill>
          <a:ln w="12700">
            <a:miter lim="400000"/>
          </a:ln>
          <a:extLst>
            <a:ext uri="{C572A759-6A51-4108-AA02-DFA0A04FC94B}">
              <ma14:wrappingTextBoxFlag xmlns:ma14="http://schemas.microsoft.com/office/mac/drawingml/2011/main" xmlns="" val="1"/>
            </a:ext>
          </a:extLst>
        </p:spPr>
        <p:txBody>
          <a:bodyPr lIns="45719" rIns="45719">
            <a:spAutoFit/>
          </a:bodyPr>
          <a:lstStyle/>
          <a:p>
            <a:pPr hangingPunct="0">
              <a:defRPr sz="1200">
                <a:solidFill>
                  <a:srgbClr val="C00000"/>
                </a:solidFill>
                <a:latin typeface="Arial"/>
                <a:ea typeface="Arial"/>
                <a:cs typeface="Arial"/>
                <a:sym typeface="Arial"/>
              </a:defRPr>
            </a:pPr>
            <a:r>
              <a:rPr sz="1200" kern="0">
                <a:solidFill>
                  <a:srgbClr val="C00000"/>
                </a:solidFill>
                <a:latin typeface="Arial"/>
                <a:ea typeface="Arial"/>
                <a:cs typeface="Arial"/>
                <a:sym typeface="Arial"/>
              </a:rPr>
              <a:t>1980</a:t>
            </a: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C00000"/>
                </a:solidFill>
                <a:latin typeface="Arial"/>
                <a:ea typeface="Arial"/>
                <a:cs typeface="Arial"/>
                <a:sym typeface="Arial"/>
              </a:defRPr>
            </a:pPr>
            <a:r>
              <a:rPr sz="1200" kern="0">
                <a:solidFill>
                  <a:srgbClr val="C00000"/>
                </a:solidFill>
                <a:latin typeface="Arial"/>
                <a:ea typeface="Arial"/>
                <a:cs typeface="Arial"/>
                <a:sym typeface="Arial"/>
              </a:rPr>
              <a:t>1990</a:t>
            </a: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C00000"/>
                </a:solidFill>
                <a:latin typeface="Arial"/>
                <a:ea typeface="Arial"/>
                <a:cs typeface="Arial"/>
                <a:sym typeface="Arial"/>
              </a:defRPr>
            </a:pPr>
            <a:r>
              <a:rPr sz="1200" kern="0">
                <a:solidFill>
                  <a:srgbClr val="C00000"/>
                </a:solidFill>
                <a:latin typeface="Arial"/>
                <a:ea typeface="Arial"/>
                <a:cs typeface="Arial"/>
                <a:sym typeface="Arial"/>
              </a:rPr>
              <a:t>2000</a:t>
            </a: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C00000"/>
                </a:solidFill>
                <a:latin typeface="Arial"/>
                <a:ea typeface="Arial"/>
                <a:cs typeface="Arial"/>
                <a:sym typeface="Arial"/>
              </a:defRPr>
            </a:pPr>
            <a:r>
              <a:rPr sz="1200" kern="0">
                <a:solidFill>
                  <a:srgbClr val="C00000"/>
                </a:solidFill>
                <a:latin typeface="Arial"/>
                <a:ea typeface="Arial"/>
                <a:cs typeface="Arial"/>
                <a:sym typeface="Arial"/>
              </a:rPr>
              <a:t>2010</a:t>
            </a: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00B0F0"/>
                </a:solidFill>
                <a:latin typeface="Arial"/>
                <a:ea typeface="Arial"/>
                <a:cs typeface="Arial"/>
                <a:sym typeface="Arial"/>
              </a:defRPr>
            </a:pPr>
            <a:endParaRPr sz="1200" kern="0">
              <a:solidFill>
                <a:srgbClr val="00B0F0"/>
              </a:solidFill>
              <a:latin typeface="Arial"/>
              <a:ea typeface="Arial"/>
              <a:cs typeface="Arial"/>
              <a:sym typeface="Arial"/>
            </a:endParaRPr>
          </a:p>
          <a:p>
            <a:pPr hangingPunct="0">
              <a:defRPr sz="1200">
                <a:solidFill>
                  <a:srgbClr val="C00000"/>
                </a:solidFill>
                <a:latin typeface="Arial"/>
                <a:ea typeface="Arial"/>
                <a:cs typeface="Arial"/>
                <a:sym typeface="Arial"/>
              </a:defRPr>
            </a:pPr>
            <a:r>
              <a:rPr sz="1200" kern="0">
                <a:solidFill>
                  <a:srgbClr val="C00000"/>
                </a:solidFill>
                <a:latin typeface="Arial"/>
                <a:ea typeface="Arial"/>
                <a:cs typeface="Arial"/>
                <a:sym typeface="Arial"/>
              </a:rPr>
              <a:t>2020</a:t>
            </a:r>
          </a:p>
        </p:txBody>
      </p:sp>
      <p:grpSp>
        <p:nvGrpSpPr>
          <p:cNvPr id="58" name="Group 58"/>
          <p:cNvGrpSpPr/>
          <p:nvPr/>
        </p:nvGrpSpPr>
        <p:grpSpPr>
          <a:xfrm>
            <a:off x="3419475" y="4157662"/>
            <a:ext cx="1728788" cy="1071563"/>
            <a:chOff x="0" y="0"/>
            <a:chExt cx="1728787" cy="1071562"/>
          </a:xfrm>
        </p:grpSpPr>
        <p:sp>
          <p:nvSpPr>
            <p:cNvPr id="56" name="Shape 56"/>
            <p:cNvSpPr/>
            <p:nvPr/>
          </p:nvSpPr>
          <p:spPr>
            <a:xfrm>
              <a:off x="0" y="0"/>
              <a:ext cx="1728788" cy="1071563"/>
            </a:xfrm>
            <a:prstGeom prst="roundRect">
              <a:avLst>
                <a:gd name="adj" fmla="val 16667"/>
              </a:avLst>
            </a:prstGeom>
            <a:solidFill>
              <a:schemeClr val="accent1"/>
            </a:solidFill>
            <a:ln w="25400" cap="flat">
              <a:solidFill>
                <a:srgbClr val="89A4A7"/>
              </a:solidFill>
              <a:prstDash val="solid"/>
              <a:round/>
            </a:ln>
            <a:effectLst/>
          </p:spPr>
          <p:txBody>
            <a:bodyPr wrap="square" lIns="45719" tIns="45719" rIns="45719" bIns="45719" numCol="1" anchor="ctr">
              <a:noAutofit/>
            </a:bodyPr>
            <a:lstStyle/>
            <a:p>
              <a:pPr algn="ctr" hangingPunct="0">
                <a:defRPr sz="1200">
                  <a:solidFill>
                    <a:srgbClr val="CC0099"/>
                  </a:solidFill>
                  <a:latin typeface="Arial"/>
                  <a:ea typeface="Arial"/>
                  <a:cs typeface="Arial"/>
                  <a:sym typeface="Arial"/>
                </a:defRPr>
              </a:pPr>
              <a:endParaRPr sz="1200" kern="0">
                <a:solidFill>
                  <a:srgbClr val="CC0099"/>
                </a:solidFill>
                <a:latin typeface="Arial"/>
                <a:ea typeface="Arial"/>
                <a:cs typeface="Arial"/>
                <a:sym typeface="Arial"/>
              </a:endParaRPr>
            </a:p>
          </p:txBody>
        </p:sp>
        <p:sp>
          <p:nvSpPr>
            <p:cNvPr id="57" name="Shape 57"/>
            <p:cNvSpPr/>
            <p:nvPr/>
          </p:nvSpPr>
          <p:spPr>
            <a:xfrm>
              <a:off x="52288" y="225854"/>
              <a:ext cx="1624212" cy="61985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sz="1200">
                  <a:solidFill>
                    <a:srgbClr val="CC0099"/>
                  </a:solidFill>
                  <a:latin typeface="Arial"/>
                  <a:ea typeface="Arial"/>
                  <a:cs typeface="Arial"/>
                  <a:sym typeface="Arial"/>
                </a:defRPr>
              </a:lvl1pPr>
            </a:lstStyle>
            <a:p>
              <a:pPr hangingPunct="0"/>
              <a:r>
                <a:rPr kern="0"/>
                <a:t>Asian and Pacific Decade of Disabled Persons, 2003-2012</a:t>
              </a:r>
            </a:p>
          </p:txBody>
        </p:sp>
      </p:grpSp>
      <p:grpSp>
        <p:nvGrpSpPr>
          <p:cNvPr id="61" name="Group 61"/>
          <p:cNvGrpSpPr/>
          <p:nvPr/>
        </p:nvGrpSpPr>
        <p:grpSpPr>
          <a:xfrm>
            <a:off x="3433762" y="5229225"/>
            <a:ext cx="1728788" cy="1028700"/>
            <a:chOff x="0" y="0"/>
            <a:chExt cx="1728787" cy="1028700"/>
          </a:xfrm>
        </p:grpSpPr>
        <p:sp>
          <p:nvSpPr>
            <p:cNvPr id="59" name="Shape 59"/>
            <p:cNvSpPr/>
            <p:nvPr/>
          </p:nvSpPr>
          <p:spPr>
            <a:xfrm>
              <a:off x="0" y="0"/>
              <a:ext cx="1728788" cy="1028700"/>
            </a:xfrm>
            <a:prstGeom prst="roundRect">
              <a:avLst>
                <a:gd name="adj" fmla="val 16667"/>
              </a:avLst>
            </a:prstGeom>
            <a:solidFill>
              <a:schemeClr val="accent1"/>
            </a:solidFill>
            <a:ln w="25400" cap="flat">
              <a:solidFill>
                <a:srgbClr val="89A4A7"/>
              </a:solidFill>
              <a:prstDash val="solid"/>
              <a:round/>
            </a:ln>
            <a:effectLst/>
          </p:spPr>
          <p:txBody>
            <a:bodyPr wrap="square" lIns="45719" tIns="45719" rIns="45719" bIns="45719" numCol="1" anchor="ctr">
              <a:noAutofit/>
            </a:bodyPr>
            <a:lstStyle/>
            <a:p>
              <a:pPr algn="ctr" hangingPunct="0">
                <a:defRPr sz="1200">
                  <a:solidFill>
                    <a:srgbClr val="CC0099"/>
                  </a:solidFill>
                  <a:latin typeface="Arial"/>
                  <a:ea typeface="Arial"/>
                  <a:cs typeface="Arial"/>
                  <a:sym typeface="Arial"/>
                </a:defRPr>
              </a:pPr>
              <a:endParaRPr sz="1200" kern="0">
                <a:solidFill>
                  <a:srgbClr val="CC0099"/>
                </a:solidFill>
                <a:latin typeface="Arial"/>
                <a:ea typeface="Arial"/>
                <a:cs typeface="Arial"/>
                <a:sym typeface="Arial"/>
              </a:endParaRPr>
            </a:p>
          </p:txBody>
        </p:sp>
        <p:sp>
          <p:nvSpPr>
            <p:cNvPr id="60" name="Shape 60"/>
            <p:cNvSpPr/>
            <p:nvPr/>
          </p:nvSpPr>
          <p:spPr>
            <a:xfrm>
              <a:off x="50196" y="115522"/>
              <a:ext cx="1628395" cy="79765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sz="1200">
                  <a:solidFill>
                    <a:srgbClr val="CC0099"/>
                  </a:solidFill>
                  <a:latin typeface="Arial"/>
                  <a:ea typeface="Arial"/>
                  <a:cs typeface="Arial"/>
                  <a:sym typeface="Arial"/>
                </a:defRPr>
              </a:lvl1pPr>
            </a:lstStyle>
            <a:p>
              <a:pPr hangingPunct="0"/>
              <a:r>
                <a:rPr kern="0" dirty="0"/>
                <a:t>Asian and Pacific Decade of Persons with Disabilities, 2013-2022</a:t>
              </a:r>
            </a:p>
          </p:txBody>
        </p:sp>
      </p:grpSp>
      <p:grpSp>
        <p:nvGrpSpPr>
          <p:cNvPr id="64" name="Group 64"/>
          <p:cNvGrpSpPr/>
          <p:nvPr/>
        </p:nvGrpSpPr>
        <p:grpSpPr>
          <a:xfrm>
            <a:off x="5435600" y="3922712"/>
            <a:ext cx="1728788" cy="1109663"/>
            <a:chOff x="0" y="0"/>
            <a:chExt cx="1728787" cy="1109662"/>
          </a:xfrm>
        </p:grpSpPr>
        <p:sp>
          <p:nvSpPr>
            <p:cNvPr id="62" name="Shape 62"/>
            <p:cNvSpPr/>
            <p:nvPr/>
          </p:nvSpPr>
          <p:spPr>
            <a:xfrm>
              <a:off x="0" y="0"/>
              <a:ext cx="1728788" cy="1109663"/>
            </a:xfrm>
            <a:prstGeom prst="roundRect">
              <a:avLst>
                <a:gd name="adj" fmla="val 16667"/>
              </a:avLst>
            </a:prstGeom>
            <a:solidFill>
              <a:schemeClr val="accent1"/>
            </a:solidFill>
            <a:ln w="25400" cap="flat">
              <a:solidFill>
                <a:srgbClr val="89A4A7"/>
              </a:solidFill>
              <a:prstDash val="solid"/>
              <a:round/>
            </a:ln>
            <a:effectLst/>
          </p:spPr>
          <p:txBody>
            <a:bodyPr wrap="square" lIns="45719" tIns="45719" rIns="45719" bIns="45719" numCol="1" anchor="ctr">
              <a:noAutofit/>
            </a:bodyPr>
            <a:lstStyle/>
            <a:p>
              <a:pPr algn="ctr" hangingPunct="0">
                <a:defRPr sz="1200">
                  <a:solidFill>
                    <a:srgbClr val="CC0099"/>
                  </a:solidFill>
                  <a:latin typeface="Arial"/>
                  <a:ea typeface="Arial"/>
                  <a:cs typeface="Arial"/>
                  <a:sym typeface="Arial"/>
                </a:defRPr>
              </a:pPr>
              <a:endParaRPr sz="1200" kern="0">
                <a:solidFill>
                  <a:srgbClr val="CC0099"/>
                </a:solidFill>
                <a:latin typeface="Arial"/>
                <a:ea typeface="Arial"/>
                <a:cs typeface="Arial"/>
                <a:sym typeface="Arial"/>
              </a:endParaRPr>
            </a:p>
          </p:txBody>
        </p:sp>
        <p:sp>
          <p:nvSpPr>
            <p:cNvPr id="63" name="Shape 63"/>
            <p:cNvSpPr/>
            <p:nvPr/>
          </p:nvSpPr>
          <p:spPr>
            <a:xfrm>
              <a:off x="54146" y="244904"/>
              <a:ext cx="1620495" cy="61985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sz="1200">
                  <a:solidFill>
                    <a:srgbClr val="CC0099"/>
                  </a:solidFill>
                  <a:latin typeface="Arial"/>
                  <a:ea typeface="Arial"/>
                  <a:cs typeface="Arial"/>
                  <a:sym typeface="Arial"/>
                </a:defRPr>
              </a:lvl1pPr>
            </a:lstStyle>
            <a:p>
              <a:pPr hangingPunct="0"/>
              <a:r>
                <a:rPr kern="0"/>
                <a:t>African Decade of Disabled Persons, 2000-2009</a:t>
              </a:r>
            </a:p>
          </p:txBody>
        </p:sp>
      </p:grpSp>
      <p:grpSp>
        <p:nvGrpSpPr>
          <p:cNvPr id="67" name="Group 67"/>
          <p:cNvGrpSpPr/>
          <p:nvPr/>
        </p:nvGrpSpPr>
        <p:grpSpPr>
          <a:xfrm>
            <a:off x="5435600" y="5041900"/>
            <a:ext cx="1728788" cy="979488"/>
            <a:chOff x="0" y="0"/>
            <a:chExt cx="1728787" cy="979487"/>
          </a:xfrm>
        </p:grpSpPr>
        <p:sp>
          <p:nvSpPr>
            <p:cNvPr id="65" name="Shape 65"/>
            <p:cNvSpPr/>
            <p:nvPr/>
          </p:nvSpPr>
          <p:spPr>
            <a:xfrm>
              <a:off x="0" y="0"/>
              <a:ext cx="1728788" cy="979488"/>
            </a:xfrm>
            <a:prstGeom prst="roundRect">
              <a:avLst>
                <a:gd name="adj" fmla="val 16667"/>
              </a:avLst>
            </a:prstGeom>
            <a:solidFill>
              <a:schemeClr val="accent1"/>
            </a:solidFill>
            <a:ln w="25400" cap="flat">
              <a:solidFill>
                <a:srgbClr val="89A4A7"/>
              </a:solidFill>
              <a:prstDash val="solid"/>
              <a:round/>
            </a:ln>
            <a:effectLst/>
          </p:spPr>
          <p:txBody>
            <a:bodyPr wrap="square" lIns="45719" tIns="45719" rIns="45719" bIns="45719" numCol="1" anchor="ctr">
              <a:noAutofit/>
            </a:bodyPr>
            <a:lstStyle/>
            <a:p>
              <a:pPr algn="ctr" hangingPunct="0">
                <a:defRPr sz="1200">
                  <a:solidFill>
                    <a:srgbClr val="CC0099"/>
                  </a:solidFill>
                  <a:latin typeface="Arial"/>
                  <a:ea typeface="Arial"/>
                  <a:cs typeface="Arial"/>
                  <a:sym typeface="Arial"/>
                </a:defRPr>
              </a:pPr>
              <a:endParaRPr sz="1200" kern="0">
                <a:solidFill>
                  <a:srgbClr val="CC0099"/>
                </a:solidFill>
                <a:latin typeface="Arial"/>
                <a:ea typeface="Arial"/>
                <a:cs typeface="Arial"/>
                <a:sym typeface="Arial"/>
              </a:endParaRPr>
            </a:p>
          </p:txBody>
        </p:sp>
        <p:sp>
          <p:nvSpPr>
            <p:cNvPr id="66" name="Shape 66"/>
            <p:cNvSpPr/>
            <p:nvPr/>
          </p:nvSpPr>
          <p:spPr>
            <a:xfrm>
              <a:off x="47795" y="90916"/>
              <a:ext cx="1633198" cy="79765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p>
              <a:pPr algn="ctr" hangingPunct="0">
                <a:defRPr sz="1200">
                  <a:solidFill>
                    <a:srgbClr val="CC0099"/>
                  </a:solidFill>
                  <a:latin typeface="Arial"/>
                  <a:ea typeface="Arial"/>
                  <a:cs typeface="Arial"/>
                  <a:sym typeface="Arial"/>
                </a:defRPr>
              </a:pPr>
              <a:r>
                <a:rPr sz="1200" kern="0">
                  <a:solidFill>
                    <a:srgbClr val="CC0099"/>
                  </a:solidFill>
                  <a:latin typeface="Arial"/>
                  <a:ea typeface="Arial"/>
                  <a:cs typeface="Arial"/>
                  <a:sym typeface="Arial"/>
                </a:rPr>
                <a:t>African Decade of Persons with Disabilities, </a:t>
              </a:r>
            </a:p>
            <a:p>
              <a:pPr algn="ctr" hangingPunct="0">
                <a:defRPr sz="1200">
                  <a:solidFill>
                    <a:srgbClr val="CC0099"/>
                  </a:solidFill>
                  <a:latin typeface="Arial"/>
                  <a:ea typeface="Arial"/>
                  <a:cs typeface="Arial"/>
                  <a:sym typeface="Arial"/>
                </a:defRPr>
              </a:pPr>
              <a:r>
                <a:rPr sz="1200" kern="0">
                  <a:solidFill>
                    <a:srgbClr val="CC0099"/>
                  </a:solidFill>
                  <a:latin typeface="Arial"/>
                  <a:ea typeface="Arial"/>
                  <a:cs typeface="Arial"/>
                  <a:sym typeface="Arial"/>
                </a:rPr>
                <a:t>2010-2019</a:t>
              </a:r>
            </a:p>
          </p:txBody>
        </p:sp>
      </p:grpSp>
      <p:grpSp>
        <p:nvGrpSpPr>
          <p:cNvPr id="70" name="Group 70"/>
          <p:cNvGrpSpPr/>
          <p:nvPr/>
        </p:nvGrpSpPr>
        <p:grpSpPr>
          <a:xfrm>
            <a:off x="7331075" y="4354512"/>
            <a:ext cx="1512888" cy="1179513"/>
            <a:chOff x="0" y="0"/>
            <a:chExt cx="1512887" cy="1179512"/>
          </a:xfrm>
        </p:grpSpPr>
        <p:sp>
          <p:nvSpPr>
            <p:cNvPr id="68" name="Shape 68"/>
            <p:cNvSpPr/>
            <p:nvPr/>
          </p:nvSpPr>
          <p:spPr>
            <a:xfrm>
              <a:off x="0" y="0"/>
              <a:ext cx="1512888" cy="1179513"/>
            </a:xfrm>
            <a:prstGeom prst="roundRect">
              <a:avLst>
                <a:gd name="adj" fmla="val 16667"/>
              </a:avLst>
            </a:prstGeom>
            <a:solidFill>
              <a:schemeClr val="accent1"/>
            </a:solidFill>
            <a:ln w="25400" cap="flat">
              <a:solidFill>
                <a:srgbClr val="89A4A7"/>
              </a:solidFill>
              <a:prstDash val="solid"/>
              <a:round/>
            </a:ln>
            <a:effectLst/>
          </p:spPr>
          <p:txBody>
            <a:bodyPr wrap="square" lIns="45719" tIns="45719" rIns="45719" bIns="45719" numCol="1" anchor="ctr">
              <a:noAutofit/>
            </a:bodyPr>
            <a:lstStyle/>
            <a:p>
              <a:pPr algn="ctr" hangingPunct="0">
                <a:defRPr sz="1200">
                  <a:solidFill>
                    <a:srgbClr val="CC0099"/>
                  </a:solidFill>
                  <a:latin typeface="Arial"/>
                  <a:ea typeface="Arial"/>
                  <a:cs typeface="Arial"/>
                  <a:sym typeface="Arial"/>
                </a:defRPr>
              </a:pPr>
              <a:endParaRPr sz="1200" kern="0">
                <a:solidFill>
                  <a:srgbClr val="CC0099"/>
                </a:solidFill>
                <a:latin typeface="Arial"/>
                <a:ea typeface="Arial"/>
                <a:cs typeface="Arial"/>
                <a:sym typeface="Arial"/>
              </a:endParaRPr>
            </a:p>
          </p:txBody>
        </p:sp>
        <p:sp>
          <p:nvSpPr>
            <p:cNvPr id="69" name="Shape 69"/>
            <p:cNvSpPr/>
            <p:nvPr/>
          </p:nvSpPr>
          <p:spPr>
            <a:xfrm>
              <a:off x="57555" y="279829"/>
              <a:ext cx="1397777" cy="61985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ctr">
              <a:spAutoFit/>
            </a:bodyPr>
            <a:lstStyle>
              <a:lvl1pPr algn="ctr">
                <a:defRPr sz="1200">
                  <a:solidFill>
                    <a:srgbClr val="CC0099"/>
                  </a:solidFill>
                  <a:latin typeface="Arial"/>
                  <a:ea typeface="Arial"/>
                  <a:cs typeface="Arial"/>
                  <a:sym typeface="Arial"/>
                </a:defRPr>
              </a:lvl1pPr>
            </a:lstStyle>
            <a:p>
              <a:pPr hangingPunct="0"/>
              <a:r>
                <a:rPr kern="0"/>
                <a:t>Arab Decade of Disabled Persons, 2004-2013</a:t>
              </a:r>
            </a:p>
          </p:txBody>
        </p:sp>
      </p:grpSp>
      <p:sp>
        <p:nvSpPr>
          <p:cNvPr id="71" name="Shape 71"/>
          <p:cNvSpPr/>
          <p:nvPr/>
        </p:nvSpPr>
        <p:spPr>
          <a:xfrm flipH="1">
            <a:off x="2922587" y="1277937"/>
            <a:ext cx="1" cy="4989513"/>
          </a:xfrm>
          <a:prstGeom prst="line">
            <a:avLst/>
          </a:prstGeom>
          <a:ln>
            <a:solidFill>
              <a:srgbClr val="B6DCDF"/>
            </a:solidFill>
          </a:ln>
        </p:spPr>
        <p:txBody>
          <a:bodyPr lIns="45719" rIns="45719"/>
          <a:lstStyle/>
          <a:p>
            <a:pPr hangingPunct="0"/>
            <a:endParaRPr kern="0">
              <a:solidFill>
                <a:srgbClr val="000000"/>
              </a:solidFill>
              <a:latin typeface="Calibri"/>
              <a:sym typeface="Calibri"/>
            </a:endParaRPr>
          </a:p>
        </p:txBody>
      </p:sp>
      <p:sp>
        <p:nvSpPr>
          <p:cNvPr id="72" name="Shape 72"/>
          <p:cNvSpPr/>
          <p:nvPr/>
        </p:nvSpPr>
        <p:spPr>
          <a:xfrm flipH="1">
            <a:off x="5238750" y="1277937"/>
            <a:ext cx="1" cy="4989513"/>
          </a:xfrm>
          <a:prstGeom prst="line">
            <a:avLst/>
          </a:prstGeom>
          <a:ln>
            <a:solidFill>
              <a:srgbClr val="B6DCDF"/>
            </a:solidFill>
          </a:ln>
        </p:spPr>
        <p:txBody>
          <a:bodyPr lIns="45719" rIns="45719"/>
          <a:lstStyle/>
          <a:p>
            <a:pPr hangingPunct="0"/>
            <a:endParaRPr kern="0">
              <a:solidFill>
                <a:srgbClr val="000000"/>
              </a:solidFill>
              <a:latin typeface="Calibri"/>
              <a:sym typeface="Calibri"/>
            </a:endParaRPr>
          </a:p>
        </p:txBody>
      </p:sp>
      <p:sp>
        <p:nvSpPr>
          <p:cNvPr id="73" name="Shape 73"/>
          <p:cNvSpPr/>
          <p:nvPr/>
        </p:nvSpPr>
        <p:spPr>
          <a:xfrm flipH="1">
            <a:off x="7289799" y="1282700"/>
            <a:ext cx="1" cy="4989513"/>
          </a:xfrm>
          <a:prstGeom prst="line">
            <a:avLst/>
          </a:prstGeom>
          <a:ln>
            <a:solidFill>
              <a:srgbClr val="B6DCDF"/>
            </a:solidFill>
          </a:ln>
        </p:spPr>
        <p:txBody>
          <a:bodyPr lIns="45719" rIns="45719"/>
          <a:lstStyle/>
          <a:p>
            <a:pPr hangingPunct="0"/>
            <a:endParaRPr kern="0">
              <a:solidFill>
                <a:srgbClr val="000000"/>
              </a:solidFill>
              <a:latin typeface="Calibri"/>
              <a:sym typeface="Calibri"/>
            </a:endParaRPr>
          </a:p>
        </p:txBody>
      </p:sp>
      <p:sp>
        <p:nvSpPr>
          <p:cNvPr id="74" name="Shape 74"/>
          <p:cNvSpPr/>
          <p:nvPr/>
        </p:nvSpPr>
        <p:spPr>
          <a:xfrm>
            <a:off x="217487" y="1282700"/>
            <a:ext cx="596900"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lgn="ctr">
              <a:defRPr sz="1200" b="1">
                <a:latin typeface="Arial"/>
                <a:ea typeface="Arial"/>
                <a:cs typeface="Arial"/>
                <a:sym typeface="Arial"/>
              </a:defRPr>
            </a:lvl1pPr>
          </a:lstStyle>
          <a:p>
            <a:pPr hangingPunct="0"/>
            <a:r>
              <a:rPr kern="0">
                <a:solidFill>
                  <a:srgbClr val="000000"/>
                </a:solidFill>
              </a:rPr>
              <a:t>Years</a:t>
            </a:r>
          </a:p>
        </p:txBody>
      </p:sp>
    </p:spTree>
    <p:extLst>
      <p:ext uri="{BB962C8B-B14F-4D97-AF65-F5344CB8AC3E}">
        <p14:creationId xmlns:p14="http://schemas.microsoft.com/office/powerpoint/2010/main" val="2029403705"/>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468313" y="549275"/>
            <a:ext cx="8229600" cy="1143000"/>
          </a:xfrm>
        </p:spPr>
        <p:txBody>
          <a:bodyPr/>
          <a:lstStyle/>
          <a:p>
            <a:r>
              <a:rPr lang="en-US" altLang="ja-JP" sz="3600" dirty="0" smtClean="0">
                <a:ea typeface="MS PGothic" pitchFamily="34" charset="-128"/>
              </a:rPr>
              <a:t>Incheon Strategy: </a:t>
            </a:r>
            <a:r>
              <a:rPr lang="en-GB" altLang="ja-JP" sz="3600" dirty="0" smtClean="0">
                <a:ea typeface="MS PGothic" pitchFamily="34" charset="-128"/>
              </a:rPr>
              <a:t>Guiding </a:t>
            </a:r>
            <a:r>
              <a:rPr lang="en-GB" altLang="ja-JP" sz="3600" dirty="0">
                <a:ea typeface="MS PGothic" pitchFamily="34" charset="-128"/>
              </a:rPr>
              <a:t>D</a:t>
            </a:r>
            <a:r>
              <a:rPr lang="en-GB" altLang="ja-JP" sz="3600" dirty="0" smtClean="0">
                <a:ea typeface="MS PGothic" pitchFamily="34" charset="-128"/>
              </a:rPr>
              <a:t>ocument </a:t>
            </a:r>
            <a:r>
              <a:rPr lang="en-GB" altLang="ja-JP" sz="3600" dirty="0">
                <a:ea typeface="MS PGothic" pitchFamily="34" charset="-128"/>
              </a:rPr>
              <a:t>for the 3rd </a:t>
            </a:r>
            <a:r>
              <a:rPr lang="en-GB" altLang="ja-JP" sz="3600" dirty="0" smtClean="0">
                <a:ea typeface="MS PGothic" pitchFamily="34" charset="-128"/>
              </a:rPr>
              <a:t>Regional </a:t>
            </a:r>
            <a:r>
              <a:rPr lang="en-GB" altLang="ja-JP" sz="3600" dirty="0">
                <a:ea typeface="MS PGothic" pitchFamily="34" charset="-128"/>
              </a:rPr>
              <a:t>D</a:t>
            </a:r>
            <a:r>
              <a:rPr lang="en-GB" altLang="ja-JP" sz="3600" dirty="0" smtClean="0">
                <a:ea typeface="MS PGothic" pitchFamily="34" charset="-128"/>
              </a:rPr>
              <a:t>isability </a:t>
            </a:r>
            <a:r>
              <a:rPr lang="en-GB" altLang="ja-JP" sz="3600" dirty="0">
                <a:ea typeface="MS PGothic" pitchFamily="34" charset="-128"/>
              </a:rPr>
              <a:t>D</a:t>
            </a:r>
            <a:r>
              <a:rPr lang="en-GB" altLang="ja-JP" sz="3600" dirty="0" smtClean="0">
                <a:ea typeface="MS PGothic" pitchFamily="34" charset="-128"/>
              </a:rPr>
              <a:t>ecade</a:t>
            </a:r>
            <a:r>
              <a:rPr lang="en-GB" altLang="ja-JP" sz="3600" dirty="0">
                <a:ea typeface="MS PGothic" pitchFamily="34" charset="-128"/>
              </a:rPr>
              <a:t/>
            </a:r>
            <a:br>
              <a:rPr lang="en-GB" altLang="ja-JP" sz="3600" dirty="0">
                <a:ea typeface="MS PGothic" pitchFamily="34" charset="-128"/>
              </a:rPr>
            </a:br>
            <a:endParaRPr lang="th-TH" altLang="ja-JP" sz="3600" dirty="0" smtClean="0">
              <a:ea typeface="MS PGothic" pitchFamily="34" charset="-128"/>
            </a:endParaRPr>
          </a:p>
        </p:txBody>
      </p:sp>
      <p:pic>
        <p:nvPicPr>
          <p:cNvPr id="6147" name="Picture 26" descr="CMU_855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778" y="1769925"/>
            <a:ext cx="5111750" cy="338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6" descr="Cover p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993567">
            <a:off x="6009463" y="2206156"/>
            <a:ext cx="216535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Line 9"/>
          <p:cNvSpPr>
            <a:spLocks noChangeShapeType="1"/>
          </p:cNvSpPr>
          <p:nvPr/>
        </p:nvSpPr>
        <p:spPr bwMode="auto">
          <a:xfrm>
            <a:off x="684213" y="1524000"/>
            <a:ext cx="7631112"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ea typeface="MS PGothic" pitchFamily="34" charset="-128"/>
            </a:endParaRPr>
          </a:p>
        </p:txBody>
      </p:sp>
      <p:sp>
        <p:nvSpPr>
          <p:cNvPr id="2" name="Rectangle 1"/>
          <p:cNvSpPr/>
          <p:nvPr/>
        </p:nvSpPr>
        <p:spPr>
          <a:xfrm>
            <a:off x="304800" y="5562600"/>
            <a:ext cx="6787338" cy="400110"/>
          </a:xfrm>
          <a:prstGeom prst="rect">
            <a:avLst/>
          </a:prstGeom>
        </p:spPr>
        <p:txBody>
          <a:bodyPr wrap="square">
            <a:spAutoFit/>
          </a:bodyPr>
          <a:lstStyle/>
          <a:p>
            <a:r>
              <a:rPr lang="en-US" sz="2000" b="1" dirty="0">
                <a:solidFill>
                  <a:srgbClr val="7030A0"/>
                </a:solidFill>
              </a:rPr>
              <a:t>http://www.maketherightreal.net/incheon-strategy/</a:t>
            </a:r>
          </a:p>
        </p:txBody>
      </p:sp>
    </p:spTree>
    <p:extLst>
      <p:ext uri="{BB962C8B-B14F-4D97-AF65-F5344CB8AC3E}">
        <p14:creationId xmlns:p14="http://schemas.microsoft.com/office/powerpoint/2010/main" val="1391880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sz="3600" b="1" dirty="0">
                <a:latin typeface="Book Antiqua" panose="02040602050305030304" pitchFamily="18" charset="0"/>
              </a:rPr>
              <a:t>Incheon Strategy: </a:t>
            </a:r>
            <a:r>
              <a:rPr lang="en-US" sz="3600" b="1" dirty="0" smtClean="0">
                <a:latin typeface="Book Antiqua" panose="02040602050305030304" pitchFamily="18" charset="0"/>
              </a:rPr>
              <a:t/>
            </a:r>
            <a:br>
              <a:rPr lang="en-US" sz="3600" b="1" dirty="0" smtClean="0">
                <a:latin typeface="Book Antiqua" panose="02040602050305030304" pitchFamily="18" charset="0"/>
              </a:rPr>
            </a:br>
            <a:r>
              <a:rPr lang="en-US" sz="2800" dirty="0" smtClean="0">
                <a:latin typeface="Book Antiqua" panose="02040602050305030304" pitchFamily="18" charset="0"/>
              </a:rPr>
              <a:t>World’s </a:t>
            </a:r>
            <a:r>
              <a:rPr lang="en-US" sz="2800" dirty="0">
                <a:latin typeface="Book Antiqua" panose="02040602050305030304" pitchFamily="18" charset="0"/>
              </a:rPr>
              <a:t>First Regionally Agreed Upon Set of </a:t>
            </a:r>
            <a:r>
              <a:rPr lang="en-US" sz="2800" dirty="0" smtClean="0">
                <a:latin typeface="Book Antiqua" panose="02040602050305030304" pitchFamily="18" charset="0"/>
              </a:rPr>
              <a:t/>
            </a:r>
            <a:br>
              <a:rPr lang="en-US" sz="2800" dirty="0" smtClean="0">
                <a:latin typeface="Book Antiqua" panose="02040602050305030304" pitchFamily="18" charset="0"/>
              </a:rPr>
            </a:br>
            <a:r>
              <a:rPr lang="en-US" sz="2800" dirty="0" smtClean="0">
                <a:latin typeface="Book Antiqua" panose="02040602050305030304" pitchFamily="18" charset="0"/>
              </a:rPr>
              <a:t>Disability-Inclusive </a:t>
            </a:r>
            <a:r>
              <a:rPr lang="en-US" sz="2800" dirty="0">
                <a:latin typeface="Book Antiqua" panose="02040602050305030304" pitchFamily="18" charset="0"/>
              </a:rPr>
              <a:t>Goals, Targets, and Indicators</a:t>
            </a:r>
          </a:p>
        </p:txBody>
      </p:sp>
      <p:sp>
        <p:nvSpPr>
          <p:cNvPr id="86" name="Shape 86"/>
          <p:cNvSpPr>
            <a:spLocks noGrp="1"/>
          </p:cNvSpPr>
          <p:nvPr>
            <p:ph type="sldNum" sz="quarter" idx="12"/>
          </p:nvPr>
        </p:nvSpPr>
        <p:spPr>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solidFill>
                  <a:srgbClr val="000000"/>
                </a:solidFill>
              </a:rPr>
              <a:pPr/>
              <a:t>5</a:t>
            </a:fld>
            <a:endParaRPr>
              <a:solidFill>
                <a:srgbClr val="000000"/>
              </a:solidFill>
            </a:endParaRPr>
          </a:p>
        </p:txBody>
      </p:sp>
      <p:sp>
        <p:nvSpPr>
          <p:cNvPr id="87" name="Shape 87"/>
          <p:cNvSpPr/>
          <p:nvPr/>
        </p:nvSpPr>
        <p:spPr>
          <a:xfrm>
            <a:off x="685800" y="1730995"/>
            <a:ext cx="7631113" cy="1"/>
          </a:xfrm>
          <a:prstGeom prst="line">
            <a:avLst/>
          </a:prstGeom>
          <a:ln w="38100">
            <a:solidFill>
              <a:srgbClr val="FF6600"/>
            </a:solidFill>
          </a:ln>
        </p:spPr>
        <p:txBody>
          <a:bodyPr lIns="45719" rIns="45719"/>
          <a:lstStyle/>
          <a:p>
            <a:pPr hangingPunct="0"/>
            <a:endParaRPr kern="0">
              <a:solidFill>
                <a:srgbClr val="000000"/>
              </a:solidFill>
              <a:latin typeface="Calibri"/>
              <a:sym typeface="Calibri"/>
            </a:endParaRPr>
          </a:p>
        </p:txBody>
      </p:sp>
      <p:grpSp>
        <p:nvGrpSpPr>
          <p:cNvPr id="97" name="Group 97"/>
          <p:cNvGrpSpPr/>
          <p:nvPr/>
        </p:nvGrpSpPr>
        <p:grpSpPr>
          <a:xfrm>
            <a:off x="2003745" y="1903087"/>
            <a:ext cx="4930456" cy="4269113"/>
            <a:chOff x="0" y="0"/>
            <a:chExt cx="5209535" cy="4510758"/>
          </a:xfrm>
        </p:grpSpPr>
        <p:grpSp>
          <p:nvGrpSpPr>
            <p:cNvPr id="90" name="Group 90"/>
            <p:cNvGrpSpPr/>
            <p:nvPr/>
          </p:nvGrpSpPr>
          <p:grpSpPr>
            <a:xfrm>
              <a:off x="1735861" y="-1"/>
              <a:ext cx="1737813" cy="1503588"/>
              <a:chOff x="0" y="0"/>
              <a:chExt cx="1737812" cy="1503586"/>
            </a:xfrm>
          </p:grpSpPr>
          <p:sp>
            <p:nvSpPr>
              <p:cNvPr id="88" name="Shape 88"/>
              <p:cNvSpPr/>
              <p:nvPr/>
            </p:nvSpPr>
            <p:spPr>
              <a:xfrm rot="10800000" flipH="1">
                <a:off x="0" y="0"/>
                <a:ext cx="1737812" cy="15035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800" y="21600"/>
                    </a:lnTo>
                    <a:lnTo>
                      <a:pt x="21600" y="0"/>
                    </a:lnTo>
                    <a:lnTo>
                      <a:pt x="0" y="0"/>
                    </a:lnTo>
                    <a:close/>
                  </a:path>
                </a:pathLst>
              </a:custGeom>
              <a:solidFill>
                <a:srgbClr val="990099"/>
              </a:solidFill>
              <a:ln w="4699" cap="flat">
                <a:solidFill>
                  <a:srgbClr val="000000"/>
                </a:solidFill>
                <a:prstDash val="solid"/>
                <a:round/>
              </a:ln>
              <a:effectLst/>
            </p:spPr>
            <p:txBody>
              <a:bodyPr wrap="square" lIns="45719" tIns="45719" rIns="45719" bIns="45719" numCol="1" anchor="ctr">
                <a:noAutofit/>
              </a:bodyPr>
              <a:lstStyle/>
              <a:p>
                <a:pPr algn="ctr" hangingPunct="0">
                  <a:defRPr sz="3200" b="1">
                    <a:solidFill>
                      <a:srgbClr val="FFFFFF"/>
                    </a:solidFill>
                  </a:defRPr>
                </a:pPr>
                <a:endParaRPr sz="3200" b="1" kern="0">
                  <a:solidFill>
                    <a:srgbClr val="FFFFFF"/>
                  </a:solidFill>
                  <a:latin typeface="Calibri"/>
                  <a:sym typeface="Calibri"/>
                </a:endParaRPr>
              </a:p>
            </p:txBody>
          </p:sp>
          <p:sp>
            <p:nvSpPr>
              <p:cNvPr id="89" name="Shape 89"/>
              <p:cNvSpPr/>
              <p:nvPr/>
            </p:nvSpPr>
            <p:spPr>
              <a:xfrm>
                <a:off x="355448" y="281893"/>
                <a:ext cx="1026916" cy="93980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p>
                <a:pPr algn="ctr" hangingPunct="0">
                  <a:defRPr sz="3200" b="1">
                    <a:solidFill>
                      <a:srgbClr val="FFFFFF"/>
                    </a:solidFill>
                  </a:defRPr>
                </a:pPr>
                <a:r>
                  <a:rPr sz="3200" b="1" kern="0">
                    <a:solidFill>
                      <a:srgbClr val="FFFFFF"/>
                    </a:solidFill>
                    <a:latin typeface="Calibri"/>
                    <a:sym typeface="Calibri"/>
                  </a:rPr>
                  <a:t>10</a:t>
                </a:r>
              </a:p>
              <a:p>
                <a:pPr algn="ctr" hangingPunct="0">
                  <a:defRPr sz="3200" b="1">
                    <a:solidFill>
                      <a:srgbClr val="FFFFFF"/>
                    </a:solidFill>
                  </a:defRPr>
                </a:pPr>
                <a:r>
                  <a:rPr sz="3200" b="1" kern="0">
                    <a:solidFill>
                      <a:srgbClr val="FFFFFF"/>
                    </a:solidFill>
                    <a:latin typeface="Calibri"/>
                    <a:sym typeface="Calibri"/>
                  </a:rPr>
                  <a:t>Goals</a:t>
                </a:r>
              </a:p>
            </p:txBody>
          </p:sp>
        </p:grpSp>
        <p:grpSp>
          <p:nvGrpSpPr>
            <p:cNvPr id="93" name="Group 93"/>
            <p:cNvGrpSpPr/>
            <p:nvPr/>
          </p:nvGrpSpPr>
          <p:grpSpPr>
            <a:xfrm>
              <a:off x="867930" y="1503585"/>
              <a:ext cx="3473675" cy="1503588"/>
              <a:chOff x="0" y="0"/>
              <a:chExt cx="3473673" cy="1503586"/>
            </a:xfrm>
          </p:grpSpPr>
          <p:sp>
            <p:nvSpPr>
              <p:cNvPr id="91" name="Shape 91"/>
              <p:cNvSpPr/>
              <p:nvPr/>
            </p:nvSpPr>
            <p:spPr>
              <a:xfrm rot="10800000" flipH="1">
                <a:off x="0" y="0"/>
                <a:ext cx="3473674" cy="15035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400" y="21600"/>
                    </a:lnTo>
                    <a:lnTo>
                      <a:pt x="16200" y="21600"/>
                    </a:lnTo>
                    <a:lnTo>
                      <a:pt x="21600" y="0"/>
                    </a:lnTo>
                    <a:lnTo>
                      <a:pt x="0" y="0"/>
                    </a:lnTo>
                    <a:close/>
                  </a:path>
                </a:pathLst>
              </a:custGeom>
              <a:solidFill>
                <a:srgbClr val="FF6600"/>
              </a:solidFill>
              <a:ln w="4699" cap="flat">
                <a:solidFill>
                  <a:srgbClr val="000000"/>
                </a:solidFill>
                <a:prstDash val="solid"/>
                <a:round/>
              </a:ln>
              <a:effectLst/>
            </p:spPr>
            <p:txBody>
              <a:bodyPr wrap="square" lIns="45719" tIns="45719" rIns="45719" bIns="45719" numCol="1" anchor="ctr">
                <a:noAutofit/>
              </a:bodyPr>
              <a:lstStyle/>
              <a:p>
                <a:pPr algn="ctr" hangingPunct="0">
                  <a:defRPr sz="3200" b="1"/>
                </a:pPr>
                <a:endParaRPr sz="3200" b="1" kern="0">
                  <a:solidFill>
                    <a:srgbClr val="000000"/>
                  </a:solidFill>
                  <a:latin typeface="Calibri"/>
                  <a:sym typeface="Calibri"/>
                </a:endParaRPr>
              </a:p>
            </p:txBody>
          </p:sp>
          <p:sp>
            <p:nvSpPr>
              <p:cNvPr id="92" name="Shape 92"/>
              <p:cNvSpPr/>
              <p:nvPr/>
            </p:nvSpPr>
            <p:spPr>
              <a:xfrm>
                <a:off x="751098" y="516843"/>
                <a:ext cx="1971478" cy="46990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lvl1pPr algn="ctr">
                  <a:defRPr sz="3200" b="1"/>
                </a:lvl1pPr>
              </a:lstStyle>
              <a:p>
                <a:pPr hangingPunct="0"/>
                <a:r>
                  <a:rPr kern="0">
                    <a:solidFill>
                      <a:srgbClr val="000000"/>
                    </a:solidFill>
                    <a:latin typeface="Calibri"/>
                    <a:sym typeface="Calibri"/>
                  </a:rPr>
                  <a:t>27 Targets</a:t>
                </a:r>
              </a:p>
            </p:txBody>
          </p:sp>
        </p:grpSp>
        <p:grpSp>
          <p:nvGrpSpPr>
            <p:cNvPr id="96" name="Group 96"/>
            <p:cNvGrpSpPr/>
            <p:nvPr/>
          </p:nvGrpSpPr>
          <p:grpSpPr>
            <a:xfrm>
              <a:off x="0" y="3007172"/>
              <a:ext cx="5209536" cy="1503587"/>
              <a:chOff x="0" y="0"/>
              <a:chExt cx="5209535" cy="1503586"/>
            </a:xfrm>
          </p:grpSpPr>
          <p:sp>
            <p:nvSpPr>
              <p:cNvPr id="94" name="Shape 94"/>
              <p:cNvSpPr/>
              <p:nvPr/>
            </p:nvSpPr>
            <p:spPr>
              <a:xfrm rot="10800000" flipH="1">
                <a:off x="0" y="0"/>
                <a:ext cx="5209536" cy="15035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600" y="21600"/>
                    </a:lnTo>
                    <a:lnTo>
                      <a:pt x="18000" y="21600"/>
                    </a:lnTo>
                    <a:lnTo>
                      <a:pt x="21600" y="0"/>
                    </a:lnTo>
                    <a:lnTo>
                      <a:pt x="0" y="0"/>
                    </a:lnTo>
                    <a:close/>
                  </a:path>
                </a:pathLst>
              </a:custGeom>
              <a:solidFill>
                <a:srgbClr val="99CC00"/>
              </a:solidFill>
              <a:ln w="4699" cap="flat">
                <a:solidFill>
                  <a:srgbClr val="000000"/>
                </a:solidFill>
                <a:prstDash val="solid"/>
                <a:round/>
              </a:ln>
              <a:effectLst/>
            </p:spPr>
            <p:txBody>
              <a:bodyPr wrap="square" lIns="45719" tIns="45719" rIns="45719" bIns="45719" numCol="1" anchor="ctr">
                <a:noAutofit/>
              </a:bodyPr>
              <a:lstStyle/>
              <a:p>
                <a:pPr algn="ctr" hangingPunct="0">
                  <a:defRPr sz="3200" b="1"/>
                </a:pPr>
                <a:endParaRPr sz="3200" b="1" kern="0">
                  <a:solidFill>
                    <a:srgbClr val="000000"/>
                  </a:solidFill>
                  <a:latin typeface="Calibri"/>
                  <a:sym typeface="Calibri"/>
                </a:endParaRPr>
              </a:p>
            </p:txBody>
          </p:sp>
          <p:sp>
            <p:nvSpPr>
              <p:cNvPr id="95" name="Shape 95"/>
              <p:cNvSpPr/>
              <p:nvPr/>
            </p:nvSpPr>
            <p:spPr>
              <a:xfrm>
                <a:off x="1361854" y="515868"/>
                <a:ext cx="2485827" cy="46990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none" lIns="0" tIns="0" rIns="0" bIns="0" numCol="1" anchor="ctr">
                <a:spAutoFit/>
              </a:bodyPr>
              <a:lstStyle>
                <a:lvl1pPr algn="ctr">
                  <a:defRPr sz="3200" b="1"/>
                </a:lvl1pPr>
              </a:lstStyle>
              <a:p>
                <a:pPr hangingPunct="0"/>
                <a:r>
                  <a:rPr kern="0">
                    <a:solidFill>
                      <a:srgbClr val="000000"/>
                    </a:solidFill>
                    <a:latin typeface="Calibri"/>
                    <a:sym typeface="Calibri"/>
                  </a:rPr>
                  <a:t>62 Indicators</a:t>
                </a:r>
              </a:p>
            </p:txBody>
          </p:sp>
        </p:grpSp>
      </p:grpSp>
    </p:spTree>
    <p:extLst>
      <p:ext uri="{BB962C8B-B14F-4D97-AF65-F5344CB8AC3E}">
        <p14:creationId xmlns:p14="http://schemas.microsoft.com/office/powerpoint/2010/main" val="3576117877"/>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p:cNvSpPr>
          <p:nvPr>
            <p:ph type="sldNum" sz="quarter" idx="2"/>
          </p:nvPr>
        </p:nvSpPr>
        <p:spPr>
          <a:xfrm>
            <a:off x="8737776" y="6245225"/>
            <a:ext cx="203024"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solidFill>
                  <a:srgbClr val="000000"/>
                </a:solidFill>
              </a:rPr>
              <a:pPr/>
              <a:t>6</a:t>
            </a:fld>
            <a:endParaRPr>
              <a:solidFill>
                <a:srgbClr val="000000"/>
              </a:solidFill>
            </a:endParaRPr>
          </a:p>
        </p:txBody>
      </p:sp>
      <p:sp>
        <p:nvSpPr>
          <p:cNvPr id="104" name="Shape 104"/>
          <p:cNvSpPr>
            <a:spLocks noGrp="1"/>
          </p:cNvSpPr>
          <p:nvPr>
            <p:ph type="title" idx="4294967295"/>
          </p:nvPr>
        </p:nvSpPr>
        <p:spPr>
          <a:xfrm>
            <a:off x="457200" y="274637"/>
            <a:ext cx="8229600" cy="1143001"/>
          </a:xfrm>
          <a:prstGeom prst="rect">
            <a:avLst/>
          </a:prstGeom>
        </p:spPr>
        <p:txBody>
          <a:bodyPr>
            <a:normAutofit/>
          </a:bodyPr>
          <a:lstStyle>
            <a:lvl1pPr algn="l" defTabSz="905255">
              <a:defRPr sz="4356" b="1"/>
            </a:lvl1pPr>
          </a:lstStyle>
          <a:p>
            <a:pPr algn="ctr"/>
            <a:r>
              <a:rPr sz="3600" b="0" dirty="0"/>
              <a:t>10 Incheon </a:t>
            </a:r>
            <a:r>
              <a:rPr lang="en-US" sz="3600" b="0" dirty="0" smtClean="0"/>
              <a:t>Strategy G</a:t>
            </a:r>
            <a:r>
              <a:rPr sz="3600" b="0" dirty="0" smtClean="0"/>
              <a:t>oals</a:t>
            </a:r>
            <a:endParaRPr sz="3600" b="0" dirty="0"/>
          </a:p>
        </p:txBody>
      </p:sp>
      <p:sp>
        <p:nvSpPr>
          <p:cNvPr id="105" name="Shape 105"/>
          <p:cNvSpPr>
            <a:spLocks noGrp="1"/>
          </p:cNvSpPr>
          <p:nvPr>
            <p:ph type="body" idx="4294967295"/>
          </p:nvPr>
        </p:nvSpPr>
        <p:spPr>
          <a:xfrm>
            <a:off x="333771" y="1315342"/>
            <a:ext cx="8584804" cy="4867971"/>
          </a:xfrm>
          <a:prstGeom prst="rect">
            <a:avLst/>
          </a:prstGeom>
        </p:spPr>
        <p:txBody>
          <a:bodyPr>
            <a:noAutofit/>
          </a:bodyPr>
          <a:lstStyle/>
          <a:p>
            <a:pPr marL="0" indent="0" defTabSz="448055">
              <a:lnSpc>
                <a:spcPct val="120000"/>
              </a:lnSpc>
              <a:spcBef>
                <a:spcPts val="300"/>
              </a:spcBef>
              <a:buNone/>
              <a:defRPr sz="1715" b="1"/>
            </a:pPr>
            <a:r>
              <a:rPr sz="1800" dirty="0">
                <a:latin typeface="Book Antiqua" panose="02040602050305030304" pitchFamily="18" charset="0"/>
              </a:rPr>
              <a:t>Goal 1: 	Reduce poverty &amp; enhance work &amp; employment prospects</a:t>
            </a:r>
          </a:p>
          <a:p>
            <a:pPr marL="0" indent="0" defTabSz="448055">
              <a:lnSpc>
                <a:spcPct val="120000"/>
              </a:lnSpc>
              <a:spcBef>
                <a:spcPts val="300"/>
              </a:spcBef>
              <a:buNone/>
              <a:defRPr sz="1715" b="1"/>
            </a:pPr>
            <a:r>
              <a:rPr sz="1800" dirty="0">
                <a:latin typeface="Book Antiqua" panose="02040602050305030304" pitchFamily="18" charset="0"/>
              </a:rPr>
              <a:t>Goal 2: 	Promote participation in political processes &amp; in decision-making</a:t>
            </a:r>
          </a:p>
          <a:p>
            <a:pPr marL="0" indent="0" defTabSz="448055">
              <a:lnSpc>
                <a:spcPct val="120000"/>
              </a:lnSpc>
              <a:spcBef>
                <a:spcPts val="300"/>
              </a:spcBef>
              <a:buNone/>
              <a:defRPr sz="1715" b="1"/>
            </a:pPr>
            <a:r>
              <a:rPr sz="1800" dirty="0">
                <a:effectLst>
                  <a:outerShdw blurRad="38100" dist="38100" dir="2700000" algn="tl">
                    <a:srgbClr val="000000">
                      <a:alpha val="43137"/>
                    </a:srgbClr>
                  </a:outerShdw>
                </a:effectLst>
                <a:latin typeface="Book Antiqua" panose="02040602050305030304" pitchFamily="18" charset="0"/>
              </a:rPr>
              <a:t>Goal 3: 	</a:t>
            </a:r>
            <a:r>
              <a:rPr sz="1800" dirty="0">
                <a:solidFill>
                  <a:srgbClr val="C00000"/>
                </a:solidFill>
                <a:effectLst>
                  <a:outerShdw blurRad="38100" dist="38100" dir="2700000" algn="tl">
                    <a:srgbClr val="000000">
                      <a:alpha val="43137"/>
                    </a:srgbClr>
                  </a:outerShdw>
                </a:effectLst>
                <a:latin typeface="Book Antiqua" panose="02040602050305030304" pitchFamily="18" charset="0"/>
              </a:rPr>
              <a:t>Enhance access to the physical environment, public  </a:t>
            </a:r>
            <a:r>
              <a:rPr sz="1800" dirty="0" smtClean="0">
                <a:solidFill>
                  <a:srgbClr val="C00000"/>
                </a:solidFill>
                <a:effectLst>
                  <a:outerShdw blurRad="38100" dist="38100" dir="2700000" algn="tl">
                    <a:srgbClr val="000000">
                      <a:alpha val="43137"/>
                    </a:srgbClr>
                  </a:outerShdw>
                </a:effectLst>
                <a:latin typeface="Book Antiqua" panose="02040602050305030304" pitchFamily="18" charset="0"/>
              </a:rPr>
              <a:t>transportation</a:t>
            </a:r>
            <a:r>
              <a:rPr sz="1800" dirty="0">
                <a:solidFill>
                  <a:srgbClr val="C00000"/>
                </a:solidFill>
                <a:effectLst>
                  <a:outerShdw blurRad="38100" dist="38100" dir="2700000" algn="tl">
                    <a:srgbClr val="000000">
                      <a:alpha val="43137"/>
                    </a:srgbClr>
                  </a:outerShdw>
                </a:effectLst>
                <a:latin typeface="Book Antiqua" panose="02040602050305030304" pitchFamily="18" charset="0"/>
              </a:rPr>
              <a:t>, </a:t>
            </a:r>
            <a:r>
              <a:rPr lang="en-US" sz="1800" dirty="0" smtClean="0">
                <a:solidFill>
                  <a:srgbClr val="C00000"/>
                </a:solidFill>
                <a:effectLst>
                  <a:outerShdw blurRad="38100" dist="38100" dir="2700000" algn="tl">
                    <a:srgbClr val="000000">
                      <a:alpha val="43137"/>
                    </a:srgbClr>
                  </a:outerShdw>
                </a:effectLst>
                <a:latin typeface="Book Antiqua" panose="02040602050305030304" pitchFamily="18" charset="0"/>
              </a:rPr>
              <a:t>     		</a:t>
            </a:r>
            <a:r>
              <a:rPr sz="1800" dirty="0" smtClean="0">
                <a:solidFill>
                  <a:srgbClr val="C00000"/>
                </a:solidFill>
                <a:effectLst>
                  <a:outerShdw blurRad="38100" dist="38100" dir="2700000" algn="tl">
                    <a:srgbClr val="000000">
                      <a:alpha val="43137"/>
                    </a:srgbClr>
                  </a:outerShdw>
                </a:effectLst>
                <a:latin typeface="Book Antiqua" panose="02040602050305030304" pitchFamily="18" charset="0"/>
              </a:rPr>
              <a:t>knowledge</a:t>
            </a:r>
            <a:r>
              <a:rPr sz="1800" dirty="0">
                <a:solidFill>
                  <a:srgbClr val="C00000"/>
                </a:solidFill>
                <a:effectLst>
                  <a:outerShdw blurRad="38100" dist="38100" dir="2700000" algn="tl">
                    <a:srgbClr val="000000">
                      <a:alpha val="43137"/>
                    </a:srgbClr>
                  </a:outerShdw>
                </a:effectLst>
                <a:latin typeface="Book Antiqua" panose="02040602050305030304" pitchFamily="18" charset="0"/>
              </a:rPr>
              <a:t>, information &amp; communication</a:t>
            </a:r>
          </a:p>
          <a:p>
            <a:pPr marL="0" indent="0" defTabSz="448055">
              <a:lnSpc>
                <a:spcPct val="120000"/>
              </a:lnSpc>
              <a:spcBef>
                <a:spcPts val="300"/>
              </a:spcBef>
              <a:buNone/>
              <a:defRPr sz="1715" b="1"/>
            </a:pPr>
            <a:r>
              <a:rPr sz="1800" dirty="0">
                <a:latin typeface="Book Antiqua" panose="02040602050305030304" pitchFamily="18" charset="0"/>
              </a:rPr>
              <a:t>Goal 4: 	Strengthen social protection</a:t>
            </a:r>
          </a:p>
          <a:p>
            <a:pPr marL="0" indent="0" defTabSz="448055">
              <a:lnSpc>
                <a:spcPct val="120000"/>
              </a:lnSpc>
              <a:spcBef>
                <a:spcPts val="300"/>
              </a:spcBef>
              <a:buNone/>
              <a:defRPr sz="1715" b="1"/>
            </a:pPr>
            <a:r>
              <a:rPr sz="1800" dirty="0">
                <a:latin typeface="Book Antiqua" panose="02040602050305030304" pitchFamily="18" charset="0"/>
              </a:rPr>
              <a:t>Goal 5: 	Expand early intervention &amp; education of children with disabilities</a:t>
            </a:r>
          </a:p>
          <a:p>
            <a:pPr marL="0" indent="0" defTabSz="448055">
              <a:lnSpc>
                <a:spcPct val="120000"/>
              </a:lnSpc>
              <a:spcBef>
                <a:spcPts val="300"/>
              </a:spcBef>
              <a:buNone/>
              <a:defRPr sz="1715" b="1"/>
            </a:pPr>
            <a:r>
              <a:rPr sz="1800" dirty="0">
                <a:solidFill>
                  <a:schemeClr val="tx1"/>
                </a:solidFill>
                <a:latin typeface="Book Antiqua" panose="02040602050305030304" pitchFamily="18" charset="0"/>
              </a:rPr>
              <a:t>Goal 6: 	Ensure gender equality &amp; women’s empowerment</a:t>
            </a:r>
            <a:r>
              <a:rPr sz="1800" dirty="0">
                <a:latin typeface="Book Antiqua" panose="02040602050305030304" pitchFamily="18" charset="0"/>
              </a:rPr>
              <a:t>	</a:t>
            </a:r>
          </a:p>
          <a:p>
            <a:pPr marL="0" indent="0" defTabSz="448055">
              <a:lnSpc>
                <a:spcPct val="120000"/>
              </a:lnSpc>
              <a:spcBef>
                <a:spcPts val="300"/>
              </a:spcBef>
              <a:buNone/>
              <a:defRPr sz="1715" b="1"/>
            </a:pPr>
            <a:r>
              <a:rPr sz="1800" dirty="0">
                <a:latin typeface="Book Antiqua" panose="02040602050305030304" pitchFamily="18" charset="0"/>
              </a:rPr>
              <a:t>Goal 7: 	Ensure disability-inclusive disaster risk reduction &amp; management</a:t>
            </a:r>
          </a:p>
          <a:p>
            <a:pPr marL="0" indent="0" defTabSz="448055">
              <a:lnSpc>
                <a:spcPct val="120000"/>
              </a:lnSpc>
              <a:spcBef>
                <a:spcPts val="300"/>
              </a:spcBef>
              <a:buNone/>
              <a:defRPr sz="1715" b="1"/>
            </a:pPr>
            <a:r>
              <a:rPr sz="1800" dirty="0">
                <a:latin typeface="Book Antiqua" panose="02040602050305030304" pitchFamily="18" charset="0"/>
              </a:rPr>
              <a:t>Goal 8: 	Improve the reliability &amp; comparability of disability data</a:t>
            </a:r>
          </a:p>
          <a:p>
            <a:pPr marL="0" indent="0" defTabSz="448055">
              <a:lnSpc>
                <a:spcPct val="120000"/>
              </a:lnSpc>
              <a:spcBef>
                <a:spcPts val="300"/>
              </a:spcBef>
              <a:buNone/>
              <a:defRPr sz="1715" b="1"/>
            </a:pPr>
            <a:r>
              <a:rPr sz="1800" dirty="0">
                <a:latin typeface="Book Antiqua" panose="02040602050305030304" pitchFamily="18" charset="0"/>
              </a:rPr>
              <a:t>Goal 9: 	Accelerate the ratification &amp; implementation of the CRPD &amp; the</a:t>
            </a:r>
          </a:p>
          <a:p>
            <a:pPr marL="0" indent="0" defTabSz="448055">
              <a:lnSpc>
                <a:spcPct val="120000"/>
              </a:lnSpc>
              <a:spcBef>
                <a:spcPts val="0"/>
              </a:spcBef>
              <a:buSzTx/>
              <a:buNone/>
              <a:defRPr sz="1715" b="1"/>
            </a:pPr>
            <a:r>
              <a:rPr sz="1800" dirty="0">
                <a:latin typeface="Book Antiqua" panose="02040602050305030304" pitchFamily="18" charset="0"/>
              </a:rPr>
              <a:t>		</a:t>
            </a:r>
            <a:r>
              <a:rPr sz="1800" dirty="0" smtClean="0">
                <a:latin typeface="Book Antiqua" panose="02040602050305030304" pitchFamily="18" charset="0"/>
              </a:rPr>
              <a:t>harmonization </a:t>
            </a:r>
            <a:r>
              <a:rPr sz="1800" dirty="0">
                <a:latin typeface="Book Antiqua" panose="02040602050305030304" pitchFamily="18" charset="0"/>
              </a:rPr>
              <a:t>of  national legislation with the Convention</a:t>
            </a:r>
          </a:p>
          <a:p>
            <a:pPr marL="0" indent="0" defTabSz="448055">
              <a:lnSpc>
                <a:spcPct val="120000"/>
              </a:lnSpc>
              <a:spcBef>
                <a:spcPts val="300"/>
              </a:spcBef>
              <a:buNone/>
              <a:defRPr sz="1715" b="1"/>
            </a:pPr>
            <a:r>
              <a:rPr sz="1800" dirty="0">
                <a:latin typeface="Book Antiqua" panose="02040602050305030304" pitchFamily="18" charset="0"/>
              </a:rPr>
              <a:t>Goal 10: </a:t>
            </a:r>
            <a:r>
              <a:rPr sz="1800" dirty="0" smtClean="0">
                <a:latin typeface="Book Antiqua" panose="02040602050305030304" pitchFamily="18" charset="0"/>
              </a:rPr>
              <a:t>Advance </a:t>
            </a:r>
            <a:r>
              <a:rPr sz="1800" dirty="0" err="1">
                <a:latin typeface="Book Antiqua" panose="02040602050305030304" pitchFamily="18" charset="0"/>
              </a:rPr>
              <a:t>subregional</a:t>
            </a:r>
            <a:r>
              <a:rPr sz="1800" dirty="0">
                <a:latin typeface="Book Antiqua" panose="02040602050305030304" pitchFamily="18" charset="0"/>
              </a:rPr>
              <a:t>, regional &amp; interregional cooperation</a:t>
            </a:r>
            <a:br>
              <a:rPr sz="1800" dirty="0">
                <a:latin typeface="Book Antiqua" panose="02040602050305030304" pitchFamily="18" charset="0"/>
              </a:rPr>
            </a:br>
            <a:endParaRPr sz="1800" dirty="0">
              <a:latin typeface="Book Antiqua" panose="02040602050305030304" pitchFamily="18" charset="0"/>
            </a:endParaRPr>
          </a:p>
        </p:txBody>
      </p:sp>
      <p:sp>
        <p:nvSpPr>
          <p:cNvPr id="106" name="Shape 106"/>
          <p:cNvSpPr/>
          <p:nvPr/>
        </p:nvSpPr>
        <p:spPr>
          <a:xfrm>
            <a:off x="611187" y="1196975"/>
            <a:ext cx="7631113" cy="0"/>
          </a:xfrm>
          <a:prstGeom prst="line">
            <a:avLst/>
          </a:prstGeom>
          <a:ln w="38100">
            <a:solidFill>
              <a:srgbClr val="FF6600"/>
            </a:solidFill>
          </a:ln>
        </p:spPr>
        <p:txBody>
          <a:bodyPr lIns="45719" rIns="45719"/>
          <a:lstStyle/>
          <a:p>
            <a:pPr hangingPunct="0"/>
            <a:endParaRPr kern="0">
              <a:solidFill>
                <a:srgbClr val="000000"/>
              </a:solidFill>
              <a:latin typeface="Calibri"/>
              <a:sym typeface="Calibri"/>
            </a:endParaRPr>
          </a:p>
        </p:txBody>
      </p:sp>
    </p:spTree>
    <p:extLst>
      <p:ext uri="{BB962C8B-B14F-4D97-AF65-F5344CB8AC3E}">
        <p14:creationId xmlns:p14="http://schemas.microsoft.com/office/powerpoint/2010/main" val="4129687507"/>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Shape 100"/>
          <p:cNvSpPr>
            <a:spLocks noGrp="1"/>
          </p:cNvSpPr>
          <p:nvPr>
            <p:ph type="sldNum" sz="quarter" idx="2"/>
          </p:nvPr>
        </p:nvSpPr>
        <p:spPr>
          <a:xfrm>
            <a:off x="8737776" y="6245225"/>
            <a:ext cx="203024" cy="288824"/>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solidFill>
                  <a:srgbClr val="000000"/>
                </a:solidFill>
              </a:rPr>
              <a:pPr/>
              <a:t>7</a:t>
            </a:fld>
            <a:endParaRPr>
              <a:solidFill>
                <a:srgbClr val="000000"/>
              </a:solidFill>
            </a:endParaRPr>
          </a:p>
        </p:txBody>
      </p:sp>
      <p:pic>
        <p:nvPicPr>
          <p:cNvPr id="101" name="infographics-is-sdgs.png"/>
          <p:cNvPicPr>
            <a:picLocks noChangeAspect="1"/>
          </p:cNvPicPr>
          <p:nvPr/>
        </p:nvPicPr>
        <p:blipFill>
          <a:blip r:embed="rId3">
            <a:extLst/>
          </a:blip>
          <a:stretch>
            <a:fillRect/>
          </a:stretch>
        </p:blipFill>
        <p:spPr>
          <a:xfrm>
            <a:off x="-138099" y="76048"/>
            <a:ext cx="9420198" cy="6705904"/>
          </a:xfrm>
          <a:prstGeom prst="rect">
            <a:avLst/>
          </a:prstGeom>
          <a:ln w="12700">
            <a:miter lim="400000"/>
          </a:ln>
        </p:spPr>
      </p:pic>
    </p:spTree>
    <p:extLst>
      <p:ext uri="{BB962C8B-B14F-4D97-AF65-F5344CB8AC3E}">
        <p14:creationId xmlns:p14="http://schemas.microsoft.com/office/powerpoint/2010/main" val="2018554413"/>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8915400" cy="1143000"/>
          </a:xfrm>
        </p:spPr>
        <p:txBody>
          <a:bodyPr/>
          <a:lstStyle/>
          <a:p>
            <a:r>
              <a:rPr lang="en-US" sz="2400" b="1" dirty="0">
                <a:effectLst>
                  <a:outerShdw blurRad="38100" dist="38100" dir="2700000" algn="tl">
                    <a:srgbClr val="000000">
                      <a:alpha val="43137"/>
                    </a:srgbClr>
                  </a:outerShdw>
                </a:effectLst>
                <a:latin typeface="Book Antiqua" panose="02040602050305030304" pitchFamily="18" charset="0"/>
              </a:rPr>
              <a:t>Goal 3: </a:t>
            </a:r>
            <a:r>
              <a:rPr lang="en-US" sz="2400" b="1" dirty="0" smtClean="0">
                <a:solidFill>
                  <a:srgbClr val="C00000"/>
                </a:solidFill>
                <a:effectLst>
                  <a:outerShdw blurRad="38100" dist="38100" dir="2700000" algn="tl">
                    <a:srgbClr val="000000">
                      <a:alpha val="43137"/>
                    </a:srgbClr>
                  </a:outerShdw>
                </a:effectLst>
                <a:latin typeface="Book Antiqua" panose="02040602050305030304" pitchFamily="18" charset="0"/>
              </a:rPr>
              <a:t>Enhance </a:t>
            </a:r>
            <a:r>
              <a:rPr lang="en-US" sz="2400" b="1" dirty="0">
                <a:solidFill>
                  <a:srgbClr val="C00000"/>
                </a:solidFill>
                <a:effectLst>
                  <a:outerShdw blurRad="38100" dist="38100" dir="2700000" algn="tl">
                    <a:srgbClr val="000000">
                      <a:alpha val="43137"/>
                    </a:srgbClr>
                  </a:outerShdw>
                </a:effectLst>
                <a:latin typeface="Book Antiqua" panose="02040602050305030304" pitchFamily="18" charset="0"/>
              </a:rPr>
              <a:t>access to the physical environment, public  transportation,  </a:t>
            </a:r>
            <a:r>
              <a:rPr lang="en-US" sz="2400" b="1" dirty="0" smtClean="0">
                <a:solidFill>
                  <a:srgbClr val="C00000"/>
                </a:solidFill>
                <a:effectLst>
                  <a:outerShdw blurRad="38100" dist="38100" dir="2700000" algn="tl">
                    <a:srgbClr val="000000">
                      <a:alpha val="43137"/>
                    </a:srgbClr>
                  </a:outerShdw>
                </a:effectLst>
                <a:latin typeface="Book Antiqua" panose="02040602050305030304" pitchFamily="18" charset="0"/>
              </a:rPr>
              <a:t>knowledge</a:t>
            </a:r>
            <a:r>
              <a:rPr lang="en-US" sz="2400" b="1" dirty="0">
                <a:solidFill>
                  <a:srgbClr val="C00000"/>
                </a:solidFill>
                <a:effectLst>
                  <a:outerShdw blurRad="38100" dist="38100" dir="2700000" algn="tl">
                    <a:srgbClr val="000000">
                      <a:alpha val="43137"/>
                    </a:srgbClr>
                  </a:outerShdw>
                </a:effectLst>
                <a:latin typeface="Book Antiqua" panose="02040602050305030304" pitchFamily="18" charset="0"/>
              </a:rPr>
              <a:t>, information &amp; </a:t>
            </a:r>
            <a:r>
              <a:rPr lang="en-US" sz="2400" b="1" dirty="0" smtClean="0">
                <a:solidFill>
                  <a:srgbClr val="C00000"/>
                </a:solidFill>
                <a:effectLst>
                  <a:outerShdw blurRad="38100" dist="38100" dir="2700000" algn="tl">
                    <a:srgbClr val="000000">
                      <a:alpha val="43137"/>
                    </a:srgbClr>
                  </a:outerShdw>
                </a:effectLst>
                <a:latin typeface="Book Antiqua" panose="02040602050305030304" pitchFamily="18" charset="0"/>
              </a:rPr>
              <a:t>communication</a:t>
            </a:r>
            <a:endParaRPr lang="en-US" b="1" dirty="0"/>
          </a:p>
        </p:txBody>
      </p:sp>
      <p:sp>
        <p:nvSpPr>
          <p:cNvPr id="3" name="Content Placeholder 2"/>
          <p:cNvSpPr>
            <a:spLocks noGrp="1"/>
          </p:cNvSpPr>
          <p:nvPr>
            <p:ph idx="1"/>
          </p:nvPr>
        </p:nvSpPr>
        <p:spPr>
          <a:xfrm>
            <a:off x="152400" y="1828800"/>
            <a:ext cx="8991600" cy="4525963"/>
          </a:xfrm>
        </p:spPr>
        <p:txBody>
          <a:bodyPr/>
          <a:lstStyle/>
          <a:p>
            <a:pPr marL="0" indent="0">
              <a:buNone/>
            </a:pPr>
            <a:r>
              <a:rPr lang="en-US" sz="2400" b="1" dirty="0" smtClean="0">
                <a:latin typeface="Book Antiqua" panose="02040602050305030304" pitchFamily="18" charset="0"/>
              </a:rPr>
              <a:t>Targets</a:t>
            </a:r>
          </a:p>
          <a:p>
            <a:pPr marL="0" indent="0">
              <a:buNone/>
            </a:pPr>
            <a:r>
              <a:rPr lang="en-US" sz="2400" dirty="0" smtClean="0">
                <a:latin typeface="Book Antiqua" panose="02040602050305030304" pitchFamily="18" charset="0"/>
              </a:rPr>
              <a:t>A: Increase the accessibility of the physical environment in the national capital that is open to the public</a:t>
            </a:r>
          </a:p>
          <a:p>
            <a:pPr marL="0" indent="0">
              <a:buNone/>
            </a:pPr>
            <a:endParaRPr lang="en-US" sz="1000" dirty="0" smtClean="0">
              <a:latin typeface="Book Antiqua" panose="02040602050305030304" pitchFamily="18" charset="0"/>
            </a:endParaRPr>
          </a:p>
          <a:p>
            <a:pPr marL="0" indent="0">
              <a:buNone/>
            </a:pPr>
            <a:r>
              <a:rPr lang="en-US" sz="2400" dirty="0" smtClean="0">
                <a:latin typeface="Book Antiqua" panose="02040602050305030304" pitchFamily="18" charset="0"/>
              </a:rPr>
              <a:t>B: Enhance the accessibility and usability of public transportation </a:t>
            </a:r>
          </a:p>
          <a:p>
            <a:pPr marL="0" indent="0">
              <a:buNone/>
            </a:pPr>
            <a:endParaRPr lang="en-US" sz="1000" dirty="0">
              <a:latin typeface="Book Antiqua" panose="02040602050305030304" pitchFamily="18" charset="0"/>
            </a:endParaRPr>
          </a:p>
          <a:p>
            <a:pPr marL="0" indent="0">
              <a:buNone/>
            </a:pPr>
            <a:r>
              <a:rPr lang="en-US" sz="2400" dirty="0" smtClean="0">
                <a:latin typeface="Book Antiqua" panose="02040602050305030304" pitchFamily="18" charset="0"/>
              </a:rPr>
              <a:t>C. Enhance the accessibility and usability of information and communication services</a:t>
            </a:r>
          </a:p>
          <a:p>
            <a:pPr marL="0" indent="0">
              <a:buNone/>
            </a:pPr>
            <a:endParaRPr lang="en-US" sz="1000" dirty="0">
              <a:latin typeface="Book Antiqua" panose="02040602050305030304" pitchFamily="18" charset="0"/>
            </a:endParaRPr>
          </a:p>
          <a:p>
            <a:pPr marL="0" indent="0">
              <a:buNone/>
            </a:pPr>
            <a:r>
              <a:rPr lang="en-US" sz="2400" dirty="0" smtClean="0">
                <a:latin typeface="Book Antiqua" panose="02040602050305030304" pitchFamily="18" charset="0"/>
              </a:rPr>
              <a:t>D. Halve the proportion of persons with disabilities who need but do not have appropriate assistive devices or products</a:t>
            </a:r>
            <a:endParaRPr lang="en-US" sz="2400" dirty="0">
              <a:latin typeface="Book Antiqua" panose="02040602050305030304" pitchFamily="18" charset="0"/>
            </a:endParaRPr>
          </a:p>
        </p:txBody>
      </p:sp>
    </p:spTree>
    <p:extLst>
      <p:ext uri="{BB962C8B-B14F-4D97-AF65-F5344CB8AC3E}">
        <p14:creationId xmlns:p14="http://schemas.microsoft.com/office/powerpoint/2010/main" val="3366915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828"/>
            <a:ext cx="9144000" cy="835572"/>
          </a:xfrm>
        </p:spPr>
        <p:txBody>
          <a:bodyPr/>
          <a:lstStyle/>
          <a:p>
            <a:r>
              <a:rPr lang="en-US" dirty="0" smtClean="0"/>
              <a:t>Key indicators on accessibility</a:t>
            </a:r>
            <a:endParaRPr lang="en-US" dirty="0"/>
          </a:p>
        </p:txBody>
      </p:sp>
      <p:sp>
        <p:nvSpPr>
          <p:cNvPr id="3" name="Content Placeholder 2"/>
          <p:cNvSpPr>
            <a:spLocks noGrp="1"/>
          </p:cNvSpPr>
          <p:nvPr>
            <p:ph idx="1"/>
          </p:nvPr>
        </p:nvSpPr>
        <p:spPr>
          <a:xfrm>
            <a:off x="0" y="1219200"/>
            <a:ext cx="9143999" cy="5105400"/>
          </a:xfrm>
        </p:spPr>
        <p:txBody>
          <a:bodyPr/>
          <a:lstStyle/>
          <a:p>
            <a:pPr marL="0" indent="0">
              <a:spcBef>
                <a:spcPts val="0"/>
              </a:spcBef>
              <a:buNone/>
            </a:pPr>
            <a:r>
              <a:rPr lang="en-US" sz="3400" dirty="0" smtClean="0">
                <a:latin typeface="Book Antiqua" panose="02040602050305030304" pitchFamily="18" charset="0"/>
              </a:rPr>
              <a:t>Key IS indicators monitor proportion of:</a:t>
            </a:r>
          </a:p>
          <a:p>
            <a:pPr marL="0" indent="0">
              <a:spcBef>
                <a:spcPts val="0"/>
              </a:spcBef>
              <a:buNone/>
            </a:pPr>
            <a:endParaRPr lang="en-US" sz="2400" dirty="0" smtClean="0"/>
          </a:p>
          <a:p>
            <a:pPr>
              <a:spcBef>
                <a:spcPts val="0"/>
              </a:spcBef>
              <a:buFontTx/>
              <a:buChar char="-"/>
            </a:pPr>
            <a:r>
              <a:rPr lang="en-US" sz="2400" dirty="0" smtClean="0">
                <a:latin typeface="Book Antiqua" panose="02040602050305030304" pitchFamily="18" charset="0"/>
              </a:rPr>
              <a:t>Accessible polling stations; government buildings; international airports; emergency shelters and disaster relief sites</a:t>
            </a:r>
          </a:p>
          <a:p>
            <a:pPr>
              <a:spcBef>
                <a:spcPts val="0"/>
              </a:spcBef>
              <a:buFontTx/>
              <a:buChar char="-"/>
            </a:pPr>
            <a:endParaRPr lang="en-US" sz="1600" dirty="0" smtClean="0">
              <a:latin typeface="Book Antiqua" panose="02040602050305030304" pitchFamily="18" charset="0"/>
            </a:endParaRPr>
          </a:p>
          <a:p>
            <a:pPr>
              <a:spcBef>
                <a:spcPts val="0"/>
              </a:spcBef>
              <a:buFontTx/>
              <a:buChar char="-"/>
            </a:pPr>
            <a:r>
              <a:rPr lang="en-US" sz="2400" dirty="0" smtClean="0">
                <a:latin typeface="Book Antiqua" panose="02040602050305030304" pitchFamily="18" charset="0"/>
              </a:rPr>
              <a:t>Daily captioning and sign language interpretation of public television news </a:t>
            </a:r>
            <a:r>
              <a:rPr lang="en-US" sz="2400" dirty="0" err="1" smtClean="0">
                <a:latin typeface="Book Antiqua" panose="02040602050305030304" pitchFamily="18" charset="0"/>
              </a:rPr>
              <a:t>programme</a:t>
            </a:r>
            <a:endParaRPr lang="en-US" sz="2400" dirty="0">
              <a:latin typeface="Book Antiqua" panose="02040602050305030304" pitchFamily="18" charset="0"/>
            </a:endParaRPr>
          </a:p>
          <a:p>
            <a:pPr>
              <a:spcBef>
                <a:spcPts val="0"/>
              </a:spcBef>
              <a:buFontTx/>
              <a:buChar char="-"/>
            </a:pPr>
            <a:endParaRPr lang="en-US" sz="1600" dirty="0" smtClean="0">
              <a:latin typeface="Book Antiqua" panose="02040602050305030304" pitchFamily="18" charset="0"/>
            </a:endParaRPr>
          </a:p>
          <a:p>
            <a:pPr>
              <a:spcBef>
                <a:spcPts val="0"/>
              </a:spcBef>
              <a:buFontTx/>
              <a:buChar char="-"/>
            </a:pPr>
            <a:r>
              <a:rPr lang="en-US" sz="2400" dirty="0" smtClean="0">
                <a:latin typeface="Book Antiqua" panose="02040602050305030304" pitchFamily="18" charset="0"/>
              </a:rPr>
              <a:t>Accessible and usable public documents and websites</a:t>
            </a:r>
          </a:p>
          <a:p>
            <a:pPr>
              <a:spcBef>
                <a:spcPts val="0"/>
              </a:spcBef>
              <a:buFontTx/>
              <a:buChar char="-"/>
            </a:pPr>
            <a:endParaRPr lang="en-US" sz="1600" dirty="0" smtClean="0">
              <a:latin typeface="Book Antiqua" panose="02040602050305030304" pitchFamily="18" charset="0"/>
            </a:endParaRPr>
          </a:p>
          <a:p>
            <a:pPr>
              <a:spcBef>
                <a:spcPts val="0"/>
              </a:spcBef>
              <a:buFontTx/>
              <a:buChar char="-"/>
            </a:pPr>
            <a:r>
              <a:rPr lang="en-US" sz="2400" dirty="0" smtClean="0">
                <a:latin typeface="Book Antiqua" panose="02040602050305030304" pitchFamily="18" charset="0"/>
              </a:rPr>
              <a:t>Availability of mandatory technical standards for barrier free access that govern the approval of all designs for buildings that </a:t>
            </a:r>
            <a:r>
              <a:rPr lang="en-US" sz="2400" dirty="0" smtClean="0"/>
              <a:t>could be used by public, incorporating ISO standards</a:t>
            </a:r>
          </a:p>
          <a:p>
            <a:pPr lvl="1"/>
            <a:endParaRPr lang="en-US" dirty="0" smtClean="0"/>
          </a:p>
          <a:p>
            <a:pPr lvl="1"/>
            <a:endParaRPr lang="en-US" dirty="0" smtClean="0"/>
          </a:p>
        </p:txBody>
      </p:sp>
      <p:sp>
        <p:nvSpPr>
          <p:cNvPr id="4" name="Line 9"/>
          <p:cNvSpPr>
            <a:spLocks noChangeShapeType="1"/>
          </p:cNvSpPr>
          <p:nvPr/>
        </p:nvSpPr>
        <p:spPr bwMode="auto">
          <a:xfrm>
            <a:off x="756442" y="990600"/>
            <a:ext cx="7631113" cy="0"/>
          </a:xfrm>
          <a:prstGeom prst="line">
            <a:avLst/>
          </a:prstGeom>
          <a:noFill/>
          <a:ln w="38100">
            <a:solidFill>
              <a:srgbClr val="FF6600"/>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4098241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5498</TotalTime>
  <Words>1425</Words>
  <Application>Microsoft Office PowerPoint</Application>
  <PresentationFormat>On-screen Show (4:3)</PresentationFormat>
  <Paragraphs>182</Paragraphs>
  <Slides>15</Slides>
  <Notes>14</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1_Default Design</vt:lpstr>
      <vt:lpstr>3_Default Design</vt:lpstr>
      <vt:lpstr>Office Theme</vt:lpstr>
      <vt:lpstr>Asia-Pacific Experiences in Promoting Accessible Urban Development </vt:lpstr>
      <vt:lpstr>Context</vt:lpstr>
      <vt:lpstr>Asian and Pacific Decades of Persons with Disabilities (1993-2002, 2003-2012, 2013-2022)</vt:lpstr>
      <vt:lpstr>Incheon Strategy: Guiding Document for the 3rd Regional Disability Decade </vt:lpstr>
      <vt:lpstr>Incheon Strategy:  World’s First Regionally Agreed Upon Set of  Disability-Inclusive Goals, Targets, and Indicators</vt:lpstr>
      <vt:lpstr>10 Incheon Strategy Goals</vt:lpstr>
      <vt:lpstr>PowerPoint Presentation</vt:lpstr>
      <vt:lpstr>Goal 3: Enhance access to the physical environment, public  transportation,  knowledge, information &amp; communication</vt:lpstr>
      <vt:lpstr>Key indicators on accessibility</vt:lpstr>
      <vt:lpstr>Midpoint Review </vt:lpstr>
      <vt:lpstr>Technical Assistance and Capacity Building</vt:lpstr>
      <vt:lpstr>PowerPoint Presentation</vt:lpstr>
      <vt:lpstr>Technical Assistance and Capacity Building</vt:lpstr>
      <vt:lpstr>ESCAP’s internal efforts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Aiko AKIYAMA</dc:creator>
  <cp:lastModifiedBy>Robert Venne</cp:lastModifiedBy>
  <cp:revision>115</cp:revision>
  <cp:lastPrinted>2017-06-07T09:46:06Z</cp:lastPrinted>
  <dcterms:created xsi:type="dcterms:W3CDTF">2016-02-26T05:49:33Z</dcterms:created>
  <dcterms:modified xsi:type="dcterms:W3CDTF">2017-06-14T15:35:04Z</dcterms:modified>
</cp:coreProperties>
</file>