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886" r:id="rId2"/>
  </p:sldMasterIdLst>
  <p:notesMasterIdLst>
    <p:notesMasterId r:id="rId10"/>
  </p:notesMasterIdLst>
  <p:handoutMasterIdLst>
    <p:handoutMasterId r:id="rId11"/>
  </p:handoutMasterIdLst>
  <p:sldIdLst>
    <p:sldId id="270" r:id="rId3"/>
    <p:sldId id="257" r:id="rId4"/>
    <p:sldId id="272" r:id="rId5"/>
    <p:sldId id="276" r:id="rId6"/>
    <p:sldId id="274" r:id="rId7"/>
    <p:sldId id="271" r:id="rId8"/>
    <p:sldId id="277" r:id="rId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C143"/>
    <a:srgbClr val="939598"/>
    <a:srgbClr val="007DC3"/>
    <a:srgbClr val="003E7E"/>
    <a:srgbClr val="193D7E"/>
    <a:srgbClr val="7BC042"/>
    <a:srgbClr val="1C7CC2"/>
    <a:srgbClr val="113D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 snapToObjects="1">
      <p:cViewPr>
        <p:scale>
          <a:sx n="50" d="100"/>
          <a:sy n="50" d="100"/>
        </p:scale>
        <p:origin x="123" y="-7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6EFC4F2-DAE5-45A3-83BF-F35AF21B47F9}" type="datetime1">
              <a:rPr lang="en-US"/>
              <a:pPr>
                <a:defRPr/>
              </a:pPr>
              <a:t>13/06/2017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0B23A53-3242-48DC-B559-BC543AAEAD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2307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7AC3CD7-D40E-4FF8-AEBE-2822E247C2A3}" type="datetime1">
              <a:rPr lang="en-US"/>
              <a:pPr>
                <a:defRPr/>
              </a:pPr>
              <a:t>13/06/2017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9532B60-7B59-43CA-9F6A-81E7552DAB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1350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ＭＳ Ｐゴシック" pitchFamily="-10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D8C3C6-D656-48FF-A6AB-E864B668850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D8C3C6-D656-48FF-A6AB-E864B668850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05613" y="571500"/>
            <a:ext cx="1728787" cy="36513"/>
          </a:xfrm>
          <a:prstGeom prst="rect">
            <a:avLst/>
          </a:prstGeom>
          <a:solidFill>
            <a:srgbClr val="003E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rgbClr val="FFFFFF"/>
              </a:solidFill>
              <a:ea typeface="ＭＳ Ｐゴシック" pitchFamily="-65" charset="-128"/>
            </a:endParaRPr>
          </a:p>
        </p:txBody>
      </p:sp>
      <p:pic>
        <p:nvPicPr>
          <p:cNvPr id="5" name="Picture 13" descr="ITF_Logo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385763"/>
            <a:ext cx="1687513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805613" y="6286500"/>
            <a:ext cx="576262" cy="71438"/>
          </a:xfrm>
          <a:prstGeom prst="rect">
            <a:avLst/>
          </a:prstGeom>
          <a:solidFill>
            <a:srgbClr val="1C7C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380288" y="6286500"/>
            <a:ext cx="579437" cy="71438"/>
          </a:xfrm>
          <a:prstGeom prst="rect">
            <a:avLst/>
          </a:prstGeom>
          <a:solidFill>
            <a:srgbClr val="7BC0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958138" y="6286500"/>
            <a:ext cx="576262" cy="71438"/>
          </a:xfrm>
          <a:prstGeom prst="rect">
            <a:avLst/>
          </a:prstGeom>
          <a:solidFill>
            <a:srgbClr val="9395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2413" y="1295400"/>
            <a:ext cx="8632825" cy="4057650"/>
          </a:xfrm>
          <a:prstGeom prst="rect">
            <a:avLst/>
          </a:prstGeom>
          <a:solidFill>
            <a:srgbClr val="113D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rgbClr val="276EBA"/>
              </a:solidFill>
              <a:ea typeface="ＭＳ Ｐゴシック" pitchFamily="-65" charset="-12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2413" y="1219200"/>
            <a:ext cx="8631237" cy="76200"/>
          </a:xfrm>
          <a:prstGeom prst="rect">
            <a:avLst/>
          </a:prstGeom>
          <a:solidFill>
            <a:srgbClr val="003E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rgbClr val="FFFFFF"/>
              </a:solidFill>
              <a:ea typeface="ＭＳ Ｐゴシック" pitchFamily="-65" charset="-128"/>
            </a:endParaRPr>
          </a:p>
        </p:txBody>
      </p:sp>
      <p:grpSp>
        <p:nvGrpSpPr>
          <p:cNvPr id="12" name="Group 1042"/>
          <p:cNvGrpSpPr>
            <a:grpSpLocks/>
          </p:cNvGrpSpPr>
          <p:nvPr/>
        </p:nvGrpSpPr>
        <p:grpSpPr bwMode="auto">
          <a:xfrm>
            <a:off x="7053263" y="5200650"/>
            <a:ext cx="1830387" cy="152400"/>
            <a:chOff x="3865" y="3276"/>
            <a:chExt cx="1731" cy="96"/>
          </a:xfrm>
        </p:grpSpPr>
        <p:sp>
          <p:nvSpPr>
            <p:cNvPr id="13" name="Rectangle 12"/>
            <p:cNvSpPr/>
            <p:nvPr/>
          </p:nvSpPr>
          <p:spPr>
            <a:xfrm>
              <a:off x="3865" y="3276"/>
              <a:ext cx="578" cy="96"/>
            </a:xfrm>
            <a:prstGeom prst="rect">
              <a:avLst/>
            </a:prstGeom>
            <a:solidFill>
              <a:srgbClr val="007DC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>
                <a:solidFill>
                  <a:srgbClr val="FFFFFF"/>
                </a:solidFill>
                <a:ea typeface="ＭＳ Ｐゴシック" pitchFamily="-65" charset="-128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4443" y="3276"/>
              <a:ext cx="580" cy="96"/>
            </a:xfrm>
            <a:prstGeom prst="rect">
              <a:avLst/>
            </a:prstGeom>
            <a:solidFill>
              <a:srgbClr val="7BC04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>
                <a:solidFill>
                  <a:srgbClr val="FFFFFF"/>
                </a:solidFill>
                <a:ea typeface="ＭＳ Ｐゴシック" pitchFamily="-65" charset="-128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5023" y="3276"/>
              <a:ext cx="573" cy="96"/>
            </a:xfrm>
            <a:prstGeom prst="rect">
              <a:avLst/>
            </a:prstGeom>
            <a:solidFill>
              <a:srgbClr val="93959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>
                <a:solidFill>
                  <a:srgbClr val="FFFFFF"/>
                </a:solidFill>
                <a:ea typeface="ＭＳ Ｐゴシック" pitchFamily="-65" charset="-128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7053263" y="5505450"/>
            <a:ext cx="1830387" cy="1179513"/>
          </a:xfrm>
          <a:prstGeom prst="rect">
            <a:avLst/>
          </a:prstGeom>
          <a:solidFill>
            <a:srgbClr val="193D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rgbClr val="FFFFFF"/>
              </a:solidFill>
              <a:ea typeface="ＭＳ Ｐゴシック" pitchFamily="-65" charset="-128"/>
            </a:endParaRPr>
          </a:p>
        </p:txBody>
      </p:sp>
      <p:pic>
        <p:nvPicPr>
          <p:cNvPr id="17" name="Picture 24" descr="ITF_Logo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228600"/>
            <a:ext cx="3252787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5" descr="OEC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6018213"/>
            <a:ext cx="5826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725150"/>
            <a:ext cx="7162800" cy="1780050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505200"/>
            <a:ext cx="7162800" cy="14478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295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82D33-5BB9-487A-B89A-F00ED08E03A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13/06/2017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7545-C711-4727-9247-440FCF1F18D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204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82D33-5BB9-487A-B89A-F00ED08E03A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13/06/2017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7545-C711-4727-9247-440FCF1F18D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8710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82D33-5BB9-487A-B89A-F00ED08E03A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13/06/2017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7545-C711-4727-9247-440FCF1F18D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705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82D33-5BB9-487A-B89A-F00ED08E03A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13/06/2017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7545-C711-4727-9247-440FCF1F18D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7890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82D33-5BB9-487A-B89A-F00ED08E03A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13/06/2017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7545-C711-4727-9247-440FCF1F18D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361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82D33-5BB9-487A-B89A-F00ED08E03A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13/06/2017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7545-C711-4727-9247-440FCF1F18D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8996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82D33-5BB9-487A-B89A-F00ED08E03A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13/06/2017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7545-C711-4727-9247-440FCF1F18D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7258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82D33-5BB9-487A-B89A-F00ED08E03A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13/06/2017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7545-C711-4727-9247-440FCF1F18D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8428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82D33-5BB9-487A-B89A-F00ED08E03A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13/06/2017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7545-C711-4727-9247-440FCF1F18D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623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1" y="914400"/>
            <a:ext cx="79057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00200"/>
            <a:ext cx="7905752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5FD33-1EBD-4169-8EE3-3CFA447A7F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949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628650" y="3429000"/>
            <a:ext cx="7905750" cy="13716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28650" y="1648950"/>
            <a:ext cx="7905750" cy="1780050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rgbClr val="000000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ED60A-74C9-40B1-877B-6ADB26EC04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399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600200"/>
            <a:ext cx="3867150" cy="457199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600200"/>
            <a:ext cx="3886200" cy="4572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A3B99-D9AA-43A1-814A-1E2741FFDA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452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14400"/>
            <a:ext cx="7905750" cy="1300154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401F7-37B0-4331-B34A-AE4504B4F1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033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C049D-1920-4EC3-8F43-31D2D4BAB0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60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05613" y="571500"/>
            <a:ext cx="1728787" cy="36513"/>
          </a:xfrm>
          <a:prstGeom prst="rect">
            <a:avLst/>
          </a:prstGeom>
          <a:solidFill>
            <a:srgbClr val="003E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rgbClr val="FFFFFF"/>
              </a:solidFill>
              <a:ea typeface="ＭＳ Ｐゴシック" pitchFamily="-65" charset="-128"/>
            </a:endParaRPr>
          </a:p>
        </p:txBody>
      </p:sp>
      <p:pic>
        <p:nvPicPr>
          <p:cNvPr id="5" name="Picture 13" descr="ITF_Logo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385763"/>
            <a:ext cx="1687513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805613" y="6286500"/>
            <a:ext cx="576262" cy="71438"/>
          </a:xfrm>
          <a:prstGeom prst="rect">
            <a:avLst/>
          </a:prstGeom>
          <a:solidFill>
            <a:srgbClr val="1C7C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380288" y="6286500"/>
            <a:ext cx="579437" cy="71438"/>
          </a:xfrm>
          <a:prstGeom prst="rect">
            <a:avLst/>
          </a:prstGeom>
          <a:solidFill>
            <a:srgbClr val="7BC0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958138" y="6286500"/>
            <a:ext cx="576262" cy="71438"/>
          </a:xfrm>
          <a:prstGeom prst="rect">
            <a:avLst/>
          </a:prstGeom>
          <a:solidFill>
            <a:srgbClr val="9395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2413" y="1295400"/>
            <a:ext cx="8632825" cy="4057650"/>
          </a:xfrm>
          <a:prstGeom prst="rect">
            <a:avLst/>
          </a:prstGeom>
          <a:solidFill>
            <a:srgbClr val="113D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rgbClr val="276EBA"/>
              </a:solidFill>
              <a:ea typeface="ＭＳ Ｐゴシック" pitchFamily="-65" charset="-12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2413" y="1219200"/>
            <a:ext cx="8631237" cy="76200"/>
          </a:xfrm>
          <a:prstGeom prst="rect">
            <a:avLst/>
          </a:prstGeom>
          <a:solidFill>
            <a:srgbClr val="003E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rgbClr val="FFFFFF"/>
              </a:solidFill>
              <a:ea typeface="ＭＳ Ｐゴシック" pitchFamily="-65" charset="-128"/>
            </a:endParaRPr>
          </a:p>
        </p:txBody>
      </p:sp>
      <p:pic>
        <p:nvPicPr>
          <p:cNvPr id="13" name="Picture 18" descr="ITF_Logo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228600"/>
            <a:ext cx="3252787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7" descr="OEC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6018213"/>
            <a:ext cx="5826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7053263" y="5505450"/>
            <a:ext cx="1830387" cy="1179513"/>
          </a:xfrm>
          <a:prstGeom prst="rect">
            <a:avLst/>
          </a:prstGeom>
          <a:solidFill>
            <a:srgbClr val="193D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rgbClr val="FFFFFF"/>
              </a:solidFill>
              <a:ea typeface="ＭＳ Ｐゴシック" pitchFamily="-65" charset="-128"/>
            </a:endParaRPr>
          </a:p>
        </p:txBody>
      </p:sp>
      <p:grpSp>
        <p:nvGrpSpPr>
          <p:cNvPr id="16" name="Group 19"/>
          <p:cNvGrpSpPr>
            <a:grpSpLocks/>
          </p:cNvGrpSpPr>
          <p:nvPr/>
        </p:nvGrpSpPr>
        <p:grpSpPr bwMode="auto">
          <a:xfrm>
            <a:off x="7053263" y="5200650"/>
            <a:ext cx="1830387" cy="152400"/>
            <a:chOff x="3865" y="3276"/>
            <a:chExt cx="1731" cy="96"/>
          </a:xfrm>
        </p:grpSpPr>
        <p:sp>
          <p:nvSpPr>
            <p:cNvPr id="17" name="Rectangle 16"/>
            <p:cNvSpPr/>
            <p:nvPr/>
          </p:nvSpPr>
          <p:spPr bwMode="auto">
            <a:xfrm>
              <a:off x="4443" y="3276"/>
              <a:ext cx="580" cy="96"/>
            </a:xfrm>
            <a:prstGeom prst="rect">
              <a:avLst/>
            </a:prstGeom>
            <a:solidFill>
              <a:srgbClr val="7BC04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>
                <a:solidFill>
                  <a:srgbClr val="FFFFFF"/>
                </a:solidFill>
                <a:ea typeface="ＭＳ Ｐゴシック" pitchFamily="-65" charset="-128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5023" y="3276"/>
              <a:ext cx="573" cy="96"/>
            </a:xfrm>
            <a:prstGeom prst="rect">
              <a:avLst/>
            </a:prstGeom>
            <a:solidFill>
              <a:srgbClr val="93959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>
                <a:solidFill>
                  <a:srgbClr val="FFFFFF"/>
                </a:solidFill>
                <a:ea typeface="ＭＳ Ｐゴシック" pitchFamily="-65" charset="-128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865" y="3276"/>
              <a:ext cx="578" cy="96"/>
            </a:xfrm>
            <a:prstGeom prst="rect">
              <a:avLst/>
            </a:prstGeom>
            <a:solidFill>
              <a:srgbClr val="007DC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>
                <a:solidFill>
                  <a:srgbClr val="FFFFFF"/>
                </a:solidFill>
                <a:ea typeface="ＭＳ Ｐゴシック" pitchFamily="-65" charset="-128"/>
              </a:endParaRPr>
            </a:p>
          </p:txBody>
        </p:sp>
      </p:grpSp>
      <p:sp>
        <p:nvSpPr>
          <p:cNvPr id="22" name="Title 1"/>
          <p:cNvSpPr>
            <a:spLocks noGrp="1"/>
          </p:cNvSpPr>
          <p:nvPr>
            <p:ph type="ctrTitle"/>
          </p:nvPr>
        </p:nvSpPr>
        <p:spPr>
          <a:xfrm>
            <a:off x="609600" y="1725150"/>
            <a:ext cx="7924800" cy="1780050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Subtitle 2"/>
          <p:cNvSpPr>
            <a:spLocks noGrp="1"/>
          </p:cNvSpPr>
          <p:nvPr>
            <p:ph type="subTitle" idx="1"/>
          </p:nvPr>
        </p:nvSpPr>
        <p:spPr>
          <a:xfrm>
            <a:off x="609600" y="3505200"/>
            <a:ext cx="7924800" cy="144780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rgbClr val="FFFFFF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962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82D33-5BB9-487A-B89A-F00ED08E03A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13/06/2017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7545-C711-4727-9247-440FCF1F18D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733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82D33-5BB9-487A-B89A-F00ED08E03A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13/06/2017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7545-C711-4727-9247-440FCF1F18D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088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14400"/>
            <a:ext cx="79057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72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600200"/>
            <a:ext cx="79057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81963" y="112713"/>
            <a:ext cx="452437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rgbClr val="898989"/>
                </a:solidFill>
                <a:latin typeface="Verdana" pitchFamily="-65" charset="0"/>
              </a:defRPr>
            </a:lvl1pPr>
          </a:lstStyle>
          <a:p>
            <a:pPr>
              <a:defRPr/>
            </a:pPr>
            <a:fld id="{8AA79D84-C110-4F34-BBA9-A39B8CFCF6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805613" y="571500"/>
            <a:ext cx="1728787" cy="36513"/>
          </a:xfrm>
          <a:prstGeom prst="rect">
            <a:avLst/>
          </a:prstGeom>
          <a:solidFill>
            <a:srgbClr val="003E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65" charset="-128"/>
            </a:endParaRPr>
          </a:p>
        </p:txBody>
      </p:sp>
      <p:pic>
        <p:nvPicPr>
          <p:cNvPr id="1030" name="Picture 13" descr="ITF_Logo_RGB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385763"/>
            <a:ext cx="1687513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6805613" y="6286500"/>
            <a:ext cx="576262" cy="71438"/>
          </a:xfrm>
          <a:prstGeom prst="rect">
            <a:avLst/>
          </a:prstGeom>
          <a:solidFill>
            <a:srgbClr val="1C7C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7380288" y="6286500"/>
            <a:ext cx="579437" cy="71438"/>
          </a:xfrm>
          <a:prstGeom prst="rect">
            <a:avLst/>
          </a:prstGeom>
          <a:solidFill>
            <a:srgbClr val="7BC0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7958138" y="6286500"/>
            <a:ext cx="576262" cy="71438"/>
          </a:xfrm>
          <a:prstGeom prst="rect">
            <a:avLst/>
          </a:prstGeom>
          <a:solidFill>
            <a:srgbClr val="9395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65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4" r:id="rId7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Verdana"/>
          <a:ea typeface="ＭＳ Ｐゴシック" pitchFamily="-107" charset="-128"/>
          <a:cs typeface="ＭＳ Ｐゴシック" pitchFamily="-65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-107" charset="0"/>
          <a:ea typeface="ＭＳ Ｐゴシック" pitchFamily="-107" charset="-128"/>
          <a:cs typeface="ＭＳ Ｐゴシック" pitchFamily="-65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-107" charset="0"/>
          <a:ea typeface="ＭＳ Ｐゴシック" pitchFamily="-107" charset="-128"/>
          <a:cs typeface="ＭＳ Ｐゴシック" pitchFamily="-65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-107" charset="0"/>
          <a:ea typeface="ＭＳ Ｐゴシック" pitchFamily="-107" charset="-128"/>
          <a:cs typeface="ＭＳ Ｐゴシック" pitchFamily="-65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-107" charset="0"/>
          <a:ea typeface="ＭＳ Ｐゴシック" pitchFamily="-107" charset="-128"/>
          <a:cs typeface="ＭＳ Ｐゴシック" pitchFamily="-65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-107" charset="0"/>
          <a:ea typeface="ＭＳ Ｐゴシック" pitchFamily="-107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-107" charset="0"/>
          <a:ea typeface="ＭＳ Ｐゴシック" pitchFamily="-107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-107" charset="0"/>
          <a:ea typeface="ＭＳ Ｐゴシック" pitchFamily="-107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-107" charset="0"/>
          <a:ea typeface="ＭＳ Ｐゴシック" pitchFamily="-107" charset="-128"/>
        </a:defRPr>
      </a:lvl9pPr>
    </p:titleStyle>
    <p:bodyStyle>
      <a:lvl1pPr marL="269875" indent="-179388" algn="l" defTabSz="457200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Verdana"/>
          <a:ea typeface="ＭＳ Ｐゴシック" pitchFamily="-107" charset="-128"/>
          <a:cs typeface="ＭＳ Ｐゴシック" pitchFamily="-65" charset="-128"/>
        </a:defRPr>
      </a:lvl1pPr>
      <a:lvl2pPr marL="742950" indent="-179388" algn="l" defTabSz="457200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Verdana"/>
          <a:ea typeface="ＭＳ Ｐゴシック" pitchFamily="-107" charset="-128"/>
          <a:cs typeface="ＭＳ Ｐゴシック" pitchFamily="-65" charset="-128"/>
        </a:defRPr>
      </a:lvl2pPr>
      <a:lvl3pPr marL="1143000" indent="-179388" algn="l" defTabSz="457200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Verdana"/>
          <a:ea typeface="ＭＳ Ｐゴシック" pitchFamily="-107" charset="-128"/>
          <a:cs typeface="ＭＳ Ｐゴシック" pitchFamily="-65" charset="-128"/>
        </a:defRPr>
      </a:lvl3pPr>
      <a:lvl4pPr marL="1600200" indent="-179388" algn="l" defTabSz="457200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Verdana"/>
          <a:ea typeface="ＭＳ Ｐゴシック" pitchFamily="-107" charset="-128"/>
          <a:cs typeface="ＭＳ Ｐゴシック" pitchFamily="-65" charset="-128"/>
        </a:defRPr>
      </a:lvl4pPr>
      <a:lvl5pPr marL="2057400" indent="-179388" algn="l" defTabSz="457200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Verdana"/>
          <a:ea typeface="ＭＳ Ｐゴシック" pitchFamily="-107" charset="-128"/>
          <a:cs typeface="ＭＳ Ｐゴシック" pitchFamily="-65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0B682D33-5BB9-487A-B89A-F00ED08E03A4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13/06/2017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923D7545-C711-4727-9247-440FCF1F18D7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36510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>
          <a:xfrm>
            <a:off x="609600" y="1725613"/>
            <a:ext cx="7924800" cy="1779587"/>
          </a:xfrm>
        </p:spPr>
        <p:txBody>
          <a:bodyPr>
            <a:normAutofit/>
          </a:bodyPr>
          <a:lstStyle/>
          <a:p>
            <a:r>
              <a:rPr lang="en-US" dirty="0" smtClean="0"/>
              <a:t>The economic </a:t>
            </a:r>
            <a:r>
              <a:rPr lang="en-US" dirty="0"/>
              <a:t>benefits of improved </a:t>
            </a:r>
            <a:r>
              <a:rPr lang="en-US" dirty="0" smtClean="0"/>
              <a:t>transport accessibility for all</a:t>
            </a:r>
            <a:endParaRPr lang="en-GB" altLang="de-DE" noProof="0" dirty="0" smtClean="0">
              <a:latin typeface="Verdana" pitchFamily="-65" charset="0"/>
              <a:ea typeface="ＭＳ Ｐゴシック" pitchFamily="-65" charset="-128"/>
            </a:endParaRPr>
          </a:p>
        </p:txBody>
      </p:sp>
      <p:sp>
        <p:nvSpPr>
          <p:cNvPr id="8195" name="Subtitle 2"/>
          <p:cNvSpPr>
            <a:spLocks noGrp="1"/>
          </p:cNvSpPr>
          <p:nvPr>
            <p:ph type="subTitle" idx="1"/>
          </p:nvPr>
        </p:nvSpPr>
        <p:spPr>
          <a:xfrm>
            <a:off x="611785" y="3935152"/>
            <a:ext cx="7924800" cy="1150032"/>
          </a:xfrm>
        </p:spPr>
        <p:txBody>
          <a:bodyPr wrap="none">
            <a:normAutofit/>
          </a:bodyPr>
          <a:lstStyle/>
          <a:p>
            <a:pPr>
              <a:spcBef>
                <a:spcPts val="313"/>
              </a:spcBef>
            </a:pPr>
            <a:r>
              <a:rPr lang="en-US" altLang="de-DE" sz="1500" dirty="0" smtClean="0">
                <a:latin typeface="Verdana" pitchFamily="-65" charset="0"/>
                <a:ea typeface="ＭＳ Ｐゴシック" pitchFamily="-65" charset="-128"/>
              </a:rPr>
              <a:t>New York, 14 June 2017</a:t>
            </a:r>
            <a:endParaRPr lang="en-GB" altLang="de-DE" sz="1500" noProof="0" dirty="0" smtClean="0">
              <a:latin typeface="Verdana" pitchFamily="-65" charset="0"/>
              <a:ea typeface="ＭＳ Ｐゴシック" pitchFamily="-65" charset="-128"/>
            </a:endParaRPr>
          </a:p>
          <a:p>
            <a:pPr>
              <a:spcBef>
                <a:spcPts val="313"/>
              </a:spcBef>
            </a:pPr>
            <a:endParaRPr lang="en-GB" altLang="de-DE" sz="1500" noProof="0" dirty="0" smtClean="0">
              <a:latin typeface="Verdana" pitchFamily="-65" charset="0"/>
              <a:ea typeface="ＭＳ Ｐゴシック" pitchFamily="-65" charset="-128"/>
            </a:endParaRPr>
          </a:p>
          <a:p>
            <a:pPr>
              <a:spcBef>
                <a:spcPts val="313"/>
              </a:spcBef>
            </a:pPr>
            <a:endParaRPr lang="en-GB" altLang="de-DE" sz="1500" noProof="0" dirty="0" smtClean="0">
              <a:latin typeface="Verdana" pitchFamily="-65" charset="0"/>
              <a:ea typeface="ＭＳ Ｐゴシック" pitchFamily="-65" charset="-128"/>
            </a:endParaRPr>
          </a:p>
          <a:p>
            <a:pPr>
              <a:spcBef>
                <a:spcPts val="313"/>
              </a:spcBef>
            </a:pPr>
            <a:r>
              <a:rPr lang="en-AU" altLang="de-DE" sz="1500" dirty="0" smtClean="0">
                <a:latin typeface="Verdana" pitchFamily="-65" charset="0"/>
                <a:ea typeface="ＭＳ Ｐゴシック" pitchFamily="-65" charset="-128"/>
              </a:rPr>
              <a:t>Lorenzo Casullo</a:t>
            </a:r>
          </a:p>
        </p:txBody>
      </p:sp>
    </p:spTree>
    <p:extLst>
      <p:ext uri="{BB962C8B-B14F-4D97-AF65-F5344CB8AC3E}">
        <p14:creationId xmlns:p14="http://schemas.microsoft.com/office/powerpoint/2010/main" val="49988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4"/>
          <p:cNvSpPr>
            <a:spLocks noGrp="1"/>
          </p:cNvSpPr>
          <p:nvPr>
            <p:ph idx="1"/>
          </p:nvPr>
        </p:nvSpPr>
        <p:spPr>
          <a:xfrm>
            <a:off x="685800" y="1877144"/>
            <a:ext cx="7774632" cy="4648200"/>
          </a:xfrm>
        </p:spPr>
        <p:txBody>
          <a:bodyPr/>
          <a:lstStyle/>
          <a:p>
            <a:pPr marL="90487" indent="0">
              <a:spcAft>
                <a:spcPts val="600"/>
              </a:spcAft>
              <a:buNone/>
            </a:pPr>
            <a:r>
              <a:rPr lang="en-US" sz="1800" dirty="0" smtClean="0"/>
              <a:t>A transport journey is the first step to participation in society</a:t>
            </a:r>
            <a:endParaRPr lang="en-US" sz="1800" dirty="0"/>
          </a:p>
          <a:p>
            <a:pPr marL="90487" indent="0">
              <a:spcAft>
                <a:spcPts val="600"/>
              </a:spcAft>
              <a:buNone/>
            </a:pPr>
            <a:r>
              <a:rPr lang="en-US" sz="1800" dirty="0" smtClean="0"/>
              <a:t>We need to provide accessible transport options for the largest possible share of the population</a:t>
            </a:r>
          </a:p>
          <a:p>
            <a:pPr marL="90487" indent="0">
              <a:spcAft>
                <a:spcPts val="600"/>
              </a:spcAft>
              <a:buNone/>
            </a:pPr>
            <a:r>
              <a:rPr lang="en-US" sz="1800" dirty="0" smtClean="0"/>
              <a:t>And we need to integrate it in urban development processes starting at the design and planning stages</a:t>
            </a:r>
          </a:p>
        </p:txBody>
      </p:sp>
      <p:sp>
        <p:nvSpPr>
          <p:cNvPr id="5123" name="Title 3"/>
          <p:cNvSpPr>
            <a:spLocks noGrp="1"/>
          </p:cNvSpPr>
          <p:nvPr>
            <p:ph type="title"/>
          </p:nvPr>
        </p:nvSpPr>
        <p:spPr>
          <a:xfrm>
            <a:off x="685800" y="884387"/>
            <a:ext cx="7848600" cy="672405"/>
          </a:xfrm>
          <a:ln/>
        </p:spPr>
        <p:txBody>
          <a:bodyPr/>
          <a:lstStyle/>
          <a:p>
            <a:r>
              <a:rPr lang="en-US" dirty="0" smtClean="0">
                <a:latin typeface="Verdana" pitchFamily="-65" charset="0"/>
                <a:ea typeface="ＭＳ Ｐゴシック" pitchFamily="-65" charset="-128"/>
              </a:rPr>
              <a:t>Accessible transportation for all</a:t>
            </a:r>
            <a:endParaRPr lang="en-US" dirty="0" smtClean="0">
              <a:latin typeface="Verdana" pitchFamily="-65" charset="0"/>
              <a:ea typeface="ＭＳ Ｐゴシック" pitchFamily="-65" charset="-128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/>
            <a:fld id="{702ADFB8-4C34-4DD0-BCE7-68078457AE4D}" type="slidenum">
              <a:rPr lang="en-US">
                <a:solidFill>
                  <a:srgbClr val="898989"/>
                </a:solidFill>
                <a:latin typeface="Verdana" pitchFamily="-65" charset="0"/>
              </a:rPr>
              <a:pPr eaLnBrk="1" hangingPunct="1"/>
              <a:t>2</a:t>
            </a:fld>
            <a:endParaRPr lang="en-US">
              <a:solidFill>
                <a:srgbClr val="898989"/>
              </a:solidFill>
              <a:latin typeface="Verdana" pitchFamily="-65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52" b="23868"/>
          <a:stretch/>
        </p:blipFill>
        <p:spPr bwMode="auto">
          <a:xfrm>
            <a:off x="685800" y="4149080"/>
            <a:ext cx="7761784" cy="1985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/>
            <a:fld id="{702ADFB8-4C34-4DD0-BCE7-68078457AE4D}" type="slidenum">
              <a:rPr lang="en-US">
                <a:solidFill>
                  <a:srgbClr val="898989"/>
                </a:solidFill>
                <a:latin typeface="Verdana" pitchFamily="-65" charset="0"/>
              </a:rPr>
              <a:pPr eaLnBrk="1" hangingPunct="1"/>
              <a:t>3</a:t>
            </a:fld>
            <a:endParaRPr lang="en-US">
              <a:solidFill>
                <a:srgbClr val="898989"/>
              </a:solidFill>
              <a:latin typeface="Verdana" pitchFamily="-65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32" y="1052736"/>
            <a:ext cx="5886400" cy="5267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320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99592" y="2068405"/>
            <a:ext cx="4824536" cy="3744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29" name="Ellipse 28"/>
          <p:cNvSpPr/>
          <p:nvPr/>
        </p:nvSpPr>
        <p:spPr>
          <a:xfrm>
            <a:off x="2627784" y="3436557"/>
            <a:ext cx="2880320" cy="223224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683568" y="1780373"/>
            <a:ext cx="7776864" cy="4248472"/>
          </a:xfrm>
          <a:prstGeom prst="roundRect">
            <a:avLst>
              <a:gd name="adj" fmla="val 6003"/>
            </a:avLst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971600" y="1412776"/>
            <a:ext cx="7200800" cy="36933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GB" b="1" dirty="0" smtClean="0">
                <a:solidFill>
                  <a:srgbClr val="4F81BD">
                    <a:lumMod val="75000"/>
                  </a:srgbClr>
                </a:solidFill>
              </a:rPr>
              <a:t>Ile-de-France population 5 years-old and over : 11 millions inhabitants</a:t>
            </a:r>
            <a:endParaRPr lang="en-GB" b="1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40152" y="4156637"/>
            <a:ext cx="2304256" cy="166456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40152" y="2068405"/>
            <a:ext cx="2304256" cy="1800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660232" y="2140413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dirty="0" smtClean="0">
                <a:solidFill>
                  <a:prstClr val="white"/>
                </a:solidFill>
                <a:latin typeface="Calibri"/>
                <a:ea typeface="+mn-ea"/>
              </a:rPr>
              <a:t>Non disabled people, temporary but regular difficulties towards transport accessibility</a:t>
            </a:r>
            <a:endParaRPr lang="en-GB" sz="1200" b="1" dirty="0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732240" y="4228645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dirty="0" smtClean="0">
                <a:solidFill>
                  <a:prstClr val="white"/>
                </a:solidFill>
                <a:latin typeface="Calibri"/>
                <a:ea typeface="+mn-ea"/>
              </a:rPr>
              <a:t>People without regular difficulty towards transport accessibility</a:t>
            </a:r>
            <a:endParaRPr lang="en-GB" sz="1200" b="1" dirty="0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940152" y="4267117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fr-FR" sz="2800" b="1" dirty="0" smtClean="0">
                <a:solidFill>
                  <a:prstClr val="white"/>
                </a:solidFill>
                <a:latin typeface="Calibri"/>
                <a:ea typeface="+mn-ea"/>
              </a:rPr>
              <a:t>81%</a:t>
            </a:r>
            <a:endParaRPr lang="fr-FR" sz="2800" b="1" dirty="0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012160" y="2428445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fr-FR" sz="2800" b="1" dirty="0" smtClean="0">
                <a:solidFill>
                  <a:prstClr val="white"/>
                </a:solidFill>
                <a:latin typeface="Calibri"/>
                <a:ea typeface="+mn-ea"/>
              </a:rPr>
              <a:t>7%</a:t>
            </a:r>
            <a:endParaRPr lang="fr-FR" sz="2800" b="1" dirty="0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971600" y="2140413"/>
            <a:ext cx="453650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GB" sz="1700" b="1" dirty="0" smtClean="0">
                <a:solidFill>
                  <a:prstClr val="white"/>
                </a:solidFill>
                <a:latin typeface="Calibri"/>
                <a:ea typeface="+mn-ea"/>
              </a:rPr>
              <a:t>Less mobile inhabitants</a:t>
            </a:r>
            <a:endParaRPr lang="en-GB" sz="1700" b="1" dirty="0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8" name="Ellipse 27"/>
          <p:cNvSpPr/>
          <p:nvPr/>
        </p:nvSpPr>
        <p:spPr>
          <a:xfrm>
            <a:off x="1043608" y="3436557"/>
            <a:ext cx="2702081" cy="213001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30" name="Ellipse 29"/>
          <p:cNvSpPr/>
          <p:nvPr/>
        </p:nvSpPr>
        <p:spPr>
          <a:xfrm>
            <a:off x="2051720" y="2572461"/>
            <a:ext cx="2486057" cy="154239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31" name="Ellipse 30"/>
          <p:cNvSpPr/>
          <p:nvPr/>
        </p:nvSpPr>
        <p:spPr>
          <a:xfrm>
            <a:off x="2051720" y="2572461"/>
            <a:ext cx="2486057" cy="1542396"/>
          </a:xfrm>
          <a:prstGeom prst="ellipse">
            <a:avLst/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2195736" y="2841329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GB" sz="1400" b="1" dirty="0" smtClean="0">
                <a:solidFill>
                  <a:srgbClr val="8064A2">
                    <a:lumMod val="50000"/>
                  </a:srgbClr>
                </a:solidFill>
                <a:latin typeface="Calibri"/>
                <a:ea typeface="+mn-ea"/>
              </a:rPr>
              <a:t>Official recognition of disability</a:t>
            </a:r>
            <a:endParaRPr lang="en-GB" sz="1400" b="1" dirty="0">
              <a:solidFill>
                <a:srgbClr val="8064A2">
                  <a:lumMod val="50000"/>
                </a:srgbClr>
              </a:solidFill>
              <a:latin typeface="Calibri"/>
              <a:ea typeface="+mn-ea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3779912" y="4012621"/>
            <a:ext cx="172819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GB" sz="1400" b="1" dirty="0" smtClean="0">
                <a:solidFill>
                  <a:srgbClr val="C0504D">
                    <a:lumMod val="50000"/>
                  </a:srgbClr>
                </a:solidFill>
                <a:latin typeface="Calibri"/>
                <a:ea typeface="+mn-ea"/>
              </a:rPr>
              <a:t>Declared: Impairment or chronic disease with an impact on mobility</a:t>
            </a:r>
            <a:endParaRPr lang="en-GB" sz="1400" b="1" i="1" dirty="0">
              <a:solidFill>
                <a:srgbClr val="C0504D">
                  <a:lumMod val="50000"/>
                </a:srgbClr>
              </a:solidFill>
              <a:latin typeface="Calibri"/>
              <a:ea typeface="+mn-ea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1331640" y="4372661"/>
            <a:ext cx="13681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GB" sz="1400" b="1" dirty="0" smtClean="0">
                <a:solidFill>
                  <a:srgbClr val="9BBB59">
                    <a:lumMod val="50000"/>
                  </a:srgbClr>
                </a:solidFill>
                <a:latin typeface="Calibri"/>
                <a:ea typeface="+mn-ea"/>
              </a:rPr>
              <a:t>Detected: functional limitations</a:t>
            </a:r>
            <a:endParaRPr lang="en-GB" sz="1400" b="1" i="1" dirty="0">
              <a:solidFill>
                <a:srgbClr val="9BBB59">
                  <a:lumMod val="50000"/>
                </a:srgbClr>
              </a:solidFill>
              <a:latin typeface="Calibri"/>
              <a:ea typeface="+mn-ea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3923928" y="2572461"/>
            <a:ext cx="504056" cy="27699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fr-FR" sz="1200" b="1" dirty="0" smtClean="0">
                <a:solidFill>
                  <a:srgbClr val="8064A2">
                    <a:lumMod val="50000"/>
                  </a:srgbClr>
                </a:solidFill>
              </a:rPr>
              <a:t>4.7%</a:t>
            </a:r>
            <a:endParaRPr lang="fr-FR" sz="1200" b="1" dirty="0">
              <a:solidFill>
                <a:srgbClr val="8064A2">
                  <a:lumMod val="50000"/>
                </a:srgbClr>
              </a:solidFill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2915816" y="3220533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fr-FR" sz="1200" dirty="0" smtClean="0">
                <a:solidFill>
                  <a:prstClr val="black"/>
                </a:solidFill>
                <a:latin typeface="Calibri"/>
                <a:ea typeface="+mn-ea"/>
              </a:rPr>
              <a:t>0.3%</a:t>
            </a:r>
            <a:endParaRPr lang="fr-FR" sz="12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2915816" y="3796597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fr-FR" sz="1200" dirty="0" smtClean="0">
                <a:solidFill>
                  <a:prstClr val="black"/>
                </a:solidFill>
                <a:latin typeface="Calibri"/>
                <a:ea typeface="+mn-ea"/>
              </a:rPr>
              <a:t>2.6%</a:t>
            </a:r>
            <a:endParaRPr lang="fr-FR" sz="12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1907704" y="4084629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fr-FR" sz="1200" dirty="0" smtClean="0">
                <a:solidFill>
                  <a:prstClr val="black"/>
                </a:solidFill>
                <a:latin typeface="Calibri"/>
                <a:ea typeface="+mn-ea"/>
              </a:rPr>
              <a:t>2.0%</a:t>
            </a:r>
            <a:endParaRPr lang="fr-FR" sz="12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4572000" y="4876717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fr-FR" sz="1200" dirty="0" smtClean="0">
                <a:solidFill>
                  <a:prstClr val="black"/>
                </a:solidFill>
                <a:latin typeface="Calibri"/>
                <a:ea typeface="+mn-ea"/>
              </a:rPr>
              <a:t>2.6%</a:t>
            </a:r>
            <a:endParaRPr lang="fr-FR" sz="12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2843808" y="4588685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fr-FR" sz="1200" dirty="0" smtClean="0">
                <a:solidFill>
                  <a:prstClr val="black"/>
                </a:solidFill>
                <a:latin typeface="Calibri"/>
                <a:ea typeface="+mn-ea"/>
              </a:rPr>
              <a:t>2.8%</a:t>
            </a:r>
            <a:endParaRPr lang="fr-FR" sz="12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2267744" y="3508565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fr-FR" sz="1200" dirty="0" smtClean="0">
                <a:solidFill>
                  <a:prstClr val="black"/>
                </a:solidFill>
                <a:latin typeface="Calibri"/>
                <a:ea typeface="+mn-ea"/>
              </a:rPr>
              <a:t>0.1%</a:t>
            </a:r>
            <a:endParaRPr lang="fr-FR" sz="12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0" name="Ellipse 49"/>
          <p:cNvSpPr/>
          <p:nvPr/>
        </p:nvSpPr>
        <p:spPr>
          <a:xfrm>
            <a:off x="1043608" y="3436557"/>
            <a:ext cx="2702081" cy="2130012"/>
          </a:xfrm>
          <a:prstGeom prst="ellipse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1187624" y="3652581"/>
            <a:ext cx="504056" cy="27699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fr-FR" sz="1200" b="1" dirty="0" smtClean="0">
                <a:solidFill>
                  <a:srgbClr val="9BBB59">
                    <a:lumMod val="50000"/>
                  </a:srgbClr>
                </a:solidFill>
              </a:rPr>
              <a:t>7.5%</a:t>
            </a:r>
            <a:endParaRPr lang="fr-FR" sz="1200" b="1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51" name="Ellipse 50"/>
          <p:cNvSpPr/>
          <p:nvPr/>
        </p:nvSpPr>
        <p:spPr>
          <a:xfrm>
            <a:off x="2627784" y="3436557"/>
            <a:ext cx="2880320" cy="2232248"/>
          </a:xfrm>
          <a:prstGeom prst="ellipse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4932040" y="3652581"/>
            <a:ext cx="576064" cy="27699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fr-FR" sz="1200" b="1" dirty="0" smtClean="0">
                <a:solidFill>
                  <a:srgbClr val="C0504D">
                    <a:lumMod val="50000"/>
                  </a:srgbClr>
                </a:solidFill>
              </a:rPr>
              <a:t>9.7%</a:t>
            </a:r>
            <a:endParaRPr lang="fr-FR" sz="1200" b="1" dirty="0">
              <a:solidFill>
                <a:srgbClr val="C0504D">
                  <a:lumMod val="50000"/>
                </a:srgbClr>
              </a:solidFill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3563888" y="3580573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fr-FR" sz="1200" dirty="0" smtClean="0">
                <a:solidFill>
                  <a:prstClr val="black"/>
                </a:solidFill>
                <a:latin typeface="Calibri"/>
                <a:ea typeface="+mn-ea"/>
              </a:rPr>
              <a:t>1.7%</a:t>
            </a:r>
            <a:endParaRPr lang="fr-FR" sz="12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084168" y="3004509"/>
            <a:ext cx="2016224" cy="7200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6084168" y="3004509"/>
            <a:ext cx="20882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>
                <a:solidFill>
                  <a:srgbClr val="F79646">
                    <a:lumMod val="75000"/>
                  </a:srgbClr>
                </a:solidFill>
                <a:latin typeface="Calibri"/>
                <a:ea typeface="+mn-ea"/>
              </a:rPr>
              <a:t>Disease, injury, pregnancy: 1.8%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>
                <a:solidFill>
                  <a:srgbClr val="F79646">
                    <a:lumMod val="75000"/>
                  </a:srgbClr>
                </a:solidFill>
                <a:latin typeface="Calibri"/>
                <a:ea typeface="+mn-ea"/>
              </a:rPr>
              <a:t>Young children: 5.6%</a:t>
            </a:r>
          </a:p>
        </p:txBody>
      </p:sp>
      <p:sp>
        <p:nvSpPr>
          <p:cNvPr id="48" name="Rectangle 47"/>
          <p:cNvSpPr/>
          <p:nvPr/>
        </p:nvSpPr>
        <p:spPr>
          <a:xfrm>
            <a:off x="6012160" y="5092741"/>
            <a:ext cx="2160240" cy="4320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6012160" y="5145004"/>
            <a:ext cx="216024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>
                <a:solidFill>
                  <a:prstClr val="white">
                    <a:lumMod val="50000"/>
                  </a:prstClr>
                </a:solidFill>
                <a:latin typeface="Calibri"/>
                <a:ea typeface="+mn-ea"/>
              </a:rPr>
              <a:t>Luggage, parcels: 22%</a:t>
            </a:r>
          </a:p>
        </p:txBody>
      </p:sp>
      <p:sp>
        <p:nvSpPr>
          <p:cNvPr id="47" name="Title 3"/>
          <p:cNvSpPr txBox="1">
            <a:spLocks/>
          </p:cNvSpPr>
          <p:nvPr/>
        </p:nvSpPr>
        <p:spPr bwMode="auto">
          <a:xfrm>
            <a:off x="685800" y="380331"/>
            <a:ext cx="7848600" cy="672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72000" numCol="1" anchor="b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/>
                <a:ea typeface="ＭＳ Ｐゴシック" pitchFamily="-107" charset="-128"/>
                <a:cs typeface="ＭＳ Ｐゴシック" pitchFamily="-65" charset="-128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-107" charset="0"/>
                <a:ea typeface="ＭＳ Ｐゴシック" pitchFamily="-107" charset="-128"/>
                <a:cs typeface="ＭＳ Ｐゴシック" pitchFamily="-65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-107" charset="0"/>
                <a:ea typeface="ＭＳ Ｐゴシック" pitchFamily="-107" charset="-128"/>
                <a:cs typeface="ＭＳ Ｐゴシック" pitchFamily="-65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-107" charset="0"/>
                <a:ea typeface="ＭＳ Ｐゴシック" pitchFamily="-107" charset="-128"/>
                <a:cs typeface="ＭＳ Ｐゴシック" pitchFamily="-65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-107" charset="0"/>
                <a:ea typeface="ＭＳ Ｐゴシック" pitchFamily="-107" charset="-128"/>
                <a:cs typeface="ＭＳ Ｐゴシック" pitchFamily="-65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-107" charset="0"/>
                <a:ea typeface="ＭＳ Ｐゴシック" pitchFamily="-107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-107" charset="0"/>
                <a:ea typeface="ＭＳ Ｐゴシック" pitchFamily="-107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-107" charset="0"/>
                <a:ea typeface="ＭＳ Ｐゴシック" pitchFamily="-107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-107" charset="0"/>
                <a:ea typeface="ＭＳ Ｐゴシック" pitchFamily="-107" charset="-128"/>
              </a:defRPr>
            </a:lvl9pPr>
          </a:lstStyle>
          <a:p>
            <a:r>
              <a:rPr lang="en-US" dirty="0" smtClean="0">
                <a:latin typeface="Verdana" pitchFamily="-65" charset="0"/>
                <a:ea typeface="ＭＳ Ｐゴシック" pitchFamily="-65" charset="-128"/>
              </a:rPr>
              <a:t>Clearly identifying the beneficiaries</a:t>
            </a:r>
            <a:endParaRPr lang="en-US" dirty="0" smtClean="0">
              <a:latin typeface="Verdana" pitchFamily="-65" charset="0"/>
              <a:ea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8660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3"/>
          <p:cNvSpPr>
            <a:spLocks noGrp="1"/>
          </p:cNvSpPr>
          <p:nvPr>
            <p:ph type="title"/>
          </p:nvPr>
        </p:nvSpPr>
        <p:spPr>
          <a:xfrm>
            <a:off x="685800" y="884387"/>
            <a:ext cx="7848600" cy="672405"/>
          </a:xfrm>
          <a:ln/>
        </p:spPr>
        <p:txBody>
          <a:bodyPr/>
          <a:lstStyle/>
          <a:p>
            <a:r>
              <a:rPr lang="en-US" dirty="0" smtClean="0">
                <a:latin typeface="Verdana" pitchFamily="-65" charset="0"/>
                <a:ea typeface="ＭＳ Ｐゴシック" pitchFamily="-65" charset="-128"/>
              </a:rPr>
              <a:t>Identifying and capturing economic benefits</a:t>
            </a:r>
            <a:endParaRPr lang="en-US" dirty="0" smtClean="0">
              <a:latin typeface="Verdana" pitchFamily="-65" charset="0"/>
              <a:ea typeface="ＭＳ Ｐゴシック" pitchFamily="-65" charset="-128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/>
            <a:fld id="{702ADFB8-4C34-4DD0-BCE7-68078457AE4D}" type="slidenum">
              <a:rPr lang="en-US">
                <a:solidFill>
                  <a:srgbClr val="898989"/>
                </a:solidFill>
                <a:latin typeface="Verdana" pitchFamily="-65" charset="0"/>
              </a:rPr>
              <a:pPr eaLnBrk="1" hangingPunct="1"/>
              <a:t>5</a:t>
            </a:fld>
            <a:endParaRPr lang="en-US">
              <a:solidFill>
                <a:srgbClr val="898989"/>
              </a:solidFill>
              <a:latin typeface="Verdana" pitchFamily="-65" charset="0"/>
            </a:endParaRPr>
          </a:p>
        </p:txBody>
      </p:sp>
      <p:pic>
        <p:nvPicPr>
          <p:cNvPr id="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6" y="2204864"/>
            <a:ext cx="7924764" cy="3483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734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4"/>
          <p:cNvSpPr>
            <a:spLocks noGrp="1"/>
          </p:cNvSpPr>
          <p:nvPr>
            <p:ph idx="1"/>
          </p:nvPr>
        </p:nvSpPr>
        <p:spPr>
          <a:xfrm>
            <a:off x="685800" y="1661120"/>
            <a:ext cx="7848600" cy="4648200"/>
          </a:xfrm>
        </p:spPr>
        <p:txBody>
          <a:bodyPr/>
          <a:lstStyle/>
          <a:p>
            <a:pPr marL="90487" indent="0">
              <a:spcAft>
                <a:spcPts val="600"/>
              </a:spcAft>
              <a:buNone/>
            </a:pPr>
            <a:r>
              <a:rPr lang="en-US" sz="1800" dirty="0" smtClean="0"/>
              <a:t>Accessibility investment sidelined by other priorities with $$ tag</a:t>
            </a:r>
            <a:endParaRPr lang="en-US" sz="1800" dirty="0"/>
          </a:p>
          <a:p>
            <a:pPr marL="90487" indent="0">
              <a:spcAft>
                <a:spcPts val="600"/>
              </a:spcAft>
              <a:buNone/>
            </a:pPr>
            <a:r>
              <a:rPr lang="en-US" sz="1800" dirty="0" smtClean="0"/>
              <a:t>This type of investment is beneficial to a large section of the population and not just a small group of passengers</a:t>
            </a:r>
          </a:p>
          <a:p>
            <a:pPr marL="90487" indent="0">
              <a:spcAft>
                <a:spcPts val="600"/>
              </a:spcAft>
              <a:buNone/>
            </a:pPr>
            <a:r>
              <a:rPr lang="en-US" sz="1800" dirty="0" smtClean="0"/>
              <a:t>The economic benefits are large and often outweigh the cost of investment, making it attractive for private investors too</a:t>
            </a:r>
            <a:endParaRPr lang="en-US" sz="1800" dirty="0" smtClean="0"/>
          </a:p>
          <a:p>
            <a:pPr marL="90487" indent="0">
              <a:spcAft>
                <a:spcPts val="600"/>
              </a:spcAft>
              <a:buNone/>
            </a:pPr>
            <a:endParaRPr lang="en-US" sz="1800" dirty="0" smtClean="0"/>
          </a:p>
        </p:txBody>
      </p:sp>
      <p:sp>
        <p:nvSpPr>
          <p:cNvPr id="5123" name="Title 3"/>
          <p:cNvSpPr>
            <a:spLocks noGrp="1"/>
          </p:cNvSpPr>
          <p:nvPr>
            <p:ph type="title"/>
          </p:nvPr>
        </p:nvSpPr>
        <p:spPr>
          <a:xfrm>
            <a:off x="685800" y="884387"/>
            <a:ext cx="7848600" cy="672405"/>
          </a:xfrm>
          <a:ln/>
        </p:spPr>
        <p:txBody>
          <a:bodyPr/>
          <a:lstStyle/>
          <a:p>
            <a:r>
              <a:rPr lang="en-US" dirty="0" smtClean="0">
                <a:latin typeface="Verdana" pitchFamily="-65" charset="0"/>
                <a:ea typeface="ＭＳ Ｐゴシック" pitchFamily="-65" charset="-128"/>
              </a:rPr>
              <a:t>A fra</a:t>
            </a:r>
            <a:r>
              <a:rPr lang="en-US" dirty="0" smtClean="0">
                <a:latin typeface="Verdana" pitchFamily="-65" charset="0"/>
                <a:ea typeface="ＭＳ Ｐゴシック" pitchFamily="-65" charset="-128"/>
              </a:rPr>
              <a:t>mework to value accessibility benefits</a:t>
            </a:r>
            <a:endParaRPr lang="en-US" dirty="0" smtClean="0">
              <a:latin typeface="Verdana" pitchFamily="-65" charset="0"/>
              <a:ea typeface="ＭＳ Ｐゴシック" pitchFamily="-65" charset="-128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/>
            <a:fld id="{702ADFB8-4C34-4DD0-BCE7-68078457AE4D}" type="slidenum">
              <a:rPr lang="en-US">
                <a:solidFill>
                  <a:srgbClr val="898989"/>
                </a:solidFill>
                <a:latin typeface="Verdana" pitchFamily="-65" charset="0"/>
              </a:rPr>
              <a:pPr eaLnBrk="1" hangingPunct="1"/>
              <a:t>6</a:t>
            </a:fld>
            <a:endParaRPr lang="en-US">
              <a:solidFill>
                <a:srgbClr val="898989"/>
              </a:solidFill>
              <a:latin typeface="Verdana" pitchFamily="-65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52" b="23868"/>
          <a:stretch/>
        </p:blipFill>
        <p:spPr bwMode="auto">
          <a:xfrm>
            <a:off x="685800" y="4149080"/>
            <a:ext cx="7761784" cy="1985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320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>
          <a:xfrm>
            <a:off x="467544" y="1725613"/>
            <a:ext cx="7924800" cy="1779587"/>
          </a:xfrm>
        </p:spPr>
        <p:txBody>
          <a:bodyPr/>
          <a:lstStyle/>
          <a:p>
            <a:r>
              <a:rPr lang="en-GB" altLang="de-DE" noProof="0" dirty="0" smtClean="0">
                <a:latin typeface="Verdana" pitchFamily="-65" charset="0"/>
                <a:ea typeface="ＭＳ Ｐゴシック" pitchFamily="-65" charset="-128"/>
              </a:rPr>
              <a:t>Thank you</a:t>
            </a:r>
          </a:p>
        </p:txBody>
      </p:sp>
      <p:sp>
        <p:nvSpPr>
          <p:cNvPr id="8195" name="Subtitle 2"/>
          <p:cNvSpPr>
            <a:spLocks noGrp="1"/>
          </p:cNvSpPr>
          <p:nvPr>
            <p:ph type="subTitle" idx="1"/>
          </p:nvPr>
        </p:nvSpPr>
        <p:spPr>
          <a:xfrm>
            <a:off x="609600" y="3505200"/>
            <a:ext cx="7924800" cy="1828800"/>
          </a:xfrm>
        </p:spPr>
        <p:txBody>
          <a:bodyPr wrap="none">
            <a:normAutofit/>
          </a:bodyPr>
          <a:lstStyle/>
          <a:p>
            <a:pPr>
              <a:spcBef>
                <a:spcPts val="313"/>
              </a:spcBef>
            </a:pPr>
            <a:r>
              <a:rPr lang="en-AU" altLang="de-DE" sz="1600" noProof="0" dirty="0" smtClean="0">
                <a:latin typeface="Verdana" pitchFamily="-65" charset="0"/>
                <a:ea typeface="ＭＳ Ｐゴシック" pitchFamily="-65" charset="-128"/>
              </a:rPr>
              <a:t>Lorenzo Casullo							</a:t>
            </a:r>
          </a:p>
          <a:p>
            <a:pPr>
              <a:spcBef>
                <a:spcPts val="313"/>
              </a:spcBef>
            </a:pPr>
            <a:r>
              <a:rPr lang="en-GB" altLang="de-DE" sz="1600" dirty="0">
                <a:latin typeface="Verdana" pitchFamily="-65" charset="0"/>
                <a:ea typeface="ＭＳ Ｐゴシック" pitchFamily="-65" charset="-128"/>
              </a:rPr>
              <a:t>T + 33 (0)1 45 24 13 30 </a:t>
            </a:r>
            <a:r>
              <a:rPr lang="en-GB" altLang="de-DE" sz="1600" dirty="0" smtClean="0">
                <a:latin typeface="Verdana" pitchFamily="-65" charset="0"/>
                <a:ea typeface="ＭＳ Ｐゴシック" pitchFamily="-65" charset="-128"/>
              </a:rPr>
              <a:t>					</a:t>
            </a:r>
            <a:endParaRPr lang="en-US" sz="1600" dirty="0" smtClean="0"/>
          </a:p>
          <a:p>
            <a:pPr>
              <a:spcBef>
                <a:spcPts val="313"/>
              </a:spcBef>
            </a:pPr>
            <a:r>
              <a:rPr lang="en-GB" altLang="de-DE" sz="1600" dirty="0">
                <a:latin typeface="Verdana" pitchFamily="-65" charset="0"/>
                <a:ea typeface="ＭＳ Ｐゴシック" pitchFamily="-65" charset="-128"/>
              </a:rPr>
              <a:t>E </a:t>
            </a:r>
            <a:r>
              <a:rPr lang="en-GB" altLang="de-DE" sz="1600" dirty="0" smtClean="0">
                <a:latin typeface="Verdana" pitchFamily="-65" charset="0"/>
                <a:ea typeface="ＭＳ Ｐゴシック" pitchFamily="-65" charset="-128"/>
              </a:rPr>
              <a:t>lorenzo.casullo@itf-oecd.org				</a:t>
            </a:r>
            <a:endParaRPr lang="en-GB" altLang="de-DE" sz="1600" noProof="0" dirty="0" smtClean="0">
              <a:latin typeface="Verdana" pitchFamily="-65" charset="0"/>
              <a:ea typeface="ＭＳ Ｐゴシック" pitchFamily="-65" charset="-128"/>
            </a:endParaRPr>
          </a:p>
          <a:p>
            <a:pPr>
              <a:spcBef>
                <a:spcPts val="313"/>
              </a:spcBef>
            </a:pPr>
            <a:endParaRPr lang="en-GB" altLang="de-DE" sz="1600" noProof="0" dirty="0" smtClean="0">
              <a:latin typeface="Verdana" pitchFamily="-65" charset="0"/>
              <a:ea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426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_General">
  <a:themeElements>
    <a:clrScheme name="ITF 1">
      <a:dk1>
        <a:sysClr val="windowText" lastClr="000000"/>
      </a:dk1>
      <a:lt1>
        <a:sysClr val="window" lastClr="FFFFFF"/>
      </a:lt1>
      <a:dk2>
        <a:srgbClr val="01336A"/>
      </a:dk2>
      <a:lt2>
        <a:srgbClr val="8B8B8E"/>
      </a:lt2>
      <a:accent1>
        <a:srgbClr val="0085D0"/>
      </a:accent1>
      <a:accent2>
        <a:srgbClr val="76AE21"/>
      </a:accent2>
      <a:accent3>
        <a:srgbClr val="821C4B"/>
      </a:accent3>
      <a:accent4>
        <a:srgbClr val="E96E19"/>
      </a:accent4>
      <a:accent5>
        <a:srgbClr val="FFCF00"/>
      </a:accent5>
      <a:accent6>
        <a:srgbClr val="76AE21"/>
      </a:accent6>
      <a:hlink>
        <a:srgbClr val="0085D0"/>
      </a:hlink>
      <a:folHlink>
        <a:srgbClr val="8B8B8E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PPT_General</Template>
  <TotalTime>342</TotalTime>
  <Words>232</Words>
  <Application>Microsoft Office PowerPoint</Application>
  <PresentationFormat>On-screen Show (4:3)</PresentationFormat>
  <Paragraphs>47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PPT_General</vt:lpstr>
      <vt:lpstr>Thème Office</vt:lpstr>
      <vt:lpstr>The economic benefits of improved transport accessibility for all</vt:lpstr>
      <vt:lpstr>Accessible transportation for all</vt:lpstr>
      <vt:lpstr>PowerPoint Presentation</vt:lpstr>
      <vt:lpstr>PowerPoint Presentation</vt:lpstr>
      <vt:lpstr>Identifying and capturing economic benefits</vt:lpstr>
      <vt:lpstr>A framework to value accessibility benefits</vt:lpstr>
      <vt:lpstr>Thank you</vt:lpstr>
    </vt:vector>
  </TitlesOfParts>
  <Company>ITF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Questions for discussion</dc:title>
  <dc:creator>CASULLO Lorenzo, ITF/JTRC</dc:creator>
  <cp:lastModifiedBy>CASULLO Lorenzo, ITF/RPA</cp:lastModifiedBy>
  <cp:revision>19</cp:revision>
  <dcterms:created xsi:type="dcterms:W3CDTF">2016-03-04T07:30:20Z</dcterms:created>
  <dcterms:modified xsi:type="dcterms:W3CDTF">2017-06-13T21:01:32Z</dcterms:modified>
</cp:coreProperties>
</file>