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363" r:id="rId2"/>
    <p:sldId id="343" r:id="rId3"/>
    <p:sldId id="374" r:id="rId4"/>
    <p:sldId id="364" r:id="rId5"/>
    <p:sldId id="290" r:id="rId6"/>
    <p:sldId id="299" r:id="rId7"/>
    <p:sldId id="379" r:id="rId8"/>
    <p:sldId id="377" r:id="rId9"/>
    <p:sldId id="365" r:id="rId10"/>
    <p:sldId id="366" r:id="rId11"/>
    <p:sldId id="380" r:id="rId12"/>
    <p:sldId id="361" r:id="rId13"/>
    <p:sldId id="30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59" autoAdjust="0"/>
    <p:restoredTop sz="53635"/>
  </p:normalViewPr>
  <p:slideViewPr>
    <p:cSldViewPr snapToGrid="0">
      <p:cViewPr>
        <p:scale>
          <a:sx n="100" d="100"/>
          <a:sy n="100" d="100"/>
        </p:scale>
        <p:origin x="-2328" y="6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0ECF3-EC6D-4EA8-95BF-71C8831BDB2D}" type="datetimeFigureOut">
              <a:rPr lang="en-GB" smtClean="0"/>
              <a:t>09/06/2017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25E5C-E020-49D1-8D58-1C816EACBB0C}" type="slidenum">
              <a:rPr lang="en-GB" smtClean="0"/>
              <a:t>‹#›</a:t>
            </a:fld>
            <a:endParaRPr lang="en-GB"/>
          </a:p>
        </p:txBody>
      </p:sp>
    </p:spTree>
    <p:extLst>
      <p:ext uri="{BB962C8B-B14F-4D97-AF65-F5344CB8AC3E}">
        <p14:creationId xmlns:p14="http://schemas.microsoft.com/office/powerpoint/2010/main" val="88405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FIA Foundation</a:t>
            </a:r>
            <a:r>
              <a:rPr lang="en-US" sz="1200" kern="1200" baseline="0" dirty="0" smtClean="0">
                <a:solidFill>
                  <a:schemeClr val="tx1"/>
                </a:solidFill>
                <a:effectLst/>
                <a:latin typeface="+mn-lt"/>
                <a:ea typeface="+mn-ea"/>
                <a:cs typeface="+mn-cs"/>
              </a:rPr>
              <a:t> is a UK based philanthropy that focuses on road safety and sustainable transport. We help manage the UN Decade of Action, and we work with WHO, World Bank, and UN to incorporate road safety into the SDGs and the NUA. Now, we’re aiming to implement those goals through advocacy and grants in over 80 countries.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FIA Foundation, we believe that promoting inclusion starts with the very thing that got you here today – and that is, safe,</a:t>
            </a:r>
            <a:r>
              <a:rPr lang="en-US" sz="1200" kern="1200" baseline="0" dirty="0" smtClean="0">
                <a:solidFill>
                  <a:schemeClr val="tx1"/>
                </a:solidFill>
                <a:effectLst/>
                <a:latin typeface="+mn-lt"/>
                <a:ea typeface="+mn-ea"/>
                <a:cs typeface="+mn-cs"/>
              </a:rPr>
              <a:t> accessible, </a:t>
            </a:r>
            <a:r>
              <a:rPr lang="en-US" sz="1200" kern="1200" dirty="0" smtClean="0">
                <a:solidFill>
                  <a:schemeClr val="tx1"/>
                </a:solidFill>
                <a:effectLst/>
                <a:latin typeface="+mn-lt"/>
                <a:ea typeface="+mn-ea"/>
                <a:cs typeface="+mn-cs"/>
              </a:rPr>
              <a:t>and inclusive mobility. </a:t>
            </a:r>
            <a:r>
              <a:rPr lang="en-US" dirty="0" smtClean="0"/>
              <a:t>__</a:t>
            </a:r>
          </a:p>
          <a:p>
            <a:endParaRPr lang="en-US" dirty="0" smtClean="0"/>
          </a:p>
          <a:p>
            <a:pPr lvl="0"/>
            <a:r>
              <a:rPr lang="en-US" sz="1200" kern="1200" dirty="0" smtClean="0">
                <a:solidFill>
                  <a:schemeClr val="tx1"/>
                </a:solidFill>
                <a:effectLst/>
                <a:latin typeface="+mn-lt"/>
                <a:ea typeface="+mn-ea"/>
                <a:cs typeface="+mn-cs"/>
              </a:rPr>
              <a:t>based on what  you noticed, how city/country /</a:t>
            </a:r>
            <a:r>
              <a:rPr lang="en-US" sz="1200" kern="1200" dirty="0" err="1" smtClean="0">
                <a:solidFill>
                  <a:schemeClr val="tx1"/>
                </a:solidFill>
                <a:effectLst/>
                <a:latin typeface="+mn-lt"/>
                <a:ea typeface="+mn-ea"/>
                <a:cs typeface="+mn-cs"/>
              </a:rPr>
              <a:t>organisation</a:t>
            </a:r>
            <a:r>
              <a:rPr lang="en-US" sz="1200" kern="1200" dirty="0" smtClean="0">
                <a:solidFill>
                  <a:schemeClr val="tx1"/>
                </a:solidFill>
                <a:effectLst/>
                <a:latin typeface="+mn-lt"/>
                <a:ea typeface="+mn-ea"/>
                <a:cs typeface="+mn-cs"/>
              </a:rPr>
              <a:t> are currently understanding accessibility and its potential socio-economic benefits ? </a:t>
            </a:r>
          </a:p>
          <a:p>
            <a:pPr lvl="0"/>
            <a:r>
              <a:rPr lang="en-US" sz="1200" kern="1200" dirty="0" smtClean="0">
                <a:solidFill>
                  <a:schemeClr val="tx1"/>
                </a:solidFill>
                <a:effectLst/>
                <a:latin typeface="+mn-lt"/>
                <a:ea typeface="+mn-ea"/>
                <a:cs typeface="+mn-cs"/>
              </a:rPr>
              <a: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Why you think some  cities/countries/entities have been successful ( or more successful compared to others) in increasing /promoting accessibility in one or more urban sectors- housing, transport or public services and in capturing  envisaged socio-economic benefits of accessibility?  2-3 key lessons points from your case/s in this regard for furthering capturing and expanding these benefits in the future? </a:t>
            </a:r>
          </a:p>
          <a:p>
            <a:endParaRPr lang="en-US" dirty="0"/>
          </a:p>
        </p:txBody>
      </p:sp>
      <p:sp>
        <p:nvSpPr>
          <p:cNvPr id="4" name="Slide Number Placeholder 3"/>
          <p:cNvSpPr>
            <a:spLocks noGrp="1"/>
          </p:cNvSpPr>
          <p:nvPr>
            <p:ph type="sldNum" sz="quarter" idx="10"/>
          </p:nvPr>
        </p:nvSpPr>
        <p:spPr/>
        <p:txBody>
          <a:bodyPr/>
          <a:lstStyle/>
          <a:p>
            <a:fld id="{8411DC06-C496-4F42-8399-1DD662ADE049}" type="slidenum">
              <a:rPr lang="en-GB" smtClean="0"/>
              <a:t>1</a:t>
            </a:fld>
            <a:endParaRPr lang="en-GB"/>
          </a:p>
        </p:txBody>
      </p:sp>
    </p:spTree>
    <p:extLst>
      <p:ext uri="{BB962C8B-B14F-4D97-AF65-F5344CB8AC3E}">
        <p14:creationId xmlns:p14="http://schemas.microsoft.com/office/powerpoint/2010/main" val="179379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Global Initiative for Child Health &amp; Mobility launched the Speed Vaccine advocacy campaign to urge governments, cities, urban and highway designers, policy leaders, and international lending institutions like the World Bank to ensure that all roads and streets used by children have traffic speed limits, sidewalks and crossings that are safe for children. Our vision is a safe and healthy journey to school for every child.</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11DC06-C496-4F42-8399-1DD662ADE049}" type="slidenum">
              <a:rPr lang="en-GB" smtClean="0"/>
              <a:t>10</a:t>
            </a:fld>
            <a:endParaRPr lang="en-GB"/>
          </a:p>
        </p:txBody>
      </p:sp>
    </p:spTree>
    <p:extLst>
      <p:ext uri="{BB962C8B-B14F-4D97-AF65-F5344CB8AC3E}">
        <p14:creationId xmlns:p14="http://schemas.microsoft.com/office/powerpoint/2010/main" val="1077485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 are asking</a:t>
            </a:r>
            <a:r>
              <a:rPr lang="en-US" sz="1200" b="0" i="0" kern="1200" baseline="0" dirty="0" smtClean="0">
                <a:solidFill>
                  <a:schemeClr val="tx1"/>
                </a:solidFill>
                <a:effectLst/>
                <a:latin typeface="+mn-lt"/>
                <a:ea typeface="+mn-ea"/>
                <a:cs typeface="+mn-cs"/>
              </a:rPr>
              <a:t> everyone to sign onto this campaign, and we will have an opportunity for Ambassadors to do so publicly at our side event on July 14, “</a:t>
            </a:r>
            <a:r>
              <a:rPr lang="en-GB" sz="1200" b="1" u="sng" kern="1200" dirty="0" smtClean="0">
                <a:solidFill>
                  <a:schemeClr val="tx1"/>
                </a:solidFill>
                <a:effectLst/>
                <a:latin typeface="+mn-lt"/>
                <a:ea typeface="+mn-ea"/>
                <a:cs typeface="+mn-cs"/>
              </a:rPr>
              <a:t>The role of safe &amp; sustainable mobility in eradicating poverty and improving health</a:t>
            </a:r>
            <a:r>
              <a:rPr lang="en-US" sz="1200" b="0" i="0" u="none" kern="1200" dirty="0" smtClean="0">
                <a:solidFill>
                  <a:schemeClr val="tx1"/>
                </a:solidFill>
                <a:effectLst/>
                <a:latin typeface="+mn-lt"/>
                <a:ea typeface="+mn-ea"/>
                <a:cs typeface="+mn-cs"/>
              </a:rPr>
              <a:t>” in the UN</a:t>
            </a:r>
            <a:r>
              <a:rPr lang="en-US" sz="1200" b="0" i="0" u="none" kern="1200" baseline="0" dirty="0" smtClean="0">
                <a:solidFill>
                  <a:schemeClr val="tx1"/>
                </a:solidFill>
                <a:effectLst/>
                <a:latin typeface="+mn-lt"/>
                <a:ea typeface="+mn-ea"/>
                <a:cs typeface="+mn-cs"/>
              </a:rPr>
              <a:t> delegates dining room. If you are interested in attending, please let me know. Lunch will be served.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11</a:t>
            </a:fld>
            <a:endParaRPr lang="en-GB"/>
          </a:p>
        </p:txBody>
      </p:sp>
    </p:spTree>
    <p:extLst>
      <p:ext uri="{BB962C8B-B14F-4D97-AF65-F5344CB8AC3E}">
        <p14:creationId xmlns:p14="http://schemas.microsoft.com/office/powerpoint/2010/main" val="14034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want to leave you with one more resource.</a:t>
            </a:r>
            <a:r>
              <a:rPr lang="en-US" baseline="0" dirty="0" smtClean="0"/>
              <a:t> </a:t>
            </a:r>
            <a:r>
              <a:rPr lang="en-US" dirty="0" smtClean="0"/>
              <a:t>Across our projects, we capture </a:t>
            </a:r>
            <a:r>
              <a:rPr lang="en-US" baseline="0" dirty="0" smtClean="0"/>
              <a:t>our work in quantifying not just lives saved, but also money saved, in order to scale up our partners work. Some of our findings are presented our report, investing to save lives, available online. Here, we talk about social impact bonds, which is a sort of pay for prevention model of funding, to help increase preventive spending, reduce reactive spending, and result in a net savings. I encourage you to go online and check out this model. This is perhaps another lesson </a:t>
            </a:r>
            <a:r>
              <a:rPr lang="mr-IN" baseline="0" dirty="0" smtClean="0"/>
              <a:t>–</a:t>
            </a:r>
            <a:r>
              <a:rPr lang="en-US" baseline="0" dirty="0" smtClean="0"/>
              <a:t> to quantify benefits, and find creative ways to fund accessibility projects, through social impact bonds and other funding schemes. </a:t>
            </a:r>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12</a:t>
            </a:fld>
            <a:endParaRPr lang="en-GB"/>
          </a:p>
        </p:txBody>
      </p:sp>
    </p:spTree>
    <p:extLst>
      <p:ext uri="{BB962C8B-B14F-4D97-AF65-F5344CB8AC3E}">
        <p14:creationId xmlns:p14="http://schemas.microsoft.com/office/powerpoint/2010/main" val="188456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we make roads accessible for all, we’ll enable</a:t>
            </a:r>
            <a:r>
              <a:rPr lang="en-US" sz="1200" kern="1200" baseline="0" dirty="0" smtClean="0">
                <a:solidFill>
                  <a:schemeClr val="tx1"/>
                </a:solidFill>
                <a:effectLst/>
                <a:latin typeface="+mn-lt"/>
                <a:ea typeface="+mn-ea"/>
                <a:cs typeface="+mn-cs"/>
              </a:rPr>
              <a:t> access to education and economic opportunity. </a:t>
            </a:r>
            <a:r>
              <a:rPr lang="en-US" sz="1200" kern="1200" dirty="0" smtClean="0">
                <a:solidFill>
                  <a:schemeClr val="tx1"/>
                </a:solidFill>
                <a:effectLst/>
                <a:latin typeface="+mn-lt"/>
                <a:ea typeface="+mn-ea"/>
                <a:cs typeface="+mn-cs"/>
              </a:rPr>
              <a:t>Let’s make sure that everyone - regardless of your age, sex, race, or abilities - has access to safe, affordable, accessible, and inclusive mobility. Let’s use the New Urban Agenda to reorient policies to inclusively protect </a:t>
            </a:r>
            <a:r>
              <a:rPr lang="en-US" sz="1200" i="1" kern="1200" dirty="0" smtClean="0">
                <a:solidFill>
                  <a:schemeClr val="tx1"/>
                </a:solidFill>
                <a:effectLst/>
                <a:latin typeface="+mn-lt"/>
                <a:ea typeface="+mn-ea"/>
                <a:cs typeface="+mn-cs"/>
              </a:rPr>
              <a:t>everyone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13</a:t>
            </a:fld>
            <a:endParaRPr lang="en-GB"/>
          </a:p>
        </p:txBody>
      </p:sp>
    </p:spTree>
    <p:extLst>
      <p:ext uri="{BB962C8B-B14F-4D97-AF65-F5344CB8AC3E}">
        <p14:creationId xmlns:p14="http://schemas.microsoft.com/office/powerpoint/2010/main" val="150985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Mobility is also what got our children to school today.</a:t>
            </a:r>
            <a:r>
              <a:rPr lang="en-US" sz="1200" kern="1200" baseline="0" dirty="0" smtClean="0">
                <a:solidFill>
                  <a:schemeClr val="tx1"/>
                </a:solidFill>
                <a:effectLst/>
                <a:latin typeface="+mn-lt"/>
                <a:ea typeface="+mn-ea"/>
                <a:cs typeface="+mn-cs"/>
              </a:rPr>
              <a:t> We must </a:t>
            </a:r>
            <a:r>
              <a:rPr lang="en-US" sz="1200" kern="1200" dirty="0" smtClean="0">
                <a:solidFill>
                  <a:schemeClr val="tx1"/>
                </a:solidFill>
                <a:effectLst/>
                <a:latin typeface="+mn-lt"/>
                <a:ea typeface="+mn-ea"/>
                <a:cs typeface="+mn-cs"/>
              </a:rPr>
              <a:t>make sure that that children of all backgrounds, income levels, and abilities have access to the education they deserve. It’s how we make sure these children can</a:t>
            </a:r>
            <a:r>
              <a:rPr lang="en-US" sz="1200" kern="1200" baseline="0" dirty="0" smtClean="0">
                <a:solidFill>
                  <a:schemeClr val="tx1"/>
                </a:solidFill>
                <a:effectLst/>
                <a:latin typeface="+mn-lt"/>
                <a:ea typeface="+mn-ea"/>
                <a:cs typeface="+mn-cs"/>
              </a:rPr>
              <a:t> get jobs to help their </a:t>
            </a:r>
            <a:r>
              <a:rPr lang="en-US" sz="1200" kern="1200" dirty="0" smtClean="0">
                <a:solidFill>
                  <a:schemeClr val="tx1"/>
                </a:solidFill>
                <a:effectLst/>
                <a:latin typeface="+mn-lt"/>
                <a:ea typeface="+mn-ea"/>
                <a:cs typeface="+mn-cs"/>
              </a:rPr>
              <a:t>families work their way out of poverty,</a:t>
            </a:r>
            <a:r>
              <a:rPr lang="en-US" sz="1200" kern="1200" baseline="0" dirty="0" smtClean="0">
                <a:solidFill>
                  <a:schemeClr val="tx1"/>
                </a:solidFill>
                <a:effectLst/>
                <a:latin typeface="+mn-lt"/>
                <a:ea typeface="+mn-ea"/>
                <a:cs typeface="+mn-cs"/>
              </a:rPr>
              <a:t> and how we ensure that girls have the same opportunities as boys. T</a:t>
            </a:r>
            <a:r>
              <a:rPr lang="en-US" sz="1200" kern="1200" dirty="0" smtClean="0">
                <a:solidFill>
                  <a:schemeClr val="tx1"/>
                </a:solidFill>
                <a:effectLst/>
                <a:latin typeface="+mn-lt"/>
                <a:ea typeface="+mn-ea"/>
                <a:cs typeface="+mn-cs"/>
              </a:rPr>
              <a:t>his is why inclusion is about equality and social justice, too. One of the best ways to promote an inclusive future is to start with our future – our children.</a:t>
            </a:r>
          </a:p>
          <a:p>
            <a:endParaRPr lang="en-US" dirty="0" smtClean="0"/>
          </a:p>
        </p:txBody>
      </p:sp>
      <p:sp>
        <p:nvSpPr>
          <p:cNvPr id="4" name="Slide Number Placeholder 3"/>
          <p:cNvSpPr>
            <a:spLocks noGrp="1"/>
          </p:cNvSpPr>
          <p:nvPr>
            <p:ph type="sldNum" sz="quarter" idx="10"/>
          </p:nvPr>
        </p:nvSpPr>
        <p:spPr/>
        <p:txBody>
          <a:bodyPr/>
          <a:lstStyle/>
          <a:p>
            <a:fld id="{82F25E5C-E020-49D1-8D58-1C816EACBB0C}" type="slidenum">
              <a:rPr lang="en-GB" smtClean="0"/>
              <a:t>2</a:t>
            </a:fld>
            <a:endParaRPr lang="en-GB"/>
          </a:p>
        </p:txBody>
      </p:sp>
    </p:spTree>
    <p:extLst>
      <p:ext uri="{BB962C8B-B14F-4D97-AF65-F5344CB8AC3E}">
        <p14:creationId xmlns:p14="http://schemas.microsoft.com/office/powerpoint/2010/main" val="60036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To ensure that we make roads inclusive for children of all abilities, in the NUA, we successfully included this language. We believe this is at at the crux of improving access to education and economic opportunity. It reflects SDG 3.6, to half the number of deaths and injuries on the roads by 2020.</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3</a:t>
            </a:fld>
            <a:endParaRPr lang="en-GB"/>
          </a:p>
        </p:txBody>
      </p:sp>
    </p:spTree>
    <p:extLst>
      <p:ext uri="{BB962C8B-B14F-4D97-AF65-F5344CB8AC3E}">
        <p14:creationId xmlns:p14="http://schemas.microsoft.com/office/powerpoint/2010/main" val="2118010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felt it was important to include this language because so many children do not have safe journeys to school. Given that road traffic crashes are the leading killer of youth, it is crucial to focus on this immense carnage. These images are just the tip of the iceberg, millions more are left with disabilities because of road traffic injuries. Every </a:t>
            </a:r>
            <a:r>
              <a:rPr lang="en-GB" baseline="0" dirty="0"/>
              <a:t>four minutes, a child dies from a traffic crash. </a:t>
            </a:r>
            <a:r>
              <a:rPr lang="en-US" baseline="0" dirty="0"/>
              <a:t>For every child that dies, another four are permanently disabled. 10 more are seriously injured.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Road injuries are the primary cause of head injuries, and it is estimated that 30% of all people injured on the roads remain permanently disabled. </a:t>
            </a:r>
            <a:r>
              <a:rPr lang="en-US" sz="1200" kern="1200" dirty="0" smtClean="0">
                <a:solidFill>
                  <a:schemeClr val="tx1"/>
                </a:solidFill>
                <a:effectLst/>
                <a:latin typeface="+mn-lt"/>
                <a:ea typeface="+mn-ea"/>
                <a:cs typeface="+mn-cs"/>
              </a:rPr>
              <a:t>Road</a:t>
            </a:r>
            <a:r>
              <a:rPr lang="en-US" sz="1200" kern="1200" baseline="0" dirty="0" smtClean="0">
                <a:solidFill>
                  <a:schemeClr val="tx1"/>
                </a:solidFill>
                <a:effectLst/>
                <a:latin typeface="+mn-lt"/>
                <a:ea typeface="+mn-ea"/>
                <a:cs typeface="+mn-cs"/>
              </a:rPr>
              <a:t> injury </a:t>
            </a:r>
            <a:r>
              <a:rPr lang="en-GB" sz="1200" kern="1200" dirty="0" smtClean="0">
                <a:solidFill>
                  <a:schemeClr val="tx1"/>
                </a:solidFill>
                <a:effectLst/>
                <a:latin typeface="+mn-lt"/>
                <a:ea typeface="+mn-ea"/>
                <a:cs typeface="+mn-cs"/>
              </a:rPr>
              <a:t>is not just a major cause of permanent disability – people with disabilities are also more at risk on the roads.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7D6FD42-DA6C-4A07-A0EC-C0B329B62C40}"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976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does not have to be this way. This is why we started the Global Initiative for Child Health and Mobility, with the founding partners you see here, including UNEP</a:t>
            </a:r>
            <a:r>
              <a:rPr lang="en-US" sz="1200" kern="1200" baseline="0" dirty="0" smtClean="0">
                <a:solidFill>
                  <a:schemeClr val="tx1"/>
                </a:solidFill>
                <a:effectLst/>
                <a:latin typeface="+mn-lt"/>
                <a:ea typeface="+mn-ea"/>
                <a:cs typeface="+mn-cs"/>
              </a:rPr>
              <a:t> and UNICEF. The goal is</a:t>
            </a:r>
            <a:r>
              <a:rPr lang="en-US" sz="1200" kern="1200" dirty="0" smtClean="0">
                <a:solidFill>
                  <a:schemeClr val="tx1"/>
                </a:solidFill>
                <a:effectLst/>
                <a:latin typeface="+mn-lt"/>
                <a:ea typeface="+mn-ea"/>
                <a:cs typeface="+mn-cs"/>
              </a:rPr>
              <a:t> to convince governments to put children at the center of their efforts. The Initiative has one clear goal – that </a:t>
            </a:r>
            <a:r>
              <a:rPr lang="en-US" sz="1200" i="1"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children have a safe and healthy route to school. </a:t>
            </a:r>
          </a:p>
          <a:p>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5</a:t>
            </a:fld>
            <a:endParaRPr lang="en-GB"/>
          </a:p>
        </p:txBody>
      </p:sp>
    </p:spTree>
    <p:extLst>
      <p:ext uri="{BB962C8B-B14F-4D97-AF65-F5344CB8AC3E}">
        <p14:creationId xmlns:p14="http://schemas.microsoft.com/office/powerpoint/2010/main" val="33178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initiative</a:t>
            </a:r>
            <a:r>
              <a:rPr lang="en-US" baseline="0" dirty="0" smtClean="0"/>
              <a:t> cuts across the SDGs and builds on these sustainable development goals. </a:t>
            </a:r>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6</a:t>
            </a:fld>
            <a:endParaRPr lang="en-GB"/>
          </a:p>
        </p:txBody>
      </p:sp>
    </p:spTree>
    <p:extLst>
      <p:ext uri="{BB962C8B-B14F-4D97-AF65-F5344CB8AC3E}">
        <p14:creationId xmlns:p14="http://schemas.microsoft.com/office/powerpoint/2010/main" val="62116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a:t>
            </a:r>
            <a:r>
              <a:rPr lang="en-US" sz="1200" kern="1200" baseline="0" dirty="0" smtClean="0">
                <a:solidFill>
                  <a:schemeClr val="tx1"/>
                </a:solidFill>
                <a:effectLst/>
                <a:latin typeface="+mn-lt"/>
                <a:ea typeface="+mn-ea"/>
                <a:cs typeface="+mn-cs"/>
              </a:rPr>
              <a:t> of our Initiative partners, the Eastern Alliance for Safe and Sustainable Transport, or EASST, is helping us understand the link between accessibility and socio-economics, and focusing on making roads inclusive in accessible and Belarus and Moldova.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Moldova,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 in every 20 people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lives with a disability</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is an enormous challenge, as </a:t>
            </a:r>
            <a:r>
              <a:rPr lang="en-US" sz="1200" kern="1200" dirty="0" smtClean="0">
                <a:solidFill>
                  <a:schemeClr val="tx1"/>
                </a:solidFill>
                <a:effectLst/>
                <a:latin typeface="+mn-lt"/>
                <a:ea typeface="+mn-ea"/>
                <a:cs typeface="+mn-cs"/>
              </a:rPr>
              <a:t>the former UN Special Rapporteur on Disability of the Commission for Social Development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characterized Moldova as one of the least accessible countries he had ever visited</a:t>
            </a:r>
            <a:r>
              <a:rPr lang="en-US" sz="1200" kern="1200" baseline="0" dirty="0" smtClean="0">
                <a:solidFill>
                  <a:schemeClr val="tx1"/>
                </a:solidFill>
                <a:effectLst/>
                <a:latin typeface="+mn-lt"/>
                <a:ea typeface="+mn-ea"/>
                <a:cs typeface="+mn-cs"/>
              </a:rPr>
              <a:t> during a 2014 visit.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response, the</a:t>
            </a:r>
            <a:r>
              <a:rPr lang="en-GB" sz="1200" kern="1200" baseline="0" dirty="0" smtClean="0">
                <a:solidFill>
                  <a:schemeClr val="tx1"/>
                </a:solidFill>
                <a:effectLst/>
                <a:latin typeface="+mn-lt"/>
                <a:ea typeface="+mn-ea"/>
                <a:cs typeface="+mn-cs"/>
              </a:rPr>
              <a:t> UN Resident Coordinator, committed to leading by example by renovating the UN premises internally and externally to improve accessibility for persons with disabilities. </a:t>
            </a:r>
            <a:r>
              <a:rPr lang="en-US" sz="1200" kern="1200" baseline="0" dirty="0" smtClean="0">
                <a:solidFill>
                  <a:schemeClr val="tx1"/>
                </a:solidFill>
                <a:effectLst/>
                <a:latin typeface="+mn-lt"/>
                <a:ea typeface="+mn-ea"/>
                <a:cs typeface="+mn-cs"/>
              </a:rPr>
              <a:t>It is an excellent lesson to others, when the UN </a:t>
            </a:r>
            <a:r>
              <a:rPr lang="en-GB" sz="1200" kern="1200" baseline="0" dirty="0" smtClean="0">
                <a:solidFill>
                  <a:schemeClr val="tx1"/>
                </a:solidFill>
                <a:effectLst/>
                <a:latin typeface="+mn-lt"/>
                <a:ea typeface="+mn-ea"/>
                <a:cs typeface="+mn-cs"/>
              </a:rPr>
              <a:t>ensures its own facilities are accessible.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EASST</a:t>
            </a:r>
            <a:r>
              <a:rPr lang="en-US" sz="1200" kern="1200" baseline="0" dirty="0" smtClean="0">
                <a:solidFill>
                  <a:schemeClr val="tx1"/>
                </a:solidFill>
                <a:effectLst/>
                <a:latin typeface="+mn-lt"/>
                <a:ea typeface="+mn-ea"/>
                <a:cs typeface="+mn-cs"/>
              </a:rPr>
              <a:t> conducted a survey of 100 people with various disabilities to identify their road safety challenges</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 encourage you to check out the more comprehensive report, but I’d like to </a:t>
            </a:r>
            <a:r>
              <a:rPr lang="en-US" sz="1200" b="0" kern="1200" baseline="0" dirty="0" smtClean="0">
                <a:solidFill>
                  <a:schemeClr val="tx1"/>
                </a:solidFill>
                <a:effectLst/>
                <a:latin typeface="+mn-lt"/>
                <a:ea typeface="+mn-ea"/>
                <a:cs typeface="+mn-cs"/>
              </a:rPr>
              <a:t>highlight the issues </a:t>
            </a:r>
            <a:r>
              <a:rPr lang="en-US" sz="1200" b="0" kern="1200" dirty="0" smtClean="0">
                <a:solidFill>
                  <a:schemeClr val="tx1"/>
                </a:solidFill>
                <a:effectLst/>
                <a:latin typeface="+mn-lt"/>
                <a:ea typeface="+mn-ea"/>
                <a:cs typeface="+mn-cs"/>
              </a:rPr>
              <a:t>students with disabilities experienced traveling to school. This includes dangerous road crossings, a lack of access ramps, inaccessible public transport, the need for assisted travel and (for parents) the challenges of transporting a child in a wheelchair. Challenges</a:t>
            </a:r>
            <a:r>
              <a:rPr lang="en-US" sz="1200" b="0" kern="1200" baseline="0" dirty="0" smtClean="0">
                <a:solidFill>
                  <a:schemeClr val="tx1"/>
                </a:solidFill>
                <a:effectLst/>
                <a:latin typeface="+mn-lt"/>
                <a:ea typeface="+mn-ea"/>
                <a:cs typeface="+mn-cs"/>
              </a:rPr>
              <a:t> like these are the reason why after </a:t>
            </a:r>
            <a:r>
              <a:rPr lang="en-US" sz="1200" b="0" kern="1200" dirty="0" smtClean="0">
                <a:solidFill>
                  <a:schemeClr val="tx1"/>
                </a:solidFill>
                <a:effectLst/>
                <a:latin typeface="+mn-lt"/>
                <a:ea typeface="+mn-ea"/>
                <a:cs typeface="+mn-cs"/>
              </a:rPr>
              <a:t>primary education in the few special schools, 93% of the young blind children disappear in society.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This translates</a:t>
            </a:r>
            <a:r>
              <a:rPr lang="en-US" sz="1200" b="0" kern="1200" baseline="0" dirty="0" smtClean="0">
                <a:solidFill>
                  <a:schemeClr val="tx1"/>
                </a:solidFill>
                <a:effectLst/>
                <a:latin typeface="+mn-lt"/>
                <a:ea typeface="+mn-ea"/>
                <a:cs typeface="+mn-cs"/>
              </a:rPr>
              <a:t> into the challenge you see quoted here by the UN resident coordinator. This contributes to the reason why nearly one third of the 61 participants of working age were unemployed.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2F25E5C-E020-49D1-8D58-1C816EACBB0C}" type="slidenum">
              <a:rPr lang="en-GB" smtClean="0"/>
              <a:t>7</a:t>
            </a:fld>
            <a:endParaRPr lang="en-GB"/>
          </a:p>
        </p:txBody>
      </p:sp>
    </p:spTree>
    <p:extLst>
      <p:ext uri="{BB962C8B-B14F-4D97-AF65-F5344CB8AC3E}">
        <p14:creationId xmlns:p14="http://schemas.microsoft.com/office/powerpoint/2010/main" val="104780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These findings were echoed in Belarus, where EASST surveyed 1000 people. </a:t>
            </a:r>
            <a:r>
              <a:rPr lang="en-US" sz="1200" kern="1200" dirty="0" smtClean="0">
                <a:solidFill>
                  <a:schemeClr val="tx1"/>
                </a:solidFill>
                <a:effectLst/>
                <a:latin typeface="+mn-lt"/>
                <a:ea typeface="+mn-ea"/>
                <a:cs typeface="+mn-cs"/>
              </a:rPr>
              <a:t>Young</a:t>
            </a:r>
            <a:r>
              <a:rPr lang="en-US" sz="1200" kern="1200" baseline="0" dirty="0" smtClean="0">
                <a:solidFill>
                  <a:schemeClr val="tx1"/>
                </a:solidFill>
                <a:effectLst/>
                <a:latin typeface="+mn-lt"/>
                <a:ea typeface="+mn-ea"/>
                <a:cs typeface="+mn-cs"/>
              </a:rPr>
              <a:t> children weren’t included in the survey, but the results also show the impact of poor mobility on participation in social and economic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 encourage you to check out both reports, which make suggestions to address this, such as addressing overcrowding, design changes, ensuring safe road crossings, better signage, and improvements to get the attention of drivers to ensure they stop.</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But I want to touch on one recommendation that we see across both of these studies, and across all of our projects around the world, and that is speed reduction.</a:t>
            </a:r>
            <a:r>
              <a:rPr lang="en-US" sz="1200" kern="1200" dirty="0" smtClean="0">
                <a:solidFill>
                  <a:schemeClr val="tx1"/>
                </a:solidFill>
                <a:effectLst/>
                <a:latin typeface="+mn-lt"/>
                <a:ea typeface="+mn-ea"/>
                <a:cs typeface="+mn-cs"/>
              </a:rPr>
              <a:t> Our projects which successfully manage speed see drastic reductions in injuries</a:t>
            </a:r>
            <a:r>
              <a:rPr lang="en-US" sz="1200" kern="1200" baseline="0" dirty="0" smtClean="0">
                <a:solidFill>
                  <a:schemeClr val="tx1"/>
                </a:solidFill>
                <a:effectLst/>
                <a:latin typeface="+mn-lt"/>
                <a:ea typeface="+mn-ea"/>
                <a:cs typeface="+mn-cs"/>
              </a:rPr>
              <a:t>, including disabilities, and fatalities. Managing speed is critical to improving accessibility.</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2F25E5C-E020-49D1-8D58-1C816EACBB0C}" type="slidenum">
              <a:rPr lang="en-GB" smtClean="0"/>
              <a:t>8</a:t>
            </a:fld>
            <a:endParaRPr lang="en-GB"/>
          </a:p>
        </p:txBody>
      </p:sp>
    </p:spTree>
    <p:extLst>
      <p:ext uri="{BB962C8B-B14F-4D97-AF65-F5344CB8AC3E}">
        <p14:creationId xmlns:p14="http://schemas.microsoft.com/office/powerpoint/2010/main" val="7700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Speed is an aggravating factor in all crashes. One of the main ways to make sure that schools are accessible to children of all abilities, and to prevent road traffic injuries, is by reducing speed to a</a:t>
            </a:r>
            <a:r>
              <a:rPr lang="en-US" sz="1200" kern="1200" baseline="0" dirty="0" smtClean="0">
                <a:solidFill>
                  <a:schemeClr val="tx1"/>
                </a:solidFill>
                <a:effectLst/>
                <a:latin typeface="+mn-lt"/>
                <a:ea typeface="+mn-ea"/>
                <a:cs typeface="+mn-cs"/>
              </a:rPr>
              <a:t> level safe for children. Children’s </a:t>
            </a:r>
            <a:r>
              <a:rPr lang="en-US" sz="1200" kern="1200" dirty="0" smtClean="0">
                <a:solidFill>
                  <a:schemeClr val="tx1"/>
                </a:solidFill>
                <a:effectLst/>
                <a:latin typeface="+mn-lt"/>
                <a:ea typeface="+mn-ea"/>
                <a:cs typeface="+mn-cs"/>
              </a:rPr>
              <a:t>movements are unpredictable, and to make it worse, they can’t sustain the same kind of impact we can. We know that a child hit by a car at 20 mph can survive, but hit at 50, they may die.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we vaccinate</a:t>
            </a:r>
            <a:r>
              <a:rPr lang="en-US" sz="1200" kern="1200" baseline="0" dirty="0" smtClean="0">
                <a:solidFill>
                  <a:schemeClr val="tx1"/>
                </a:solidFill>
                <a:effectLst/>
                <a:latin typeface="+mn-lt"/>
                <a:ea typeface="+mn-ea"/>
                <a:cs typeface="+mn-cs"/>
              </a:rPr>
              <a:t> our children against leading diseases, we should vaccinate them against the leading killer of youth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road traffic crashes. And the way to do that is by reducing speeds, hence the speed vaccine.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11DC06-C496-4F42-8399-1DD662ADE049}" type="slidenum">
              <a:rPr lang="en-GB" smtClean="0"/>
              <a:t>9</a:t>
            </a:fld>
            <a:endParaRPr lang="en-GB"/>
          </a:p>
        </p:txBody>
      </p:sp>
    </p:spTree>
    <p:extLst>
      <p:ext uri="{BB962C8B-B14F-4D97-AF65-F5344CB8AC3E}">
        <p14:creationId xmlns:p14="http://schemas.microsoft.com/office/powerpoint/2010/main" val="621679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6ADB7-1F97-493D-847B-24507081F859}" type="datetimeFigureOut">
              <a:rPr lang="en-GB" smtClean="0"/>
              <a:t>09/06/2017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111308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6ADB7-1F97-493D-847B-24507081F859}" type="datetimeFigureOut">
              <a:rPr lang="en-GB" smtClean="0"/>
              <a:t>09/06/2017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3323394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6ADB7-1F97-493D-847B-24507081F859}" type="datetimeFigureOut">
              <a:rPr lang="en-GB" smtClean="0"/>
              <a:t>09/06/2017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356730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6ADB7-1F97-493D-847B-24507081F859}" type="datetimeFigureOut">
              <a:rPr lang="en-GB" smtClean="0"/>
              <a:t>09/06/2017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243048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56ADB7-1F97-493D-847B-24507081F859}" type="datetimeFigureOut">
              <a:rPr lang="en-GB" smtClean="0"/>
              <a:t>09/06/2017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46530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6ADB7-1F97-493D-847B-24507081F859}" type="datetimeFigureOut">
              <a:rPr lang="en-GB" smtClean="0"/>
              <a:t>09/06/2017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23640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6ADB7-1F97-493D-847B-24507081F859}" type="datetimeFigureOut">
              <a:rPr lang="en-GB" smtClean="0"/>
              <a:t>09/06/2017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1568364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6ADB7-1F97-493D-847B-24507081F859}" type="datetimeFigureOut">
              <a:rPr lang="en-GB" smtClean="0"/>
              <a:t>09/06/2017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776516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6ADB7-1F97-493D-847B-24507081F859}" type="datetimeFigureOut">
              <a:rPr lang="en-GB" smtClean="0"/>
              <a:t>09/06/2017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401325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ADB7-1F97-493D-847B-24507081F859}" type="datetimeFigureOut">
              <a:rPr lang="en-GB" smtClean="0"/>
              <a:t>09/06/2017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305873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56ADB7-1F97-493D-847B-24507081F859}" type="datetimeFigureOut">
              <a:rPr lang="en-GB" smtClean="0"/>
              <a:t>09/06/2017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66EEAE4-69C1-488A-955C-29442A6CA290}" type="slidenum">
              <a:rPr lang="en-GB" smtClean="0"/>
              <a:t>‹#›</a:t>
            </a:fld>
            <a:endParaRPr lang="en-GB"/>
          </a:p>
        </p:txBody>
      </p:sp>
    </p:spTree>
    <p:extLst>
      <p:ext uri="{BB962C8B-B14F-4D97-AF65-F5344CB8AC3E}">
        <p14:creationId xmlns:p14="http://schemas.microsoft.com/office/powerpoint/2010/main" val="163462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ADB7-1F97-493D-847B-24507081F859}" type="datetimeFigureOut">
              <a:rPr lang="en-GB" smtClean="0"/>
              <a:t>09/06/2017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EEAE4-69C1-488A-955C-29442A6CA290}" type="slidenum">
              <a:rPr lang="en-GB" smtClean="0"/>
              <a:t>‹#›</a:t>
            </a:fld>
            <a:endParaRPr lang="en-GB"/>
          </a:p>
        </p:txBody>
      </p:sp>
    </p:spTree>
    <p:extLst>
      <p:ext uri="{BB962C8B-B14F-4D97-AF65-F5344CB8AC3E}">
        <p14:creationId xmlns:p14="http://schemas.microsoft.com/office/powerpoint/2010/main" val="1477336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tiff"/></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2.jpe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9.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26.tiff"/></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tiff"/><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emf"/><Relationship Id="rId5" Type="http://schemas.openxmlformats.org/officeDocument/2006/relationships/image" Target="../media/image30.tiff"/><Relationship Id="rId4" Type="http://schemas.openxmlformats.org/officeDocument/2006/relationships/image" Target="../media/image2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746" t="456"/>
          <a:stretch/>
        </p:blipFill>
        <p:spPr>
          <a:xfrm>
            <a:off x="-1" y="0"/>
            <a:ext cx="9138718" cy="5960974"/>
          </a:xfrm>
          <a:prstGeom prst="rect">
            <a:avLst/>
          </a:prstGeom>
        </p:spPr>
      </p:pic>
      <p:sp>
        <p:nvSpPr>
          <p:cNvPr id="13" name="Text Box 2"/>
          <p:cNvSpPr txBox="1">
            <a:spLocks noChangeArrowheads="1"/>
          </p:cNvSpPr>
          <p:nvPr/>
        </p:nvSpPr>
        <p:spPr bwMode="auto">
          <a:xfrm>
            <a:off x="1" y="4291065"/>
            <a:ext cx="6722918" cy="85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GB" b="1" dirty="0">
                <a:solidFill>
                  <a:schemeClr val="bg1"/>
                </a:solidFill>
                <a:latin typeface="Calibri" pitchFamily="34" charset="0"/>
              </a:rPr>
              <a:t/>
            </a:r>
            <a:br>
              <a:rPr lang="en-GB" b="1" dirty="0">
                <a:solidFill>
                  <a:schemeClr val="bg1"/>
                </a:solidFill>
                <a:latin typeface="Calibri" pitchFamily="34" charset="0"/>
              </a:rPr>
            </a:br>
            <a:r>
              <a:rPr lang="en-GB" b="1" dirty="0">
                <a:solidFill>
                  <a:schemeClr val="bg1"/>
                </a:solidFill>
                <a:latin typeface="Calibri" pitchFamily="34" charset="0"/>
              </a:rPr>
              <a:t>Investing in accessible, integrated and safe roads and transportation system as a public good and socio-economic imperative </a:t>
            </a:r>
            <a:r>
              <a:rPr lang="en-GB" sz="2400" b="1" dirty="0">
                <a:solidFill>
                  <a:schemeClr val="bg1"/>
                </a:solidFill>
                <a:latin typeface="Calibri" pitchFamily="34" charset="0"/>
              </a:rPr>
              <a:t/>
            </a:r>
            <a:br>
              <a:rPr lang="en-GB" sz="2400" b="1" dirty="0">
                <a:solidFill>
                  <a:schemeClr val="bg1"/>
                </a:solidFill>
                <a:latin typeface="Calibri" pitchFamily="34" charset="0"/>
              </a:rPr>
            </a:br>
            <a:r>
              <a:rPr lang="en-GB" sz="1500" dirty="0">
                <a:solidFill>
                  <a:schemeClr val="bg1"/>
                </a:solidFill>
                <a:latin typeface="Calibri" pitchFamily="34" charset="0"/>
              </a:rPr>
              <a:t>Natalie </a:t>
            </a:r>
            <a:r>
              <a:rPr lang="en-GB" sz="1500" dirty="0" err="1">
                <a:solidFill>
                  <a:schemeClr val="bg1"/>
                </a:solidFill>
                <a:latin typeface="Calibri" pitchFamily="34" charset="0"/>
              </a:rPr>
              <a:t>Draisin</a:t>
            </a:r>
            <a:r>
              <a:rPr lang="en-GB" sz="1500" dirty="0">
                <a:solidFill>
                  <a:schemeClr val="bg1"/>
                </a:solidFill>
                <a:latin typeface="Calibri" pitchFamily="34" charset="0"/>
              </a:rPr>
              <a:t>, US Manager &amp; UN Representative</a:t>
            </a:r>
          </a:p>
        </p:txBody>
      </p:sp>
      <p:sp>
        <p:nvSpPr>
          <p:cNvPr id="15" name="Rectangle 14"/>
          <p:cNvSpPr/>
          <p:nvPr/>
        </p:nvSpPr>
        <p:spPr>
          <a:xfrm flipV="1">
            <a:off x="9537" y="5304558"/>
            <a:ext cx="6535882" cy="4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Slide Number Placeholder 1"/>
          <p:cNvSpPr>
            <a:spLocks noGrp="1"/>
          </p:cNvSpPr>
          <p:nvPr>
            <p:ph type="sldNum" sz="quarter" idx="12"/>
          </p:nvPr>
        </p:nvSpPr>
        <p:spPr/>
        <p:txBody>
          <a:bodyPr/>
          <a:lstStyle/>
          <a:p>
            <a:fld id="{66478385-194E-45AC-8030-3AD7B3613405}" type="slidenum">
              <a:rPr lang="en-GB" smtClean="0"/>
              <a:t>1</a:t>
            </a:fld>
            <a:endParaRPr lang="en-GB"/>
          </a:p>
        </p:txBody>
      </p:sp>
      <p:sp>
        <p:nvSpPr>
          <p:cNvPr id="10" name="TextBox 9"/>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
        <p:nvSpPr>
          <p:cNvPr id="14" name="Rectangle 13"/>
          <p:cNvSpPr/>
          <p:nvPr/>
        </p:nvSpPr>
        <p:spPr>
          <a:xfrm flipV="1">
            <a:off x="-5284" y="4405041"/>
            <a:ext cx="6535882" cy="42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536754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6478385-194E-45AC-8030-3AD7B3613405}" type="slidenum">
              <a:rPr lang="en-GB" smtClean="0"/>
              <a:t>10</a:t>
            </a:fld>
            <a:endParaRPr lang="en-GB"/>
          </a:p>
        </p:txBody>
      </p:sp>
      <p:sp>
        <p:nvSpPr>
          <p:cNvPr id="11" name="TextBox 10"/>
          <p:cNvSpPr txBox="1"/>
          <p:nvPr/>
        </p:nvSpPr>
        <p:spPr>
          <a:xfrm>
            <a:off x="0" y="103168"/>
            <a:ext cx="8552058" cy="415498"/>
          </a:xfrm>
          <a:prstGeom prst="rect">
            <a:avLst/>
          </a:prstGeom>
          <a:noFill/>
        </p:spPr>
        <p:txBody>
          <a:bodyPr wrap="square" rtlCol="0">
            <a:spAutoFit/>
          </a:bodyPr>
          <a:lstStyle/>
          <a:p>
            <a:r>
              <a:rPr lang="en-GB" sz="2100" b="1" dirty="0" smtClean="0">
                <a:solidFill>
                  <a:srgbClr val="002060"/>
                </a:solidFill>
              </a:rPr>
              <a:t>SPEED VACCINE CAMPAIGN</a:t>
            </a:r>
            <a:endParaRPr lang="en-GB" sz="2100" b="1" dirty="0">
              <a:solidFill>
                <a:srgbClr val="002060"/>
              </a:solidFill>
            </a:endParaRPr>
          </a:p>
        </p:txBody>
      </p:sp>
      <p:pic>
        <p:nvPicPr>
          <p:cNvPr id="13" name="Picture 12"/>
          <p:cNvPicPr>
            <a:picLocks noChangeAspect="1"/>
          </p:cNvPicPr>
          <p:nvPr/>
        </p:nvPicPr>
        <p:blipFill>
          <a:blip r:embed="rId3"/>
          <a:stretch>
            <a:fillRect/>
          </a:stretch>
        </p:blipFill>
        <p:spPr>
          <a:xfrm>
            <a:off x="3348680" y="656994"/>
            <a:ext cx="5795320" cy="2897660"/>
          </a:xfrm>
          <a:prstGeom prst="rect">
            <a:avLst/>
          </a:prstGeom>
        </p:spPr>
      </p:pic>
      <p:pic>
        <p:nvPicPr>
          <p:cNvPr id="14" name="Picture 13"/>
          <p:cNvPicPr>
            <a:picLocks noChangeAspect="1"/>
          </p:cNvPicPr>
          <p:nvPr/>
        </p:nvPicPr>
        <p:blipFill>
          <a:blip r:embed="rId4"/>
          <a:stretch>
            <a:fillRect/>
          </a:stretch>
        </p:blipFill>
        <p:spPr>
          <a:xfrm>
            <a:off x="135337" y="481751"/>
            <a:ext cx="3333592" cy="2274149"/>
          </a:xfrm>
          <a:prstGeom prst="rect">
            <a:avLst/>
          </a:prstGeom>
        </p:spPr>
      </p:pic>
      <p:sp>
        <p:nvSpPr>
          <p:cNvPr id="2" name="Rectangle 1"/>
          <p:cNvSpPr/>
          <p:nvPr/>
        </p:nvSpPr>
        <p:spPr>
          <a:xfrm>
            <a:off x="0" y="3883793"/>
            <a:ext cx="9144000" cy="729430"/>
          </a:xfrm>
          <a:prstGeom prst="rect">
            <a:avLst/>
          </a:prstGeom>
        </p:spPr>
        <p:txBody>
          <a:bodyPr wrap="square">
            <a:spAutoFit/>
          </a:bodyPr>
          <a:lstStyle/>
          <a:p>
            <a:pPr algn="ctr">
              <a:lnSpc>
                <a:spcPct val="115000"/>
              </a:lnSpc>
            </a:pPr>
            <a:r>
              <a:rPr lang="en-GB" b="1" dirty="0" smtClean="0">
                <a:solidFill>
                  <a:srgbClr val="000000"/>
                </a:solidFill>
                <a:latin typeface="Calibri" charset="0"/>
                <a:ea typeface="Calibri" charset="0"/>
                <a:cs typeface="Times New Roman" charset="0"/>
              </a:rPr>
              <a:t>Join at </a:t>
            </a:r>
            <a:r>
              <a:rPr lang="en-GB" b="1" dirty="0" err="1" smtClean="0">
                <a:solidFill>
                  <a:srgbClr val="000000"/>
                </a:solidFill>
                <a:latin typeface="Calibri" charset="0"/>
                <a:ea typeface="Calibri" charset="0"/>
                <a:cs typeface="Times New Roman" charset="0"/>
              </a:rPr>
              <a:t>childhealthinitiative.org</a:t>
            </a:r>
            <a:r>
              <a:rPr lang="en-GB" b="1" dirty="0">
                <a:solidFill>
                  <a:srgbClr val="000000"/>
                </a:solidFill>
                <a:latin typeface="Calibri" charset="0"/>
                <a:ea typeface="Calibri" charset="0"/>
                <a:cs typeface="Times New Roman" charset="0"/>
              </a:rPr>
              <a:t>,</a:t>
            </a:r>
            <a:r>
              <a:rPr lang="en-GB" b="1" dirty="0" smtClean="0">
                <a:solidFill>
                  <a:srgbClr val="000000"/>
                </a:solidFill>
                <a:latin typeface="Calibri" charset="0"/>
                <a:ea typeface="Calibri" charset="0"/>
                <a:cs typeface="Times New Roman" charset="0"/>
              </a:rPr>
              <a:t> or at our July 14 lunchtime HLPF side event, </a:t>
            </a:r>
          </a:p>
          <a:p>
            <a:pPr algn="ctr">
              <a:lnSpc>
                <a:spcPct val="115000"/>
              </a:lnSpc>
            </a:pPr>
            <a:r>
              <a:rPr lang="en-GB" b="1" dirty="0" smtClean="0">
                <a:solidFill>
                  <a:srgbClr val="000000"/>
                </a:solidFill>
                <a:latin typeface="Calibri" charset="0"/>
                <a:ea typeface="Calibri" charset="0"/>
                <a:cs typeface="Times New Roman" charset="0"/>
              </a:rPr>
              <a:t>“The </a:t>
            </a:r>
            <a:r>
              <a:rPr lang="en-GB" b="1" dirty="0">
                <a:solidFill>
                  <a:srgbClr val="000000"/>
                </a:solidFill>
                <a:latin typeface="Calibri" charset="0"/>
                <a:ea typeface="Calibri" charset="0"/>
                <a:cs typeface="Times New Roman" charset="0"/>
              </a:rPr>
              <a:t>role of safe &amp; sustainable mobility in eradicating poverty and improving </a:t>
            </a:r>
            <a:r>
              <a:rPr lang="en-GB" b="1" dirty="0" smtClean="0">
                <a:solidFill>
                  <a:srgbClr val="000000"/>
                </a:solidFill>
                <a:latin typeface="Calibri" charset="0"/>
                <a:ea typeface="Calibri" charset="0"/>
                <a:cs typeface="Times New Roman" charset="0"/>
              </a:rPr>
              <a:t>health”</a:t>
            </a:r>
            <a:endParaRPr lang="en-US" sz="1600" dirty="0">
              <a:effectLst/>
              <a:latin typeface="Calibri" charset="0"/>
              <a:ea typeface="Calibri" charset="0"/>
              <a:cs typeface="Times New Roman" charset="0"/>
            </a:endParaRPr>
          </a:p>
        </p:txBody>
      </p:sp>
      <p:sp>
        <p:nvSpPr>
          <p:cNvPr id="12" name="TextBox 11"/>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1056875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6" y="132219"/>
            <a:ext cx="9149336" cy="5708560"/>
          </a:xfrm>
          <a:prstGeom prst="rect">
            <a:avLst/>
          </a:prstGeom>
        </p:spPr>
      </p:pic>
      <p:sp>
        <p:nvSpPr>
          <p:cNvPr id="3" name="TextBox 2"/>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84117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
        <p:nvSpPr>
          <p:cNvPr id="5" name="TextBox 4"/>
          <p:cNvSpPr txBox="1"/>
          <p:nvPr/>
        </p:nvSpPr>
        <p:spPr>
          <a:xfrm>
            <a:off x="430697" y="190588"/>
            <a:ext cx="8099153" cy="415498"/>
          </a:xfrm>
          <a:prstGeom prst="rect">
            <a:avLst/>
          </a:prstGeom>
          <a:noFill/>
        </p:spPr>
        <p:txBody>
          <a:bodyPr wrap="square" rtlCol="0">
            <a:spAutoFit/>
          </a:bodyPr>
          <a:lstStyle/>
          <a:p>
            <a:r>
              <a:rPr lang="en-GB" sz="2100" b="1" dirty="0" smtClean="0">
                <a:solidFill>
                  <a:srgbClr val="002060"/>
                </a:solidFill>
              </a:rPr>
              <a:t>‘BUSINESS CASE’: FINANICAL BENEFIT OF INVESTING IN SAFER ROADS</a:t>
            </a:r>
            <a:endParaRPr lang="en-GB" sz="2100" b="1" dirty="0">
              <a:solidFill>
                <a:srgbClr val="002060"/>
              </a:solidFill>
            </a:endParaRPr>
          </a:p>
        </p:txBody>
      </p:sp>
      <p:pic>
        <p:nvPicPr>
          <p:cNvPr id="6" name="Picture 2" descr="https://photos-2.dropbox.com/t/2/AAD3LK5aKA_HJy0eHvCb2WUw4lzrb-Zqtu3ruQz9iwcW4g/12/12386494/jpeg/32x32/1/1474059600/0/2/figure-9.jpg/EPbKwcQEGIyvASAHKAc/urNUpnP1EI6kilPkOvcNmT-AJ1pWJoAnFplLGFtYIhE?size_mode=3&amp;size=1280x960"/>
          <p:cNvPicPr>
            <a:picLocks noChangeAspect="1" noChangeArrowheads="1"/>
          </p:cNvPicPr>
          <p:nvPr/>
        </p:nvPicPr>
        <p:blipFill rotWithShape="1">
          <a:blip r:embed="rId5">
            <a:extLst>
              <a:ext uri="{28A0092B-C50C-407E-A947-70E740481C1C}">
                <a14:useLocalDpi xmlns:a14="http://schemas.microsoft.com/office/drawing/2010/main" val="0"/>
              </a:ext>
            </a:extLst>
          </a:blip>
          <a:srcRect l="-1" t="13709" r="-701"/>
          <a:stretch/>
        </p:blipFill>
        <p:spPr bwMode="auto">
          <a:xfrm>
            <a:off x="2895662" y="1329063"/>
            <a:ext cx="6248338" cy="36205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photos-4.dropbox.com/t/2/AADvwFS5zSoA6b8uqEYcRmDhzJ_3npVbB6oKjStEX-pofA/12/12386494/jpeg/32x32/1/1474308000/0/2/P0-Cover-Page.jpg/EPbKwcQEGKGvASAHKAc/Hc9HW_kBFrFUoMHMu3Cf9TWTBZ_PZz5wW1KBA8nVElU?size_mode=3&amp;size=1280x96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183" y="896480"/>
            <a:ext cx="3189686" cy="4517884"/>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9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7882" y="6130344"/>
            <a:ext cx="8397025" cy="830997"/>
          </a:xfrm>
          <a:prstGeom prst="rect">
            <a:avLst/>
          </a:prstGeom>
          <a:noFill/>
        </p:spPr>
        <p:txBody>
          <a:bodyPr wrap="square" rtlCol="0">
            <a:spAutoFit/>
          </a:bodyPr>
          <a:lstStyle/>
          <a:p>
            <a:r>
              <a:rPr lang="en-GB" sz="2400" b="1" dirty="0" smtClean="0">
                <a:solidFill>
                  <a:schemeClr val="bg1"/>
                </a:solidFill>
              </a:rPr>
              <a:t>       fiafoundation.org                               childhealthinitiative.org </a:t>
            </a:r>
            <a:endParaRPr lang="en-GB" sz="2400" b="1" dirty="0">
              <a:solidFill>
                <a:schemeClr val="bg1"/>
              </a:solidFill>
            </a:endParaRPr>
          </a:p>
          <a:p>
            <a:endParaRPr lang="en-GB" sz="2400" b="1" dirty="0">
              <a:solidFill>
                <a:schemeClr val="bg1"/>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6265" r="13778"/>
          <a:stretch/>
        </p:blipFill>
        <p:spPr>
          <a:xfrm>
            <a:off x="0" y="-402535"/>
            <a:ext cx="9144000" cy="6623031"/>
          </a:xfrm>
          <a:prstGeom prst="rect">
            <a:avLst/>
          </a:prstGeom>
        </p:spPr>
      </p:pic>
      <p:sp>
        <p:nvSpPr>
          <p:cNvPr id="9" name="TextBox 8"/>
          <p:cNvSpPr txBox="1"/>
          <p:nvPr/>
        </p:nvSpPr>
        <p:spPr>
          <a:xfrm>
            <a:off x="0" y="5934670"/>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sp>
        <p:nvSpPr>
          <p:cNvPr id="3" name="TextBox 2"/>
          <p:cNvSpPr txBox="1"/>
          <p:nvPr/>
        </p:nvSpPr>
        <p:spPr>
          <a:xfrm>
            <a:off x="437882" y="6129254"/>
            <a:ext cx="8306873" cy="584775"/>
          </a:xfrm>
          <a:prstGeom prst="rect">
            <a:avLst/>
          </a:prstGeom>
          <a:noFill/>
        </p:spPr>
        <p:txBody>
          <a:bodyPr wrap="square" rtlCol="0">
            <a:spAutoFit/>
          </a:bodyPr>
          <a:lstStyle/>
          <a:p>
            <a:r>
              <a:rPr lang="en-GB" sz="3200" b="1" dirty="0" smtClean="0">
                <a:solidFill>
                  <a:schemeClr val="bg1"/>
                </a:solidFill>
              </a:rPr>
              <a:t>fiafoundation.org            childhealthinitiative.org </a:t>
            </a:r>
            <a:endParaRPr lang="en-GB" sz="3200" b="1" dirty="0">
              <a:solidFill>
                <a:schemeClr val="bg1"/>
              </a:solidFill>
            </a:endParaRPr>
          </a:p>
        </p:txBody>
      </p:sp>
    </p:spTree>
    <p:extLst>
      <p:ext uri="{BB962C8B-B14F-4D97-AF65-F5344CB8AC3E}">
        <p14:creationId xmlns:p14="http://schemas.microsoft.com/office/powerpoint/2010/main" val="3602679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9143999" cy="6858000"/>
          </a:xfrm>
          <a:prstGeom prst="rect">
            <a:avLst/>
          </a:prstGeom>
        </p:spPr>
      </p:pic>
      <p:sp>
        <p:nvSpPr>
          <p:cNvPr id="7" name="TextBox 6"/>
          <p:cNvSpPr txBox="1"/>
          <p:nvPr/>
        </p:nvSpPr>
        <p:spPr>
          <a:xfrm>
            <a:off x="3127827" y="3949357"/>
            <a:ext cx="2378827" cy="584775"/>
          </a:xfrm>
          <a:prstGeom prst="rect">
            <a:avLst/>
          </a:prstGeom>
          <a:noFill/>
        </p:spPr>
        <p:txBody>
          <a:bodyPr wrap="square" rtlCol="0">
            <a:spAutoFit/>
          </a:bodyPr>
          <a:lstStyle/>
          <a:p>
            <a:r>
              <a:rPr lang="en-GB" sz="3200" b="1" dirty="0" smtClean="0">
                <a:solidFill>
                  <a:schemeClr val="bg1"/>
                </a:solidFill>
              </a:rPr>
              <a:t>INEQUALITY</a:t>
            </a:r>
            <a:endParaRPr lang="en-GB" sz="3200" b="1" dirty="0">
              <a:solidFill>
                <a:schemeClr val="bg1"/>
              </a:solidFill>
            </a:endParaRPr>
          </a:p>
        </p:txBody>
      </p:sp>
      <p:sp>
        <p:nvSpPr>
          <p:cNvPr id="8" name="TextBox 7"/>
          <p:cNvSpPr txBox="1"/>
          <p:nvPr/>
        </p:nvSpPr>
        <p:spPr>
          <a:xfrm>
            <a:off x="869827" y="4719978"/>
            <a:ext cx="2624000" cy="1077218"/>
          </a:xfrm>
          <a:prstGeom prst="rect">
            <a:avLst/>
          </a:prstGeom>
          <a:noFill/>
        </p:spPr>
        <p:txBody>
          <a:bodyPr wrap="square" rtlCol="0">
            <a:spAutoFit/>
          </a:bodyPr>
          <a:lstStyle/>
          <a:p>
            <a:r>
              <a:rPr lang="en-GB" sz="3200" b="1" dirty="0" smtClean="0">
                <a:solidFill>
                  <a:schemeClr val="bg1"/>
                </a:solidFill>
              </a:rPr>
              <a:t>BREACH OF CHILD RIGHTS </a:t>
            </a:r>
            <a:endParaRPr lang="en-GB" sz="3200" b="1" dirty="0">
              <a:solidFill>
                <a:schemeClr val="bg1"/>
              </a:solidFill>
            </a:endParaRPr>
          </a:p>
        </p:txBody>
      </p:sp>
      <p:sp>
        <p:nvSpPr>
          <p:cNvPr id="9" name="TextBox 8"/>
          <p:cNvSpPr txBox="1"/>
          <p:nvPr/>
        </p:nvSpPr>
        <p:spPr>
          <a:xfrm>
            <a:off x="6047475" y="4764333"/>
            <a:ext cx="3096525" cy="1077218"/>
          </a:xfrm>
          <a:prstGeom prst="rect">
            <a:avLst/>
          </a:prstGeom>
          <a:noFill/>
        </p:spPr>
        <p:txBody>
          <a:bodyPr wrap="square" rtlCol="0">
            <a:spAutoFit/>
          </a:bodyPr>
          <a:lstStyle/>
          <a:p>
            <a:r>
              <a:rPr lang="en-GB" sz="3200" b="1" dirty="0" smtClean="0">
                <a:solidFill>
                  <a:schemeClr val="bg1"/>
                </a:solidFill>
              </a:rPr>
              <a:t>POLICY DYSFUNCTION</a:t>
            </a:r>
            <a:endParaRPr lang="en-GB" sz="3200" b="1" dirty="0">
              <a:solidFill>
                <a:schemeClr val="bg1"/>
              </a:solidFill>
            </a:endParaRPr>
          </a:p>
        </p:txBody>
      </p:sp>
      <p:sp>
        <p:nvSpPr>
          <p:cNvPr id="2" name="TextBox 1"/>
          <p:cNvSpPr txBox="1"/>
          <p:nvPr/>
        </p:nvSpPr>
        <p:spPr>
          <a:xfrm>
            <a:off x="191069" y="327546"/>
            <a:ext cx="4694830" cy="584775"/>
          </a:xfrm>
          <a:prstGeom prst="rect">
            <a:avLst/>
          </a:prstGeom>
          <a:noFill/>
        </p:spPr>
        <p:txBody>
          <a:bodyPr wrap="square" rtlCol="0">
            <a:spAutoFit/>
          </a:bodyPr>
          <a:lstStyle/>
          <a:p>
            <a:r>
              <a:rPr lang="en-GB" sz="3200" b="1" dirty="0" smtClean="0"/>
              <a:t>NOT JUST ‘ROAD SAFETY’: </a:t>
            </a:r>
            <a:endParaRPr lang="en-GB" sz="3200" b="1" dirty="0"/>
          </a:p>
        </p:txBody>
      </p:sp>
      <p:sp>
        <p:nvSpPr>
          <p:cNvPr id="10" name="TextBox 9"/>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2202762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
        <p:nvSpPr>
          <p:cNvPr id="7" name="TextBox 6"/>
          <p:cNvSpPr txBox="1"/>
          <p:nvPr/>
        </p:nvSpPr>
        <p:spPr>
          <a:xfrm>
            <a:off x="0" y="18355"/>
            <a:ext cx="7326954" cy="415498"/>
          </a:xfrm>
          <a:prstGeom prst="rect">
            <a:avLst/>
          </a:prstGeom>
          <a:noFill/>
        </p:spPr>
        <p:txBody>
          <a:bodyPr wrap="square" rtlCol="0">
            <a:spAutoFit/>
          </a:bodyPr>
          <a:lstStyle/>
          <a:p>
            <a:r>
              <a:rPr lang="en-GB" sz="2100" b="1" dirty="0" smtClean="0">
                <a:solidFill>
                  <a:schemeClr val="accent5">
                    <a:lumMod val="50000"/>
                  </a:schemeClr>
                </a:solidFill>
              </a:rPr>
              <a:t>HABITAT III NEW URBAN AGENDA</a:t>
            </a:r>
            <a:endParaRPr lang="en-GB" sz="2100" b="1" dirty="0">
              <a:solidFill>
                <a:schemeClr val="accent5">
                  <a:lumMod val="50000"/>
                </a:schemeClr>
              </a:solidFill>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9282" r="23487"/>
          <a:stretch/>
        </p:blipFill>
        <p:spPr>
          <a:xfrm>
            <a:off x="430698" y="1697700"/>
            <a:ext cx="3125302" cy="3067166"/>
          </a:xfrm>
          <a:prstGeom prst="rect">
            <a:avLst/>
          </a:prstGeom>
        </p:spPr>
      </p:pic>
      <p:sp>
        <p:nvSpPr>
          <p:cNvPr id="9" name="TextBox 8"/>
          <p:cNvSpPr txBox="1"/>
          <p:nvPr/>
        </p:nvSpPr>
        <p:spPr>
          <a:xfrm>
            <a:off x="4020252" y="2077121"/>
            <a:ext cx="4814655" cy="2308324"/>
          </a:xfrm>
          <a:prstGeom prst="rect">
            <a:avLst/>
          </a:prstGeom>
          <a:noFill/>
        </p:spPr>
        <p:txBody>
          <a:bodyPr wrap="square" rtlCol="0">
            <a:spAutoFit/>
          </a:bodyPr>
          <a:lstStyle/>
          <a:p>
            <a:pPr algn="ctr"/>
            <a:r>
              <a:rPr lang="en-GB" sz="3600" dirty="0" smtClean="0"/>
              <a:t>“We will promote the safe and healthy journey to school for every child as a priority.”</a:t>
            </a:r>
            <a:endParaRPr lang="en-GB" sz="3600" dirty="0"/>
          </a:p>
        </p:txBody>
      </p:sp>
    </p:spTree>
    <p:extLst>
      <p:ext uri="{BB962C8B-B14F-4D97-AF65-F5344CB8AC3E}">
        <p14:creationId xmlns:p14="http://schemas.microsoft.com/office/powerpoint/2010/main" val="27749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4C4D24-E849-498D-AD54-06A5ED149EE0}" type="slidenum">
              <a:rPr lang="en-GB" smtClean="0">
                <a:solidFill>
                  <a:prstClr val="black">
                    <a:tint val="75000"/>
                  </a:prstClr>
                </a:solidFill>
              </a:rPr>
              <a:pPr/>
              <a:t>4</a:t>
            </a:fld>
            <a:endParaRPr lang="en-GB">
              <a:solidFill>
                <a:prstClr val="black">
                  <a:tint val="75000"/>
                </a:prstClr>
              </a:solidFill>
            </a:endParaRPr>
          </a:p>
        </p:txBody>
      </p:sp>
      <p:sp>
        <p:nvSpPr>
          <p:cNvPr id="23" name="TextBox 22"/>
          <p:cNvSpPr txBox="1"/>
          <p:nvPr/>
        </p:nvSpPr>
        <p:spPr>
          <a:xfrm>
            <a:off x="0" y="18355"/>
            <a:ext cx="7326954" cy="415498"/>
          </a:xfrm>
          <a:prstGeom prst="rect">
            <a:avLst/>
          </a:prstGeom>
          <a:noFill/>
        </p:spPr>
        <p:txBody>
          <a:bodyPr wrap="square" rtlCol="0">
            <a:spAutoFit/>
          </a:bodyPr>
          <a:lstStyle/>
          <a:p>
            <a:r>
              <a:rPr lang="en-GB" sz="2100" b="1" dirty="0">
                <a:solidFill>
                  <a:schemeClr val="accent5">
                    <a:lumMod val="50000"/>
                  </a:schemeClr>
                </a:solidFill>
              </a:rPr>
              <a:t>FOCUS ON YOUTH</a:t>
            </a:r>
          </a:p>
        </p:txBody>
      </p:sp>
      <p:grpSp>
        <p:nvGrpSpPr>
          <p:cNvPr id="19" name="Group 18"/>
          <p:cNvGrpSpPr/>
          <p:nvPr/>
        </p:nvGrpSpPr>
        <p:grpSpPr>
          <a:xfrm>
            <a:off x="0" y="5949414"/>
            <a:ext cx="9144000" cy="908586"/>
            <a:chOff x="0" y="5902046"/>
            <a:chExt cx="9144000" cy="986159"/>
          </a:xfrm>
        </p:grpSpPr>
        <p:sp>
          <p:nvSpPr>
            <p:cNvPr id="20" name="Rectangle 19"/>
            <p:cNvSpPr/>
            <p:nvPr/>
          </p:nvSpPr>
          <p:spPr>
            <a:xfrm>
              <a:off x="0" y="5902046"/>
              <a:ext cx="9144000" cy="9861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21" name="Picture 20"/>
            <p:cNvPicPr>
              <a:picLocks noChangeAspect="1"/>
            </p:cNvPicPr>
            <p:nvPr/>
          </p:nvPicPr>
          <p:blipFill>
            <a:blip r:embed="rId3"/>
            <a:stretch>
              <a:fillRect/>
            </a:stretch>
          </p:blipFill>
          <p:spPr>
            <a:xfrm>
              <a:off x="135337" y="6094215"/>
              <a:ext cx="3438442" cy="591182"/>
            </a:xfrm>
            <a:prstGeom prst="rect">
              <a:avLst/>
            </a:prstGeom>
          </p:spPr>
        </p:pic>
        <p:pic>
          <p:nvPicPr>
            <p:cNvPr id="22" name="Picture 21"/>
            <p:cNvPicPr>
              <a:picLocks noChangeAspect="1"/>
            </p:cNvPicPr>
            <p:nvPr/>
          </p:nvPicPr>
          <p:blipFill>
            <a:blip r:embed="rId4"/>
            <a:stretch>
              <a:fillRect/>
            </a:stretch>
          </p:blipFill>
          <p:spPr>
            <a:xfrm>
              <a:off x="7674737" y="5902046"/>
              <a:ext cx="1469263" cy="986159"/>
            </a:xfrm>
            <a:prstGeom prst="rect">
              <a:avLst/>
            </a:prstGeom>
          </p:spPr>
        </p:pic>
      </p:grpSp>
      <p:pic>
        <p:nvPicPr>
          <p:cNvPr id="2" name="Picture 1"/>
          <p:cNvPicPr>
            <a:picLocks noChangeAspect="1"/>
          </p:cNvPicPr>
          <p:nvPr/>
        </p:nvPicPr>
        <p:blipFill rotWithShape="1">
          <a:blip r:embed="rId5"/>
          <a:srcRect r="22795" b="59882"/>
          <a:stretch/>
        </p:blipFill>
        <p:spPr>
          <a:xfrm>
            <a:off x="135337" y="1269233"/>
            <a:ext cx="4288535" cy="3736469"/>
          </a:xfrm>
          <a:prstGeom prst="rect">
            <a:avLst/>
          </a:prstGeom>
        </p:spPr>
      </p:pic>
      <p:pic>
        <p:nvPicPr>
          <p:cNvPr id="4" name="Picture 3"/>
          <p:cNvPicPr>
            <a:picLocks noChangeAspect="1"/>
          </p:cNvPicPr>
          <p:nvPr/>
        </p:nvPicPr>
        <p:blipFill rotWithShape="1">
          <a:blip r:embed="rId5"/>
          <a:srcRect t="44064"/>
          <a:stretch/>
        </p:blipFill>
        <p:spPr>
          <a:xfrm>
            <a:off x="4572000" y="1090330"/>
            <a:ext cx="4487901" cy="4094274"/>
          </a:xfrm>
          <a:prstGeom prst="rect">
            <a:avLst/>
          </a:prstGeom>
        </p:spPr>
      </p:pic>
      <p:sp>
        <p:nvSpPr>
          <p:cNvPr id="10" name="TextBox 9"/>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178603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313" y="472808"/>
            <a:ext cx="6542468" cy="13581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421" y="2203862"/>
            <a:ext cx="2893259" cy="185524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5370" y="2203861"/>
            <a:ext cx="2893260" cy="185524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320" y="2203860"/>
            <a:ext cx="2893260" cy="185524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51" y="5039170"/>
            <a:ext cx="1528596" cy="256047"/>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8602" y="4990919"/>
            <a:ext cx="1186496" cy="28511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4605" y="4936938"/>
            <a:ext cx="394022" cy="460513"/>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78134" y="5012281"/>
            <a:ext cx="1502224" cy="309833"/>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19865" y="4990919"/>
            <a:ext cx="1046160" cy="362233"/>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05532" y="5012281"/>
            <a:ext cx="736218" cy="318414"/>
          </a:xfrm>
          <a:prstGeom prst="rect">
            <a:avLst/>
          </a:prstGeom>
        </p:spPr>
      </p:pic>
    </p:spTree>
    <p:extLst>
      <p:ext uri="{BB962C8B-B14F-4D97-AF65-F5344CB8AC3E}">
        <p14:creationId xmlns:p14="http://schemas.microsoft.com/office/powerpoint/2010/main" val="2697949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313" y="472808"/>
            <a:ext cx="6542468" cy="135813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421" y="2203862"/>
            <a:ext cx="2893259" cy="185524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5370" y="2203861"/>
            <a:ext cx="2893260" cy="185524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1320" y="2203860"/>
            <a:ext cx="2893260" cy="1855247"/>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2072" y="4163968"/>
            <a:ext cx="1655740" cy="165574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150" y="4176559"/>
            <a:ext cx="1655740" cy="165574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9653" y="4176559"/>
            <a:ext cx="1662036" cy="166203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9421" y="4163968"/>
            <a:ext cx="1658888" cy="1658888"/>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5491" y="4157672"/>
            <a:ext cx="1662036" cy="1662036"/>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3259955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875535" cy="6858000"/>
          </a:xfrm>
          <a:prstGeom prst="rect">
            <a:avLst/>
          </a:prstGeom>
        </p:spPr>
      </p:pic>
      <p:sp>
        <p:nvSpPr>
          <p:cNvPr id="5" name="Rectangle 4"/>
          <p:cNvSpPr/>
          <p:nvPr/>
        </p:nvSpPr>
        <p:spPr>
          <a:xfrm>
            <a:off x="4875535" y="0"/>
            <a:ext cx="4165599" cy="4801314"/>
          </a:xfrm>
          <a:prstGeom prst="rect">
            <a:avLst/>
          </a:prstGeom>
        </p:spPr>
        <p:txBody>
          <a:bodyPr wrap="square">
            <a:spAutoFit/>
          </a:bodyPr>
          <a:lstStyle/>
          <a:p>
            <a:pPr>
              <a:defRPr/>
            </a:pPr>
            <a:r>
              <a:rPr lang="en-GB" i="1" dirty="0"/>
              <a:t>“</a:t>
            </a:r>
            <a:r>
              <a:rPr lang="en-US" i="1" dirty="0"/>
              <a:t>This translates into girls and boys with disabilities living in rural areas missing school because of the lack of safe and accessible transport, persons with disabilities giving up jobs because of the inability to commute to work, and the elderly with mobility impairments being unable to access essential healthcare services. This is detrimental not only for the affected individuals but also for Moldova’s social inclusion and cohesion and the country’s strive for sustainable development</a:t>
            </a:r>
            <a:r>
              <a:rPr lang="en-US" i="1" dirty="0" smtClean="0"/>
              <a:t>.”</a:t>
            </a:r>
          </a:p>
          <a:p>
            <a:pPr>
              <a:defRPr/>
            </a:pPr>
            <a:endParaRPr lang="en-US" i="1" dirty="0" smtClean="0"/>
          </a:p>
          <a:p>
            <a:pPr>
              <a:defRPr/>
            </a:pPr>
            <a:r>
              <a:rPr lang="en-US" dirty="0" smtClean="0"/>
              <a:t>-UN Resident Coordinator &amp;</a:t>
            </a:r>
          </a:p>
          <a:p>
            <a:pPr>
              <a:defRPr/>
            </a:pPr>
            <a:r>
              <a:rPr lang="en-US" dirty="0" smtClean="0"/>
              <a:t>UNDP Resident Representative, </a:t>
            </a:r>
            <a:r>
              <a:rPr lang="en-US" dirty="0"/>
              <a:t>Moldova</a:t>
            </a:r>
            <a:endParaRPr lang="en-US" dirty="0" smtClean="0"/>
          </a:p>
          <a:p>
            <a:pPr>
              <a:defRPr/>
            </a:pPr>
            <a:r>
              <a:rPr lang="en-US" dirty="0" err="1" smtClean="0"/>
              <a:t>Dafina</a:t>
            </a:r>
            <a:r>
              <a:rPr lang="en-US" dirty="0" smtClean="0"/>
              <a:t> </a:t>
            </a:r>
            <a:r>
              <a:rPr lang="en-US" dirty="0" err="1" smtClean="0"/>
              <a:t>Gercheva</a:t>
            </a:r>
            <a:endParaRPr lang="en-US" dirty="0"/>
          </a:p>
        </p:txBody>
      </p:sp>
    </p:spTree>
    <p:extLst>
      <p:ext uri="{BB962C8B-B14F-4D97-AF65-F5344CB8AC3E}">
        <p14:creationId xmlns:p14="http://schemas.microsoft.com/office/powerpoint/2010/main" val="180397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68912" y="0"/>
            <a:ext cx="6806176" cy="6858000"/>
          </a:xfrm>
          <a:prstGeom prst="rect">
            <a:avLst/>
          </a:prstGeom>
        </p:spPr>
      </p:pic>
      <p:pic>
        <p:nvPicPr>
          <p:cNvPr id="4" name="Picture 3"/>
          <p:cNvPicPr>
            <a:picLocks noChangeAspect="1"/>
          </p:cNvPicPr>
          <p:nvPr/>
        </p:nvPicPr>
        <p:blipFill rotWithShape="1">
          <a:blip r:embed="rId4"/>
          <a:srcRect l="69083"/>
          <a:stretch/>
        </p:blipFill>
        <p:spPr>
          <a:xfrm>
            <a:off x="-1" y="10583"/>
            <a:ext cx="1138665" cy="643063"/>
          </a:xfrm>
          <a:prstGeom prst="rect">
            <a:avLst/>
          </a:prstGeom>
        </p:spPr>
      </p:pic>
      <p:pic>
        <p:nvPicPr>
          <p:cNvPr id="6" name="Picture 5"/>
          <p:cNvPicPr>
            <a:picLocks noChangeAspect="1"/>
          </p:cNvPicPr>
          <p:nvPr/>
        </p:nvPicPr>
        <p:blipFill>
          <a:blip r:embed="rId5"/>
          <a:stretch>
            <a:fillRect/>
          </a:stretch>
        </p:blipFill>
        <p:spPr>
          <a:xfrm>
            <a:off x="251831" y="653646"/>
            <a:ext cx="635000" cy="876300"/>
          </a:xfrm>
          <a:prstGeom prst="rect">
            <a:avLst/>
          </a:prstGeom>
        </p:spPr>
      </p:pic>
      <p:sp>
        <p:nvSpPr>
          <p:cNvPr id="7" name="Rectangle 6"/>
          <p:cNvSpPr/>
          <p:nvPr/>
        </p:nvSpPr>
        <p:spPr>
          <a:xfrm>
            <a:off x="1718719" y="6488668"/>
            <a:ext cx="5706562" cy="369332"/>
          </a:xfrm>
          <a:prstGeom prst="rect">
            <a:avLst/>
          </a:prstGeom>
        </p:spPr>
        <p:txBody>
          <a:bodyPr wrap="none">
            <a:spAutoFit/>
          </a:bodyPr>
          <a:lstStyle/>
          <a:p>
            <a:r>
              <a:rPr lang="en-US" smtClean="0"/>
              <a:t>Study available at: http</a:t>
            </a:r>
            <a:r>
              <a:rPr lang="en-US" dirty="0"/>
              <a:t>://</a:t>
            </a:r>
            <a:r>
              <a:rPr lang="en-US" dirty="0" err="1"/>
              <a:t>www.easst.co.uk</a:t>
            </a:r>
            <a:r>
              <a:rPr lang="en-US" dirty="0"/>
              <a:t>/news/news/707</a:t>
            </a:r>
          </a:p>
        </p:txBody>
      </p:sp>
    </p:spTree>
    <p:extLst>
      <p:ext uri="{BB962C8B-B14F-4D97-AF65-F5344CB8AC3E}">
        <p14:creationId xmlns:p14="http://schemas.microsoft.com/office/powerpoint/2010/main" val="107866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6478385-194E-45AC-8030-3AD7B3613405}" type="slidenum">
              <a:rPr lang="en-GB" smtClean="0"/>
              <a:t>9</a:t>
            </a:fld>
            <a:endParaRPr lang="en-GB"/>
          </a:p>
        </p:txBody>
      </p:sp>
      <p:pic>
        <p:nvPicPr>
          <p:cNvPr id="11" name="Picture 10"/>
          <p:cNvPicPr>
            <a:picLocks noChangeAspect="1"/>
          </p:cNvPicPr>
          <p:nvPr/>
        </p:nvPicPr>
        <p:blipFill rotWithShape="1">
          <a:blip r:embed="rId3"/>
          <a:srcRect l="52250" t="21797" r="12500" b="-1981"/>
          <a:stretch/>
        </p:blipFill>
        <p:spPr>
          <a:xfrm>
            <a:off x="6238179" y="1565139"/>
            <a:ext cx="2910564" cy="2993133"/>
          </a:xfrm>
          <a:prstGeom prst="rect">
            <a:avLst/>
          </a:prstGeom>
        </p:spPr>
      </p:pic>
      <p:pic>
        <p:nvPicPr>
          <p:cNvPr id="12" name="Picture 11"/>
          <p:cNvPicPr>
            <a:picLocks noChangeAspect="1"/>
          </p:cNvPicPr>
          <p:nvPr/>
        </p:nvPicPr>
        <p:blipFill rotWithShape="1">
          <a:blip r:embed="rId3"/>
          <a:srcRect l="3000" t="38940" r="52250" b="19660"/>
          <a:stretch/>
        </p:blipFill>
        <p:spPr>
          <a:xfrm>
            <a:off x="4276029" y="2586372"/>
            <a:ext cx="2045970" cy="855697"/>
          </a:xfrm>
          <a:prstGeom prst="rect">
            <a:avLst/>
          </a:prstGeom>
        </p:spPr>
      </p:pic>
      <p:pic>
        <p:nvPicPr>
          <p:cNvPr id="15" name="Picture 14"/>
          <p:cNvPicPr>
            <a:picLocks noChangeAspect="1"/>
          </p:cNvPicPr>
          <p:nvPr/>
        </p:nvPicPr>
        <p:blipFill>
          <a:blip r:embed="rId4"/>
          <a:stretch>
            <a:fillRect/>
          </a:stretch>
        </p:blipFill>
        <p:spPr>
          <a:xfrm>
            <a:off x="4276029" y="3617855"/>
            <a:ext cx="2045970" cy="866775"/>
          </a:xfrm>
          <a:prstGeom prst="rect">
            <a:avLst/>
          </a:prstGeom>
        </p:spPr>
      </p:pic>
      <p:pic>
        <p:nvPicPr>
          <p:cNvPr id="16" name="Picture 15"/>
          <p:cNvPicPr>
            <a:picLocks noChangeAspect="1"/>
          </p:cNvPicPr>
          <p:nvPr/>
        </p:nvPicPr>
        <p:blipFill>
          <a:blip r:embed="rId5"/>
          <a:stretch>
            <a:fillRect/>
          </a:stretch>
        </p:blipFill>
        <p:spPr>
          <a:xfrm>
            <a:off x="4276029" y="1565139"/>
            <a:ext cx="1962150" cy="809625"/>
          </a:xfrm>
          <a:prstGeom prst="rect">
            <a:avLst/>
          </a:prstGeom>
        </p:spPr>
      </p:pic>
      <p:pic>
        <p:nvPicPr>
          <p:cNvPr id="18" name="Picture 17"/>
          <p:cNvPicPr>
            <a:picLocks noChangeAspect="1"/>
          </p:cNvPicPr>
          <p:nvPr/>
        </p:nvPicPr>
        <p:blipFill rotWithShape="1">
          <a:blip r:embed="rId6"/>
          <a:srcRect b="48616"/>
          <a:stretch/>
        </p:blipFill>
        <p:spPr>
          <a:xfrm>
            <a:off x="1" y="1288214"/>
            <a:ext cx="4093763" cy="3887444"/>
          </a:xfrm>
          <a:prstGeom prst="rect">
            <a:avLst/>
          </a:prstGeom>
        </p:spPr>
      </p:pic>
      <p:sp>
        <p:nvSpPr>
          <p:cNvPr id="13" name="TextBox 12"/>
          <p:cNvSpPr txBox="1"/>
          <p:nvPr/>
        </p:nvSpPr>
        <p:spPr>
          <a:xfrm>
            <a:off x="0" y="18355"/>
            <a:ext cx="7326954" cy="415498"/>
          </a:xfrm>
          <a:prstGeom prst="rect">
            <a:avLst/>
          </a:prstGeom>
          <a:noFill/>
        </p:spPr>
        <p:txBody>
          <a:bodyPr wrap="square" rtlCol="0">
            <a:spAutoFit/>
          </a:bodyPr>
          <a:lstStyle/>
          <a:p>
            <a:r>
              <a:rPr lang="en-GB" sz="2100" b="1" dirty="0" smtClean="0">
                <a:solidFill>
                  <a:schemeClr val="accent5">
                    <a:lumMod val="50000"/>
                  </a:schemeClr>
                </a:solidFill>
              </a:rPr>
              <a:t>SPEED VACCINE CAMPAIGN</a:t>
            </a:r>
            <a:endParaRPr lang="en-GB" sz="2100" b="1" dirty="0">
              <a:solidFill>
                <a:schemeClr val="accent5">
                  <a:lumMod val="50000"/>
                </a:schemeClr>
              </a:solidFill>
            </a:endParaRPr>
          </a:p>
        </p:txBody>
      </p:sp>
      <p:sp>
        <p:nvSpPr>
          <p:cNvPr id="14" name="TextBox 13"/>
          <p:cNvSpPr txBox="1"/>
          <p:nvPr/>
        </p:nvSpPr>
        <p:spPr>
          <a:xfrm>
            <a:off x="0" y="5937161"/>
            <a:ext cx="9144000" cy="923330"/>
          </a:xfrm>
          <a:prstGeom prst="rect">
            <a:avLst/>
          </a:prstGeom>
          <a:solidFill>
            <a:schemeClr val="tx2"/>
          </a:solidFill>
        </p:spPr>
        <p:txBody>
          <a:bodyPr wrap="square" rtlCol="0">
            <a:spAutoFit/>
          </a:bodyPr>
          <a:lstStyle/>
          <a:p>
            <a:endParaRPr lang="en-GB" dirty="0" smtClean="0">
              <a:solidFill>
                <a:schemeClr val="tx2"/>
              </a:solidFill>
            </a:endParaRPr>
          </a:p>
          <a:p>
            <a:endParaRPr lang="en-GB" dirty="0">
              <a:solidFill>
                <a:schemeClr val="tx2"/>
              </a:solidFill>
            </a:endParaRPr>
          </a:p>
          <a:p>
            <a:endParaRPr lang="en-GB" dirty="0">
              <a:solidFill>
                <a:schemeClr val="tx2"/>
              </a:solidFill>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2217" y="6042022"/>
            <a:ext cx="1912690" cy="713607"/>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698" y="6227555"/>
            <a:ext cx="2577191" cy="431693"/>
          </a:xfrm>
          <a:prstGeom prst="rect">
            <a:avLst/>
          </a:prstGeom>
        </p:spPr>
      </p:pic>
    </p:spTree>
    <p:extLst>
      <p:ext uri="{BB962C8B-B14F-4D97-AF65-F5344CB8AC3E}">
        <p14:creationId xmlns:p14="http://schemas.microsoft.com/office/powerpoint/2010/main" val="13885480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5876</TotalTime>
  <Words>1594</Words>
  <Application>Microsoft Office PowerPoint</Application>
  <PresentationFormat>On-screen Show (4:3)</PresentationFormat>
  <Paragraphs>88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Saul  Billingsley</dc:creator>
  <cp:lastModifiedBy>Guozhong Zhang</cp:lastModifiedBy>
  <cp:revision>197</cp:revision>
  <dcterms:created xsi:type="dcterms:W3CDTF">2016-03-20T11:28:59Z</dcterms:created>
  <dcterms:modified xsi:type="dcterms:W3CDTF">2017-06-09T22:52:27Z</dcterms:modified>
</cp:coreProperties>
</file>